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handoutMasterIdLst>
    <p:handoutMasterId r:id="rId29"/>
  </p:handoutMasterIdLst>
  <p:sldIdLst>
    <p:sldId id="269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3300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>
    <p:restoredLeft sz="15620"/>
    <p:restoredTop sz="94660"/>
  </p:normalViewPr>
  <p:slideViewPr>
    <p:cSldViewPr>
      <p:cViewPr>
        <p:scale>
          <a:sx n="66" d="100"/>
          <a:sy n="66" d="100"/>
        </p:scale>
        <p:origin x="-93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B5610-487E-4EDE-9CD3-BB5C23CF2166}" type="datetimeFigureOut">
              <a:rPr lang="en-US" smtClean="0"/>
              <a:pPr/>
              <a:t>9/19/2009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4EF17-AF12-4D16-AC06-F9F9E608C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9FDCF-88DD-4E5C-8B72-74B37CF43B2B}" type="datetimeFigureOut">
              <a:rPr lang="en-US" smtClean="0"/>
              <a:pPr/>
              <a:t>9/19/2009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1E214-44F0-4966-91E6-DC5EE3C22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1E214-44F0-4966-91E6-DC5EE3C223B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88D29CE-8649-4124-AFEF-CF0D0237B74A}" type="datetime1">
              <a:rPr lang="en-US" smtClean="0"/>
              <a:pPr/>
              <a:t>9/19/2009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CD8AD5-A290-4EE3-8A58-AFF988AA4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2F8B-C339-4705-AA2F-CAA143DB8001}" type="datetime1">
              <a:rPr lang="en-US" smtClean="0"/>
              <a:pPr/>
              <a:t>9/19/2009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D8AD5-A290-4EE3-8A58-AFF988AA4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95573FF-16BC-44D3-841B-FBBF7CAAB843}" type="datetime1">
              <a:rPr lang="en-US" smtClean="0"/>
              <a:pPr/>
              <a:t>9/19/2009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7CD8AD5-A290-4EE3-8A58-AFF988AA4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FF5BA-09A6-411D-824C-F80627A67A1B}" type="datetime1">
              <a:rPr lang="en-US" smtClean="0"/>
              <a:pPr/>
              <a:t>9/19/2009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CD8AD5-A290-4EE3-8A58-AFF988AA4C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D99F-6EE7-4194-BA17-B1197BF9A8A1}" type="datetime1">
              <a:rPr lang="en-US" smtClean="0"/>
              <a:pPr/>
              <a:t>9/19/2009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7CD8AD5-A290-4EE3-8A58-AFF988AA4C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30C369-D245-46F3-8371-7E05332D440C}" type="datetime1">
              <a:rPr lang="en-US" smtClean="0"/>
              <a:pPr/>
              <a:t>9/19/2009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CD8AD5-A290-4EE3-8A58-AFF988AA4C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8C9EA5C-4D9F-455E-A9F5-FC85B298EE73}" type="datetime1">
              <a:rPr lang="en-US" smtClean="0"/>
              <a:pPr/>
              <a:t>9/19/2009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CD8AD5-A290-4EE3-8A58-AFF988AA4C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DB4A-0971-4102-B92B-B809F6456484}" type="datetime1">
              <a:rPr lang="en-US" smtClean="0"/>
              <a:pPr/>
              <a:t>9/19/2009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CD8AD5-A290-4EE3-8A58-AFF988AA4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7D0-3EFB-4621-AF95-714AD44CA4C5}" type="datetime1">
              <a:rPr lang="en-US" smtClean="0"/>
              <a:pPr/>
              <a:t>9/19/2009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CD8AD5-A290-4EE3-8A58-AFF988AA4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6E1D-51A1-4313-978C-6E433CAC801B}" type="datetime1">
              <a:rPr lang="en-US" smtClean="0"/>
              <a:pPr/>
              <a:t>9/19/2009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CD8AD5-A290-4EE3-8A58-AFF988AA4C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3ED21B3-66DF-4B5F-A230-7CF6BF6FEBB6}" type="datetime1">
              <a:rPr lang="en-US" smtClean="0"/>
              <a:pPr/>
              <a:t>9/19/2009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7CD8AD5-A290-4EE3-8A58-AFF988AA4C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9052DB6-F9FA-4EA0-A6CE-4CC33342E971}" type="datetime1">
              <a:rPr lang="en-US" smtClean="0"/>
              <a:pPr/>
              <a:t>9/19/2009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CD8AD5-A290-4EE3-8A58-AFF988AA4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8153400" cy="2133600"/>
          </a:xfrm>
        </p:spPr>
        <p:txBody>
          <a:bodyPr>
            <a:normAutofit/>
          </a:bodyPr>
          <a:lstStyle/>
          <a:p>
            <a:pPr algn="ctr" rtl="1"/>
            <a:r>
              <a:rPr lang="fa-IR" sz="3200" b="1" dirty="0" smtClean="0">
                <a:solidFill>
                  <a:schemeClr val="bg1"/>
                </a:solidFill>
                <a:latin typeface="Times New Roman" pitchFamily="18" charset="0"/>
                <a:cs typeface="Mitra" pitchFamily="2" charset="-78"/>
              </a:rPr>
              <a:t>استراتژی های توسعه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Mitra" pitchFamily="2" charset="-78"/>
              </a:rPr>
              <a:t>IT</a:t>
            </a:r>
            <a:r>
              <a:rPr lang="fa-IR" sz="3200" b="1" dirty="0" smtClean="0">
                <a:solidFill>
                  <a:schemeClr val="bg1"/>
                </a:solidFill>
                <a:latin typeface="Times New Roman" pitchFamily="18" charset="0"/>
                <a:cs typeface="Mitra" pitchFamily="2" charset="-78"/>
              </a:rPr>
              <a:t> و کسب و کار</a:t>
            </a:r>
            <a:endParaRPr lang="en-US" sz="3200" b="1" dirty="0" smtClean="0">
              <a:solidFill>
                <a:schemeClr val="bg1"/>
              </a:solidFill>
              <a:latin typeface="Times New Roman" pitchFamily="18" charset="0"/>
              <a:cs typeface="Mitra" pitchFamily="2" charset="-78"/>
            </a:endParaRPr>
          </a:p>
          <a:p>
            <a:pPr algn="just" rtl="1">
              <a:lnSpc>
                <a:spcPct val="130000"/>
              </a:lnSpc>
              <a:spcBef>
                <a:spcPts val="0"/>
              </a:spcBef>
            </a:pPr>
            <a:endParaRPr lang="fa-IR" sz="2800" b="1" dirty="0" smtClean="0">
              <a:solidFill>
                <a:schemeClr val="tx1"/>
              </a:solidFill>
              <a:cs typeface="Nazanin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" y="6220690"/>
            <a:ext cx="838200" cy="381000"/>
          </a:xfrm>
        </p:spPr>
        <p:txBody>
          <a:bodyPr/>
          <a:lstStyle/>
          <a:p>
            <a:pPr rtl="1"/>
            <a:r>
              <a:rPr lang="fa-IR" dirty="0" smtClean="0">
                <a:solidFill>
                  <a:schemeClr val="tx1"/>
                </a:solidFill>
                <a:cs typeface="Mitra" pitchFamily="2" charset="-78"/>
              </a:rPr>
              <a:t>1</a:t>
            </a:r>
            <a:endParaRPr lang="en-US" dirty="0">
              <a:solidFill>
                <a:schemeClr val="tx1"/>
              </a:solidFill>
              <a:cs typeface="Mitra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538538" y="5656898"/>
            <a:ext cx="4386262" cy="1071562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fa-IR" b="1" dirty="0">
                <a:latin typeface="+mj-lt"/>
                <a:ea typeface="+mj-ea"/>
                <a:cs typeface="Zar" pitchFamily="2" charset="-78"/>
              </a:rPr>
              <a:t>دکتر مسعود حجاریان کاشانی</a:t>
            </a:r>
            <a:endParaRPr lang="en-US" b="1" dirty="0">
              <a:latin typeface="+mj-lt"/>
              <a:ea typeface="+mj-ea"/>
              <a:cs typeface="Zar" pitchFamily="2" charset="-78"/>
            </a:endParaRPr>
          </a:p>
          <a:p>
            <a:pPr algn="ctr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Zar" pitchFamily="2" charset="-78"/>
              </a:rPr>
              <a:t>www.hadjarian.com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استراتژی های توسعه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IT</a:t>
            </a:r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 و کسب و کار</a:t>
            </a:r>
            <a:endParaRPr lang="en-US" sz="2800" b="1" dirty="0" smtClean="0">
              <a:solidFill>
                <a:srgbClr val="00B0F0"/>
              </a:solidFill>
              <a:latin typeface="Times New Roman" pitchFamily="18" charset="0"/>
              <a:cs typeface="Mitr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CD8AD5-A290-4EE3-8A58-AFF988AA4CC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 rtl="1">
              <a:lnSpc>
                <a:spcPct val="130000"/>
              </a:lnSpc>
              <a:spcBef>
                <a:spcPts val="0"/>
              </a:spcBef>
              <a:buClr>
                <a:srgbClr val="00B0F0"/>
              </a:buClr>
              <a:buSzPct val="100000"/>
              <a:buFont typeface="Wingdings" pitchFamily="2" charset="2"/>
              <a:buChar char="q"/>
            </a:pPr>
            <a:r>
              <a:rPr lang="ar-SA" b="1" dirty="0" smtClean="0">
                <a:latin typeface="Times New Roman" pitchFamily="18" charset="0"/>
                <a:cs typeface="Mitra" pitchFamily="2" charset="-78"/>
              </a:rPr>
              <a:t>امروزه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CEO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باید نقش مهمتری در تدوین استراتژی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IT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داشته باشد تا در شکل دهی استراتژی کسب و کار خود موفق شود. </a:t>
            </a:r>
            <a:endParaRPr lang="fa-IR" b="1" dirty="0" smtClean="0">
              <a:latin typeface="Times New Roman" pitchFamily="18" charset="0"/>
              <a:cs typeface="Mitra" pitchFamily="2" charset="-78"/>
            </a:endParaRPr>
          </a:p>
          <a:p>
            <a:pPr lvl="0" algn="just" rtl="1">
              <a:lnSpc>
                <a:spcPct val="130000"/>
              </a:lnSpc>
              <a:spcBef>
                <a:spcPts val="0"/>
              </a:spcBef>
              <a:buClr>
                <a:srgbClr val="00B0F0"/>
              </a:buClr>
              <a:buSzPct val="100000"/>
              <a:buNone/>
            </a:pPr>
            <a:endParaRPr lang="en-US" b="1" dirty="0" smtClean="0">
              <a:latin typeface="Times New Roman" pitchFamily="18" charset="0"/>
              <a:cs typeface="Mitra" pitchFamily="2" charset="-78"/>
            </a:endParaRPr>
          </a:p>
          <a:p>
            <a:pPr lvl="0" algn="just" rtl="1">
              <a:lnSpc>
                <a:spcPct val="130000"/>
              </a:lnSpc>
              <a:spcBef>
                <a:spcPts val="0"/>
              </a:spcBef>
              <a:buClr>
                <a:srgbClr val="00B0F0"/>
              </a:buClr>
              <a:buSzPct val="100000"/>
              <a:buFont typeface="Wingdings" pitchFamily="2" charset="2"/>
              <a:buChar char="q"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استراتژی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IT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فقط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IT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را توانمند نمی کند و از آن حمایت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  نمی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کند بلکه می تواند فرصتهای جدید کسب و کار را فراهم آورد. </a:t>
            </a:r>
            <a:endParaRPr lang="en-US" b="1" dirty="0">
              <a:latin typeface="Times New Roman" pitchFamily="18" charset="0"/>
              <a:cs typeface="Mitra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استراتژی های توسعه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IT</a:t>
            </a:r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 و کسب و کار</a:t>
            </a:r>
            <a:endParaRPr lang="en-US" sz="2800" b="1" dirty="0" smtClean="0">
              <a:solidFill>
                <a:srgbClr val="00B0F0"/>
              </a:solidFill>
              <a:latin typeface="Times New Roman" pitchFamily="18" charset="0"/>
              <a:cs typeface="Mitr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CD8AD5-A290-4EE3-8A58-AFF988AA4CC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 rtl="1">
              <a:lnSpc>
                <a:spcPct val="130000"/>
              </a:lnSpc>
              <a:spcBef>
                <a:spcPts val="0"/>
              </a:spcBef>
              <a:buClr>
                <a:srgbClr val="00B0F0"/>
              </a:buClr>
              <a:buSzPct val="100000"/>
              <a:buNone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</a:t>
            </a:r>
          </a:p>
          <a:p>
            <a:pPr lvl="0" algn="just" rtl="1">
              <a:lnSpc>
                <a:spcPct val="130000"/>
              </a:lnSpc>
              <a:spcBef>
                <a:spcPts val="0"/>
              </a:spcBef>
              <a:buClr>
                <a:srgbClr val="00B0F0"/>
              </a:buClr>
              <a:buSzPct val="100000"/>
              <a:buFont typeface="Wingdings" pitchFamily="2" charset="2"/>
              <a:buChar char="q"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امروزه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CIO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در کنار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CEO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در اغلب سازمانهای پیشرفته در تیم اجرایی قرار دارد و در تمامی بحث های استراتژیک کسب و کار شرکت می کند. زیرا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IT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ارزشمند شده است. </a:t>
            </a:r>
            <a:endParaRPr lang="en-US" b="1" dirty="0">
              <a:latin typeface="Times New Roman" pitchFamily="18" charset="0"/>
              <a:cs typeface="Mitra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استراتژی های توسعه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IT</a:t>
            </a:r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 و کسب و کار</a:t>
            </a:r>
            <a:endParaRPr lang="en-US" sz="2800" b="1" dirty="0" smtClean="0">
              <a:solidFill>
                <a:srgbClr val="00B0F0"/>
              </a:solidFill>
              <a:latin typeface="Times New Roman" pitchFamily="18" charset="0"/>
              <a:cs typeface="Mitr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CD8AD5-A290-4EE3-8A58-AFF988AA4CC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 rtl="1">
              <a:buNone/>
            </a:pPr>
            <a:endParaRPr lang="fa-IR" b="1" dirty="0" smtClean="0">
              <a:latin typeface="Times New Roman" pitchFamily="18" charset="0"/>
              <a:cs typeface="Mitra" pitchFamily="2" charset="-78"/>
            </a:endParaRPr>
          </a:p>
          <a:p>
            <a:pPr algn="ctr" rtl="1">
              <a:buNone/>
            </a:pPr>
            <a:endParaRPr lang="fa-IR" b="1" dirty="0" smtClean="0">
              <a:latin typeface="Times New Roman" pitchFamily="18" charset="0"/>
              <a:cs typeface="Mitra" pitchFamily="2" charset="-78"/>
            </a:endParaRPr>
          </a:p>
          <a:p>
            <a:pPr algn="ctr" rtl="1">
              <a:buNone/>
            </a:pPr>
            <a:endParaRPr lang="fa-IR" b="1" dirty="0" smtClean="0">
              <a:latin typeface="Times New Roman" pitchFamily="18" charset="0"/>
              <a:cs typeface="Mitra" pitchFamily="2" charset="-78"/>
            </a:endParaRPr>
          </a:p>
          <a:p>
            <a:pPr algn="ctr" rtl="1">
              <a:buNone/>
            </a:pPr>
            <a:endParaRPr lang="fa-IR" sz="1000" b="1" dirty="0" smtClean="0">
              <a:latin typeface="Times New Roman" pitchFamily="18" charset="0"/>
              <a:cs typeface="Mitra" pitchFamily="2" charset="-78"/>
            </a:endParaRPr>
          </a:p>
          <a:p>
            <a:pPr algn="ctr" rtl="1">
              <a:buNone/>
            </a:pP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” CSF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عوامل حیاتی موفقیت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“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در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فرایند توسعه استراتژی </a:t>
            </a:r>
            <a:endParaRPr lang="en-US" b="1" dirty="0">
              <a:latin typeface="Times New Roman" pitchFamily="18" charset="0"/>
              <a:cs typeface="Mitra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استراتژی های توسعه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IT</a:t>
            </a:r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 و کسب و کار</a:t>
            </a:r>
            <a:endParaRPr lang="en-US" sz="2800" b="1" dirty="0" smtClean="0">
              <a:solidFill>
                <a:srgbClr val="00B0F0"/>
              </a:solidFill>
              <a:latin typeface="Times New Roman" pitchFamily="18" charset="0"/>
              <a:cs typeface="Mitr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CD8AD5-A290-4EE3-8A58-AFF988AA4CC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 rtl="1">
              <a:lnSpc>
                <a:spcPct val="130000"/>
              </a:lnSpc>
              <a:spcBef>
                <a:spcPts val="0"/>
              </a:spcBef>
              <a:buNone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1- مدل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کسب و کار را بازبینی کنید. </a:t>
            </a:r>
            <a:endParaRPr lang="fa-IR" b="1" dirty="0" smtClean="0">
              <a:latin typeface="Times New Roman" pitchFamily="18" charset="0"/>
              <a:cs typeface="Mitra" pitchFamily="2" charset="-78"/>
            </a:endParaRPr>
          </a:p>
          <a:p>
            <a:pPr lvl="0" algn="just" rtl="1">
              <a:lnSpc>
                <a:spcPct val="130000"/>
              </a:lnSpc>
              <a:spcBef>
                <a:spcPts val="0"/>
              </a:spcBef>
              <a:buNone/>
            </a:pPr>
            <a:endParaRPr lang="en-US" b="1" dirty="0" smtClean="0">
              <a:latin typeface="Times New Roman" pitchFamily="18" charset="0"/>
              <a:cs typeface="Mitra" pitchFamily="2" charset="-78"/>
            </a:endParaRPr>
          </a:p>
          <a:p>
            <a:pPr algn="just" rtl="1">
              <a:lnSpc>
                <a:spcPct val="130000"/>
              </a:lnSpc>
              <a:spcBef>
                <a:spcPts val="0"/>
              </a:spcBef>
              <a:buNone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یک مدل کسب و کار بیان می کند که چگونه اجزای مختلف کسب و کار با یکدیگر هماهنگ شوند. این مدل اطمینان می دهد که همه اجزای سازمان بر روی ارزشهای آن متمرکز هستند. باید مدل کسب و کار واضح و نهادینه باشد تا استراتژی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IT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برای ایجاد ارزش موثر باشد.</a:t>
            </a:r>
            <a:endParaRPr lang="en-US" b="1" dirty="0">
              <a:latin typeface="Times New Roman" pitchFamily="18" charset="0"/>
              <a:cs typeface="Mitra" pitchFamily="2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استراتژی های توسعه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IT</a:t>
            </a:r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 و کسب و کار</a:t>
            </a:r>
            <a:endParaRPr lang="en-US" sz="2800" b="1" dirty="0" smtClean="0">
              <a:solidFill>
                <a:srgbClr val="00B0F0"/>
              </a:solidFill>
              <a:latin typeface="Times New Roman" pitchFamily="18" charset="0"/>
              <a:cs typeface="Mitr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CD8AD5-A290-4EE3-8A58-AFF988AA4CC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algn="just" rtl="1">
              <a:lnSpc>
                <a:spcPct val="130000"/>
              </a:lnSpc>
              <a:spcBef>
                <a:spcPts val="0"/>
              </a:spcBef>
              <a:buNone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2- انطباق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با مواضع استراتژیک </a:t>
            </a:r>
            <a:endParaRPr lang="en-US" b="1" dirty="0" smtClean="0">
              <a:latin typeface="Times New Roman" pitchFamily="18" charset="0"/>
              <a:cs typeface="Mitra" pitchFamily="2" charset="-78"/>
            </a:endParaRPr>
          </a:p>
          <a:p>
            <a:pPr algn="just" rtl="1">
              <a:lnSpc>
                <a:spcPct val="130000"/>
              </a:lnSpc>
              <a:spcBef>
                <a:spcPts val="0"/>
              </a:spcBef>
              <a:buNone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برنامه های سازمان مشتمل بر ابتکارات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IT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و کسب و کار است. این ابتکارات دامنه گسترده ای از موضوعات جذاب ارائه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     می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کنند که آنها را با تعارض مواجه کرده و چالشی برای گذار از وضع موجود به وضع مطلوب بوجود می آورند. برای رفع این تعارضات باید تعدادی از ابتکارات را پشتیبانی و تعدادی را حذف کرد. انتخاب آنها بر مبنای انطباق آنها با مواضع استراتژیک سازمان میسر است. </a:t>
            </a:r>
            <a:endParaRPr lang="en-US" b="1" dirty="0">
              <a:latin typeface="Times New Roman" pitchFamily="18" charset="0"/>
              <a:cs typeface="Mitra" pitchFamily="2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استراتژی های توسعه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IT</a:t>
            </a:r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 و کسب و کار</a:t>
            </a:r>
            <a:endParaRPr lang="en-US" sz="2800" b="1" dirty="0" smtClean="0">
              <a:solidFill>
                <a:srgbClr val="00B0F0"/>
              </a:solidFill>
              <a:latin typeface="Times New Roman" pitchFamily="18" charset="0"/>
              <a:cs typeface="Mitr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CD8AD5-A290-4EE3-8A58-AFF988AA4CC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 rtl="1">
              <a:lnSpc>
                <a:spcPct val="130000"/>
              </a:lnSpc>
              <a:spcBef>
                <a:spcPts val="0"/>
              </a:spcBef>
              <a:buNone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3- 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درگیر کردن افراد موثر به ویژه رهبری سازمان </a:t>
            </a:r>
            <a:endParaRPr lang="fa-IR" b="1" dirty="0" smtClean="0">
              <a:latin typeface="Times New Roman" pitchFamily="18" charset="0"/>
              <a:cs typeface="Mitra" pitchFamily="2" charset="-78"/>
            </a:endParaRPr>
          </a:p>
          <a:p>
            <a:pPr lvl="0" algn="just" rtl="1">
              <a:lnSpc>
                <a:spcPct val="130000"/>
              </a:lnSpc>
              <a:spcBef>
                <a:spcPts val="0"/>
              </a:spcBef>
              <a:buNone/>
            </a:pPr>
            <a:endParaRPr lang="en-US" b="1" dirty="0" smtClean="0">
              <a:latin typeface="Times New Roman" pitchFamily="18" charset="0"/>
              <a:cs typeface="Mitra" pitchFamily="2" charset="-78"/>
            </a:endParaRPr>
          </a:p>
          <a:p>
            <a:pPr algn="just" rtl="1">
              <a:lnSpc>
                <a:spcPct val="130000"/>
              </a:lnSpc>
              <a:spcBef>
                <a:spcPts val="0"/>
              </a:spcBef>
              <a:buNone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یکی از مهمترین عامل های تفاوت بین سازمان هایی که از ارزش تجاری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IT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بهره می برند و آنهایی که   نمی برند در آن است که مدیران عالی در زمان تصمیم گیری توسعه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IT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حضور دارند. کناره گیری از این مسئولیت فاجعه آمیز است. </a:t>
            </a:r>
            <a:endParaRPr lang="en-US" b="1" dirty="0">
              <a:latin typeface="Times New Roman" pitchFamily="18" charset="0"/>
              <a:cs typeface="Mitra" pitchFamily="2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استراتژی های توسعه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IT</a:t>
            </a:r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 و کسب و کار</a:t>
            </a:r>
            <a:endParaRPr lang="en-US" sz="2800" b="1" dirty="0" smtClean="0">
              <a:solidFill>
                <a:srgbClr val="00B0F0"/>
              </a:solidFill>
              <a:latin typeface="Times New Roman" pitchFamily="18" charset="0"/>
              <a:cs typeface="Mitr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CD8AD5-A290-4EE3-8A58-AFF988AA4CC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algn="just" rtl="1">
              <a:lnSpc>
                <a:spcPct val="130000"/>
              </a:lnSpc>
              <a:spcBef>
                <a:spcPts val="0"/>
              </a:spcBef>
              <a:buNone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4- مشارکت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با کسب و کار </a:t>
            </a:r>
            <a:endParaRPr lang="en-US" b="1" dirty="0" smtClean="0">
              <a:latin typeface="Times New Roman" pitchFamily="18" charset="0"/>
              <a:cs typeface="Mitra" pitchFamily="2" charset="-78"/>
            </a:endParaRPr>
          </a:p>
          <a:p>
            <a:pPr algn="just" rtl="1">
              <a:lnSpc>
                <a:spcPct val="130000"/>
              </a:lnSpc>
              <a:spcBef>
                <a:spcPts val="0"/>
              </a:spcBef>
              <a:buNone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استراتژی موفق نیازمند همکاری و مشارکت واقعی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بین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IT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</a:t>
            </a:r>
            <a:r>
              <a:rPr lang="ar-SA" b="1" dirty="0" smtClean="0">
                <a:latin typeface="Times New Roman" pitchFamily="18" charset="0"/>
                <a:cs typeface="Mitra" pitchFamily="2" charset="-78"/>
              </a:rPr>
              <a:t>و </a:t>
            </a:r>
            <a:r>
              <a:rPr lang="ar-SA" b="1" dirty="0" smtClean="0">
                <a:latin typeface="Times New Roman" pitchFamily="18" charset="0"/>
                <a:cs typeface="Mitra" pitchFamily="2" charset="-78"/>
              </a:rPr>
              <a:t>کسب و کار است. بهترین تصمیمات استراتژیک از تعامل میان </a:t>
            </a:r>
            <a:r>
              <a:rPr lang="ar-SA" b="1" dirty="0" smtClean="0">
                <a:latin typeface="Times New Roman" pitchFamily="18" charset="0"/>
                <a:cs typeface="Mitra" pitchFamily="2" charset="-78"/>
              </a:rPr>
              <a:t>مدیران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IT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</a:t>
            </a:r>
            <a:r>
              <a:rPr lang="ar-SA" b="1" dirty="0" smtClean="0">
                <a:latin typeface="Times New Roman" pitchFamily="18" charset="0"/>
                <a:cs typeface="Mitra" pitchFamily="2" charset="-78"/>
              </a:rPr>
              <a:t>و </a:t>
            </a:r>
            <a:r>
              <a:rPr lang="ar-SA" b="1" dirty="0" smtClean="0">
                <a:latin typeface="Times New Roman" pitchFamily="18" charset="0"/>
                <a:cs typeface="Mitra" pitchFamily="2" charset="-78"/>
              </a:rPr>
              <a:t>کسب و کار بدست می آید. افراد سازمان های پیشرفته خیلی خوب با هم کار </a:t>
            </a:r>
            <a:r>
              <a:rPr lang="ar-SA" b="1" dirty="0" smtClean="0">
                <a:latin typeface="Times New Roman" pitchFamily="18" charset="0"/>
                <a:cs typeface="Mitra" pitchFamily="2" charset="-78"/>
              </a:rPr>
              <a:t>می </a:t>
            </a:r>
            <a:r>
              <a:rPr lang="ar-SA" b="1" dirty="0" smtClean="0">
                <a:latin typeface="Times New Roman" pitchFamily="18" charset="0"/>
                <a:cs typeface="Mitra" pitchFamily="2" charset="-78"/>
              </a:rPr>
              <a:t>کنند. برنامه های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IT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نیاز دارد که با استراتژی کسب و کار همگام شود نه تنها در سطوح بالا بلکه تا پروژه های اجرایی عملیاتی و تغییرات جزئی که در کسب و کار بوجود می آید. </a:t>
            </a:r>
            <a:endParaRPr lang="en-US" b="1" dirty="0">
              <a:latin typeface="Times New Roman" pitchFamily="18" charset="0"/>
              <a:cs typeface="Mitra" pitchFamily="2" charset="-7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استراتژی های توسعه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IT</a:t>
            </a:r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 و کسب و کار</a:t>
            </a:r>
            <a:endParaRPr lang="en-US" sz="2800" b="1" dirty="0" smtClean="0">
              <a:solidFill>
                <a:srgbClr val="00B0F0"/>
              </a:solidFill>
              <a:latin typeface="Times New Roman" pitchFamily="18" charset="0"/>
              <a:cs typeface="Mitr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CD8AD5-A290-4EE3-8A58-AFF988AA4CC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 rtl="1">
              <a:lnSpc>
                <a:spcPct val="130000"/>
              </a:lnSpc>
              <a:spcBef>
                <a:spcPts val="0"/>
              </a:spcBef>
              <a:buNone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5- متوازن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سازی فرصت های سرمایه گذاری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IT </a:t>
            </a:r>
            <a:endParaRPr lang="fa-IR" b="1" dirty="0" smtClean="0">
              <a:latin typeface="Times New Roman" pitchFamily="18" charset="0"/>
              <a:cs typeface="Mitra" pitchFamily="2" charset="-78"/>
            </a:endParaRPr>
          </a:p>
          <a:p>
            <a:pPr lvl="0" algn="just" rtl="1">
              <a:lnSpc>
                <a:spcPct val="130000"/>
              </a:lnSpc>
              <a:spcBef>
                <a:spcPts val="0"/>
              </a:spcBef>
              <a:buNone/>
            </a:pPr>
            <a:endParaRPr lang="en-US" b="1" dirty="0" smtClean="0">
              <a:latin typeface="Times New Roman" pitchFamily="18" charset="0"/>
              <a:cs typeface="Mitra" pitchFamily="2" charset="-78"/>
            </a:endParaRPr>
          </a:p>
          <a:p>
            <a:pPr algn="just" rtl="1">
              <a:lnSpc>
                <a:spcPct val="130000"/>
              </a:lnSpc>
              <a:spcBef>
                <a:spcPts val="0"/>
              </a:spcBef>
              <a:buNone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نامحدود بودن فرصتها و محدود بودن منابع توسعه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IT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یک واقعیت است و توازن در تخصیص منابع یکی از عوامل حیاتی موفقیت به شمار می رود. </a:t>
            </a:r>
            <a:endParaRPr lang="en-US" b="1" dirty="0">
              <a:latin typeface="Times New Roman" pitchFamily="18" charset="0"/>
              <a:cs typeface="Mitra" pitchFamily="2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استراتژی های توسعه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IT</a:t>
            </a:r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 و کسب و کار</a:t>
            </a:r>
            <a:endParaRPr lang="en-US" sz="2800" b="1" dirty="0" smtClean="0">
              <a:solidFill>
                <a:srgbClr val="00B0F0"/>
              </a:solidFill>
              <a:latin typeface="Times New Roman" pitchFamily="18" charset="0"/>
              <a:cs typeface="Mitr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CD8AD5-A290-4EE3-8A58-AFF988AA4CC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 rtl="1">
              <a:lnSpc>
                <a:spcPct val="140000"/>
              </a:lnSpc>
              <a:spcBef>
                <a:spcPts val="0"/>
              </a:spcBef>
              <a:buNone/>
            </a:pPr>
            <a:endParaRPr lang="fa-IR" b="1" dirty="0" smtClean="0">
              <a:latin typeface="Times New Roman" pitchFamily="18" charset="0"/>
              <a:cs typeface="Mitra" pitchFamily="2" charset="-78"/>
            </a:endParaRPr>
          </a:p>
          <a:p>
            <a:pPr lvl="0" algn="just" rtl="1">
              <a:lnSpc>
                <a:spcPct val="140000"/>
              </a:lnSpc>
              <a:spcBef>
                <a:spcPts val="0"/>
              </a:spcBef>
              <a:buNone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معمولاً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30 تا 70 درصد بودجه به پشتیبانی سیستمها، داده ها و زیرساختهای موجود اختصاص می یابد و مابقی آن برای توسعه در اختیار است لذا استراتژی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IT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بایستی دو عنصر مهم داشته باشد.</a:t>
            </a:r>
            <a:endParaRPr lang="en-US" b="1" dirty="0">
              <a:latin typeface="Times New Roman" pitchFamily="18" charset="0"/>
              <a:cs typeface="Mitra" pitchFamily="2" charset="-7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استراتژی های توسعه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IT</a:t>
            </a:r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 و کسب و کار</a:t>
            </a:r>
            <a:endParaRPr lang="en-US" sz="2800" b="1" dirty="0" smtClean="0">
              <a:solidFill>
                <a:srgbClr val="00B0F0"/>
              </a:solidFill>
              <a:latin typeface="Times New Roman" pitchFamily="18" charset="0"/>
              <a:cs typeface="Mitr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CD8AD5-A290-4EE3-8A58-AFF988AA4CC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>
              <a:lnSpc>
                <a:spcPct val="130000"/>
              </a:lnSpc>
              <a:spcBef>
                <a:spcPts val="0"/>
              </a:spcBef>
              <a:buNone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اول: چگونه کار خود را با هزینه کمتر انجام دهیم.  </a:t>
            </a:r>
            <a:endParaRPr lang="fa-IR" b="1" dirty="0" smtClean="0">
              <a:latin typeface="Times New Roman" pitchFamily="18" charset="0"/>
              <a:cs typeface="Mitra" pitchFamily="2" charset="-78"/>
            </a:endParaRPr>
          </a:p>
          <a:p>
            <a:pPr algn="just" rtl="1">
              <a:lnSpc>
                <a:spcPct val="130000"/>
              </a:lnSpc>
              <a:spcBef>
                <a:spcPts val="0"/>
              </a:spcBef>
              <a:buNone/>
            </a:pPr>
            <a:endParaRPr lang="en-US" b="1" dirty="0" smtClean="0">
              <a:latin typeface="Times New Roman" pitchFamily="18" charset="0"/>
              <a:cs typeface="Mitra" pitchFamily="2" charset="-78"/>
            </a:endParaRPr>
          </a:p>
          <a:p>
            <a:pPr algn="just" rtl="1">
              <a:lnSpc>
                <a:spcPct val="130000"/>
              </a:lnSpc>
              <a:spcBef>
                <a:spcPts val="0"/>
              </a:spcBef>
              <a:buNone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دوم: چگونه مابقی بودجه را به فرصتهای سرمایه گذاری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IT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اختصاص دهیم که در جهت حمایت و پیشبرد استراتژی کسب و کار سازمان باشد. </a:t>
            </a:r>
            <a:endParaRPr lang="en-US" b="1" dirty="0">
              <a:latin typeface="Times New Roman" pitchFamily="18" charset="0"/>
              <a:cs typeface="Mitra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استراتژی های توسعه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IT</a:t>
            </a:r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 و کسب و کار</a:t>
            </a:r>
            <a:endParaRPr lang="en-US" sz="2800" b="1" dirty="0" smtClean="0">
              <a:solidFill>
                <a:srgbClr val="00B0F0"/>
              </a:solidFill>
              <a:latin typeface="Times New Roman" pitchFamily="18" charset="0"/>
              <a:cs typeface="Mitr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CD8AD5-A290-4EE3-8A58-AFF988AA4CC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r" rtl="1">
              <a:lnSpc>
                <a:spcPct val="130000"/>
              </a:lnSpc>
              <a:spcBef>
                <a:spcPts val="0"/>
              </a:spcBef>
            </a:pPr>
            <a:endParaRPr lang="fa-IR" b="1" dirty="0" smtClean="0">
              <a:latin typeface="Times New Roman" pitchFamily="18" charset="0"/>
              <a:cs typeface="Mitra" pitchFamily="2" charset="-78"/>
            </a:endParaRPr>
          </a:p>
          <a:p>
            <a:pPr lvl="0" algn="just" rtl="1">
              <a:lnSpc>
                <a:spcPct val="130000"/>
              </a:lnSpc>
              <a:spcBef>
                <a:spcPts val="0"/>
              </a:spcBef>
              <a:buClr>
                <a:srgbClr val="00B0F0"/>
              </a:buClr>
              <a:buSzPct val="100000"/>
              <a:buFont typeface="Wingdings" pitchFamily="2" charset="2"/>
              <a:buChar char="q"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در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گذشته به کارایی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IT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و کاهش هزینه تبادل و پردازش اطلاعات می نگریستند ولی امروز به اثربخشی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IT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می نگرند.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IT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در بسیاری از صنایع، مدل کسب و کار را توسعه می دهد و در بعضی از صنایع خود مدلی از کسب و کار است. </a:t>
            </a:r>
            <a:endParaRPr lang="en-US" b="1" dirty="0" smtClean="0">
              <a:latin typeface="Times New Roman" pitchFamily="18" charset="0"/>
              <a:cs typeface="Mitra" pitchFamily="2" charset="-78"/>
            </a:endParaRPr>
          </a:p>
          <a:p>
            <a:pPr algn="r" rtl="1">
              <a:lnSpc>
                <a:spcPct val="130000"/>
              </a:lnSpc>
              <a:spcBef>
                <a:spcPts val="0"/>
              </a:spcBef>
              <a:buNone/>
            </a:pPr>
            <a:endParaRPr lang="en-US" b="1" dirty="0">
              <a:latin typeface="Times New Roman" pitchFamily="18" charset="0"/>
              <a:cs typeface="Mitra" pitchFamily="2" charset="-7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استراتژی های توسعه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IT</a:t>
            </a:r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 و کسب و کار</a:t>
            </a:r>
            <a:endParaRPr lang="en-US" sz="2800" b="1" dirty="0" smtClean="0">
              <a:solidFill>
                <a:srgbClr val="00B0F0"/>
              </a:solidFill>
              <a:latin typeface="Times New Roman" pitchFamily="18" charset="0"/>
              <a:cs typeface="Mitr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CD8AD5-A290-4EE3-8A58-AFF988AA4CC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>
              <a:lnSpc>
                <a:spcPct val="130000"/>
              </a:lnSpc>
              <a:spcBef>
                <a:spcPts val="0"/>
              </a:spcBef>
              <a:buNone/>
            </a:pPr>
            <a:endParaRPr lang="fa-IR" b="1" dirty="0" smtClean="0">
              <a:latin typeface="Times New Roman" pitchFamily="18" charset="0"/>
              <a:cs typeface="Mitra" pitchFamily="2" charset="-78"/>
            </a:endParaRPr>
          </a:p>
          <a:p>
            <a:pPr algn="just" rtl="1">
              <a:lnSpc>
                <a:spcPct val="130000"/>
              </a:lnSpc>
              <a:spcBef>
                <a:spcPts val="0"/>
              </a:spcBef>
              <a:buNone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در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عنصر اول راههای ارائه خدمات با هزینه کمتر عبارتند از برون سپاری سرویس مشترک، استفاده از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ISP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و اخیراً تحلیل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  شبکه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ای. </a:t>
            </a:r>
            <a:endParaRPr lang="fa-IR" b="1" dirty="0" smtClean="0">
              <a:latin typeface="Times New Roman" pitchFamily="18" charset="0"/>
              <a:cs typeface="Mitra" pitchFamily="2" charset="-78"/>
            </a:endParaRPr>
          </a:p>
          <a:p>
            <a:pPr algn="just" rtl="1">
              <a:lnSpc>
                <a:spcPct val="130000"/>
              </a:lnSpc>
              <a:spcBef>
                <a:spcPts val="0"/>
              </a:spcBef>
              <a:buNone/>
            </a:pPr>
            <a:endParaRPr lang="en-US" b="1" dirty="0" smtClean="0">
              <a:latin typeface="Times New Roman" pitchFamily="18" charset="0"/>
              <a:cs typeface="Mitra" pitchFamily="2" charset="-78"/>
            </a:endParaRPr>
          </a:p>
          <a:p>
            <a:pPr algn="just" rtl="1">
              <a:lnSpc>
                <a:spcPct val="130000"/>
              </a:lnSpc>
              <a:spcBef>
                <a:spcPts val="0"/>
              </a:spcBef>
              <a:buNone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در عنصر دوم 5 استراتژی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IT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برای مواجهه با فرصتهای سرمایه گذاری وجود دارد. </a:t>
            </a:r>
            <a:endParaRPr lang="en-US" b="1" dirty="0">
              <a:latin typeface="Times New Roman" pitchFamily="18" charset="0"/>
              <a:cs typeface="Mitra" pitchFamily="2" charset="-7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استراتژی های توسعه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IT</a:t>
            </a:r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 و کسب و کار</a:t>
            </a:r>
            <a:endParaRPr lang="en-US" sz="2800" b="1" dirty="0" smtClean="0">
              <a:solidFill>
                <a:srgbClr val="00B0F0"/>
              </a:solidFill>
              <a:latin typeface="Times New Roman" pitchFamily="18" charset="0"/>
              <a:cs typeface="Mitr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CD8AD5-A290-4EE3-8A58-AFF988AA4CC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 rtl="1">
              <a:lnSpc>
                <a:spcPct val="130000"/>
              </a:lnSpc>
              <a:spcBef>
                <a:spcPts val="0"/>
              </a:spcBef>
              <a:buNone/>
            </a:pPr>
            <a:r>
              <a:rPr lang="fa-IR" b="1" dirty="0" smtClean="0">
                <a:cs typeface="Mitra" pitchFamily="2" charset="-78"/>
              </a:rPr>
              <a:t>1- اصلاح </a:t>
            </a:r>
            <a:r>
              <a:rPr lang="fa-IR" b="1" dirty="0" smtClean="0">
                <a:cs typeface="Mitra" pitchFamily="2" charset="-78"/>
              </a:rPr>
              <a:t>کسب و کار: شامل مهندسی مجدد، ساده کردن فرایندها و حذف فعالیتهای غیر ضروری و تکراری همچنین توانمندسازی مشتریان و تامین کنندگان در مدیریت ارتباط با سازمان. </a:t>
            </a:r>
            <a:endParaRPr lang="fa-IR" b="1" dirty="0" smtClean="0">
              <a:cs typeface="Mitra" pitchFamily="2" charset="-78"/>
            </a:endParaRPr>
          </a:p>
          <a:p>
            <a:pPr lvl="0" algn="just" rtl="1">
              <a:lnSpc>
                <a:spcPct val="130000"/>
              </a:lnSpc>
              <a:spcBef>
                <a:spcPts val="0"/>
              </a:spcBef>
              <a:buNone/>
            </a:pPr>
            <a:endParaRPr lang="en-US" b="1" dirty="0" smtClean="0">
              <a:cs typeface="Mitra" pitchFamily="2" charset="-78"/>
            </a:endParaRPr>
          </a:p>
          <a:p>
            <a:pPr algn="just" rtl="1">
              <a:lnSpc>
                <a:spcPct val="130000"/>
              </a:lnSpc>
              <a:spcBef>
                <a:spcPts val="0"/>
              </a:spcBef>
              <a:buNone/>
            </a:pPr>
            <a:r>
              <a:rPr lang="fa-IR" b="1" dirty="0" smtClean="0">
                <a:cs typeface="Mitra" pitchFamily="2" charset="-78"/>
              </a:rPr>
              <a:t>این پروژه ها هزینه را کاهش می دهند و بسیار مورد استقبال سازمان قرار می گیرند. </a:t>
            </a:r>
            <a:endParaRPr lang="en-US" b="1" dirty="0">
              <a:cs typeface="Mitra" pitchFamily="2" charset="-7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استراتژی های توسعه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IT</a:t>
            </a:r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 و کسب و کار</a:t>
            </a:r>
            <a:endParaRPr lang="en-US" sz="2800" b="1" dirty="0" smtClean="0">
              <a:solidFill>
                <a:srgbClr val="00B0F0"/>
              </a:solidFill>
              <a:latin typeface="Times New Roman" pitchFamily="18" charset="0"/>
              <a:cs typeface="Mitr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CD8AD5-A290-4EE3-8A58-AFF988AA4CC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r" rtl="1">
              <a:lnSpc>
                <a:spcPct val="130000"/>
              </a:lnSpc>
              <a:spcBef>
                <a:spcPts val="0"/>
              </a:spcBef>
              <a:buNone/>
            </a:pPr>
            <a:endParaRPr lang="fa-IR" b="1" dirty="0" smtClean="0">
              <a:latin typeface="Times New Roman" pitchFamily="18" charset="0"/>
              <a:cs typeface="Mitra" pitchFamily="2" charset="-78"/>
            </a:endParaRPr>
          </a:p>
          <a:p>
            <a:pPr lvl="0" algn="just" rtl="1">
              <a:lnSpc>
                <a:spcPct val="130000"/>
              </a:lnSpc>
              <a:spcBef>
                <a:spcPts val="0"/>
              </a:spcBef>
              <a:buClr>
                <a:srgbClr val="00B0F0"/>
              </a:buClr>
              <a:buSzPct val="100000"/>
              <a:buNone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2- توانمند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سازی کسب و کار: شامل محرک هایی است که نحوه کسب و کار را توسعه و یا تغییر می دهد. مانند اضافه کردن کانال فروش الکترونیکی محصولات (مبنی بر وب) و یا راه اندازی یک داده کاوی و یا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CRM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.</a:t>
            </a:r>
          </a:p>
          <a:p>
            <a:pPr lvl="0" algn="just" rtl="1">
              <a:lnSpc>
                <a:spcPct val="130000"/>
              </a:lnSpc>
              <a:spcBef>
                <a:spcPts val="0"/>
              </a:spcBef>
              <a:buClr>
                <a:srgbClr val="00B0F0"/>
              </a:buClr>
              <a:buSzPct val="100000"/>
              <a:buNone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این استراتژی، فروش را افزایش می دهد ولی بازدهی آنها غیر شفاف تر است.</a:t>
            </a:r>
            <a:endParaRPr lang="en-US" b="1" dirty="0">
              <a:latin typeface="Times New Roman" pitchFamily="18" charset="0"/>
              <a:cs typeface="Mitra" pitchFamily="2" charset="-7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استراتژی های توسعه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IT</a:t>
            </a:r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 و کسب و کار</a:t>
            </a:r>
            <a:endParaRPr lang="en-US" sz="2800" b="1" dirty="0" smtClean="0">
              <a:solidFill>
                <a:srgbClr val="00B0F0"/>
              </a:solidFill>
              <a:latin typeface="Times New Roman" pitchFamily="18" charset="0"/>
              <a:cs typeface="Mitr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CD8AD5-A290-4EE3-8A58-AFF988AA4CC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 rtl="1">
              <a:lnSpc>
                <a:spcPct val="130000"/>
              </a:lnSpc>
              <a:spcBef>
                <a:spcPts val="0"/>
              </a:spcBef>
              <a:buNone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3- فرصتهای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کسب و کار: شامل محرک های کوچک و تجربی است که از قدیمی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شدن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IT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جلوگیری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کرده و پروژه های کوچک توسعه در تامین نیازهای روزمره و یا بهبود واحدهای کسب و کار را فراهم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می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سازد. </a:t>
            </a:r>
            <a:endParaRPr lang="en-US" b="1" dirty="0" smtClean="0">
              <a:latin typeface="Times New Roman" pitchFamily="18" charset="0"/>
              <a:cs typeface="Mitra" pitchFamily="2" charset="-78"/>
            </a:endParaRPr>
          </a:p>
          <a:p>
            <a:pPr algn="just" rtl="1">
              <a:lnSpc>
                <a:spcPct val="130000"/>
              </a:lnSpc>
              <a:spcBef>
                <a:spcPts val="0"/>
              </a:spcBef>
              <a:buNone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این استراتژی، تجربیات و یادگیری را افزایش می دهد و آمادگی را برای آینده بوجود می آورد. </a:t>
            </a:r>
            <a:endParaRPr lang="en-US" b="1" dirty="0">
              <a:latin typeface="Times New Roman" pitchFamily="18" charset="0"/>
              <a:cs typeface="Mitra" pitchFamily="2" charset="-7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استراتژی های توسعه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IT</a:t>
            </a:r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 و کسب و کار</a:t>
            </a:r>
            <a:endParaRPr lang="en-US" sz="2800" b="1" dirty="0" smtClean="0">
              <a:solidFill>
                <a:srgbClr val="00B0F0"/>
              </a:solidFill>
              <a:latin typeface="Times New Roman" pitchFamily="18" charset="0"/>
              <a:cs typeface="Mitr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CD8AD5-A290-4EE3-8A58-AFF988AA4CC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 rtl="1">
              <a:lnSpc>
                <a:spcPct val="130000"/>
              </a:lnSpc>
              <a:spcBef>
                <a:spcPts val="0"/>
              </a:spcBef>
              <a:buNone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4- اهرم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فرصت: شامل استفاده از تجربیات دیگران در جهت منافع استراتژیک سازمان است. از آنجائیکه سرمایه گذاری در ایده های تکنولوژیک و یا استراتژیک جدید (تا عملیاتی شدن و دستیابی به نتایج آن در بازار) دارای ریسک است بعضی به کپی ایده های موفق در بازار می پردازند و سعی می کنند آنها را بهتر از دیگران انجام دهند. </a:t>
            </a:r>
            <a:endParaRPr lang="en-US" b="1" dirty="0">
              <a:latin typeface="Times New Roman" pitchFamily="18" charset="0"/>
              <a:cs typeface="Mitra" pitchFamily="2" charset="-7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استراتژی های توسعه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IT</a:t>
            </a:r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 و کسب و کار</a:t>
            </a:r>
            <a:endParaRPr lang="en-US" sz="2800" b="1" dirty="0" smtClean="0">
              <a:solidFill>
                <a:srgbClr val="00B0F0"/>
              </a:solidFill>
              <a:latin typeface="Times New Roman" pitchFamily="18" charset="0"/>
              <a:cs typeface="Mitr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CD8AD5-A290-4EE3-8A58-AFF988AA4CC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 rtl="1">
              <a:lnSpc>
                <a:spcPct val="130000"/>
              </a:lnSpc>
              <a:spcBef>
                <a:spcPts val="0"/>
              </a:spcBef>
              <a:buNone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5- زیرساخت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: شامل توسعه سخت افزار، نرم افزار، میان افزار، ارتباطات و داده های موجود است. این استراتژی زمانی صورت می گیرد که سازمان در حال تحول در کسب و کار خود باشد. مدیریت پورتفوی استراتژی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IT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شرکتهای رهبر معمولاً زیرساخت سازمان را می سازند. </a:t>
            </a:r>
            <a:endParaRPr lang="en-US" b="1" dirty="0">
              <a:latin typeface="Times New Roman" pitchFamily="18" charset="0"/>
              <a:cs typeface="Mitra" pitchFamily="2" charset="-7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استراتژی های توسعه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IT</a:t>
            </a:r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 و کسب و کار</a:t>
            </a:r>
            <a:endParaRPr lang="en-US" sz="2800" b="1" dirty="0" smtClean="0">
              <a:solidFill>
                <a:srgbClr val="00B0F0"/>
              </a:solidFill>
              <a:latin typeface="Times New Roman" pitchFamily="18" charset="0"/>
              <a:cs typeface="Mitr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CD8AD5-A290-4EE3-8A58-AFF988AA4CC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>
              <a:lnSpc>
                <a:spcPct val="130000"/>
              </a:lnSpc>
              <a:spcBef>
                <a:spcPts val="0"/>
              </a:spcBef>
              <a:buNone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هر کدام از استراتژیهای فوق برای سازمانهای مختلف و در شرایط مختلف می تواند بهترین استراتژی باشد ولی اغلب سازمانها با رویکرد چند محوری از این استراتژیها در یک سبد استراتژیک استفاده کنند و هر کدام را در بخشی از سازمان به مرحله اجرا در می آورند. </a:t>
            </a:r>
            <a:endParaRPr lang="en-US" b="1" dirty="0">
              <a:latin typeface="Times New Roman" pitchFamily="18" charset="0"/>
              <a:cs typeface="Mitra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استراتژی های توسعه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IT</a:t>
            </a:r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 و کسب و کار</a:t>
            </a:r>
            <a:endParaRPr lang="en-US" sz="2800" b="1" dirty="0" smtClean="0">
              <a:solidFill>
                <a:srgbClr val="00B0F0"/>
              </a:solidFill>
              <a:latin typeface="Times New Roman" pitchFamily="18" charset="0"/>
              <a:cs typeface="Mitr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CD8AD5-A290-4EE3-8A58-AFF988AA4CC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 rtl="1">
              <a:lnSpc>
                <a:spcPct val="130000"/>
              </a:lnSpc>
              <a:spcBef>
                <a:spcPts val="0"/>
              </a:spcBef>
              <a:buClr>
                <a:srgbClr val="00B0F0"/>
              </a:buClr>
              <a:buSzPct val="100000"/>
              <a:buFont typeface="Wingdings" pitchFamily="2" charset="2"/>
              <a:buChar char="q"/>
            </a:pPr>
            <a:endParaRPr lang="fa-IR" b="1" dirty="0" smtClean="0">
              <a:latin typeface="Times New Roman" pitchFamily="18" charset="0"/>
              <a:cs typeface="Mitra" pitchFamily="2" charset="-78"/>
            </a:endParaRPr>
          </a:p>
          <a:p>
            <a:pPr lvl="0" algn="just" rtl="1">
              <a:lnSpc>
                <a:spcPct val="130000"/>
              </a:lnSpc>
              <a:spcBef>
                <a:spcPts val="0"/>
              </a:spcBef>
              <a:buClr>
                <a:srgbClr val="00B0F0"/>
              </a:buClr>
              <a:buSzPct val="100000"/>
              <a:buFont typeface="Wingdings" pitchFamily="2" charset="2"/>
              <a:buChar char="q"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 امروز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IT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حمایت کننده و پشتیبانی شده کسب و کار است. </a:t>
            </a:r>
            <a:endParaRPr lang="fa-IR" b="1" dirty="0" smtClean="0">
              <a:latin typeface="Times New Roman" pitchFamily="18" charset="0"/>
              <a:cs typeface="Mitra" pitchFamily="2" charset="-78"/>
            </a:endParaRPr>
          </a:p>
          <a:p>
            <a:pPr lvl="0" algn="just" rtl="1">
              <a:lnSpc>
                <a:spcPct val="130000"/>
              </a:lnSpc>
              <a:spcBef>
                <a:spcPts val="0"/>
              </a:spcBef>
              <a:buClr>
                <a:srgbClr val="00B0F0"/>
              </a:buClr>
              <a:buSzPct val="100000"/>
              <a:buNone/>
            </a:pPr>
            <a:endParaRPr lang="en-US" b="1" dirty="0" smtClean="0">
              <a:latin typeface="Times New Roman" pitchFamily="18" charset="0"/>
              <a:cs typeface="Mitra" pitchFamily="2" charset="-78"/>
            </a:endParaRPr>
          </a:p>
          <a:p>
            <a:pPr lvl="0" algn="just" rtl="1">
              <a:lnSpc>
                <a:spcPct val="130000"/>
              </a:lnSpc>
              <a:spcBef>
                <a:spcPts val="0"/>
              </a:spcBef>
              <a:buClr>
                <a:srgbClr val="00B0F0"/>
              </a:buClr>
              <a:buSzPct val="100000"/>
              <a:buFont typeface="Wingdings" pitchFamily="2" charset="2"/>
              <a:buChar char="q"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شرایط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کسب و کار به سرعت تغییر می کند و لذا استراتژی های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IT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و کسب و کار باید یکدیگر را بر اساس محیط کسب و کار تکمیل و حمایت کنند. </a:t>
            </a:r>
            <a:endParaRPr lang="en-US" b="1" dirty="0" smtClean="0">
              <a:latin typeface="Times New Roman" pitchFamily="18" charset="0"/>
              <a:cs typeface="Mitra" pitchFamily="2" charset="-78"/>
            </a:endParaRPr>
          </a:p>
          <a:p>
            <a:pPr algn="just" rtl="1">
              <a:lnSpc>
                <a:spcPct val="130000"/>
              </a:lnSpc>
              <a:spcBef>
                <a:spcPts val="0"/>
              </a:spcBef>
              <a:buClr>
                <a:srgbClr val="00B0F0"/>
              </a:buClr>
              <a:buSzPct val="100000"/>
              <a:buFont typeface="Wingdings" pitchFamily="2" charset="2"/>
              <a:buChar char="q"/>
            </a:pPr>
            <a:endParaRPr lang="en-US" b="1" dirty="0">
              <a:latin typeface="Times New Roman" pitchFamily="18" charset="0"/>
              <a:cs typeface="Mitra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استراتژی های توسعه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IT</a:t>
            </a:r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 و کسب و کار</a:t>
            </a:r>
            <a:endParaRPr lang="en-US" sz="2800" b="1" dirty="0" smtClean="0">
              <a:solidFill>
                <a:srgbClr val="00B0F0"/>
              </a:solidFill>
              <a:latin typeface="Times New Roman" pitchFamily="18" charset="0"/>
              <a:cs typeface="Mitr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CD8AD5-A290-4EE3-8A58-AFF988AA4CC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 rtl="1">
              <a:lnSpc>
                <a:spcPct val="130000"/>
              </a:lnSpc>
              <a:spcBef>
                <a:spcPts val="0"/>
              </a:spcBef>
              <a:buClr>
                <a:srgbClr val="00B0F0"/>
              </a:buClr>
              <a:buSzPct val="100000"/>
              <a:buFont typeface="Wingdings" pitchFamily="2" charset="2"/>
              <a:buChar char="q"/>
            </a:pPr>
            <a:endParaRPr lang="fa-IR" b="1" dirty="0" smtClean="0">
              <a:latin typeface="Times New Roman" pitchFamily="18" charset="0"/>
              <a:cs typeface="Mitra" pitchFamily="2" charset="-78"/>
            </a:endParaRPr>
          </a:p>
          <a:p>
            <a:pPr lvl="0" algn="just" rtl="1">
              <a:lnSpc>
                <a:spcPct val="130000"/>
              </a:lnSpc>
              <a:spcBef>
                <a:spcPts val="0"/>
              </a:spcBef>
              <a:buClr>
                <a:srgbClr val="00B0F0"/>
              </a:buClr>
              <a:buSzPct val="100000"/>
              <a:buFont typeface="Wingdings" pitchFamily="2" charset="2"/>
              <a:buChar char="q"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 امروز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IT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حمایت کننده و پشتیبانی شده کسب و کار است. </a:t>
            </a:r>
            <a:endParaRPr lang="fa-IR" b="1" dirty="0" smtClean="0">
              <a:latin typeface="Times New Roman" pitchFamily="18" charset="0"/>
              <a:cs typeface="Mitra" pitchFamily="2" charset="-78"/>
            </a:endParaRPr>
          </a:p>
          <a:p>
            <a:pPr lvl="0" algn="just" rtl="1">
              <a:lnSpc>
                <a:spcPct val="130000"/>
              </a:lnSpc>
              <a:spcBef>
                <a:spcPts val="0"/>
              </a:spcBef>
              <a:buClr>
                <a:srgbClr val="00B0F0"/>
              </a:buClr>
              <a:buSzPct val="100000"/>
              <a:buFont typeface="Wingdings" pitchFamily="2" charset="2"/>
              <a:buChar char="q"/>
            </a:pPr>
            <a:endParaRPr lang="en-US" b="1" dirty="0" smtClean="0">
              <a:latin typeface="Times New Roman" pitchFamily="18" charset="0"/>
              <a:cs typeface="Mitra" pitchFamily="2" charset="-78"/>
            </a:endParaRPr>
          </a:p>
          <a:p>
            <a:pPr lvl="0" algn="just" rtl="1">
              <a:lnSpc>
                <a:spcPct val="130000"/>
              </a:lnSpc>
              <a:spcBef>
                <a:spcPts val="0"/>
              </a:spcBef>
              <a:buClr>
                <a:srgbClr val="00B0F0"/>
              </a:buClr>
              <a:buSzPct val="100000"/>
              <a:buFont typeface="Wingdings" pitchFamily="2" charset="2"/>
              <a:buChar char="q"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شرایط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کسب و کار به سرعت تغییر می کند و لذا استراتژی های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IT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و کسب و کار باید یکدیگر را بر اساس محیط کسب و کار تکمیل و حمایت کنند. </a:t>
            </a:r>
            <a:endParaRPr lang="en-US" b="1" dirty="0">
              <a:latin typeface="Times New Roman" pitchFamily="18" charset="0"/>
              <a:cs typeface="Mitra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استراتژی های توسعه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IT</a:t>
            </a:r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 و کسب و کار</a:t>
            </a:r>
            <a:endParaRPr lang="en-US" sz="2800" b="1" dirty="0" smtClean="0">
              <a:solidFill>
                <a:srgbClr val="00B0F0"/>
              </a:solidFill>
              <a:latin typeface="Times New Roman" pitchFamily="18" charset="0"/>
              <a:cs typeface="Mitr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CD8AD5-A290-4EE3-8A58-AFF988AA4CC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 rtl="1">
              <a:lnSpc>
                <a:spcPct val="130000"/>
              </a:lnSpc>
              <a:spcBef>
                <a:spcPts val="0"/>
              </a:spcBef>
              <a:buClr>
                <a:srgbClr val="00B0F0"/>
              </a:buClr>
              <a:buSzPct val="100000"/>
              <a:buFont typeface="Wingdings" pitchFamily="2" charset="2"/>
              <a:buChar char="q"/>
            </a:pPr>
            <a:endParaRPr lang="fa-IR" b="1" dirty="0" smtClean="0">
              <a:latin typeface="Times New Roman" pitchFamily="18" charset="0"/>
              <a:cs typeface="Mitra" pitchFamily="2" charset="-78"/>
            </a:endParaRPr>
          </a:p>
          <a:p>
            <a:pPr lvl="0" algn="just" rtl="1">
              <a:lnSpc>
                <a:spcPct val="130000"/>
              </a:lnSpc>
              <a:spcBef>
                <a:spcPts val="0"/>
              </a:spcBef>
              <a:buClr>
                <a:srgbClr val="00B0F0"/>
              </a:buClr>
              <a:buSzPct val="100000"/>
              <a:buFont typeface="Wingdings" pitchFamily="2" charset="2"/>
              <a:buChar char="q"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 سازمانها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استعدادهای متفاوتی برای یادگیری و تحول دارند. </a:t>
            </a:r>
            <a:endParaRPr lang="fa-IR" b="1" dirty="0" smtClean="0">
              <a:latin typeface="Times New Roman" pitchFamily="18" charset="0"/>
              <a:cs typeface="Mitra" pitchFamily="2" charset="-78"/>
            </a:endParaRPr>
          </a:p>
          <a:p>
            <a:pPr lvl="0" algn="just" rtl="1">
              <a:lnSpc>
                <a:spcPct val="130000"/>
              </a:lnSpc>
              <a:spcBef>
                <a:spcPts val="0"/>
              </a:spcBef>
              <a:buClr>
                <a:srgbClr val="00B0F0"/>
              </a:buClr>
              <a:buSzPct val="100000"/>
              <a:buNone/>
            </a:pPr>
            <a:endParaRPr lang="en-US" b="1" dirty="0" smtClean="0">
              <a:latin typeface="Times New Roman" pitchFamily="18" charset="0"/>
              <a:cs typeface="Mitra" pitchFamily="2" charset="-78"/>
            </a:endParaRPr>
          </a:p>
          <a:p>
            <a:pPr algn="just" rtl="1">
              <a:lnSpc>
                <a:spcPct val="130000"/>
              </a:lnSpc>
              <a:spcBef>
                <a:spcPts val="0"/>
              </a:spcBef>
              <a:buClr>
                <a:srgbClr val="00B0F0"/>
              </a:buClr>
              <a:buSzPct val="100000"/>
              <a:buFont typeface="Wingdings" pitchFamily="2" charset="2"/>
              <a:buChar char="q"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 نقش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IT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در سازمان، استراتژیک و رو به گسترش است به طوریکه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CIO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در کنار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CEO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و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CFO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نقش هدایت کننده کسب و کار را یافته است.</a:t>
            </a:r>
            <a:endParaRPr lang="en-US" b="1" dirty="0" smtClean="0">
              <a:latin typeface="Times New Roman" pitchFamily="18" charset="0"/>
              <a:cs typeface="Mitra" pitchFamily="2" charset="-78"/>
            </a:endParaRPr>
          </a:p>
          <a:p>
            <a:pPr algn="just" rtl="1">
              <a:lnSpc>
                <a:spcPct val="130000"/>
              </a:lnSpc>
              <a:spcBef>
                <a:spcPts val="0"/>
              </a:spcBef>
              <a:buClr>
                <a:srgbClr val="00B0F0"/>
              </a:buClr>
              <a:buSzPct val="100000"/>
              <a:buFont typeface="Wingdings" pitchFamily="2" charset="2"/>
              <a:buChar char="q"/>
            </a:pPr>
            <a:endParaRPr lang="en-US" b="1" dirty="0">
              <a:latin typeface="Times New Roman" pitchFamily="18" charset="0"/>
              <a:cs typeface="Mitra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استراتژی های توسعه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IT</a:t>
            </a:r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 و کسب و کار</a:t>
            </a:r>
            <a:endParaRPr lang="en-US" sz="2800" b="1" dirty="0" smtClean="0">
              <a:solidFill>
                <a:srgbClr val="00B0F0"/>
              </a:solidFill>
              <a:latin typeface="Times New Roman" pitchFamily="18" charset="0"/>
              <a:cs typeface="Mitr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CD8AD5-A290-4EE3-8A58-AFF988AA4CC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 rtl="1">
              <a:lnSpc>
                <a:spcPct val="130000"/>
              </a:lnSpc>
              <a:spcBef>
                <a:spcPts val="0"/>
              </a:spcBef>
              <a:buClr>
                <a:srgbClr val="00B0F0"/>
              </a:buClr>
              <a:buSzPct val="100000"/>
              <a:buFont typeface="Wingdings" pitchFamily="2" charset="2"/>
              <a:buChar char="q"/>
            </a:pPr>
            <a:r>
              <a:rPr lang="fa-IR" b="1" dirty="0" smtClean="0">
                <a:cs typeface="Mitra" pitchFamily="2" charset="-78"/>
              </a:rPr>
              <a:t>  ویس </a:t>
            </a:r>
            <a:r>
              <a:rPr lang="fa-IR" b="1" dirty="0" smtClean="0">
                <a:cs typeface="Mitra" pitchFamily="2" charset="-78"/>
              </a:rPr>
              <a:t>و اندرسون در مطالعات خود دریافتند که </a:t>
            </a:r>
            <a:r>
              <a:rPr lang="en-US" b="1" dirty="0" smtClean="0">
                <a:cs typeface="Mitra" pitchFamily="2" charset="-78"/>
              </a:rPr>
              <a:t>CIO</a:t>
            </a:r>
            <a:r>
              <a:rPr lang="fa-IR" b="1" dirty="0" smtClean="0">
                <a:cs typeface="Mitra" pitchFamily="2" charset="-78"/>
              </a:rPr>
              <a:t> در سازمان به طور فزاینده ای نقش مدیریت ریسک و تغییر را </a:t>
            </a:r>
            <a:r>
              <a:rPr lang="fa-IR" b="1" dirty="0" smtClean="0">
                <a:cs typeface="Mitra" pitchFamily="2" charset="-78"/>
              </a:rPr>
              <a:t> می </a:t>
            </a:r>
            <a:r>
              <a:rPr lang="fa-IR" b="1" dirty="0" smtClean="0">
                <a:cs typeface="Mitra" pitchFamily="2" charset="-78"/>
              </a:rPr>
              <a:t>پذیرد. آنها تحت فشارند تا مشکلات </a:t>
            </a:r>
            <a:r>
              <a:rPr lang="en-US" b="1" dirty="0" smtClean="0">
                <a:cs typeface="Mitra" pitchFamily="2" charset="-78"/>
              </a:rPr>
              <a:t>IT</a:t>
            </a:r>
            <a:r>
              <a:rPr lang="fa-IR" b="1" dirty="0" smtClean="0">
                <a:cs typeface="Mitra" pitchFamily="2" charset="-78"/>
              </a:rPr>
              <a:t> و کسب و کار را توامان حل کنند. </a:t>
            </a:r>
            <a:endParaRPr lang="en-US" b="1" dirty="0" smtClean="0">
              <a:cs typeface="Mitra" pitchFamily="2" charset="-78"/>
            </a:endParaRPr>
          </a:p>
          <a:p>
            <a:pPr lvl="0" algn="just" rtl="1">
              <a:lnSpc>
                <a:spcPct val="130000"/>
              </a:lnSpc>
              <a:spcBef>
                <a:spcPts val="0"/>
              </a:spcBef>
              <a:buClr>
                <a:srgbClr val="00B0F0"/>
              </a:buClr>
              <a:buSzPct val="100000"/>
              <a:buFont typeface="Wingdings" pitchFamily="2" charset="2"/>
              <a:buChar char="q"/>
            </a:pPr>
            <a:r>
              <a:rPr lang="fa-IR" b="1" dirty="0" smtClean="0">
                <a:cs typeface="Mitra" pitchFamily="2" charset="-78"/>
              </a:rPr>
              <a:t>  گات </a:t>
            </a:r>
            <a:r>
              <a:rPr lang="fa-IR" b="1" dirty="0" smtClean="0">
                <a:cs typeface="Mitra" pitchFamily="2" charset="-78"/>
              </a:rPr>
              <a:t>شالک دریافت که </a:t>
            </a:r>
            <a:r>
              <a:rPr lang="en-US" b="1" dirty="0" smtClean="0">
                <a:cs typeface="Mitra" pitchFamily="2" charset="-78"/>
              </a:rPr>
              <a:t>CIO</a:t>
            </a:r>
            <a:r>
              <a:rPr lang="fa-IR" b="1" dirty="0" smtClean="0">
                <a:cs typeface="Mitra" pitchFamily="2" charset="-78"/>
              </a:rPr>
              <a:t> نقش های سازمانی متمایزی </a:t>
            </a:r>
            <a:r>
              <a:rPr lang="fa-IR" b="1" dirty="0" smtClean="0">
                <a:cs typeface="Mitra" pitchFamily="2" charset="-78"/>
              </a:rPr>
              <a:t> می </a:t>
            </a:r>
            <a:r>
              <a:rPr lang="fa-IR" b="1" dirty="0" smtClean="0">
                <a:cs typeface="Mitra" pitchFamily="2" charset="-78"/>
              </a:rPr>
              <a:t>پذیرد که شامل رهبری تغییر و مسئولیت هم راستایی استراتژی </a:t>
            </a:r>
            <a:r>
              <a:rPr lang="en-US" b="1" dirty="0" smtClean="0">
                <a:cs typeface="Mitra" pitchFamily="2" charset="-78"/>
              </a:rPr>
              <a:t>IT</a:t>
            </a:r>
            <a:r>
              <a:rPr lang="fa-IR" b="1" dirty="0" smtClean="0">
                <a:cs typeface="Mitra" pitchFamily="2" charset="-78"/>
              </a:rPr>
              <a:t> و کسب و کار است. </a:t>
            </a:r>
            <a:endParaRPr lang="en-US" b="1" dirty="0">
              <a:cs typeface="Mitra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استراتژی های توسعه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IT</a:t>
            </a:r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 و کسب و کار</a:t>
            </a:r>
            <a:endParaRPr lang="en-US" sz="2800" b="1" dirty="0" smtClean="0">
              <a:solidFill>
                <a:srgbClr val="00B0F0"/>
              </a:solidFill>
              <a:latin typeface="Times New Roman" pitchFamily="18" charset="0"/>
              <a:cs typeface="Mitr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CD8AD5-A290-4EE3-8A58-AFF988AA4CC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 rtl="1">
              <a:lnSpc>
                <a:spcPct val="140000"/>
              </a:lnSpc>
              <a:spcBef>
                <a:spcPts val="0"/>
              </a:spcBef>
              <a:buClr>
                <a:srgbClr val="00B0F0"/>
              </a:buClr>
              <a:buSzPct val="100000"/>
              <a:buNone/>
            </a:pPr>
            <a:endParaRPr lang="fa-IR" b="1" dirty="0" smtClean="0">
              <a:latin typeface="Times New Roman" pitchFamily="18" charset="0"/>
              <a:cs typeface="Mitra" pitchFamily="2" charset="-78"/>
            </a:endParaRPr>
          </a:p>
          <a:p>
            <a:pPr lvl="0" algn="just" rtl="1">
              <a:lnSpc>
                <a:spcPct val="140000"/>
              </a:lnSpc>
              <a:spcBef>
                <a:spcPts val="0"/>
              </a:spcBef>
              <a:buClr>
                <a:srgbClr val="00B0F0"/>
              </a:buClr>
              <a:buSzPct val="100000"/>
              <a:buFont typeface="Wingdings" pitchFamily="2" charset="2"/>
              <a:buChar char="q"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در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گذشته، استراتژی کسب و کار برنامه توسعه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IT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را مشخص می کرد ولی امروز نه فقط استراتژی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IT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استراتژی کسب و کار را شکل می دهد بلکه قابلیتهای جدیدی را بدست می دهد که استراتژیهای جدید را ممکن می سازد. </a:t>
            </a:r>
            <a:endParaRPr lang="en-US" b="1" dirty="0">
              <a:latin typeface="Times New Roman" pitchFamily="18" charset="0"/>
              <a:cs typeface="Mitra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استراتژی های توسعه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IT</a:t>
            </a:r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 و کسب و کار</a:t>
            </a:r>
            <a:endParaRPr lang="en-US" sz="2800" b="1" dirty="0" smtClean="0">
              <a:solidFill>
                <a:srgbClr val="00B0F0"/>
              </a:solidFill>
              <a:latin typeface="Times New Roman" pitchFamily="18" charset="0"/>
              <a:cs typeface="Mitr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CD8AD5-A290-4EE3-8A58-AFF988AA4CC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 rtl="1">
              <a:lnSpc>
                <a:spcPct val="130000"/>
              </a:lnSpc>
              <a:spcBef>
                <a:spcPts val="0"/>
              </a:spcBef>
              <a:buClr>
                <a:srgbClr val="00B0F0"/>
              </a:buClr>
              <a:buSzPct val="100000"/>
              <a:buFont typeface="Wingdings" pitchFamily="2" charset="2"/>
              <a:buChar char="q"/>
            </a:pPr>
            <a:r>
              <a:rPr lang="fa-IR" b="1" dirty="0" smtClean="0">
                <a:cs typeface="Mitra" pitchFamily="2" charset="-78"/>
              </a:rPr>
              <a:t> به طور سنتی استراتژی کسب و کار اینترنتی، شامل انجام کارهایی متفاوت از رقبا و یا انجام کارهایی مشابه ولی با روش متفاوت است. </a:t>
            </a:r>
            <a:endParaRPr lang="en-US" b="1" dirty="0" smtClean="0">
              <a:cs typeface="Mitra" pitchFamily="2" charset="-78"/>
            </a:endParaRPr>
          </a:p>
          <a:p>
            <a:pPr algn="just" rtl="1">
              <a:lnSpc>
                <a:spcPct val="130000"/>
              </a:lnSpc>
              <a:spcBef>
                <a:spcPts val="0"/>
              </a:spcBef>
              <a:buClr>
                <a:srgbClr val="00B0F0"/>
              </a:buClr>
              <a:buSzPct val="100000"/>
              <a:buFont typeface="Wingdings" pitchFamily="2" charset="2"/>
              <a:buChar char="q"/>
            </a:pPr>
            <a:r>
              <a:rPr lang="fa-IR" b="1" dirty="0" smtClean="0">
                <a:cs typeface="Mitra" pitchFamily="2" charset="-78"/>
              </a:rPr>
              <a:t> مزیت </a:t>
            </a:r>
            <a:r>
              <a:rPr lang="fa-IR" b="1" dirty="0" smtClean="0">
                <a:cs typeface="Mitra" pitchFamily="2" charset="-78"/>
              </a:rPr>
              <a:t>رقابتی ماندگار بلند مدت، مزیتی است که غیر قابل نسخه برداری و یا سخت بوده و گران قیمت باشد و این گونه مزیتها بسیار محدود هستند. و معمولاً رقبا به سرعت به آنها دست پیدا می کنند.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استراتژی های توسعه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IT</a:t>
            </a:r>
            <a:r>
              <a:rPr lang="fa-IR" sz="2800" b="1" dirty="0" smtClean="0">
                <a:solidFill>
                  <a:srgbClr val="00B0F0"/>
                </a:solidFill>
                <a:latin typeface="Times New Roman" pitchFamily="18" charset="0"/>
                <a:cs typeface="Mitra" pitchFamily="2" charset="-78"/>
              </a:rPr>
              <a:t> و کسب و کار</a:t>
            </a:r>
            <a:endParaRPr lang="en-US" sz="2800" b="1" dirty="0" smtClean="0">
              <a:solidFill>
                <a:srgbClr val="00B0F0"/>
              </a:solidFill>
              <a:latin typeface="Times New Roman" pitchFamily="18" charset="0"/>
              <a:cs typeface="Mitr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CD8AD5-A290-4EE3-8A58-AFF988AA4CC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 rtl="1">
              <a:lnSpc>
                <a:spcPct val="130000"/>
              </a:lnSpc>
              <a:spcBef>
                <a:spcPts val="0"/>
              </a:spcBef>
              <a:buClr>
                <a:srgbClr val="00B0F0"/>
              </a:buClr>
              <a:buSzPct val="100000"/>
              <a:buFont typeface="Wingdings" pitchFamily="2" charset="2"/>
              <a:buChar char="q"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در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ایران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CEO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محدودیت ادراکی نسبت به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IT</a:t>
            </a:r>
            <a:r>
              <a:rPr lang="ar-SA" b="1" dirty="0" smtClean="0">
                <a:latin typeface="Times New Roman" pitchFamily="18" charset="0"/>
                <a:cs typeface="Mitra" pitchFamily="2" charset="-78"/>
              </a:rPr>
              <a:t> و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CIO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محدودیت ادراکی نسبت به کسب و کار دارد و این محدودیت عامل عقب ماندگی بنگاههای ایرانی از شرکتهای پیشرفته جهانی است. </a:t>
            </a:r>
            <a:endParaRPr lang="fa-IR" b="1" dirty="0" smtClean="0">
              <a:latin typeface="Times New Roman" pitchFamily="18" charset="0"/>
              <a:cs typeface="Mitra" pitchFamily="2" charset="-78"/>
            </a:endParaRPr>
          </a:p>
          <a:p>
            <a:pPr lvl="0" algn="just" rtl="1">
              <a:lnSpc>
                <a:spcPct val="130000"/>
              </a:lnSpc>
              <a:spcBef>
                <a:spcPts val="0"/>
              </a:spcBef>
              <a:buClr>
                <a:srgbClr val="00B0F0"/>
              </a:buClr>
              <a:buSzPct val="100000"/>
              <a:buNone/>
            </a:pPr>
            <a:endParaRPr lang="en-US" b="1" dirty="0" smtClean="0">
              <a:latin typeface="Times New Roman" pitchFamily="18" charset="0"/>
              <a:cs typeface="Mitra" pitchFamily="2" charset="-78"/>
            </a:endParaRPr>
          </a:p>
          <a:p>
            <a:pPr algn="just" rtl="1">
              <a:lnSpc>
                <a:spcPct val="130000"/>
              </a:lnSpc>
              <a:spcBef>
                <a:spcPts val="0"/>
              </a:spcBef>
              <a:buClr>
                <a:srgbClr val="00B0F0"/>
              </a:buClr>
              <a:buSzPct val="100000"/>
              <a:buFont typeface="Wingdings" pitchFamily="2" charset="2"/>
              <a:buChar char="q"/>
            </a:pP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 امروزه </a:t>
            </a:r>
            <a:r>
              <a:rPr lang="fa-IR" b="1" dirty="0" smtClean="0">
                <a:latin typeface="Times New Roman" pitchFamily="18" charset="0"/>
                <a:cs typeface="Mitra" pitchFamily="2" charset="-78"/>
              </a:rPr>
              <a:t>انعطاف پذیری، سرعت و نوآوری کلمه رمز رقابت شده است. و </a:t>
            </a:r>
            <a:r>
              <a:rPr lang="en-US" b="1" dirty="0" smtClean="0">
                <a:latin typeface="Times New Roman" pitchFamily="18" charset="0"/>
                <a:cs typeface="Mitra" pitchFamily="2" charset="-78"/>
              </a:rPr>
              <a:t>IT </a:t>
            </a:r>
            <a:r>
              <a:rPr lang="ar-SA" b="1" dirty="0" smtClean="0">
                <a:latin typeface="Times New Roman" pitchFamily="18" charset="0"/>
                <a:cs typeface="Mitra" pitchFamily="2" charset="-78"/>
              </a:rPr>
              <a:t>می تواند این کلمه را بگوید.</a:t>
            </a:r>
            <a:endParaRPr lang="en-US" b="1" dirty="0">
              <a:latin typeface="Times New Roman" pitchFamily="18" charset="0"/>
              <a:cs typeface="Mitra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328</TotalTime>
  <Words>1519</Words>
  <Application>Microsoft Office PowerPoint</Application>
  <PresentationFormat>On-screen Show (4:3)</PresentationFormat>
  <Paragraphs>121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Median</vt:lpstr>
      <vt:lpstr>Slide 1</vt:lpstr>
      <vt:lpstr>استراتژی های توسعه IT و کسب و کار</vt:lpstr>
      <vt:lpstr>استراتژی های توسعه IT و کسب و کار</vt:lpstr>
      <vt:lpstr>استراتژی های توسعه IT و کسب و کار</vt:lpstr>
      <vt:lpstr>استراتژی های توسعه IT و کسب و کار</vt:lpstr>
      <vt:lpstr>استراتژی های توسعه IT و کسب و کار</vt:lpstr>
      <vt:lpstr>استراتژی های توسعه IT و کسب و کار</vt:lpstr>
      <vt:lpstr>استراتژی های توسعه IT و کسب و کار</vt:lpstr>
      <vt:lpstr>استراتژی های توسعه IT و کسب و کار</vt:lpstr>
      <vt:lpstr>استراتژی های توسعه IT و کسب و کار</vt:lpstr>
      <vt:lpstr>استراتژی های توسعه IT و کسب و کار</vt:lpstr>
      <vt:lpstr>استراتژی های توسعه IT و کسب و کار</vt:lpstr>
      <vt:lpstr>استراتژی های توسعه IT و کسب و کار</vt:lpstr>
      <vt:lpstr>استراتژی های توسعه IT و کسب و کار</vt:lpstr>
      <vt:lpstr>استراتژی های توسعه IT و کسب و کار</vt:lpstr>
      <vt:lpstr>استراتژی های توسعه IT و کسب و کار</vt:lpstr>
      <vt:lpstr>استراتژی های توسعه IT و کسب و کار</vt:lpstr>
      <vt:lpstr>استراتژی های توسعه IT و کسب و کار</vt:lpstr>
      <vt:lpstr>استراتژی های توسعه IT و کسب و کار</vt:lpstr>
      <vt:lpstr>استراتژی های توسعه IT و کسب و کار</vt:lpstr>
      <vt:lpstr>استراتژی های توسعه IT و کسب و کار</vt:lpstr>
      <vt:lpstr>استراتژی های توسعه IT و کسب و کار</vt:lpstr>
      <vt:lpstr>استراتژی های توسعه IT و کسب و کار</vt:lpstr>
      <vt:lpstr>استراتژی های توسعه IT و کسب و کار</vt:lpstr>
      <vt:lpstr>استراتژی های توسعه IT و کسب و کار</vt:lpstr>
      <vt:lpstr>استراتژی های توسعه IT و کسب و کار</vt:lpstr>
    </vt:vector>
  </TitlesOfParts>
  <Company>mellat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استراتژی اقیانوس آبی</dc:title>
  <dc:creator>khademi</dc:creator>
  <cp:lastModifiedBy>khademi</cp:lastModifiedBy>
  <cp:revision>137</cp:revision>
  <dcterms:created xsi:type="dcterms:W3CDTF">2009-06-13T06:55:52Z</dcterms:created>
  <dcterms:modified xsi:type="dcterms:W3CDTF">2009-09-19T09:57:46Z</dcterms:modified>
</cp:coreProperties>
</file>