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76" r:id="rId2"/>
    <p:sldId id="269" r:id="rId3"/>
    <p:sldId id="256" r:id="rId4"/>
    <p:sldId id="267" r:id="rId5"/>
    <p:sldId id="257" r:id="rId6"/>
    <p:sldId id="258" r:id="rId7"/>
    <p:sldId id="259" r:id="rId8"/>
    <p:sldId id="280" r:id="rId9"/>
    <p:sldId id="281" r:id="rId10"/>
    <p:sldId id="260" r:id="rId11"/>
    <p:sldId id="263" r:id="rId12"/>
    <p:sldId id="264" r:id="rId13"/>
    <p:sldId id="265" r:id="rId14"/>
    <p:sldId id="283" r:id="rId15"/>
    <p:sldId id="279" r:id="rId16"/>
    <p:sldId id="278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4" autoAdjust="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BED95-DD97-4BD0-99A9-EE6D41DA4EE6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E264-6771-473B-925B-2ED5FC813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4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E264-6771-473B-925B-2ED5FC8132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E264-6771-473B-925B-2ED5FC8132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E264-6771-473B-925B-2ED5FC8132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7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E264-6771-473B-925B-2ED5FC8132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E69DA8F-464F-49DC-8BB1-2C90FBD2C40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9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D5C2-B084-4E3F-9FC3-01F4A8E08EE0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5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3B4-538B-4701-9F45-F97B36A4975A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8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8417-87D0-4599-AB90-5A7ADB0DBFF6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250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4F-92D3-46FA-960D-6D7DE01B69C1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5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09F7-00D8-4FE3-8A4B-543FEA622822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3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D593-2FAC-4C1D-AA71-951848964399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2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59DF-9794-4428-BBE6-64AF13DDEC96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8555B910-0F4A-439C-A15B-AC811831A61E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6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3EA2-BD8C-499C-AAF7-5CF89CE4C97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73146E4C-E9DD-4A54-8533-5D7565C18458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02-2AD0-4D06-A303-6BF9BC53F131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2EB7-2750-488B-B90D-0BA2B44C6772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4268-849D-4C1E-AEFA-BF3F2C8A51D5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55EC-C4BA-4865-9045-C4DA0F0B32F0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3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7364-8FB6-4805-B074-8CE6C6C0266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0961-1B82-486E-8A2B-65704D11C1A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9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ED6F-0E0F-4A17-A237-939EE4E71194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2727-B7CC-4EAC-9867-2E9FAD114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49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81800"/>
          </a:xfrm>
        </p:spPr>
      </p:pic>
    </p:spTree>
    <p:extLst>
      <p:ext uri="{BB962C8B-B14F-4D97-AF65-F5344CB8AC3E}">
        <p14:creationId xmlns:p14="http://schemas.microsoft.com/office/powerpoint/2010/main" val="2339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96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 algn="r">
              <a:buNone/>
            </a:pPr>
            <a:r>
              <a:rPr lang="fa-IR" sz="2400" dirty="0"/>
              <a:t> </a:t>
            </a:r>
            <a:endParaRPr lang="fa-IR" sz="2400" b="1" i="1" dirty="0" smtClean="0"/>
          </a:p>
          <a:p>
            <a:pPr marL="137160" indent="0" algn="r">
              <a:buNone/>
            </a:pPr>
            <a:endParaRPr lang="fa-IR" sz="2400" b="1" i="1" dirty="0" smtClean="0"/>
          </a:p>
          <a:p>
            <a:pPr marL="137160" indent="0" algn="r">
              <a:buNone/>
            </a:pPr>
            <a:r>
              <a:rPr lang="fa-IR" sz="2400" b="1" i="1" dirty="0" smtClean="0"/>
              <a:t> </a:t>
            </a:r>
            <a:r>
              <a:rPr lang="fa-IR" sz="2400" b="1" i="1" dirty="0" smtClean="0">
                <a:solidFill>
                  <a:schemeClr val="accent1"/>
                </a:solidFill>
              </a:rPr>
              <a:t>اهداف سالانه</a:t>
            </a:r>
          </a:p>
          <a:p>
            <a:pPr marL="480060" indent="-342900" algn="r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fa-IR" sz="2400" b="1" i="1" dirty="0"/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sz="2400" dirty="0" smtClean="0"/>
              <a:t>اجرای آموزش های علمی- کاربری و فنی حرفه ای شاغلان بخش کشاورزی.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sz="2400" dirty="0" smtClean="0"/>
              <a:t>آموزش فنون نوین کشاورزی و دامداری به هفتاد درصد از تولید کنندگان.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sz="2400" dirty="0" smtClean="0"/>
              <a:t>متقاعد کردن پنجاه درصد از مالکان مزارع.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sz="2400" dirty="0" smtClean="0"/>
              <a:t>دادن وام به سی و پنج درصد از کشاورزان برای خرید ماشین آلات مدرن.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sz="2600" dirty="0" smtClean="0"/>
              <a:t>تولید پنجاه درصد دارو و سایرمواد بیولوژیک در داخل کشور و کاهش چند درصدی واردات این مواد در سال جاری.</a:t>
            </a:r>
            <a:endParaRPr lang="fa-IR" sz="2400" dirty="0" smtClean="0"/>
          </a:p>
          <a:p>
            <a:pPr marL="137160" indent="0" algn="r">
              <a:lnSpc>
                <a:spcPct val="2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10517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137160" indent="0" algn="r">
              <a:buNone/>
            </a:pPr>
            <a:endParaRPr lang="en-US" sz="2400" dirty="0"/>
          </a:p>
          <a:p>
            <a:pPr marL="137160" indent="0" algn="just" rtl="1">
              <a:buNone/>
            </a:pPr>
            <a:r>
              <a:rPr lang="en-US" sz="2400" dirty="0" smtClean="0"/>
              <a:t>       </a:t>
            </a:r>
            <a:r>
              <a:rPr lang="fa-IR" sz="2400" dirty="0" smtClean="0"/>
              <a:t> </a:t>
            </a:r>
            <a:r>
              <a:rPr lang="en-US" sz="2400" dirty="0" smtClean="0"/>
              <a:t> </a:t>
            </a:r>
          </a:p>
          <a:p>
            <a:pPr marL="137160" indent="0" algn="just" rtl="1">
              <a:buNone/>
            </a:pPr>
            <a:r>
              <a:rPr lang="en-US" sz="2400" b="1" i="1" dirty="0"/>
              <a:t> </a:t>
            </a:r>
            <a:r>
              <a:rPr lang="fa-IR" sz="2400" b="1" i="1" dirty="0"/>
              <a:t> </a:t>
            </a:r>
            <a:r>
              <a:rPr lang="fa-IR" sz="2400" b="1" i="1" dirty="0" smtClean="0"/>
              <a:t> </a:t>
            </a:r>
            <a:r>
              <a:rPr lang="fa-IR" sz="2400" b="1" i="1" dirty="0" smtClean="0">
                <a:solidFill>
                  <a:schemeClr val="accent1"/>
                </a:solidFill>
              </a:rPr>
              <a:t>فرصت ها</a:t>
            </a:r>
          </a:p>
          <a:p>
            <a:pPr marL="137160" indent="0" algn="just" rtl="1">
              <a:buNone/>
            </a:pPr>
            <a:endParaRPr lang="fa-IR" sz="2400" b="1" i="1" dirty="0"/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i="1" dirty="0" smtClean="0"/>
              <a:t>  </a:t>
            </a:r>
            <a:r>
              <a:rPr lang="fa-IR" sz="2400" dirty="0" smtClean="0"/>
              <a:t>بازار خوب محصولات کشاورزی در عراق.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حمایت دولت از بخش کشاورزی.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امکان دریافت اعتبارات قانونی.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وجود امکانات حمایتی لازم از صادرات محصول.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600" dirty="0" smtClean="0"/>
              <a:t>مذاکره کشور با دیگر کشورهای منطقه برای ارتقای فناوری ماشین آلات بخش کشاورزی.</a:t>
            </a:r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b="1" i="1" dirty="0" smtClean="0"/>
          </a:p>
          <a:p>
            <a:pPr marL="137160" indent="0" algn="just" rtl="1">
              <a:buNone/>
            </a:pPr>
            <a:endParaRPr lang="fa-IR" sz="2400" b="1" dirty="0"/>
          </a:p>
          <a:p>
            <a:pPr marL="137160" indent="0" algn="just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860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37160" indent="0" algn="just" rtl="1">
              <a:lnSpc>
                <a:spcPct val="200000"/>
              </a:lnSpc>
              <a:buNone/>
            </a:pPr>
            <a:r>
              <a:rPr lang="fa-IR" sz="2400" b="1" i="1" dirty="0" smtClean="0">
                <a:solidFill>
                  <a:schemeClr val="accent1"/>
                </a:solidFill>
              </a:rPr>
              <a:t>تهدیدات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عدم وجود فرهنگ سازی برای ورود سرمایه انسانی به بخش کشاورزی.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جنگ افروزی در منطقه برای سرمایه گذاری ها.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وجود دام وچرا.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وجود سیل یا خشک سالی.</a:t>
            </a:r>
            <a:endParaRPr lang="en-US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155711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37160" indent="0" algn="just" rtl="1">
              <a:buNone/>
            </a:pPr>
            <a:r>
              <a:rPr lang="fa-IR" sz="2400" dirty="0"/>
              <a:t> </a:t>
            </a: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r>
              <a:rPr lang="fa-IR" sz="2400" b="1" i="1" dirty="0" smtClean="0">
                <a:solidFill>
                  <a:schemeClr val="accent1"/>
                </a:solidFill>
              </a:rPr>
              <a:t>قوت ها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سیستم اطلاعاتی کارآمد.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ارائه خدمات مثمروثمر به بخش کشاورزی.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وجود فضای مناسب کاری.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وجود مدیریت خوب در سازمان.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دسترسی  سازمان به الگوی کشت متناسب با منابع آب در دسترس.</a:t>
            </a:r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408212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77596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algn="r">
              <a:lnSpc>
                <a:spcPct val="200000"/>
              </a:lnSpc>
            </a:pPr>
            <a:endParaRPr lang="fa-IR" sz="2400" dirty="0" smtClean="0"/>
          </a:p>
          <a:p>
            <a:pPr algn="r">
              <a:lnSpc>
                <a:spcPct val="200000"/>
              </a:lnSpc>
              <a:buNone/>
            </a:pPr>
            <a:r>
              <a:rPr lang="fa-IR" sz="3600" b="1" dirty="0" smtClean="0">
                <a:solidFill>
                  <a:schemeClr val="accent1"/>
                </a:solidFill>
              </a:rPr>
              <a:t>        </a:t>
            </a:r>
            <a:r>
              <a:rPr lang="fa-IR" sz="4200" b="1" i="1" dirty="0" smtClean="0">
                <a:solidFill>
                  <a:schemeClr val="accent1"/>
                </a:solidFill>
              </a:rPr>
              <a:t>ضعف ها</a:t>
            </a:r>
          </a:p>
          <a:p>
            <a:pPr algn="r">
              <a:lnSpc>
                <a:spcPct val="200000"/>
              </a:lnSpc>
              <a:buNone/>
            </a:pPr>
            <a:endParaRPr lang="fa-IR" sz="2400" b="1" i="1" dirty="0" smtClean="0"/>
          </a:p>
          <a:p>
            <a:pPr algn="r" rtl="1">
              <a:lnSpc>
                <a:spcPct val="200000"/>
              </a:lnSpc>
              <a:buClr>
                <a:schemeClr val="accent1"/>
              </a:buClr>
              <a:buSzPct val="105000"/>
              <a:buFont typeface="Wingdings" pitchFamily="2" charset="2"/>
              <a:buChar char="v"/>
            </a:pPr>
            <a:r>
              <a:rPr lang="fa-IR" sz="4200" dirty="0" smtClean="0"/>
              <a:t>ضعف در ارائه خدمات رفاهی به کارکنان .</a:t>
            </a:r>
          </a:p>
          <a:p>
            <a:pPr algn="r" rtl="1">
              <a:lnSpc>
                <a:spcPct val="200000"/>
              </a:lnSpc>
              <a:buClr>
                <a:schemeClr val="accent1"/>
              </a:buClr>
              <a:buSzPct val="105000"/>
              <a:buFont typeface="Wingdings" pitchFamily="2" charset="2"/>
              <a:buChar char="v"/>
            </a:pPr>
            <a:r>
              <a:rPr lang="fa-IR" sz="4200" dirty="0" smtClean="0"/>
              <a:t>ضعف در فرهنگ سازمانی.</a:t>
            </a:r>
          </a:p>
          <a:p>
            <a:pPr algn="r" rtl="1">
              <a:lnSpc>
                <a:spcPct val="200000"/>
              </a:lnSpc>
              <a:buClr>
                <a:schemeClr val="accent1"/>
              </a:buClr>
              <a:buSzPct val="105000"/>
              <a:buFont typeface="Wingdings" pitchFamily="2" charset="2"/>
              <a:buChar char="v"/>
            </a:pPr>
            <a:r>
              <a:rPr lang="fa-IR" sz="4200" dirty="0" smtClean="0"/>
              <a:t>ضعف نفوذ در دستگاه های اجرایی</a:t>
            </a:r>
          </a:p>
          <a:p>
            <a:pPr algn="r" rtl="1">
              <a:lnSpc>
                <a:spcPct val="200000"/>
              </a:lnSpc>
              <a:buClr>
                <a:schemeClr val="accent1"/>
              </a:buClr>
              <a:buSzPct val="105000"/>
              <a:buFont typeface="Wingdings" pitchFamily="2" charset="2"/>
              <a:buChar char="v"/>
            </a:pPr>
            <a:r>
              <a:rPr lang="fa-IR" sz="4200" dirty="0" smtClean="0"/>
              <a:t>نا مشخص بودن مسیر پیشرفت شغلی .	</a:t>
            </a:r>
            <a:r>
              <a:rPr lang="fa-IR" sz="2400" dirty="0" smtClean="0"/>
              <a:t>				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2400" dirty="0" smtClean="0"/>
              <a:t>					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2400" dirty="0" smtClean="0"/>
              <a:t>		</a:t>
            </a:r>
            <a:r>
              <a:rPr lang="fa-IR" sz="2400" b="1" i="1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59920"/>
              </p:ext>
            </p:extLst>
          </p:nvPr>
        </p:nvGraphicFramePr>
        <p:xfrm>
          <a:off x="152400" y="91441"/>
          <a:ext cx="8839201" cy="720851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32447"/>
                <a:gridCol w="905957"/>
                <a:gridCol w="830460"/>
                <a:gridCol w="1056949"/>
                <a:gridCol w="4913388"/>
              </a:tblGrid>
              <a:tr h="895865">
                <a:tc>
                  <a:txBody>
                    <a:bodyPr/>
                    <a:lstStyle/>
                    <a:p>
                      <a:r>
                        <a:rPr lang="fa-IR" dirty="0" smtClean="0"/>
                        <a:t>ملاحظات</a:t>
                      </a:r>
                      <a:r>
                        <a:rPr lang="fa-IR" baseline="0" dirty="0" smtClean="0"/>
                        <a:t>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امتیاز وزنی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درجه بندی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وزن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عوامل خارجی</a:t>
                      </a:r>
                      <a:endParaRPr lang="en-US" dirty="0"/>
                    </a:p>
                  </a:txBody>
                  <a:tcPr/>
                </a:tc>
              </a:tr>
              <a:tr h="686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فرصت   </a:t>
                      </a:r>
                      <a:r>
                        <a:rPr lang="fa-I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                    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Wingdings" pitchFamily="2" charset="2"/>
                        <a:buNone/>
                      </a:pPr>
                      <a:r>
                        <a:rPr lang="fa-IR" sz="1800" baseline="0" dirty="0" smtClean="0">
                          <a:effectLst/>
                        </a:rPr>
                        <a:t>وجود امکانات حمایتی از صادرات     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aseline="0" dirty="0" smtClean="0">
                          <a:effectLst/>
                        </a:rPr>
                        <a:t> بازار خوب محصولات کشاورزی در عراق              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Wingdings" pitchFamily="2" charset="2"/>
                        <a:buNone/>
                      </a:pPr>
                      <a:r>
                        <a:rPr lang="fa-IR" sz="1800" baseline="0" dirty="0" smtClean="0">
                          <a:effectLst/>
                        </a:rPr>
                        <a:t>  حمایت دولت                                        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>
                          <a:effectLst/>
                        </a:rPr>
                        <a:t> دریافت</a:t>
                      </a:r>
                      <a:r>
                        <a:rPr lang="fa-IR" sz="1800" baseline="0" dirty="0" smtClean="0">
                          <a:effectLst/>
                        </a:rPr>
                        <a:t> اعتبارات قانونی</a:t>
                      </a:r>
                      <a:r>
                        <a:rPr lang="fa-IR" sz="1800" dirty="0" smtClean="0">
                          <a:effectLst/>
                        </a:rPr>
                        <a:t>                                    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</a:tr>
              <a:tr h="6271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>
                          <a:effectLst/>
                        </a:rPr>
                        <a:t> مذاکره</a:t>
                      </a:r>
                      <a:r>
                        <a:rPr lang="fa-IR" sz="1800" baseline="0" dirty="0" smtClean="0">
                          <a:effectLst/>
                        </a:rPr>
                        <a:t> با دیگر کشورها در زمینه کشاورزی</a:t>
                      </a:r>
                      <a:r>
                        <a:rPr lang="fa-IR" sz="1800" dirty="0" smtClean="0">
                          <a:effectLst/>
                        </a:rPr>
                        <a:t>                               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</a:tr>
              <a:tr h="3882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200" dirty="0" smtClean="0">
                          <a:effectLst/>
                        </a:rPr>
                        <a:t>تهدید  </a:t>
                      </a:r>
                      <a:r>
                        <a:rPr lang="fa-IR" sz="2000" dirty="0" smtClean="0">
                          <a:effectLst/>
                        </a:rPr>
                        <a:t> </a:t>
                      </a:r>
                      <a:r>
                        <a:rPr lang="fa-IR" dirty="0" smtClean="0">
                          <a:effectLst/>
                        </a:rPr>
                        <a:t>                                                                     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aseline="0" dirty="0" smtClean="0">
                          <a:effectLst/>
                        </a:rPr>
                        <a:t>  عدم فرهنگ سازی                                                 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</a:tr>
              <a:tr h="6271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0/07</a:t>
                      </a:r>
                      <a:r>
                        <a:rPr lang="fa-I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effectLst/>
                        </a:rPr>
                        <a:t> جنگ افروزی در</a:t>
                      </a:r>
                      <a:r>
                        <a:rPr lang="fa-IR" baseline="0" dirty="0" smtClean="0">
                          <a:effectLst/>
                        </a:rPr>
                        <a:t> منطقه</a:t>
                      </a:r>
                      <a:r>
                        <a:rPr lang="fa-IR" dirty="0" smtClean="0">
                          <a:effectLst/>
                        </a:rPr>
                        <a:t>                                                             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</a:tr>
              <a:tr h="6271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effectLst/>
                        </a:rPr>
                        <a:t> وجود دام و چرا 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</a:tr>
              <a:tr h="4854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effectLst/>
                        </a:rPr>
                        <a:t>_____________________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3/48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effectLst/>
                        </a:rPr>
                        <a:t>جمع کل                                                                   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54703"/>
              </p:ext>
            </p:extLst>
          </p:nvPr>
        </p:nvGraphicFramePr>
        <p:xfrm>
          <a:off x="228600" y="-91895"/>
          <a:ext cx="8686800" cy="7924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99605"/>
                <a:gridCol w="999605"/>
                <a:gridCol w="999605"/>
                <a:gridCol w="922713"/>
                <a:gridCol w="4765272"/>
              </a:tblGrid>
              <a:tr h="621460">
                <a:tc>
                  <a:txBody>
                    <a:bodyPr/>
                    <a:lstStyle/>
                    <a:p>
                      <a:r>
                        <a:rPr lang="fa-IR" sz="2000" dirty="0" smtClean="0"/>
                        <a:t>ملاحظات           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dirty="0" smtClean="0"/>
                        <a:t>امتیاز وزنی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dirty="0" smtClean="0"/>
                        <a:t>درجه بندی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dirty="0" smtClean="0"/>
                        <a:t>وزن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dirty="0" smtClean="0"/>
                        <a:t>عوامل</a:t>
                      </a:r>
                      <a:r>
                        <a:rPr lang="fa-IR" sz="2000" baseline="0" dirty="0" smtClean="0"/>
                        <a:t> داخلی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8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نقاط</a:t>
                      </a:r>
                      <a:r>
                        <a:rPr lang="fa-IR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قوت</a:t>
                      </a:r>
                      <a:endParaRPr lang="en-US" sz="20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سیستم</a:t>
                      </a:r>
                      <a:r>
                        <a:rPr lang="fa-IR" baseline="0" dirty="0" smtClean="0"/>
                        <a:t> اطلاعاتی کارآمد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ارائه</a:t>
                      </a:r>
                      <a:r>
                        <a:rPr lang="fa-IR" baseline="0" dirty="0" smtClean="0"/>
                        <a:t> خدمات مثمروثمر به بخش کشاورزی</a:t>
                      </a:r>
                      <a:endParaRPr lang="en-US" dirty="0"/>
                    </a:p>
                  </a:txBody>
                  <a:tcPr/>
                </a:tc>
              </a:tr>
              <a:tr h="511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aseline="0" dirty="0" smtClean="0"/>
                        <a:t>   </a:t>
                      </a:r>
                      <a:r>
                        <a:rPr lang="fa-IR" dirty="0" smtClean="0"/>
                        <a:t>وجود</a:t>
                      </a:r>
                      <a:r>
                        <a:rPr lang="fa-IR" baseline="0" dirty="0" smtClean="0"/>
                        <a:t> فضای مناسب  کاری</a:t>
                      </a:r>
                      <a:r>
                        <a:rPr lang="fa-IR" dirty="0" smtClean="0"/>
                        <a:t>                                  </a:t>
                      </a:r>
                      <a:endParaRPr lang="en-US" dirty="0" smtClean="0"/>
                    </a:p>
                    <a:p>
                      <a:pPr algn="r"/>
                      <a:r>
                        <a:rPr lang="fa-IR" baseline="0" dirty="0" smtClean="0"/>
                        <a:t>                        </a:t>
                      </a:r>
                      <a:endParaRPr lang="en-US" dirty="0"/>
                    </a:p>
                  </a:txBody>
                  <a:tcPr/>
                </a:tc>
              </a:tr>
              <a:tr h="511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وجود مدیریت</a:t>
                      </a:r>
                      <a:r>
                        <a:rPr lang="fa-IR" baseline="0" dirty="0" smtClean="0"/>
                        <a:t> خوب در سازمان</a:t>
                      </a:r>
                      <a:endParaRPr lang="en-US" dirty="0" smtClean="0"/>
                    </a:p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دسترسی به الگو کشت متناسب 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168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2000" dirty="0" smtClean="0"/>
                        <a:t>نقاط</a:t>
                      </a:r>
                      <a:r>
                        <a:rPr lang="fa-IR" sz="2000" baseline="0" dirty="0" smtClean="0"/>
                        <a:t> ضعف                                                    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ضعف در ارائه خدمات</a:t>
                      </a:r>
                      <a:r>
                        <a:rPr lang="fa-IR" baseline="0" dirty="0" smtClean="0"/>
                        <a:t> رفاهی به کارکنان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ضعف در فرهنگ</a:t>
                      </a:r>
                      <a:r>
                        <a:rPr lang="fa-IR" baseline="0" dirty="0" smtClean="0"/>
                        <a:t> سازمانی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ضعف</a:t>
                      </a:r>
                      <a:r>
                        <a:rPr lang="fa-IR" baseline="0" dirty="0" smtClean="0"/>
                        <a:t> نفوذ در دستگاه های اجرایی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نامشخص</a:t>
                      </a:r>
                      <a:r>
                        <a:rPr lang="fa-IR" baseline="0" dirty="0" smtClean="0"/>
                        <a:t> بودن مسیر پبشرفت شغلی</a:t>
                      </a:r>
                      <a:r>
                        <a:rPr lang="fa-IR" dirty="0" smtClean="0"/>
                        <a:t>           </a:t>
                      </a:r>
                      <a:endParaRPr lang="en-US" dirty="0"/>
                    </a:p>
                  </a:txBody>
                  <a:tcPr/>
                </a:tc>
              </a:tr>
              <a:tr h="511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 ________________                                            </a:t>
                      </a:r>
                      <a:endParaRPr lang="en-US" dirty="0"/>
                    </a:p>
                  </a:txBody>
                  <a:tcPr/>
                </a:tc>
              </a:tr>
              <a:tr h="292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3/37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جمع کل                                                               </a:t>
                      </a:r>
                      <a:endParaRPr lang="en-US" dirty="0"/>
                    </a:p>
                  </a:txBody>
                  <a:tcPr/>
                </a:tc>
              </a:tr>
              <a:tr h="2806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295309"/>
              </p:ext>
            </p:extLst>
          </p:nvPr>
        </p:nvGraphicFramePr>
        <p:xfrm>
          <a:off x="76201" y="76201"/>
          <a:ext cx="8991600" cy="6629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00200"/>
                <a:gridCol w="1447800"/>
                <a:gridCol w="1447800"/>
                <a:gridCol w="4495800"/>
              </a:tblGrid>
              <a:tr h="990599">
                <a:tc>
                  <a:txBody>
                    <a:bodyPr/>
                    <a:lstStyle/>
                    <a:p>
                      <a:pPr algn="r"/>
                      <a:endParaRPr lang="fa-IR" dirty="0" smtClean="0"/>
                    </a:p>
                    <a:p>
                      <a:pPr algn="r"/>
                      <a:r>
                        <a:rPr lang="fa-IR" dirty="0" smtClean="0"/>
                        <a:t>امتیاز</a:t>
                      </a:r>
                      <a:r>
                        <a:rPr lang="fa-IR" baseline="0" dirty="0" smtClean="0"/>
                        <a:t> وزنی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</a:t>
                      </a:r>
                    </a:p>
                    <a:p>
                      <a:pPr algn="r"/>
                      <a:r>
                        <a:rPr lang="fa-IR" dirty="0" smtClean="0"/>
                        <a:t>درجه</a:t>
                      </a:r>
                      <a:r>
                        <a:rPr lang="fa-IR" baseline="0" dirty="0" smtClean="0"/>
                        <a:t> بندی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a-IR" dirty="0" smtClean="0"/>
                    </a:p>
                    <a:p>
                      <a:pPr algn="r"/>
                      <a:r>
                        <a:rPr lang="fa-IR" dirty="0" smtClean="0"/>
                        <a:t>      وزن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fa-IR" dirty="0" smtClean="0"/>
                        <a:t>ماتریس</a:t>
                      </a:r>
                      <a:r>
                        <a:rPr lang="fa-IR" baseline="0" dirty="0" smtClean="0"/>
                        <a:t> خلاصه تجزیه وتحلیل عوامل استراتژیک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 0/8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سیستم</a:t>
                      </a:r>
                      <a:r>
                        <a:rPr lang="fa-IR" baseline="0" dirty="0" smtClean="0"/>
                        <a:t> اطلاعات کارآمد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وجود فضای</a:t>
                      </a:r>
                      <a:r>
                        <a:rPr lang="fa-IR" baseline="0" dirty="0" smtClean="0"/>
                        <a:t> مناسب کاری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0/48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ارائه خدمات مثمرو</a:t>
                      </a:r>
                      <a:r>
                        <a:rPr lang="fa-IR" baseline="0" dirty="0" smtClean="0"/>
                        <a:t> ثمر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dirty="0" smtClean="0"/>
                        <a:t>0/06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ضعف در ارائه خدمات رفاهی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0/04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dirty="0" smtClean="0"/>
                        <a:t>0/04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ضعف در فرهنگ</a:t>
                      </a:r>
                      <a:r>
                        <a:rPr lang="fa-IR" baseline="0" dirty="0" smtClean="0"/>
                        <a:t> سازمانی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0/27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حمایت</a:t>
                      </a:r>
                      <a:r>
                        <a:rPr lang="fa-IR" baseline="0" dirty="0" smtClean="0"/>
                        <a:t> دولت از بخش کشاورزی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0/68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بازارخوب</a:t>
                      </a:r>
                      <a:r>
                        <a:rPr lang="fa-IR" baseline="0" dirty="0" smtClean="0"/>
                        <a:t> محصولات کشاورزی در عراق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0/48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مذاکره</a:t>
                      </a:r>
                      <a:r>
                        <a:rPr lang="fa-IR" baseline="0" dirty="0" smtClean="0"/>
                        <a:t> با کشورهای منطقه در زمینه کشاورزی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جنگ</a:t>
                      </a:r>
                      <a:r>
                        <a:rPr lang="fa-IR" baseline="0" dirty="0" smtClean="0"/>
                        <a:t> افروزی در منطقه برای سرمایه گذاری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r>
                        <a:rPr lang="fa-IR" dirty="0" smtClean="0"/>
                        <a:t>0/08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0/04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وجود دام</a:t>
                      </a:r>
                      <a:r>
                        <a:rPr lang="fa-IR" baseline="0" dirty="0" smtClean="0"/>
                        <a:t> و چرا </a:t>
                      </a:r>
                      <a:endParaRPr lang="en-US" b="0" dirty="0"/>
                    </a:p>
                  </a:txBody>
                  <a:tcPr/>
                </a:tc>
              </a:tr>
              <a:tr h="353521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____________________</a:t>
                      </a:r>
                      <a:endParaRPr lang="en-US" b="1" dirty="0"/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r>
                        <a:rPr lang="fa-IR" dirty="0" smtClean="0"/>
                        <a:t>2/93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جمع</a:t>
                      </a:r>
                    </a:p>
                    <a:p>
                      <a:pPr algn="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6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1722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  <a:scene3d>
              <a:camera prst="perspective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137160" indent="0" algn="r">
              <a:buNone/>
            </a:pPr>
            <a:endParaRPr lang="fa-IR" b="1" i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r">
              <a:buNone/>
            </a:pPr>
            <a:endParaRPr lang="fa-IR" b="1" i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r">
              <a:buNone/>
            </a:pPr>
            <a:endParaRPr lang="fa-IR" b="1" i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r">
              <a:buNone/>
            </a:pPr>
            <a:endParaRPr lang="fa-IR" b="1" i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r">
              <a:buNone/>
            </a:pPr>
            <a:endParaRPr lang="fa-IR" b="1" i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r">
              <a:buNone/>
            </a:pPr>
            <a:r>
              <a:rPr lang="fa-IR" b="1" i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                       </a:t>
            </a:r>
          </a:p>
          <a:p>
            <a:pPr marL="137160" indent="0" algn="r">
              <a:buNone/>
            </a:pPr>
            <a:endParaRPr lang="fa-IR" b="1" i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137160" indent="0" algn="ctr">
              <a:lnSpc>
                <a:spcPct val="150000"/>
              </a:lnSpc>
              <a:buNone/>
            </a:pPr>
            <a:r>
              <a:rPr lang="fa-IR" b="1" i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fa-IR" b="1" i="1" dirty="0" smtClean="0">
                <a:solidFill>
                  <a:schemeClr val="accent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موضوع: سازمان جهاد کشاورزی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a-IR" b="1" i="1" dirty="0" smtClean="0">
                <a:solidFill>
                  <a:schemeClr val="accent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    استاد: جناب آقای دکترحجاریان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a-IR" b="1" i="1" dirty="0" smtClean="0">
                <a:solidFill>
                  <a:schemeClr val="accent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   ارائه کننده: زهرا احمدی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a-IR" b="1" i="1" dirty="0" smtClean="0">
                <a:solidFill>
                  <a:schemeClr val="accent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مدیریت صنعتی – گرایش تولید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762000"/>
            <a:ext cx="1905000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1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848600" cy="457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001000" cy="5715000"/>
          </a:xfrm>
        </p:spPr>
        <p:txBody>
          <a:bodyPr>
            <a:normAutofit/>
          </a:bodyPr>
          <a:lstStyle/>
          <a:p>
            <a:pPr algn="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78151" cy="684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7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096000"/>
          </a:xfr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37160" indent="0" algn="r">
              <a:lnSpc>
                <a:spcPct val="150000"/>
              </a:lnSpc>
              <a:buNone/>
            </a:pPr>
            <a:endParaRPr lang="en-US" sz="2400" dirty="0" smtClean="0"/>
          </a:p>
          <a:p>
            <a:pPr marL="137160" indent="0" algn="r">
              <a:lnSpc>
                <a:spcPct val="150000"/>
              </a:lnSpc>
              <a:buNone/>
            </a:pPr>
            <a:r>
              <a:rPr lang="fa-IR" b="1" dirty="0">
                <a:solidFill>
                  <a:schemeClr val="accent1"/>
                </a:solidFill>
              </a:rPr>
              <a:t>تاریخچه سازمان جهاد کشاورزی</a:t>
            </a:r>
            <a:endParaRPr lang="en-US" b="1" dirty="0">
              <a:solidFill>
                <a:schemeClr val="accent1"/>
              </a:solidFill>
            </a:endParaRPr>
          </a:p>
          <a:p>
            <a:pPr marL="137160" indent="0" algn="r">
              <a:lnSpc>
                <a:spcPct val="150000"/>
              </a:lnSpc>
              <a:buNone/>
            </a:pPr>
            <a:endParaRPr lang="en-US" sz="2400" dirty="0"/>
          </a:p>
          <a:p>
            <a:pPr marL="137160" indent="0" algn="r">
              <a:lnSpc>
                <a:spcPct val="150000"/>
              </a:lnSpc>
              <a:buNone/>
            </a:pPr>
            <a:r>
              <a:rPr lang="fa-IR" sz="2400" dirty="0" smtClean="0"/>
              <a:t>تشكيل </a:t>
            </a:r>
            <a:r>
              <a:rPr lang="fa-IR" sz="2400" dirty="0"/>
              <a:t>وزارت جهاد كشاورزي توسط </a:t>
            </a:r>
            <a:r>
              <a:rPr lang="fa-IR" sz="2400" dirty="0" smtClean="0"/>
              <a:t>سازمان </a:t>
            </a:r>
            <a:r>
              <a:rPr lang="fa-IR" sz="2400" dirty="0"/>
              <a:t>مديريت و برنامه ريزي تهيه شد و پس از تصويب هيئت وزيران در تاريخ 26 مرداد ماه سال 1379 با قيد يك فوريت به مجلس شوراي اسلامي تقديم شد؛ لايحه پس از ماه ها بحث و بررسي كارشناسان، سرانجام در تاريخ 6 دي ماه سال 1379 به تصويب نمايندگان مجلس شوراي اسلامي رسيد و در تاريخ 10 دي ماه سال 1379 توسط شوراي نگهبان تاييد شد</a:t>
            </a:r>
            <a:r>
              <a:rPr lang="fa-I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677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96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37160" indent="0" algn="r">
              <a:buNone/>
            </a:pPr>
            <a:r>
              <a:rPr lang="fa-IR" b="1" i="1" dirty="0" smtClean="0"/>
              <a:t>     </a:t>
            </a:r>
          </a:p>
          <a:p>
            <a:pPr marL="137160" indent="0" algn="r">
              <a:buNone/>
            </a:pPr>
            <a:r>
              <a:rPr lang="fa-IR" b="1" i="1" dirty="0">
                <a:solidFill>
                  <a:schemeClr val="accent1"/>
                </a:solidFill>
                <a:latin typeface="Goudy Stout" pitchFamily="18" charset="0"/>
              </a:rPr>
              <a:t> </a:t>
            </a:r>
            <a:r>
              <a:rPr lang="fa-IR" b="1" i="1" dirty="0" smtClean="0">
                <a:solidFill>
                  <a:schemeClr val="accent1"/>
                </a:solidFill>
                <a:latin typeface="Goudy Stout" pitchFamily="18" charset="0"/>
              </a:rPr>
              <a:t>   چشم انداز      </a:t>
            </a:r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r>
              <a:rPr lang="fa-IR" sz="2400" dirty="0"/>
              <a:t> </a:t>
            </a:r>
            <a:r>
              <a:rPr lang="fa-IR" sz="2400" dirty="0" smtClean="0"/>
              <a:t>  توسعه پایدار کشاورزی ایران، با تلاش همه اعضای خانواده ایرانی.</a:t>
            </a:r>
          </a:p>
          <a:p>
            <a:pPr marL="0" indent="0" algn="r">
              <a:buNone/>
            </a:pP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14207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9436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37160" indent="0" algn="r">
              <a:buNone/>
            </a:pPr>
            <a:r>
              <a:rPr lang="fa-IR" sz="2400" b="1" i="1" dirty="0" smtClean="0"/>
              <a:t>   </a:t>
            </a:r>
          </a:p>
          <a:p>
            <a:pPr marL="137160" indent="0" algn="r">
              <a:buNone/>
            </a:pPr>
            <a:r>
              <a:rPr lang="fa-IR" sz="2400" b="1" i="1" dirty="0" smtClean="0"/>
              <a:t>     </a:t>
            </a:r>
            <a:r>
              <a:rPr lang="fa-IR" sz="2400" b="1" i="1" dirty="0" smtClean="0">
                <a:solidFill>
                  <a:schemeClr val="accent1"/>
                </a:solidFill>
              </a:rPr>
              <a:t>ماموریت </a:t>
            </a:r>
          </a:p>
          <a:p>
            <a:pPr marL="137160" indent="0" algn="just">
              <a:buNone/>
            </a:pPr>
            <a:endParaRPr lang="fa-IR" sz="2400" b="1" i="1" dirty="0"/>
          </a:p>
          <a:p>
            <a:pPr marL="137160" indent="0" algn="r">
              <a:buNone/>
            </a:pPr>
            <a:endParaRPr lang="fa-IR" sz="2400" b="1" i="1" dirty="0" smtClean="0"/>
          </a:p>
          <a:p>
            <a:pPr marL="137160" indent="0" algn="just" rtl="1">
              <a:lnSpc>
                <a:spcPct val="200000"/>
              </a:lnSpc>
              <a:buNone/>
            </a:pPr>
            <a:r>
              <a:rPr lang="fa-IR" sz="2400" dirty="0" smtClean="0"/>
              <a:t> </a:t>
            </a:r>
            <a:r>
              <a:rPr lang="fa-IR" sz="2400" b="1" i="1" dirty="0" smtClean="0"/>
              <a:t>  </a:t>
            </a:r>
            <a:r>
              <a:rPr lang="fa-IR" sz="2400" dirty="0" smtClean="0"/>
              <a:t>تامین غذا برای جمعیت، با برنامه ریزی و اقدامات لازم و استفاده از تمام امکانات  در زیر بخش های امور دام، زراعت، باغبانی، ترویج، آب وخاک... در جهت افزایش تولید بیشتر با توجه به تولید محصول سالم و اورگانیک .</a:t>
            </a:r>
          </a:p>
          <a:p>
            <a:pPr marL="13716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8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137160" indent="0" algn="r">
              <a:buNone/>
            </a:pPr>
            <a:r>
              <a:rPr lang="fa-IR" sz="2400" dirty="0"/>
              <a:t> </a:t>
            </a:r>
            <a:r>
              <a:rPr lang="fa-IR" sz="2400" dirty="0" smtClean="0"/>
              <a:t> </a:t>
            </a:r>
          </a:p>
          <a:p>
            <a:pPr marL="137160" indent="0" algn="just" rtl="1">
              <a:lnSpc>
                <a:spcPct val="200000"/>
              </a:lnSpc>
              <a:buNone/>
            </a:pPr>
            <a:r>
              <a:rPr lang="fa-IR" sz="2400" b="1" i="1" dirty="0" smtClean="0">
                <a:solidFill>
                  <a:schemeClr val="accent1"/>
                </a:solidFill>
              </a:rPr>
              <a:t>اهداف بلند مدت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توسعه کمی و کیفی تولیدات دامی و کشاورزی درسه سال آینده.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فراهم آوردن زمینه های لازم برای تامین و توزیع نهاده های کشاورزی، دامی، دارو، سرم و سایرمواد بیولوژیک درطی سه سال آینده.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به هنگام سازی نظام اطلاع رسانی کشاورزی و روستایی واستقرار نظام آماری در طی سه سال آینده.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حمایت مالی سازمان از کشاورزان درسه سال آینده.</a:t>
            </a:r>
          </a:p>
          <a:p>
            <a:pPr lvl="0"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>
                <a:solidFill>
                  <a:prstClr val="white"/>
                </a:solidFill>
              </a:rPr>
              <a:t>ایجاد زمینه های بهره برداری مناسب از مزارع به منظور اثربخش بودن آن.</a:t>
            </a:r>
          </a:p>
          <a:p>
            <a:pPr marL="137160" lvl="0" indent="0" algn="just" rtl="1">
              <a:lnSpc>
                <a:spcPct val="200000"/>
              </a:lnSpc>
              <a:buClr>
                <a:prstClr val="white">
                  <a:shade val="95000"/>
                </a:prstClr>
              </a:buClr>
              <a:buNone/>
            </a:pPr>
            <a:endParaRPr lang="fa-IR" sz="2400" dirty="0" smtClean="0">
              <a:solidFill>
                <a:prstClr val="white"/>
              </a:solidFill>
            </a:endParaRPr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fa-IR" sz="2400" dirty="0" smtClean="0"/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17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37160" indent="0" algn="r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</a:p>
          <a:p>
            <a:pPr marL="137160" indent="0" algn="r">
              <a:buNone/>
            </a:pPr>
            <a:r>
              <a:rPr lang="fa-IR" sz="2400" b="1" i="1" dirty="0" smtClean="0"/>
              <a:t>  </a:t>
            </a:r>
            <a:r>
              <a:rPr lang="fa-IR" sz="2400" b="1" i="1" dirty="0" smtClean="0">
                <a:solidFill>
                  <a:schemeClr val="accent1"/>
                </a:solidFill>
              </a:rPr>
              <a:t>استراتژی ها</a:t>
            </a:r>
          </a:p>
          <a:p>
            <a:pPr marL="137160" indent="0" algn="r">
              <a:buNone/>
            </a:pPr>
            <a:endParaRPr lang="fa-IR" sz="2400" b="1" i="1" dirty="0"/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برنامه ریزی برای توسعه کمی وکیفی تولیدات دامی وکشاورزی وسامان دهی کشتارگاهها.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ایجاد بسترها و زیر ساخت های آموزشی و اطلاع رسانی.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نظارت و کنترل برتولید و واردات سرم، دارو و سایر مواد بیولوژیک.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شناخت مشکلات ونیازهای مالی کشاورزان.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یکپارچه سازی اراضی، واحداث راه های بین مزارع.</a:t>
            </a:r>
          </a:p>
          <a:p>
            <a:pPr marL="137160" indent="0" algn="just" rtl="1">
              <a:lnSpc>
                <a:spcPct val="200000"/>
              </a:lnSpc>
              <a:buNone/>
            </a:pP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422808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 marL="137160" indent="0" algn="just" rtl="1">
              <a:buNone/>
            </a:pPr>
            <a:endParaRPr lang="fa-IR" sz="2400" b="1" i="1" dirty="0" smtClean="0"/>
          </a:p>
          <a:p>
            <a:pPr marL="137160" indent="0" algn="just" rtl="1">
              <a:buNone/>
            </a:pPr>
            <a:r>
              <a:rPr lang="fa-IR" sz="2400" b="1" i="1" dirty="0">
                <a:solidFill>
                  <a:schemeClr val="accent1"/>
                </a:solidFill>
              </a:rPr>
              <a:t> </a:t>
            </a:r>
            <a:r>
              <a:rPr lang="fa-IR" sz="2400" b="1" i="1" dirty="0" smtClean="0">
                <a:solidFill>
                  <a:schemeClr val="accent1"/>
                </a:solidFill>
              </a:rPr>
              <a:t>    خط مشی ها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شناسایی مالکان مزارع برای متقاعد کردن آنها در یکپارچه سازی.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مذاکره و ارتباط سازمان با بانک جهت وام دادن به کشاورزان.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تعیین برنامه های آموزشی لازم با نظرخواهی ازتولید کنندگان.</a:t>
            </a:r>
          </a:p>
          <a:p>
            <a:pPr algn="just" rtl="1">
              <a:lnSpc>
                <a:spcPct val="20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dirty="0" smtClean="0"/>
              <a:t>استفاده از فنون وپیشرفت بیوتکنولوژ و مهندسی ژنتیک.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823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688</TotalTime>
  <Words>849</Words>
  <Application>Microsoft Office PowerPoint</Application>
  <PresentationFormat>On-screen Show (4:3)</PresentationFormat>
  <Paragraphs>243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Goudy Stout</vt:lpstr>
      <vt:lpstr>Trebuchet MS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</dc:creator>
  <cp:lastModifiedBy>Saeedeh Sadat Hoseini Tehrani</cp:lastModifiedBy>
  <cp:revision>84</cp:revision>
  <dcterms:created xsi:type="dcterms:W3CDTF">2012-11-03T10:39:29Z</dcterms:created>
  <dcterms:modified xsi:type="dcterms:W3CDTF">2014-09-22T10:10:08Z</dcterms:modified>
</cp:coreProperties>
</file>