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4" r:id="rId3"/>
    <p:sldId id="277" r:id="rId4"/>
    <p:sldId id="278" r:id="rId5"/>
    <p:sldId id="279" r:id="rId6"/>
    <p:sldId id="280" r:id="rId7"/>
    <p:sldId id="281" r:id="rId8"/>
    <p:sldId id="283" r:id="rId9"/>
    <p:sldId id="284" r:id="rId10"/>
    <p:sldId id="285" r:id="rId11"/>
    <p:sldId id="286" r:id="rId12"/>
    <p:sldId id="287" r:id="rId13"/>
    <p:sldId id="290" r:id="rId14"/>
    <p:sldId id="289" r:id="rId15"/>
    <p:sldId id="291" r:id="rId16"/>
    <p:sldId id="292" r:id="rId17"/>
    <p:sldId id="293" r:id="rId18"/>
    <p:sldId id="282" r:id="rId19"/>
    <p:sldId id="294" r:id="rId20"/>
    <p:sldId id="295" r:id="rId21"/>
    <p:sldId id="296" r:id="rId22"/>
    <p:sldId id="272" r:id="rId23"/>
    <p:sldId id="273" r:id="rId24"/>
    <p:sldId id="275" r:id="rId25"/>
    <p:sldId id="297" r:id="rId26"/>
    <p:sldId id="301" r:id="rId27"/>
    <p:sldId id="298" r:id="rId28"/>
    <p:sldId id="302" r:id="rId29"/>
    <p:sldId id="303" r:id="rId30"/>
    <p:sldId id="304" r:id="rId31"/>
    <p:sldId id="299" r:id="rId32"/>
    <p:sldId id="300" r:id="rId33"/>
    <p:sldId id="305" r:id="rId34"/>
    <p:sldId id="306" r:id="rId35"/>
    <p:sldId id="307" r:id="rId36"/>
    <p:sldId id="308" r:id="rId37"/>
    <p:sldId id="309" r:id="rId38"/>
    <p:sldId id="310" r:id="rId39"/>
    <p:sldId id="311" r:id="rId40"/>
    <p:sldId id="312" r:id="rId41"/>
    <p:sldId id="314" r:id="rId42"/>
    <p:sldId id="315" r:id="rId43"/>
    <p:sldId id="316" r:id="rId44"/>
    <p:sldId id="317" r:id="rId45"/>
    <p:sldId id="318" r:id="rId46"/>
    <p:sldId id="319" r:id="rId47"/>
    <p:sldId id="320" r:id="rId48"/>
    <p:sldId id="321"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274" r:id="rId63"/>
    <p:sldId id="266" r:id="rId6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varScale="1">
        <p:scale>
          <a:sx n="110" d="100"/>
          <a:sy n="110" d="100"/>
        </p:scale>
        <p:origin x="-1734"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68C7F9-C30B-4CE7-9D5E-6E8DC714ED0C}" type="datetimeFigureOut">
              <a:rPr lang="en-US"/>
              <a:pPr>
                <a:defRPr/>
              </a:pPr>
              <a:t>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F217EC-3FD5-4C48-9F54-6829E00EB7E6}" type="slidenum">
              <a:rPr lang="en-US"/>
              <a:pPr>
                <a:defRPr/>
              </a:pPr>
              <a:t>‹#›</a:t>
            </a:fld>
            <a:endParaRPr lang="en-US"/>
          </a:p>
        </p:txBody>
      </p:sp>
    </p:spTree>
    <p:extLst>
      <p:ext uri="{BB962C8B-B14F-4D97-AF65-F5344CB8AC3E}">
        <p14:creationId xmlns:p14="http://schemas.microsoft.com/office/powerpoint/2010/main" xmlns="" val="391018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C6A984-B3DA-439A-B40D-75B3B58F76AF}" type="datetimeFigureOut">
              <a:rPr lang="en-US"/>
              <a:pPr>
                <a:defRPr/>
              </a:pPr>
              <a:t>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A275F3-9410-4714-A87F-5D60AB4294F8}" type="slidenum">
              <a:rPr lang="en-US"/>
              <a:pPr>
                <a:defRPr/>
              </a:pPr>
              <a:t>‹#›</a:t>
            </a:fld>
            <a:endParaRPr lang="en-US"/>
          </a:p>
        </p:txBody>
      </p:sp>
    </p:spTree>
    <p:extLst>
      <p:ext uri="{BB962C8B-B14F-4D97-AF65-F5344CB8AC3E}">
        <p14:creationId xmlns:p14="http://schemas.microsoft.com/office/powerpoint/2010/main" xmlns="" val="149171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33362E-0172-490D-95FF-92B0C8C410A5}" type="datetimeFigureOut">
              <a:rPr lang="en-US"/>
              <a:pPr>
                <a:defRPr/>
              </a:pPr>
              <a:t>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3E5C64-4812-4850-A2C6-111D518BE789}" type="slidenum">
              <a:rPr lang="en-US"/>
              <a:pPr>
                <a:defRPr/>
              </a:pPr>
              <a:t>‹#›</a:t>
            </a:fld>
            <a:endParaRPr lang="en-US"/>
          </a:p>
        </p:txBody>
      </p:sp>
    </p:spTree>
    <p:extLst>
      <p:ext uri="{BB962C8B-B14F-4D97-AF65-F5344CB8AC3E}">
        <p14:creationId xmlns:p14="http://schemas.microsoft.com/office/powerpoint/2010/main" xmlns="" val="413126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EC1550-29E5-475D-B417-12AF8B3C4C59}" type="datetimeFigureOut">
              <a:rPr lang="en-US"/>
              <a:pPr>
                <a:defRPr/>
              </a:pPr>
              <a:t>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C3601-828B-4052-84AC-54C65125F444}" type="slidenum">
              <a:rPr lang="en-US"/>
              <a:pPr>
                <a:defRPr/>
              </a:pPr>
              <a:t>‹#›</a:t>
            </a:fld>
            <a:endParaRPr lang="en-US"/>
          </a:p>
        </p:txBody>
      </p:sp>
    </p:spTree>
    <p:extLst>
      <p:ext uri="{BB962C8B-B14F-4D97-AF65-F5344CB8AC3E}">
        <p14:creationId xmlns:p14="http://schemas.microsoft.com/office/powerpoint/2010/main" xmlns="" val="343507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31749A-73F9-4009-B174-C8FA3CFD0A26}" type="datetimeFigureOut">
              <a:rPr lang="en-US"/>
              <a:pPr>
                <a:defRPr/>
              </a:pPr>
              <a:t>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467277-0F00-4A2A-8005-23C32257F676}" type="slidenum">
              <a:rPr lang="en-US"/>
              <a:pPr>
                <a:defRPr/>
              </a:pPr>
              <a:t>‹#›</a:t>
            </a:fld>
            <a:endParaRPr lang="en-US"/>
          </a:p>
        </p:txBody>
      </p:sp>
    </p:spTree>
    <p:extLst>
      <p:ext uri="{BB962C8B-B14F-4D97-AF65-F5344CB8AC3E}">
        <p14:creationId xmlns:p14="http://schemas.microsoft.com/office/powerpoint/2010/main" xmlns="" val="48566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015287-4275-4FF8-8CB0-A3A3E5524EA7}" type="datetimeFigureOut">
              <a:rPr lang="en-US"/>
              <a:pPr>
                <a:defRPr/>
              </a:pPr>
              <a:t>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15764F-A215-4990-AD4E-8B9927A64348}" type="slidenum">
              <a:rPr lang="en-US"/>
              <a:pPr>
                <a:defRPr/>
              </a:pPr>
              <a:t>‹#›</a:t>
            </a:fld>
            <a:endParaRPr lang="en-US"/>
          </a:p>
        </p:txBody>
      </p:sp>
    </p:spTree>
    <p:extLst>
      <p:ext uri="{BB962C8B-B14F-4D97-AF65-F5344CB8AC3E}">
        <p14:creationId xmlns:p14="http://schemas.microsoft.com/office/powerpoint/2010/main" xmlns="" val="65609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E86E21-AA68-4427-8E1F-606B657D8927}" type="datetimeFigureOut">
              <a:rPr lang="en-US"/>
              <a:pPr>
                <a:defRPr/>
              </a:pPr>
              <a:t>2/8/2014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B167BF-9FBA-4715-BB8D-8FAA58FBD2D7}" type="slidenum">
              <a:rPr lang="en-US"/>
              <a:pPr>
                <a:defRPr/>
              </a:pPr>
              <a:t>‹#›</a:t>
            </a:fld>
            <a:endParaRPr lang="en-US"/>
          </a:p>
        </p:txBody>
      </p:sp>
    </p:spTree>
    <p:extLst>
      <p:ext uri="{BB962C8B-B14F-4D97-AF65-F5344CB8AC3E}">
        <p14:creationId xmlns:p14="http://schemas.microsoft.com/office/powerpoint/2010/main" xmlns="" val="46220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35AE33-68EE-4FA8-B2BB-47D3A367AE6D}" type="datetimeFigureOut">
              <a:rPr lang="en-US"/>
              <a:pPr>
                <a:defRPr/>
              </a:pPr>
              <a:t>2/8/2014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29F2E0-B373-4A3B-BB18-AC3B165B1103}" type="slidenum">
              <a:rPr lang="en-US"/>
              <a:pPr>
                <a:defRPr/>
              </a:pPr>
              <a:t>‹#›</a:t>
            </a:fld>
            <a:endParaRPr lang="en-US"/>
          </a:p>
        </p:txBody>
      </p:sp>
    </p:spTree>
    <p:extLst>
      <p:ext uri="{BB962C8B-B14F-4D97-AF65-F5344CB8AC3E}">
        <p14:creationId xmlns:p14="http://schemas.microsoft.com/office/powerpoint/2010/main" xmlns="" val="351736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86CC5E-8EE5-4A43-99F7-CE2DD51F2DBC}" type="datetimeFigureOut">
              <a:rPr lang="en-US"/>
              <a:pPr>
                <a:defRPr/>
              </a:pPr>
              <a:t>2/8/2014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CC5A10-7F38-4BEA-9BE5-3336A1923DC1}" type="slidenum">
              <a:rPr lang="en-US"/>
              <a:pPr>
                <a:defRPr/>
              </a:pPr>
              <a:t>‹#›</a:t>
            </a:fld>
            <a:endParaRPr lang="en-US"/>
          </a:p>
        </p:txBody>
      </p:sp>
    </p:spTree>
    <p:extLst>
      <p:ext uri="{BB962C8B-B14F-4D97-AF65-F5344CB8AC3E}">
        <p14:creationId xmlns:p14="http://schemas.microsoft.com/office/powerpoint/2010/main" xmlns="" val="341329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2839CE-FBF5-40B5-98DB-ECB96CC97469}" type="datetimeFigureOut">
              <a:rPr lang="en-US"/>
              <a:pPr>
                <a:defRPr/>
              </a:pPr>
              <a:t>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87432-4CB1-48BB-909A-D3EF2F03B3FB}" type="slidenum">
              <a:rPr lang="en-US"/>
              <a:pPr>
                <a:defRPr/>
              </a:pPr>
              <a:t>‹#›</a:t>
            </a:fld>
            <a:endParaRPr lang="en-US"/>
          </a:p>
        </p:txBody>
      </p:sp>
    </p:spTree>
    <p:extLst>
      <p:ext uri="{BB962C8B-B14F-4D97-AF65-F5344CB8AC3E}">
        <p14:creationId xmlns:p14="http://schemas.microsoft.com/office/powerpoint/2010/main" xmlns="" val="86365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050F66-9350-4E72-9189-1DB00808C907}" type="datetimeFigureOut">
              <a:rPr lang="en-US"/>
              <a:pPr>
                <a:defRPr/>
              </a:pPr>
              <a:t>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50C26F-AF87-4810-9C5D-6B3CF0D5BC82}" type="slidenum">
              <a:rPr lang="en-US"/>
              <a:pPr>
                <a:defRPr/>
              </a:pPr>
              <a:t>‹#›</a:t>
            </a:fld>
            <a:endParaRPr lang="en-US"/>
          </a:p>
        </p:txBody>
      </p:sp>
    </p:spTree>
    <p:extLst>
      <p:ext uri="{BB962C8B-B14F-4D97-AF65-F5344CB8AC3E}">
        <p14:creationId xmlns:p14="http://schemas.microsoft.com/office/powerpoint/2010/main" xmlns="" val="201681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9D48B2D-23BB-4D68-8A65-B8B3F388B648}" type="datetimeFigureOut">
              <a:rPr lang="en-US"/>
              <a:pPr>
                <a:defRPr/>
              </a:pPr>
              <a:t>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13A5662F-A408-4E73-9D47-A85C4BB2F5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سیاسی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قوت</a:t>
            </a:r>
          </a:p>
          <a:p>
            <a:pPr lvl="0" algn="just" rtl="1">
              <a:lnSpc>
                <a:spcPct val="150000"/>
              </a:lnSpc>
            </a:pPr>
            <a:r>
              <a:rPr lang="ar-SA" sz="2000" dirty="0">
                <a:solidFill>
                  <a:schemeClr val="bg1"/>
                </a:solidFill>
                <a:cs typeface="B Nazanin" panose="00000400000000000000" pitchFamily="2" charset="-78"/>
              </a:rPr>
              <a:t>از زمان سرنگونی خاندان پهلوی در سال 1979، سطح فساد سیاسی در کشورمان کاهش یافته است و وضعیت توزیع ثروت بهبود یافته است.</a:t>
            </a:r>
            <a:endParaRPr lang="en-US" sz="2000" dirty="0" smtClean="0">
              <a:solidFill>
                <a:schemeClr val="bg1"/>
              </a:solidFill>
              <a:effectLst/>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سپاه پاسداران و بسیج کاملاً به نظام وفادار هستند که این موضوع به حفظ ثبات اجتماعی کمک بسیاری می‌کند.</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0299088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سیاسی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ضعف</a:t>
            </a:r>
          </a:p>
          <a:p>
            <a:pPr lvl="0" algn="just" rtl="1">
              <a:lnSpc>
                <a:spcPct val="150000"/>
              </a:lnSpc>
            </a:pPr>
            <a:r>
              <a:rPr lang="ar-SA" sz="2000" dirty="0">
                <a:solidFill>
                  <a:schemeClr val="bg1"/>
                </a:solidFill>
                <a:cs typeface="B Nazanin" panose="00000400000000000000" pitchFamily="2" charset="-78"/>
              </a:rPr>
              <a:t>در حالي‌كه تصمیم‌گیری نهایی در زمینه مسائل راهبردی بر عهده مقامات عاليه نظام است، کشور به شدت دچار تكثر شده است و اجماع بین سیاست‌مداران به سختي حاصل مي‌شود. </a:t>
            </a:r>
            <a:endParaRPr lang="en-US" sz="2000" dirty="0" smtClean="0">
              <a:solidFill>
                <a:schemeClr val="bg1"/>
              </a:solidFill>
              <a:effectLst/>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اعتراضات در جريان انتخابات ریاست جمهوری سال1388، يكپارچگي قبلي كشور را خدشه‌دار كرده است.</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9651437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سیاسی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فرصت ها</a:t>
            </a:r>
          </a:p>
          <a:p>
            <a:pPr lvl="0" algn="just" rtl="1">
              <a:lnSpc>
                <a:spcPct val="150000"/>
              </a:lnSpc>
            </a:pPr>
            <a:r>
              <a:rPr lang="ar-SA" sz="2000" dirty="0">
                <a:solidFill>
                  <a:schemeClr val="bg1"/>
                </a:solidFill>
                <a:cs typeface="B Nazanin" panose="00000400000000000000" pitchFamily="2" charset="-78"/>
              </a:rPr>
              <a:t>قدرت مجلس شورای اسلامی بیشتر از آن چیزی‌ است که تصور می‌شود؛‌ اقدام 150 عضو مجلس (از بین 290 نفر) برای مسئول دانستن رئیس جمهور در کنترل وضعیت اقتصادی کشور نشان از وجود بازرسی و نظارت قوی است.</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9577249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سیاسی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تهدیدها</a:t>
            </a:r>
          </a:p>
          <a:p>
            <a:pPr lvl="0" algn="just" rtl="1">
              <a:lnSpc>
                <a:spcPct val="150000"/>
              </a:lnSpc>
            </a:pPr>
            <a:r>
              <a:rPr lang="ar-SA" sz="2000" dirty="0">
                <a:solidFill>
                  <a:schemeClr val="bg1"/>
                </a:solidFill>
                <a:cs typeface="B Nazanin" panose="00000400000000000000" pitchFamily="2" charset="-78"/>
              </a:rPr>
              <a:t>ادامه روند هسته‌ای منجر به افزایش تحریم‌های آتی امريكا و اتحادیه اروپا علیه کشورمان شده.</a:t>
            </a:r>
            <a:endParaRPr lang="en-US" sz="2000" dirty="0" smtClean="0">
              <a:solidFill>
                <a:schemeClr val="bg1"/>
              </a:solidFill>
              <a:effectLst/>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سطح بیکاری جوانان بسیار بالا است.</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161999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a:t>
            </a:r>
            <a:r>
              <a:rPr lang="fa-IR" sz="2800" b="1" dirty="0" smtClean="0">
                <a:solidFill>
                  <a:srgbClr val="FFFF00"/>
                </a:solidFill>
                <a:cs typeface="B Nazanin" panose="00000400000000000000" pitchFamily="2" charset="-78"/>
              </a:rPr>
              <a:t>اقتصاد</a:t>
            </a:r>
            <a:r>
              <a:rPr lang="ar-SA" sz="2800" b="1" dirty="0" smtClean="0">
                <a:solidFill>
                  <a:srgbClr val="FFFF00"/>
                </a:solidFill>
                <a:cs typeface="B Nazanin" panose="00000400000000000000" pitchFamily="2" charset="-78"/>
              </a:rPr>
              <a:t>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قوت</a:t>
            </a:r>
          </a:p>
          <a:p>
            <a:pPr lvl="0" algn="r" rtl="1">
              <a:lnSpc>
                <a:spcPct val="150000"/>
              </a:lnSpc>
            </a:pPr>
            <a:r>
              <a:rPr lang="ar-SA" sz="2000" dirty="0">
                <a:solidFill>
                  <a:schemeClr val="bg1"/>
                </a:solidFill>
                <a:cs typeface="B Nazanin" panose="00000400000000000000" pitchFamily="2" charset="-78"/>
              </a:rPr>
              <a:t>ایران، بعد از عربستان سعودی، دومین دارنده ذخایر اثبات شده نفتی و بعد از روسیه دومین دارنده ذخایر اثبات شده گازی است.</a:t>
            </a:r>
            <a:endParaRPr lang="en-US" sz="2000" dirty="0" smtClean="0">
              <a:solidFill>
                <a:schemeClr val="bg1"/>
              </a:solidFill>
              <a:effectLst/>
              <a:cs typeface="B Nazanin" panose="00000400000000000000" pitchFamily="2" charset="-78"/>
            </a:endParaRPr>
          </a:p>
          <a:p>
            <a:pPr lvl="0" algn="r" rtl="1">
              <a:lnSpc>
                <a:spcPct val="150000"/>
              </a:lnSpc>
            </a:pPr>
            <a:r>
              <a:rPr lang="ar-SA" sz="2000" dirty="0">
                <a:solidFill>
                  <a:schemeClr val="bg1"/>
                </a:solidFill>
                <a:cs typeface="B Nazanin" panose="00000400000000000000" pitchFamily="2" charset="-78"/>
              </a:rPr>
              <a:t>کشورمان صرف‌نظر از گاز و نفت، از نظر سایر منابع نیز کشوری غنی است و در بخش کشاورزی نيز قدرتمند است.</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25877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a:t>
            </a:r>
            <a:r>
              <a:rPr lang="fa-IR" sz="2800" b="1" dirty="0" smtClean="0">
                <a:solidFill>
                  <a:srgbClr val="FFFF00"/>
                </a:solidFill>
                <a:cs typeface="B Nazanin" panose="00000400000000000000" pitchFamily="2" charset="-78"/>
              </a:rPr>
              <a:t>اقتصاد</a:t>
            </a:r>
            <a:r>
              <a:rPr lang="ar-SA" sz="2800" b="1" dirty="0" smtClean="0">
                <a:solidFill>
                  <a:srgbClr val="FFFF00"/>
                </a:solidFill>
                <a:cs typeface="B Nazanin" panose="00000400000000000000" pitchFamily="2" charset="-78"/>
              </a:rPr>
              <a:t>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ضعف</a:t>
            </a:r>
          </a:p>
          <a:p>
            <a:pPr lvl="0" algn="r" rtl="1">
              <a:lnSpc>
                <a:spcPct val="150000"/>
              </a:lnSpc>
            </a:pPr>
            <a:r>
              <a:rPr lang="ar-SA" sz="2000" dirty="0">
                <a:solidFill>
                  <a:schemeClr val="bg1"/>
                </a:solidFill>
                <a:cs typeface="B Nazanin" panose="00000400000000000000" pitchFamily="2" charset="-78"/>
              </a:rPr>
              <a:t>مصرف داخلی انرژی‌های هیدروکربنی در کشور به سرعت در حال افزایش است، از سوی دیگر تکنولوژی در این بخش در حال فرسوده شدن است و تأثیر منفی بر روی ظرفیت استخراج نفت و گاز کشور خواهد گذاشت. </a:t>
            </a:r>
            <a:endParaRPr lang="en-US" sz="2000" dirty="0" smtClean="0">
              <a:solidFill>
                <a:schemeClr val="bg1"/>
              </a:solidFill>
              <a:effectLst/>
              <a:cs typeface="B Nazanin" panose="00000400000000000000" pitchFamily="2" charset="-78"/>
            </a:endParaRPr>
          </a:p>
          <a:p>
            <a:pPr lvl="0" algn="r" rtl="1">
              <a:lnSpc>
                <a:spcPct val="150000"/>
              </a:lnSpc>
            </a:pPr>
            <a:r>
              <a:rPr lang="ar-SA" sz="2000" dirty="0">
                <a:solidFill>
                  <a:schemeClr val="bg1"/>
                </a:solidFill>
                <a:cs typeface="B Nazanin" panose="00000400000000000000" pitchFamily="2" charset="-78"/>
              </a:rPr>
              <a:t>تحریم‌های بين‌المللي باعث کاهش ارتباط شرکت‌های نفتی خارجی در زمینه انتقال تکنولوژی‌ها و تجهیزات مورد نیاز برای حفظ سطوح تولیدی شده است.</a:t>
            </a:r>
            <a:endParaRPr lang="en-US" sz="2000" dirty="0" smtClean="0">
              <a:solidFill>
                <a:schemeClr val="bg1"/>
              </a:solidFill>
              <a:effectLst/>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8698408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a:t>
            </a:r>
            <a:r>
              <a:rPr lang="fa-IR" sz="2800" b="1" dirty="0" smtClean="0">
                <a:solidFill>
                  <a:srgbClr val="FFFF00"/>
                </a:solidFill>
                <a:cs typeface="B Nazanin" panose="00000400000000000000" pitchFamily="2" charset="-78"/>
              </a:rPr>
              <a:t>اقتصاد</a:t>
            </a:r>
            <a:r>
              <a:rPr lang="ar-SA" sz="2800" b="1" dirty="0" smtClean="0">
                <a:solidFill>
                  <a:srgbClr val="FFFF00"/>
                </a:solidFill>
                <a:cs typeface="B Nazanin" panose="00000400000000000000" pitchFamily="2" charset="-78"/>
              </a:rPr>
              <a:t>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فرصت ها</a:t>
            </a:r>
          </a:p>
          <a:p>
            <a:pPr lvl="0" algn="just" rtl="1">
              <a:lnSpc>
                <a:spcPct val="150000"/>
              </a:lnSpc>
            </a:pPr>
            <a:r>
              <a:rPr lang="ar-SA" sz="2000" dirty="0">
                <a:solidFill>
                  <a:schemeClr val="bg1"/>
                </a:solidFill>
                <a:cs typeface="B Nazanin" panose="00000400000000000000" pitchFamily="2" charset="-78"/>
              </a:rPr>
              <a:t>بخش گاز کشورمان هنوز یک بخش توسعه نیافته است و فضای قابل توجهی برای بيشينه‌سازي درآمدهاي گازي وجود دارد.</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جمعیت در حال رشد به همراه کمبود مسکن مورد نیاز، فرصت‌هایی را برای سرمایه‌گذاری در زمینه ساخت و ساز واحدهای مسکونی ایجاد می‌کند</a:t>
            </a: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761982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چشم‌انداز </a:t>
            </a:r>
            <a:r>
              <a:rPr lang="fa-IR" sz="2800" b="1" dirty="0" smtClean="0">
                <a:solidFill>
                  <a:srgbClr val="FFFF00"/>
                </a:solidFill>
                <a:cs typeface="B Nazanin" panose="00000400000000000000" pitchFamily="2" charset="-78"/>
              </a:rPr>
              <a:t>اقتصاد</a:t>
            </a:r>
            <a:r>
              <a:rPr lang="ar-SA" sz="2800" b="1" dirty="0" smtClean="0">
                <a:solidFill>
                  <a:srgbClr val="FFFF00"/>
                </a:solidFill>
                <a:cs typeface="B Nazanin" panose="00000400000000000000" pitchFamily="2" charset="-78"/>
              </a:rPr>
              <a:t>ی صنعت حمل ونقل دریایی</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تهدیدها</a:t>
            </a:r>
          </a:p>
          <a:p>
            <a:pPr lvl="0" algn="just" rtl="1">
              <a:lnSpc>
                <a:spcPct val="150000"/>
              </a:lnSpc>
            </a:pPr>
            <a:r>
              <a:rPr lang="ar-SA" sz="2000" dirty="0">
                <a:solidFill>
                  <a:schemeClr val="bg1"/>
                </a:solidFill>
                <a:cs typeface="B Nazanin" panose="00000400000000000000" pitchFamily="2" charset="-78"/>
              </a:rPr>
              <a:t>زورگویی کشورهای نظیر امریکا و هم پیمانانش  در نپذیرفتن حق غنی سازی برنامه هسته‌ای، منجر به تحمیل تحریم‌های اقتصادی بیشتر توسط امريكا علیه کشورمان شده است.</a:t>
            </a:r>
            <a:endParaRPr lang="en-US" sz="2000" dirty="0" smtClean="0">
              <a:solidFill>
                <a:schemeClr val="bg1"/>
              </a:solidFill>
              <a:effectLst/>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کاهش در قیمت‌های جهانی نفت اثر چشمگیری بر اقتصاد کشور دارد. اگرچه صندوق ذخيره ارزي با هدف حمایت از اقتصاد در شرایط کاهش قیمت‌های نفت ایجاد شده است، اما ذخایر آن به میزان بسیار زیادی صرف مخارج دولت شده است</a:t>
            </a: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0107913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a:solidFill>
                  <a:srgbClr val="FFFF00"/>
                </a:solidFill>
                <a:cs typeface="B Nazanin" panose="00000400000000000000" pitchFamily="2" charset="-78"/>
              </a:rPr>
              <a:t>تحلیل فضاي كسب و كار در صنعت حمل ونقل </a:t>
            </a:r>
            <a:r>
              <a:rPr lang="ar-SA" sz="2800" b="1" dirty="0" smtClean="0">
                <a:solidFill>
                  <a:srgbClr val="FFFF00"/>
                </a:solidFill>
                <a:cs typeface="B Nazanin" panose="00000400000000000000" pitchFamily="2" charset="-78"/>
              </a:rPr>
              <a:t>دریایی</a:t>
            </a:r>
            <a:endParaRPr lang="en-US" sz="2800"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قوت</a:t>
            </a:r>
          </a:p>
          <a:p>
            <a:pPr lvl="0" algn="just" rtl="1">
              <a:lnSpc>
                <a:spcPct val="150000"/>
              </a:lnSpc>
            </a:pPr>
            <a:r>
              <a:rPr lang="ar-SA" sz="2000" dirty="0">
                <a:solidFill>
                  <a:schemeClr val="bg1"/>
                </a:solidFill>
                <a:cs typeface="B Nazanin" panose="00000400000000000000" pitchFamily="2" charset="-78"/>
              </a:rPr>
              <a:t>قانون حمایت و تشویق سرمایه‌گذاری خارجی از سرمایه‌گذاران خارجی حمایت می‌کند و فرصت‌های خوبی را برای بازگشت سود به مبدأ اصلی سرمایه ایجاد کرده است.</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اگرچه از زمان انقلاب اسلامی ایران، سطح مهارت‌های کارآفرینی ایرانیان به میزان زیادی کاهش یافته است، اما ایرانی‌ها شخصاً توانسته‌اند تا حدودی این مهارت‌ها را بازسازی کنند که یک عامل بالقوه تشویقی برای سرمایه‌گذاران خارجی است.</a:t>
            </a:r>
            <a:endParaRPr lang="en-US" sz="2000" dirty="0">
              <a:solidFill>
                <a:schemeClr val="bg1"/>
              </a:solidFill>
              <a:cs typeface="B Nazanin" panose="00000400000000000000" pitchFamily="2" charset="-78"/>
            </a:endParaRPr>
          </a:p>
          <a:p>
            <a:pPr marL="0" indent="0" algn="r" rtl="1">
              <a:buNone/>
            </a:pPr>
            <a:endParaRPr lang="en-US" sz="2800" dirty="0">
              <a:solidFill>
                <a:srgbClr val="FFFF00"/>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5433509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a:solidFill>
                  <a:srgbClr val="FFFF00"/>
                </a:solidFill>
                <a:cs typeface="B Nazanin" panose="00000400000000000000" pitchFamily="2" charset="-78"/>
              </a:rPr>
              <a:t>تحلیل فضاي كسب و كار در صنعت حمل ونقل </a:t>
            </a:r>
            <a:r>
              <a:rPr lang="ar-SA" sz="2800" b="1" dirty="0" smtClean="0">
                <a:solidFill>
                  <a:srgbClr val="FFFF00"/>
                </a:solidFill>
                <a:cs typeface="B Nazanin" panose="00000400000000000000" pitchFamily="2" charset="-78"/>
              </a:rPr>
              <a:t>دریایی</a:t>
            </a:r>
            <a:endParaRPr lang="en-US" sz="2800"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ضعف</a:t>
            </a:r>
          </a:p>
          <a:p>
            <a:pPr lvl="0" algn="just" rtl="1">
              <a:lnSpc>
                <a:spcPct val="150000"/>
              </a:lnSpc>
            </a:pPr>
            <a:r>
              <a:rPr lang="ar-SA" sz="2000" dirty="0">
                <a:solidFill>
                  <a:schemeClr val="bg1"/>
                </a:solidFill>
                <a:cs typeface="B Nazanin" panose="00000400000000000000" pitchFamily="2" charset="-78"/>
              </a:rPr>
              <a:t>با وجود علائم تشویقی فراوان، میزان پیشرفت در برنامه خصوصی‌سازی بسیار کند است.</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در حال حاضر بنگاه‌های خارجی نمی‌توانند مالکیت منابع هیدروکربنی کشور را در اختیار داشته باشند. برایند معاملات "بیع متقابل" در کشور نسبت به سایر نقاط دیگر دنیا موارد سودمند کمتری دارد و در نتیجه امید به سرمایه‌گذاری جدید را کاهش می‌دهد</a:t>
            </a:r>
            <a:endParaRPr lang="en-US" sz="28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0323720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lstStyle/>
          <a:p>
            <a:r>
              <a:rPr lang="fa-IR" sz="4000" b="1" dirty="0" smtClean="0">
                <a:solidFill>
                  <a:srgbClr val="FFFF00"/>
                </a:solidFill>
                <a:cs typeface="B Nazanin" panose="00000400000000000000" pitchFamily="2" charset="-78"/>
              </a:rPr>
              <a:t>تحلیل استراتژیک صنعت حمل ونقل دریایی</a:t>
            </a:r>
            <a:endParaRPr lang="en-US" sz="4000" b="1" dirty="0">
              <a:solidFill>
                <a:srgbClr val="FFFF00"/>
              </a:solidFill>
              <a:cs typeface="B Nazanin" panose="00000400000000000000" pitchFamily="2" charset="-78"/>
            </a:endParaRPr>
          </a:p>
        </p:txBody>
      </p:sp>
      <p:sp>
        <p:nvSpPr>
          <p:cNvPr id="5" name="Content Placeholder 4"/>
          <p:cNvSpPr>
            <a:spLocks noGrp="1"/>
          </p:cNvSpPr>
          <p:nvPr>
            <p:ph idx="1"/>
          </p:nvPr>
        </p:nvSpPr>
        <p:spPr>
          <a:xfrm>
            <a:off x="457200" y="2027237"/>
            <a:ext cx="8229600" cy="4525963"/>
          </a:xfrm>
        </p:spPr>
        <p:txBody>
          <a:bodyPr/>
          <a:lstStyle/>
          <a:p>
            <a:pPr marL="0" indent="0" algn="ctr" rtl="1">
              <a:buNone/>
            </a:pPr>
            <a:r>
              <a:rPr lang="fa-IR" b="1" dirty="0" smtClean="0">
                <a:solidFill>
                  <a:schemeClr val="bg2"/>
                </a:solidFill>
                <a:cs typeface="B Nazanin" panose="00000400000000000000" pitchFamily="2" charset="-78"/>
              </a:rPr>
              <a:t>درس مدیریت استراتژیک پیشرفته</a:t>
            </a:r>
          </a:p>
          <a:p>
            <a:pPr marL="0" indent="0" algn="ctr" rtl="1">
              <a:buNone/>
            </a:pPr>
            <a:r>
              <a:rPr lang="fa-IR" dirty="0" smtClean="0">
                <a:solidFill>
                  <a:schemeClr val="bg2"/>
                </a:solidFill>
                <a:cs typeface="B Nazanin" panose="00000400000000000000" pitchFamily="2" charset="-78"/>
              </a:rPr>
              <a:t>استاد محترم</a:t>
            </a:r>
          </a:p>
          <a:p>
            <a:pPr marL="0" indent="0" algn="ctr" rtl="1">
              <a:buNone/>
            </a:pPr>
            <a:r>
              <a:rPr lang="fa-IR" sz="3600" b="1" i="1" dirty="0" smtClean="0">
                <a:solidFill>
                  <a:schemeClr val="bg2"/>
                </a:solidFill>
                <a:cs typeface="B Nazanin" panose="00000400000000000000" pitchFamily="2" charset="-78"/>
              </a:rPr>
              <a:t>دکتر حجاریان</a:t>
            </a:r>
          </a:p>
          <a:p>
            <a:pPr marL="0" indent="0" algn="ctr" rtl="1">
              <a:buNone/>
            </a:pPr>
            <a:r>
              <a:rPr lang="fa-IR" dirty="0" smtClean="0">
                <a:solidFill>
                  <a:schemeClr val="bg2"/>
                </a:solidFill>
                <a:cs typeface="B Nazanin" panose="00000400000000000000" pitchFamily="2" charset="-78"/>
              </a:rPr>
              <a:t>تحلیلگر</a:t>
            </a:r>
          </a:p>
          <a:p>
            <a:pPr marL="0" indent="0" algn="ctr" rtl="1">
              <a:buNone/>
            </a:pPr>
            <a:r>
              <a:rPr lang="fa-IR" sz="3600" b="1" i="1" dirty="0" smtClean="0">
                <a:solidFill>
                  <a:schemeClr val="bg2"/>
                </a:solidFill>
                <a:cs typeface="B Nazanin" panose="00000400000000000000" pitchFamily="2" charset="-78"/>
              </a:rPr>
              <a:t>محمد حسن دهقانی</a:t>
            </a:r>
          </a:p>
          <a:p>
            <a:pPr marL="0" indent="0" algn="ctr" rtl="1">
              <a:buNone/>
            </a:pPr>
            <a:r>
              <a:rPr lang="fa-IR" sz="3600" b="1" i="1" dirty="0" smtClean="0">
                <a:solidFill>
                  <a:schemeClr val="bg2"/>
                </a:solidFill>
                <a:cs typeface="B Nazanin" panose="00000400000000000000" pitchFamily="2" charset="-78"/>
              </a:rPr>
              <a:t>91124318104</a:t>
            </a:r>
          </a:p>
          <a:p>
            <a:pPr marL="0" indent="0" algn="ctr" rtl="1">
              <a:buNone/>
            </a:pPr>
            <a:r>
              <a:rPr lang="fa-IR" dirty="0" smtClean="0">
                <a:solidFill>
                  <a:schemeClr val="bg2"/>
                </a:solidFill>
                <a:cs typeface="B Nazanin" panose="00000400000000000000" pitchFamily="2" charset="-78"/>
              </a:rPr>
              <a:t>زمستان 92</a:t>
            </a:r>
            <a:endParaRPr lang="en-US" dirty="0">
              <a:solidFill>
                <a:schemeClr val="bg2"/>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a:solidFill>
                  <a:srgbClr val="FFFF00"/>
                </a:solidFill>
                <a:cs typeface="B Nazanin" panose="00000400000000000000" pitchFamily="2" charset="-78"/>
              </a:rPr>
              <a:t>تحلیل فضاي كسب و كار در صنعت حمل ونقل </a:t>
            </a:r>
            <a:r>
              <a:rPr lang="ar-SA" sz="2800" b="1" dirty="0" smtClean="0">
                <a:solidFill>
                  <a:srgbClr val="FFFF00"/>
                </a:solidFill>
                <a:cs typeface="B Nazanin" panose="00000400000000000000" pitchFamily="2" charset="-78"/>
              </a:rPr>
              <a:t>دریایی</a:t>
            </a:r>
            <a:endParaRPr lang="en-US" sz="2800"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فرصت ها</a:t>
            </a:r>
          </a:p>
          <a:p>
            <a:pPr lvl="0" algn="just" rtl="1">
              <a:lnSpc>
                <a:spcPct val="150000"/>
              </a:lnSpc>
            </a:pPr>
            <a:r>
              <a:rPr lang="ar-SA" sz="2000" dirty="0">
                <a:solidFill>
                  <a:schemeClr val="bg1"/>
                </a:solidFill>
                <a:cs typeface="B Nazanin" panose="00000400000000000000" pitchFamily="2" charset="-78"/>
              </a:rPr>
              <a:t>طبق قانون برنامه پنج ساله چهارم طی سال‌های 2005 تا 2009، دولت امتیازهای انحصاری مالیاتی و گمرکی نهادها و مؤسسات شبه دولتی را حذف كرد</a:t>
            </a:r>
            <a:endParaRPr lang="en-US" sz="28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3303633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a:solidFill>
                  <a:srgbClr val="FFFF00"/>
                </a:solidFill>
                <a:cs typeface="B Nazanin" panose="00000400000000000000" pitchFamily="2" charset="-78"/>
              </a:rPr>
              <a:t>تحلیل فضاي كسب و كار در صنعت حمل ونقل </a:t>
            </a:r>
            <a:r>
              <a:rPr lang="ar-SA" sz="2800" b="1" dirty="0" smtClean="0">
                <a:solidFill>
                  <a:srgbClr val="FFFF00"/>
                </a:solidFill>
                <a:cs typeface="B Nazanin" panose="00000400000000000000" pitchFamily="2" charset="-78"/>
              </a:rPr>
              <a:t>دریایی</a:t>
            </a:r>
            <a:endParaRPr lang="en-US" sz="2800"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تهدیدها</a:t>
            </a:r>
          </a:p>
          <a:p>
            <a:pPr lvl="0" algn="just" rtl="1">
              <a:lnSpc>
                <a:spcPct val="150000"/>
              </a:lnSpc>
            </a:pPr>
            <a:r>
              <a:rPr lang="ar-SA" sz="2000" dirty="0">
                <a:solidFill>
                  <a:schemeClr val="bg1"/>
                </a:solidFill>
                <a:cs typeface="B Nazanin" panose="00000400000000000000" pitchFamily="2" charset="-78"/>
              </a:rPr>
              <a:t>تحریم‌های امريكا و اتحادیه اروپا در مورد سیستم بانکداری ایران و بخش‌های انرژی، برقراری مبادلات مالی با مؤسسات ایرانی را برای شرکت‌های خارجی بسیار دشوار و سرمایه‌گذاری در بخش انرژی را با ریسک زیاد همراه کرده است.</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بلافاصله بعد از انتشار خبر ورشکستگی مؤسسات خیریه به دلیل وام‌دهی بی‌ضابطه، نظارت بانک مرکزی بر این مؤسسات به شدت افزایش یافته است</a:t>
            </a:r>
            <a:endParaRPr lang="en-US" sz="2000" dirty="0">
              <a:solidFill>
                <a:schemeClr val="bg1"/>
              </a:solidFill>
              <a:cs typeface="B Nazanin" panose="00000400000000000000" pitchFamily="2" charset="-78"/>
            </a:endParaRPr>
          </a:p>
          <a:p>
            <a:pPr marL="0" indent="0" algn="r" rtl="1">
              <a:buNone/>
            </a:pPr>
            <a:endParaRPr lang="en-US" sz="2800" dirty="0">
              <a:solidFill>
                <a:srgbClr val="FFFF00"/>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1249062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0"/>
            <a:ext cx="8229600" cy="1143000"/>
          </a:xfrm>
        </p:spPr>
        <p:txBody>
          <a:bodyPr/>
          <a:lstStyle/>
          <a:p>
            <a:r>
              <a:rPr lang="fa-IR" sz="3200" b="1" dirty="0" smtClean="0">
                <a:solidFill>
                  <a:srgbClr val="FFFF00"/>
                </a:solidFill>
                <a:cs typeface="B Nazanin" panose="00000400000000000000" pitchFamily="2" charset="-78"/>
              </a:rPr>
              <a:t>تاثیر تحریم ها</a:t>
            </a:r>
            <a:endParaRPr lang="en-US" sz="3200" dirty="0" smtClean="0">
              <a:solidFill>
                <a:srgbClr val="FFFF00"/>
              </a:solidFill>
              <a:cs typeface="B Nazanin" panose="00000400000000000000" pitchFamily="2" charset="-78"/>
            </a:endParaRPr>
          </a:p>
        </p:txBody>
      </p:sp>
      <p:sp>
        <p:nvSpPr>
          <p:cNvPr id="5123" name="Content Placeholder 4"/>
          <p:cNvSpPr>
            <a:spLocks noGrp="1"/>
          </p:cNvSpPr>
          <p:nvPr>
            <p:ph idx="1"/>
          </p:nvPr>
        </p:nvSpPr>
        <p:spPr>
          <a:xfrm>
            <a:off x="457200" y="1143000"/>
            <a:ext cx="8229600" cy="4525963"/>
          </a:xfrm>
        </p:spPr>
        <p:txBody>
          <a:bodyPr/>
          <a:lstStyle/>
          <a:p>
            <a:pPr marL="0" indent="0" algn="just" rtl="1">
              <a:lnSpc>
                <a:spcPct val="150000"/>
              </a:lnSpc>
              <a:buNone/>
            </a:pPr>
            <a:r>
              <a:rPr lang="ar-SA" sz="2400" dirty="0">
                <a:solidFill>
                  <a:schemeClr val="bg1"/>
                </a:solidFill>
                <a:cs typeface="B Nazanin" panose="00000400000000000000" pitchFamily="2" charset="-78"/>
              </a:rPr>
              <a:t>بر طبق گزارش بیزینس مانیتور اینترنشنال </a:t>
            </a:r>
            <a:r>
              <a:rPr lang="ar-SA" sz="2400" dirty="0" smtClean="0">
                <a:solidFill>
                  <a:schemeClr val="bg1"/>
                </a:solidFill>
                <a:cs typeface="B Nazanin" panose="00000400000000000000" pitchFamily="2" charset="-78"/>
              </a:rPr>
              <a:t>،</a:t>
            </a:r>
            <a:r>
              <a:rPr lang="fa-IR" sz="2400" dirty="0" smtClean="0">
                <a:solidFill>
                  <a:schemeClr val="bg1"/>
                </a:solidFill>
                <a:cs typeface="B Nazanin" panose="00000400000000000000" pitchFamily="2" charset="-78"/>
              </a:rPr>
              <a:t> </a:t>
            </a:r>
            <a:r>
              <a:rPr lang="ar-SA" sz="2400" dirty="0" smtClean="0">
                <a:solidFill>
                  <a:schemeClr val="bg1"/>
                </a:solidFill>
                <a:cs typeface="B Nazanin" panose="00000400000000000000" pitchFamily="2" charset="-78"/>
              </a:rPr>
              <a:t>بخش </a:t>
            </a:r>
            <a:r>
              <a:rPr lang="ar-SA" sz="2400" dirty="0">
                <a:solidFill>
                  <a:schemeClr val="bg1"/>
                </a:solidFill>
                <a:cs typeface="B Nazanin" panose="00000400000000000000" pitchFamily="2" charset="-78"/>
              </a:rPr>
              <a:t>حمل و نقل کانتینری که تحت کنترل خطوط حمل و نقل دولتی این کشور، خطوط حمل و نقل جمهوری اسلامی ایران، قرار دارد در معرض این تحریم قرار گرفته است. این خطوط مسئول حمل و نقل کالاهای فله خشک و عمومی و بخش‌های حمل و نقل کانتینری می‌باشد. عملیات این خط کشتیرانی به طور گسترده آسیا و اروپا را به خلیج فارس و شبه‌قاره هندوستان متصل می‌نماید. سازمان حمل و نقل ملی معتقد است نرخ‌های این خطوط قابلیت رقابت با سایر خطوط، بین‌المللی تأمین‌کننده نیازهای تجاری ایران را دارد. </a:t>
            </a:r>
            <a:endParaRPr lang="en-US" sz="2400" dirty="0" smtClean="0">
              <a:solidFill>
                <a:schemeClr val="bg1"/>
              </a:solidFill>
              <a:cs typeface="B Nazanin" panose="00000400000000000000" pitchFamily="2" charset="-78"/>
            </a:endParaRPr>
          </a:p>
        </p:txBody>
      </p:sp>
      <p:pic>
        <p:nvPicPr>
          <p:cNvPr id="5124" name="Picture 8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pPr marL="0" indent="0" algn="just" rtl="1">
              <a:lnSpc>
                <a:spcPct val="150000"/>
              </a:lnSpc>
              <a:buNone/>
            </a:pPr>
            <a:r>
              <a:rPr lang="ar-SA" sz="2400" dirty="0">
                <a:solidFill>
                  <a:schemeClr val="bg1"/>
                </a:solidFill>
                <a:cs typeface="B Nazanin" panose="00000400000000000000" pitchFamily="2" charset="-78"/>
              </a:rPr>
              <a:t>مجموعه‌ای از تحریم‌ها در ماه می 2010 مورد توافق قرار گرفت که احتیاط در برابر شرکت‌های مهم ایرانی حمل و نقل بین‌المللی کالا، خطوط حمل و نقل جمهوری اسلامی ایران و شرکت هواپیمایی ایران ایر را ایجاب نمود، ضمن این که حکم تحریمی مطرح گشت که بر این اساس پناه دادن به کشتی‌های مشکوک به حمل و نقل کالاهای تحریم شده به ایران، امری غیرقانونی برای کشورها به شمار می‌رفت. در عمل، انتظار می‌رود این احتیاط به معنای توقف و بازرسی‌های بیشتر از خطوط حمل و نقل جمهوری اسلامی ایران باشد، افزایش این اقدام باعث شد تا ایران نسبت به چنین اقدامی به شدت واکنش نشان دهد</a:t>
            </a:r>
            <a:endParaRPr lang="en-US" sz="2400" dirty="0">
              <a:solidFill>
                <a:schemeClr val="bg1"/>
              </a:solidFill>
              <a:cs typeface="B Nazanin" panose="00000400000000000000" pitchFamily="2" charset="-78"/>
            </a:endParaRPr>
          </a:p>
        </p:txBody>
      </p:sp>
      <p:sp>
        <p:nvSpPr>
          <p:cNvPr id="9" name="Title 3"/>
          <p:cNvSpPr>
            <a:spLocks noGrp="1"/>
          </p:cNvSpPr>
          <p:nvPr>
            <p:ph type="title"/>
          </p:nvPr>
        </p:nvSpPr>
        <p:spPr>
          <a:xfrm>
            <a:off x="457200" y="0"/>
            <a:ext cx="8229600" cy="1143000"/>
          </a:xfrm>
        </p:spPr>
        <p:txBody>
          <a:bodyPr/>
          <a:lstStyle/>
          <a:p>
            <a:r>
              <a:rPr lang="fa-IR" sz="3200" b="1" dirty="0" smtClean="0">
                <a:solidFill>
                  <a:srgbClr val="FFFF00"/>
                </a:solidFill>
                <a:cs typeface="B Nazanin" panose="00000400000000000000" pitchFamily="2" charset="-78"/>
              </a:rPr>
              <a:t>تاثیر تحریم ها</a:t>
            </a:r>
            <a:endParaRPr lang="en-US" sz="3200" dirty="0" smtClean="0">
              <a:solidFill>
                <a:srgbClr val="FFFF00"/>
              </a:solidFill>
              <a:cs typeface="B Nazanin" panose="00000400000000000000" pitchFamily="2" charset="-78"/>
            </a:endParaRPr>
          </a:p>
        </p:txBody>
      </p:sp>
      <p:sp>
        <p:nvSpPr>
          <p:cNvPr id="10" name="Rounded Rectangle 9"/>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4000" b="1" dirty="0">
                <a:solidFill>
                  <a:srgbClr val="FFFF00"/>
                </a:solidFill>
                <a:cs typeface="B Nazanin" panose="00000400000000000000" pitchFamily="2" charset="-78"/>
              </a:rPr>
              <a:t>شرکتهای بزرگ </a:t>
            </a:r>
            <a:r>
              <a:rPr lang="ar-SA" sz="4000" b="1" dirty="0" smtClean="0">
                <a:solidFill>
                  <a:srgbClr val="FFFF00"/>
                </a:solidFill>
                <a:cs typeface="B Nazanin" panose="00000400000000000000" pitchFamily="2" charset="-78"/>
              </a:rPr>
              <a:t>داخلی</a:t>
            </a:r>
            <a:endParaRPr lang="en-US" sz="40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algn="just" rtl="1">
              <a:lnSpc>
                <a:spcPct val="200000"/>
              </a:lnSpc>
              <a:buFont typeface="Wingdings" panose="05000000000000000000" pitchFamily="2" charset="2"/>
              <a:buChar char="v"/>
            </a:pPr>
            <a:r>
              <a:rPr lang="ar-SA" b="1" dirty="0">
                <a:cs typeface="B Nazanin" panose="00000400000000000000" pitchFamily="2" charset="-78"/>
              </a:rPr>
              <a:t>خطوط حمل و نقل جمهوری اسلامی ایران</a:t>
            </a:r>
            <a:endParaRPr lang="en-US" b="1" dirty="0">
              <a:cs typeface="B Nazanin" panose="00000400000000000000" pitchFamily="2" charset="-78"/>
            </a:endParaRPr>
          </a:p>
          <a:p>
            <a:pPr algn="just" rtl="1">
              <a:lnSpc>
                <a:spcPct val="200000"/>
              </a:lnSpc>
              <a:buFont typeface="Wingdings" panose="05000000000000000000" pitchFamily="2" charset="2"/>
              <a:buChar char="v"/>
            </a:pPr>
            <a:r>
              <a:rPr lang="fa-IR" b="1" dirty="0" smtClean="0">
                <a:cs typeface="B Nazanin" panose="00000400000000000000" pitchFamily="2" charset="-78"/>
              </a:rPr>
              <a:t>شرکت ملی نفتکش ایران(ان آی تی سی)</a:t>
            </a:r>
            <a:endParaRPr lang="en-US" b="1" dirty="0" smtClean="0">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4000" b="1" dirty="0">
                <a:solidFill>
                  <a:srgbClr val="FFFF00"/>
                </a:solidFill>
                <a:cs typeface="B Nazanin" panose="00000400000000000000" pitchFamily="2" charset="-78"/>
              </a:rPr>
              <a:t>خطوط حمل و نقل جمهوری اسلامی </a:t>
            </a:r>
            <a:r>
              <a:rPr lang="ar-SA" sz="4000" b="1" dirty="0" smtClean="0">
                <a:solidFill>
                  <a:srgbClr val="FFFF00"/>
                </a:solidFill>
                <a:cs typeface="B Nazanin" panose="00000400000000000000" pitchFamily="2" charset="-78"/>
              </a:rPr>
              <a:t>ایران</a:t>
            </a:r>
            <a:endParaRPr lang="en-US" sz="40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پس از انقلاب اسلامی ایران، خطوط حمل و نقل آریا به خطوط حمل و نقل جمهوری اسلامی ایران در سال 1979 تغییر یافت. بسیاری از کشتی‌های این شرکت در طول جنگ تحمیلی ایران- عراق از بین رفتند و براساس وب‌سایت این خطوط حمل و نقل، کشتی‌‌های خطوط حمل و نقل جمهوری اسلامی ایران با نام شهدا و شهرهای این جنگ نام‌گذاری شدند. این خطوط با 7,000 کارمند، مشمول حمل و نقل کالاهاي فله‌ای خشک و کانتینری می‌باشد</a:t>
            </a:r>
            <a:endParaRPr lang="en-US" sz="2000"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1603737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4000" b="1" dirty="0">
                <a:solidFill>
                  <a:srgbClr val="FFFF00"/>
                </a:solidFill>
                <a:cs typeface="B Nazanin" panose="00000400000000000000" pitchFamily="2" charset="-78"/>
              </a:rPr>
              <a:t>خطوط حمل و نقل جمهوری اسلامی </a:t>
            </a:r>
            <a:r>
              <a:rPr lang="ar-SA" sz="4000" b="1" dirty="0" smtClean="0">
                <a:solidFill>
                  <a:srgbClr val="FFFF00"/>
                </a:solidFill>
                <a:cs typeface="B Nazanin" panose="00000400000000000000" pitchFamily="2" charset="-78"/>
              </a:rPr>
              <a:t>ایران</a:t>
            </a:r>
            <a:endParaRPr lang="en-US" sz="40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lnSpc>
                <a:spcPct val="150000"/>
              </a:lnSpc>
              <a:buNone/>
            </a:pPr>
            <a:r>
              <a:rPr lang="ar-SA" sz="2800" b="1" dirty="0">
                <a:solidFill>
                  <a:srgbClr val="FFFF00"/>
                </a:solidFill>
                <a:cs typeface="B Nazanin" panose="00000400000000000000" pitchFamily="2" charset="-78"/>
              </a:rPr>
              <a:t>شرکت هایی که زیر نظر شرکت کشتیرانی جمهوری اسلامی ایران فعالیت دارند شامل</a:t>
            </a:r>
            <a:r>
              <a:rPr lang="ar-SA" sz="2800" b="1" dirty="0" smtClean="0">
                <a:solidFill>
                  <a:srgbClr val="FFFF00"/>
                </a:solidFill>
                <a:cs typeface="B Nazanin" panose="00000400000000000000" pitchFamily="2" charset="-78"/>
              </a:rPr>
              <a:t>:</a:t>
            </a:r>
            <a:endParaRPr lang="fa-IR" sz="2800" b="1" dirty="0" smtClean="0">
              <a:solidFill>
                <a:srgbClr val="FFFF00"/>
              </a:solidFill>
              <a:cs typeface="B Nazanin" panose="00000400000000000000" pitchFamily="2" charset="-78"/>
            </a:endParaRPr>
          </a:p>
          <a:p>
            <a:pPr algn="just" rtl="1">
              <a:lnSpc>
                <a:spcPct val="150000"/>
              </a:lnSpc>
              <a:buFont typeface="Wingdings" panose="05000000000000000000" pitchFamily="2" charset="2"/>
              <a:buChar char="v"/>
            </a:pPr>
            <a:r>
              <a:rPr lang="ar-SA" sz="2400" b="1" dirty="0">
                <a:cs typeface="B Nazanin" panose="00000400000000000000" pitchFamily="2" charset="-78"/>
              </a:rPr>
              <a:t>شرکت کشتیرانی ایران- هند</a:t>
            </a:r>
            <a:endParaRPr lang="en-US" sz="2400" dirty="0">
              <a:cs typeface="B Nazanin" panose="00000400000000000000" pitchFamily="2" charset="-78"/>
            </a:endParaRPr>
          </a:p>
          <a:p>
            <a:pPr algn="just" rtl="1">
              <a:lnSpc>
                <a:spcPct val="150000"/>
              </a:lnSpc>
              <a:buFont typeface="Wingdings" panose="05000000000000000000" pitchFamily="2" charset="2"/>
              <a:buChar char="v"/>
            </a:pPr>
            <a:r>
              <a:rPr lang="ar-SA" sz="2400" b="1" dirty="0">
                <a:cs typeface="B Nazanin" panose="00000400000000000000" pitchFamily="2" charset="-78"/>
              </a:rPr>
              <a:t>شرکت کشتیرانی والفجر </a:t>
            </a:r>
            <a:r>
              <a:rPr lang="fa-IR" sz="2400" b="1" dirty="0">
                <a:cs typeface="B Nazanin" panose="00000400000000000000" pitchFamily="2" charset="-78"/>
              </a:rPr>
              <a:t>۸</a:t>
            </a:r>
            <a:endParaRPr lang="en-US" sz="2400" dirty="0">
              <a:cs typeface="B Nazanin" panose="00000400000000000000" pitchFamily="2" charset="-78"/>
            </a:endParaRPr>
          </a:p>
          <a:p>
            <a:pPr algn="just" rtl="1">
              <a:lnSpc>
                <a:spcPct val="150000"/>
              </a:lnSpc>
              <a:buFont typeface="Wingdings" panose="05000000000000000000" pitchFamily="2" charset="2"/>
              <a:buChar char="v"/>
            </a:pPr>
            <a:r>
              <a:rPr lang="ar-SA" sz="2400" b="1" dirty="0">
                <a:cs typeface="B Nazanin" panose="00000400000000000000" pitchFamily="2" charset="-78"/>
              </a:rPr>
              <a:t>شركت كشتيرانى جنوب ـ خط ايران</a:t>
            </a:r>
            <a:endParaRPr lang="en-US" sz="2400" dirty="0">
              <a:cs typeface="B Nazanin" panose="00000400000000000000" pitchFamily="2" charset="-78"/>
            </a:endParaRPr>
          </a:p>
          <a:p>
            <a:pPr marL="0" indent="0" algn="just" rtl="1">
              <a:lnSpc>
                <a:spcPct val="150000"/>
              </a:lnSpc>
              <a:buNone/>
            </a:pPr>
            <a:endParaRPr lang="en-US" sz="2800" dirty="0" smtClean="0">
              <a:solidFill>
                <a:srgbClr val="FFFF00"/>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5460208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کشتیرانی جمهوری اسلامی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قوت</a:t>
            </a:r>
            <a:endParaRPr lang="fa-IR" sz="2400" b="1" dirty="0">
              <a:solidFill>
                <a:srgbClr val="FFFF00"/>
              </a:solidFill>
              <a:cs typeface="B Nazanin" panose="00000400000000000000" pitchFamily="2" charset="-78"/>
            </a:endParaRPr>
          </a:p>
          <a:p>
            <a:pPr lvl="0" algn="r" rtl="1">
              <a:lnSpc>
                <a:spcPct val="150000"/>
              </a:lnSpc>
            </a:pPr>
            <a:r>
              <a:rPr lang="ar-SA" sz="2000" dirty="0">
                <a:solidFill>
                  <a:schemeClr val="bg1"/>
                </a:solidFill>
                <a:cs typeface="B Nazanin" panose="00000400000000000000" pitchFamily="2" charset="-78"/>
              </a:rPr>
              <a:t>رکود اقتصادی منجر به ادامه رشد توان عملیاتی در بنادر ایرانی گشت؛</a:t>
            </a:r>
            <a:endParaRPr lang="en-US" sz="2000" dirty="0">
              <a:solidFill>
                <a:schemeClr val="bg1"/>
              </a:solidFill>
              <a:cs typeface="B Nazanin" panose="00000400000000000000" pitchFamily="2" charset="-78"/>
            </a:endParaRPr>
          </a:p>
          <a:p>
            <a:pPr algn="r" rtl="1">
              <a:lnSpc>
                <a:spcPct val="150000"/>
              </a:lnSpc>
            </a:pPr>
            <a:r>
              <a:rPr lang="ar-SA" sz="2000" dirty="0">
                <a:solidFill>
                  <a:schemeClr val="bg1"/>
                </a:solidFill>
                <a:cs typeface="B Nazanin" panose="00000400000000000000" pitchFamily="2" charset="-78"/>
              </a:rPr>
              <a:t>خطوط حمل و نقل جمهوری اسلامی ایران یک شرکت دولتی می‌باشد</a:t>
            </a:r>
            <a:endParaRPr lang="fa-IR"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6856762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کشتیرانی جمهوری اسلامی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ضعف</a:t>
            </a:r>
            <a:endParaRPr lang="fa-IR" sz="2400" b="1" dirty="0">
              <a:solidFill>
                <a:srgbClr val="FFFF00"/>
              </a:solidFill>
              <a:cs typeface="B Nazanin" panose="00000400000000000000" pitchFamily="2" charset="-78"/>
            </a:endParaRPr>
          </a:p>
          <a:p>
            <a:pPr lvl="0" algn="just"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خطوط حمل و نقل جمهوری اسلامی ایران به موجب تحریم‌های اِعمال شده با مشکلات عملیاتی شدیدی مواجه شدند.</a:t>
            </a:r>
            <a:endParaRPr lang="en-US" sz="2000" dirty="0">
              <a:solidFill>
                <a:schemeClr val="bg1"/>
              </a:solidFill>
              <a:cs typeface="B Nazanin" panose="00000400000000000000" pitchFamily="2" charset="-78"/>
            </a:endParaRPr>
          </a:p>
          <a:p>
            <a:pPr lvl="0" algn="just"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شماری از کشتی‌های این شرکت به دلیل مسائل مربوط به پرداختی‌ها توقیف شده‌اند.</a:t>
            </a:r>
            <a:endParaRPr lang="en-US" sz="2000" dirty="0">
              <a:solidFill>
                <a:schemeClr val="bg1"/>
              </a:solidFill>
              <a:cs typeface="B Nazanin" panose="00000400000000000000" pitchFamily="2" charset="-78"/>
            </a:endParaRPr>
          </a:p>
          <a:p>
            <a:pPr lvl="0" algn="just"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انزوای سیاسی ایران، توانايی این کشور را نسبت به جذب سرمایه‌گذاری‌های جدید و دستیابی به آخرین فناوری محدود کرده است.</a:t>
            </a:r>
            <a:endParaRPr lang="en-US" sz="2000" dirty="0">
              <a:solidFill>
                <a:schemeClr val="bg1"/>
              </a:solidFill>
              <a:cs typeface="B Nazanin" panose="00000400000000000000" pitchFamily="2" charset="-78"/>
            </a:endParaRPr>
          </a:p>
          <a:p>
            <a:pPr algn="just"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شرکت حمل و نقل ایران و هند، که تابعه شركتی بزرگ‌تر بود، به عملیات‌های خود پایان داد</a:t>
            </a:r>
            <a:endParaRPr lang="fa-IR"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9385560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کشتیرانی جمهوری اسلامی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فرصت ها</a:t>
            </a:r>
            <a:endParaRPr lang="fa-IR" sz="2400" b="1" dirty="0">
              <a:solidFill>
                <a:srgbClr val="FFFF00"/>
              </a:solidFill>
              <a:cs typeface="B Nazanin" panose="00000400000000000000" pitchFamily="2" charset="-78"/>
            </a:endParaRPr>
          </a:p>
          <a:p>
            <a:pPr lvl="0" algn="r" rtl="1">
              <a:lnSpc>
                <a:spcPct val="150000"/>
              </a:lnSpc>
            </a:pPr>
            <a:r>
              <a:rPr lang="ar-SA" sz="2000" dirty="0">
                <a:solidFill>
                  <a:schemeClr val="bg1"/>
                </a:solidFill>
                <a:cs typeface="B Nazanin" panose="00000400000000000000" pitchFamily="2" charset="-78"/>
              </a:rPr>
              <a:t>با توجه به بازگشت بالقوه ایران به میز مذاکرات، می‌توان مشاهده نمود که تحریم‌های علیه شرکت‌های حمل و نقل ایران سست شده‌اند</a:t>
            </a:r>
            <a:endParaRPr lang="fa-IR"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295721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FF00"/>
                </a:solidFill>
                <a:cs typeface="B Nazanin" panose="00000400000000000000" pitchFamily="2" charset="-78"/>
              </a:rPr>
              <a:t>فهرست مطالب</a:t>
            </a:r>
            <a:endParaRPr lang="en-US" b="1" dirty="0">
              <a:solidFill>
                <a:srgbClr val="FFFF00"/>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Horizontal Scroll 4"/>
          <p:cNvSpPr/>
          <p:nvPr/>
        </p:nvSpPr>
        <p:spPr>
          <a:xfrm>
            <a:off x="990600" y="594519"/>
            <a:ext cx="7184409" cy="6263481"/>
          </a:xfrm>
          <a:prstGeom prst="horizontalScroll">
            <a:avLst/>
          </a:prstGeom>
        </p:spPr>
        <p:style>
          <a:lnRef idx="3">
            <a:schemeClr val="lt1"/>
          </a:lnRef>
          <a:fillRef idx="1">
            <a:schemeClr val="accent2"/>
          </a:fillRef>
          <a:effectRef idx="1">
            <a:schemeClr val="accent2"/>
          </a:effectRef>
          <a:fontRef idx="minor">
            <a:schemeClr val="lt1"/>
          </a:fontRef>
        </p:style>
        <p:txBody>
          <a:bodyPr rtlCol="0" anchor="ctr"/>
          <a:lstStyle/>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معرفی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تحلیل </a:t>
            </a:r>
            <a:r>
              <a:rPr lang="en-US" b="1" dirty="0" smtClean="0">
                <a:solidFill>
                  <a:schemeClr val="tx1"/>
                </a:solidFill>
                <a:latin typeface="Times New Roman" panose="02020603050405020304" pitchFamily="18" charset="0"/>
                <a:cs typeface="Times New Roman" panose="02020603050405020304" pitchFamily="18" charset="0"/>
              </a:rPr>
              <a:t>swot</a:t>
            </a:r>
            <a:r>
              <a:rPr lang="fa-IR" dirty="0" smtClean="0">
                <a:solidFill>
                  <a:schemeClr val="tx1"/>
                </a:solidFill>
                <a:latin typeface="Adobe Arabic" panose="02040503050201020203" pitchFamily="18" charset="-78"/>
                <a:cs typeface="B Farnaz" panose="00000400000000000000" pitchFamily="2" charset="-78"/>
              </a:rPr>
              <a:t> </a:t>
            </a:r>
            <a:r>
              <a:rPr lang="en-US" dirty="0" smtClean="0">
                <a:solidFill>
                  <a:schemeClr val="tx1"/>
                </a:solidFill>
                <a:latin typeface="Adobe Arabic" panose="02040503050201020203" pitchFamily="18" charset="-78"/>
                <a:cs typeface="B Farnaz" panose="00000400000000000000" pitchFamily="2" charset="-78"/>
              </a:rPr>
              <a:t> </a:t>
            </a:r>
            <a:r>
              <a:rPr lang="fa-IR" dirty="0" smtClean="0">
                <a:solidFill>
                  <a:schemeClr val="tx1"/>
                </a:solidFill>
                <a:latin typeface="Adobe Arabic" panose="02040503050201020203" pitchFamily="18" charset="-78"/>
                <a:cs typeface="B Farnaz" panose="00000400000000000000" pitchFamily="2" charset="-78"/>
              </a:rPr>
              <a:t>صنعت حمل ونقل دریایی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چشم انداز سیاسی،اقتصادی،فضای کسب وکار صنعت حمل ونقل دریایی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تاثیرات تحریم</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شرکتهای بزرگ داخلی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خطوط حمل ونقل جمهوری اسلامی ایران</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شرکت ملی نفتکش ایران(ان آی تی سی)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شرکتهای بزرگ خارجی</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مرسک</a:t>
            </a: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مدیترانه</a:t>
            </a:r>
          </a:p>
          <a:p>
            <a:pPr marL="285750" indent="-285750" algn="r" rtl="1">
              <a:buFont typeface="Wingdings" panose="05000000000000000000" pitchFamily="2" charset="2"/>
              <a:buChar char="v"/>
            </a:pPr>
            <a:r>
              <a:rPr lang="ar-SA" dirty="0" smtClean="0">
                <a:solidFill>
                  <a:schemeClr val="tx1"/>
                </a:solidFill>
                <a:latin typeface="Adobe Arabic" panose="02040503050201020203" pitchFamily="18" charset="-78"/>
                <a:cs typeface="B Farnaz" panose="00000400000000000000" pitchFamily="2" charset="-78"/>
              </a:rPr>
              <a:t>سی. ام. اِی</a:t>
            </a:r>
            <a:r>
              <a:rPr lang="en-US" dirty="0" smtClean="0">
                <a:solidFill>
                  <a:schemeClr val="tx1"/>
                </a:solidFill>
                <a:latin typeface="Adobe Arabic" panose="02040503050201020203" pitchFamily="18" charset="-78"/>
                <a:cs typeface="B Farnaz" panose="00000400000000000000" pitchFamily="2" charset="-78"/>
              </a:rPr>
              <a:t> </a:t>
            </a:r>
            <a:r>
              <a:rPr lang="ar-SA" dirty="0" smtClean="0">
                <a:solidFill>
                  <a:schemeClr val="tx1"/>
                </a:solidFill>
                <a:latin typeface="Adobe Arabic" panose="02040503050201020203" pitchFamily="18" charset="-78"/>
                <a:cs typeface="B Farnaz" panose="00000400000000000000" pitchFamily="2" charset="-78"/>
              </a:rPr>
              <a:t> سی. جی. ام</a:t>
            </a:r>
            <a:endParaRPr lang="fa-IR" dirty="0" smtClean="0">
              <a:solidFill>
                <a:schemeClr val="tx1"/>
              </a:solidFill>
              <a:latin typeface="Adobe Arabic" panose="02040503050201020203" pitchFamily="18" charset="-78"/>
              <a:cs typeface="B Farnaz" panose="00000400000000000000" pitchFamily="2" charset="-78"/>
            </a:endParaRPr>
          </a:p>
          <a:p>
            <a:pPr marL="285750" indent="-285750" algn="r" rtl="1">
              <a:buFont typeface="Wingdings" panose="05000000000000000000" pitchFamily="2" charset="2"/>
              <a:buChar char="v"/>
            </a:pPr>
            <a:r>
              <a:rPr lang="fa-IR" dirty="0" smtClean="0">
                <a:solidFill>
                  <a:schemeClr val="tx1"/>
                </a:solidFill>
                <a:latin typeface="Adobe Arabic" panose="02040503050201020203" pitchFamily="18" charset="-78"/>
                <a:cs typeface="B Farnaz" panose="00000400000000000000" pitchFamily="2" charset="-78"/>
              </a:rPr>
              <a:t>منابع وماخذ</a:t>
            </a:r>
          </a:p>
        </p:txBody>
      </p:sp>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4791842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کشتیرانی جمهوری اسلامی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951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تهدیدها</a:t>
            </a:r>
            <a:endParaRPr lang="fa-IR" sz="2400" b="1" dirty="0">
              <a:solidFill>
                <a:srgbClr val="FFFF00"/>
              </a:solidFill>
              <a:cs typeface="B Nazanin" panose="00000400000000000000" pitchFamily="2" charset="-78"/>
            </a:endParaRPr>
          </a:p>
          <a:p>
            <a:pPr lvl="0" algn="just" rtl="1">
              <a:lnSpc>
                <a:spcPct val="150000"/>
              </a:lnSpc>
            </a:pPr>
            <a:r>
              <a:rPr lang="ar-SA" sz="2000" dirty="0" smtClean="0">
                <a:solidFill>
                  <a:schemeClr val="bg1"/>
                </a:solidFill>
                <a:cs typeface="B Nazanin" panose="00000400000000000000" pitchFamily="2" charset="-78"/>
              </a:rPr>
              <a:t>ناآرامی‌های </a:t>
            </a:r>
            <a:r>
              <a:rPr lang="ar-SA" sz="2000" dirty="0">
                <a:solidFill>
                  <a:schemeClr val="bg1"/>
                </a:solidFill>
                <a:cs typeface="B Nazanin" panose="00000400000000000000" pitchFamily="2" charset="-78"/>
              </a:rPr>
              <a:t>خاورمیانه ادامه دارد و در صورتی که ایران متحمل آشفتگی سیاسی گسترده‌ای گردد، این امر بر کسب و کار خطوط حمل و نقل جمهوری اسلامی ایران تأثیر می‌گذارد.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محدودیت‌های سیاسی و تجاری خطوط حمل و نقل جمهوری اسلامی ایران ممکن است سهم مشارکت این خطوط حمل و نقل در بازار مربوطه را نسبت به سایر خطوط حمل و نقل خلیج فارس و خاورمیانه کاهش دهد.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150 مورد از شرکت‌های تابعه و وابسته خطوط حمل و نقل جمهوری اسلامی ایران به لیست سیاه ایالات متحده امريكا اضافه شده‌اند.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9376108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ناوگان </a:t>
            </a:r>
            <a:r>
              <a:rPr lang="fa-IR" sz="3200" b="1" dirty="0" smtClean="0">
                <a:solidFill>
                  <a:srgbClr val="FFFF00"/>
                </a:solidFill>
                <a:cs typeface="B Nazanin" panose="00000400000000000000" pitchFamily="2" charset="-78"/>
              </a:rPr>
              <a:t>شرکت </a:t>
            </a:r>
            <a:r>
              <a:rPr lang="ar-SA" sz="3200" b="1" dirty="0" smtClean="0">
                <a:solidFill>
                  <a:srgbClr val="FFFF00"/>
                </a:solidFill>
                <a:cs typeface="B Nazanin" panose="00000400000000000000" pitchFamily="2" charset="-78"/>
              </a:rPr>
              <a:t>کشتیرانی </a:t>
            </a:r>
            <a:r>
              <a:rPr lang="ar-SA" sz="3200" b="1" dirty="0">
                <a:solidFill>
                  <a:srgbClr val="FFFF00"/>
                </a:solidFill>
                <a:cs typeface="B Nazanin" panose="00000400000000000000" pitchFamily="2" charset="-78"/>
              </a:rPr>
              <a:t>جمهوری اسلامی </a:t>
            </a:r>
            <a:r>
              <a:rPr lang="ar-SA" sz="3200" b="1" dirty="0" smtClean="0">
                <a:solidFill>
                  <a:srgbClr val="FFFF00"/>
                </a:solidFill>
                <a:cs typeface="B Nazanin" panose="00000400000000000000" pitchFamily="2" charset="-78"/>
              </a:rPr>
              <a:t>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2027238"/>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خطوط حمل و نقل جمهوری اسلامی ایران شامل حمل و نقل اقلام حجیم خشک و کانتینری می‌باشد، اگرچه این شرکت به جهت گریز از تحریم‌های غرب، عملیات‌های حمل و نقل را این روزها به شرکت‌های وابسته واگذار کرده است. براساس وب‌سایت این خطوط حمل و نقل، بخش حمل و نقل کالاهای فله‌ای خشک دارای ناوگانی با اندازه‌های مختلف از پاناماگذر تا راحت‌گذر می‌باشد. خدمات حمل و نقل در زمینه محصولات تمیز همچون غلات و برنج و محصولات کثیف همچون ذغال و سنگ آهن ارائه می‌شود. </a:t>
            </a:r>
            <a:endParaRPr lang="en-US" sz="2000" dirty="0">
              <a:solidFill>
                <a:schemeClr val="bg1"/>
              </a:solidFill>
              <a:cs typeface="B Nazanin" panose="00000400000000000000" pitchFamily="2" charset="-78"/>
            </a:endParaRPr>
          </a:p>
          <a:p>
            <a:pPr marL="0" indent="0" algn="just" rtl="1">
              <a:lnSpc>
                <a:spcPct val="150000"/>
              </a:lnSpc>
              <a:buNone/>
            </a:pPr>
            <a:endParaRPr lang="en-US"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227327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آخرین فعالیت </a:t>
            </a:r>
            <a:r>
              <a:rPr lang="ar-SA" sz="3200" b="1" dirty="0" smtClean="0">
                <a:solidFill>
                  <a:srgbClr val="FFFF00"/>
                </a:solidFill>
                <a:cs typeface="B Nazanin" panose="00000400000000000000" pitchFamily="2" charset="-78"/>
              </a:rPr>
              <a:t>شرکت</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در فروردین ماه، شرکت حمل و نقل هند (اس. سی. آی) ، توافق نمود تا مسئولیت 6 کشتی متعلق به خطوط حمل و نقل ایران و هند را تقبل نماید و بدهی‌های این شرکت را پرداخت نماید به طوری که کلیه حساب بدهی‌های مورد نظر را نیز واریز کرد. این شرکت که با سرمایه‌گذاری مشترک بین خطوط حمل و نقل جمهوری اسلامی ایران و شرکت حمل و نقل هند تأسیس گشت، بدین امر واقف شد که با اِعمال تحریم‌ها علیه ایران و به ویژه خطوط حمل و نقل جمهوری اسلامی ایران، انجام عملیات‌مربوطه بسیار دشوار می‌باشد و نهایتاً در دوم آوریل از سوی مجلس قانون‌گذاری هند منحل گردید</a:t>
            </a:r>
            <a:endParaRPr lang="en-US" sz="2000" dirty="0">
              <a:solidFill>
                <a:schemeClr val="bg1"/>
              </a:solidFill>
              <a:cs typeface="B Nazanin" panose="00000400000000000000" pitchFamily="2" charset="-78"/>
            </a:endParaRPr>
          </a:p>
          <a:p>
            <a:pPr marL="0" indent="0" algn="just" rtl="1">
              <a:lnSpc>
                <a:spcPct val="150000"/>
              </a:lnSpc>
              <a:buNone/>
            </a:pPr>
            <a:endParaRPr lang="en-US"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73517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شرکت ان آی تی سی(شرکت ملی نفتکش</a:t>
            </a:r>
            <a:r>
              <a:rPr lang="ar-SA" sz="3200" b="1" dirty="0" smtClean="0">
                <a:solidFill>
                  <a:srgbClr val="FFFF00"/>
                </a:solidFill>
                <a:cs typeface="B Nazanin" panose="00000400000000000000" pitchFamily="2" charset="-78"/>
              </a:rPr>
              <a:t>)</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شرکت ملی نفتکش ایران که وظیفه حمل نفت خام صادراتی ایران به بنادر مختلف جهان و به موازات آن توزیع فراورده های نفتی متعلق به شرکت ملی نفت ایران در بنادر و جزایر مختلف خلیج فارس را بر عهده دارد، دارای بزرگترین ناوگان نفتکش در منطقه خاور میانه است</a:t>
            </a:r>
            <a:r>
              <a:rPr lang="en-US" sz="2000" dirty="0">
                <a:solidFill>
                  <a:schemeClr val="bg1"/>
                </a:solidFill>
                <a:cs typeface="B Nazanin" panose="00000400000000000000" pitchFamily="2" charset="-78"/>
              </a:rPr>
              <a:t>. </a:t>
            </a:r>
            <a:r>
              <a:rPr lang="ar-SA" sz="2000" dirty="0">
                <a:solidFill>
                  <a:schemeClr val="bg1"/>
                </a:solidFill>
                <a:cs typeface="B Nazanin" panose="00000400000000000000" pitchFamily="2" charset="-78"/>
              </a:rPr>
              <a:t>این شرکت در عین حال به عنوان یک شرکت مستقل، می تواند تحت قراردادهای مشخصی با نرخهای بین المللی نسبت به حمل و نقل نفت خام و فراورده های نفتی بین بنادر مختلف جهان اقدام نماید</a:t>
            </a:r>
            <a:endParaRPr lang="en-US" sz="2000" dirty="0">
              <a:solidFill>
                <a:schemeClr val="bg1"/>
              </a:solidFill>
              <a:cs typeface="B Nazanin" panose="00000400000000000000" pitchFamily="2" charset="-78"/>
            </a:endParaRPr>
          </a:p>
          <a:p>
            <a:pPr marL="0" indent="0" algn="just" rtl="1">
              <a:lnSpc>
                <a:spcPct val="150000"/>
              </a:lnSpc>
              <a:buNone/>
            </a:pPr>
            <a:endParaRPr lang="en-US"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37048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ملی نفتکش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951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قوت</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شرکت ان. آی. تی. سی هشتمین شرکت نفت‌کش بزرگ دنیا به حساب می‌آید.</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با بهره‌مندی از ناوگان متنوع در کنار کشتی‌هایی با طبقات مختلف، مشمول شمار بسیاری از نفت‌کش‌های غول‌پیکر نیز می‌باشد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723445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ملی نفتکش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951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ضعف</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ارتباط شرکت ان. آی. تی. سی با ایران، مشکلات متعددی را برای این شرکت به همراه داشته است.</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این متصدی نفت‌کش تلاش نمود تا در نتیجه تحریم‌ها، بیمه خود را در سال 2011 تجدید نماید.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هزینه‌های بالای انبار، از منافع شرکت‌های حمل و نقل تجاوز کرد.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ان. آی. تی. سی در حال حاضر به طور مستقیم در معرض تحریم‌های غرب می‌باشد.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3523523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ملی نفتکش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951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فرصت 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در صورتی که ایران با استفاده از اهالی فن و کارشناسی موفق به رفع تحریم‌ها گردد، این کشور می‌تواند به یکی از مهم‌ترين صادرکنندگان گاز طبیعی مایع تبدیل شود.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ان. آی. تی. سی خواستار اجرای برنامه مهم توسعه ناوگان می‌باشد.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خروج متصدیان اصلی نفت‌کش از ایران منجر به افزایش تقاضا در خصوص نفت‌کش‌های ان. آی. تی. سی می‌گردد.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1307930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ملی نفتکش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951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تهدیدها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ناپایداری سیاسی کشورهای خاورمیانه دغدغه‌ای مهم به شمار می‌آید.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بخش حمل و نقل فله‌ای مواد مایع هم‌اکنون تلاش نموده تا معضل استفاده از سوخت بیش از حد را رفع نماید و نفت‌کش‌های غول‌پیکر جدید ان. آی. تی. سی این موضوع را وخیم‌تر می‌کند.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51952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ناوگان </a:t>
            </a:r>
            <a:r>
              <a:rPr lang="fa-IR" sz="3200" b="1" dirty="0" smtClean="0">
                <a:solidFill>
                  <a:srgbClr val="FFFF00"/>
                </a:solidFill>
                <a:cs typeface="B Nazanin" panose="00000400000000000000" pitchFamily="2" charset="-78"/>
              </a:rPr>
              <a:t>شرکت ملی نفتکش ایران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240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براساس فهرست 30 شرکت برتر  متصدی نفت‌کشی، ناوگان ان. آی. تی. سی به لحاظ بزرگی و بر حسب حداکثر تناژ وسیله نقلیه در جایگاه هفتم جهان قرار گرفته است. با این حال، اندازه حقیقی این شرکت همچنان مورد تردید قرار دارد چرا که به منظور اجتناب از تحریم‌ها، کشتی‌های این شرکت از ابتدا نام‌گذاری و پرچم‌گذاری شدند. </a:t>
            </a:r>
            <a:endParaRPr lang="en-US" sz="2000" dirty="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با این وجود، تصور می‌شود که این شرکت مالک 3 نفت‌کش غول‌پیکر، 9 نفت‌کش سوئزگذر، 5 نفت‌کش افراماکس و سه نفت‌کش با اندازه متوسط با مجموع کل 39/11 میلیون حداکثر تناژ وسیله نقلیه می‌باشد. افزون بر این، ان. آی. تی. سی در دفتر ثبت سفارشات خود دارای 24/1 میلیون حداکثر تناژ وسیله نقلیه است</a:t>
            </a:r>
            <a:endParaRPr lang="en-US"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7524342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آخرین فعالیت </a:t>
            </a:r>
            <a:r>
              <a:rPr lang="ar-SA" sz="3200" b="1" dirty="0" smtClean="0">
                <a:solidFill>
                  <a:srgbClr val="FFFF00"/>
                </a:solidFill>
                <a:cs typeface="B Nazanin" panose="00000400000000000000" pitchFamily="2" charset="-78"/>
              </a:rPr>
              <a:t>شرکت</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marL="0" indent="0" algn="r" rtl="1">
              <a:buNone/>
            </a:pPr>
            <a:r>
              <a:rPr lang="ar-SA" sz="2400" b="1" dirty="0">
                <a:solidFill>
                  <a:srgbClr val="FFFF00"/>
                </a:solidFill>
                <a:cs typeface="B Nazanin" panose="00000400000000000000" pitchFamily="2" charset="-78"/>
              </a:rPr>
              <a:t>حمل و نقل نفت خام به </a:t>
            </a:r>
            <a:r>
              <a:rPr lang="ar-SA" sz="2400" b="1" dirty="0" smtClean="0">
                <a:solidFill>
                  <a:srgbClr val="FFFF00"/>
                </a:solidFill>
                <a:cs typeface="B Nazanin" panose="00000400000000000000" pitchFamily="2" charset="-78"/>
              </a:rPr>
              <a:t>چین</a:t>
            </a:r>
            <a:endParaRPr lang="fa-IR" sz="2400" b="1" dirty="0">
              <a:solidFill>
                <a:srgbClr val="FFFF00"/>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گزارش شده است که ان. آی. تی. سی در ماه می 2013، اقدام به حمل و نقل نفت خام از ایران به چین نموده است. كشور چين به رغم این که همچون سایر کشورها، حجم واردات خود را به تبعیت از فشار دولت‌های غرب نسبت به صادرات ایران کاهش داد، همچنان بزرگترین واردکننده نفت خام ایران به شمار می‌رود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5971372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pPr marL="0" indent="0" algn="r" rtl="1">
              <a:lnSpc>
                <a:spcPct val="150000"/>
              </a:lnSpc>
              <a:buNone/>
            </a:pPr>
            <a:r>
              <a:rPr lang="fa-IR" sz="2000" b="1" dirty="0">
                <a:solidFill>
                  <a:srgbClr val="FFFF00"/>
                </a:solidFill>
                <a:cs typeface="B Nazanin" panose="00000400000000000000" pitchFamily="2" charset="-78"/>
              </a:rPr>
              <a:t>صنعت کشتیرانی ایران(حمل ونقل دریایی)</a:t>
            </a:r>
            <a:endParaRPr lang="en-US" sz="2000" b="1" dirty="0">
              <a:solidFill>
                <a:srgbClr val="FFFF00"/>
              </a:solidFill>
              <a:cs typeface="B Nazanin" panose="00000400000000000000" pitchFamily="2" charset="-78"/>
            </a:endParaRPr>
          </a:p>
          <a:p>
            <a:pPr marL="0" indent="0" algn="just" rtl="1">
              <a:lnSpc>
                <a:spcPct val="150000"/>
              </a:lnSpc>
              <a:buNone/>
            </a:pPr>
            <a:r>
              <a:rPr lang="ar-SA" sz="1800" dirty="0">
                <a:solidFill>
                  <a:schemeClr val="bg1"/>
                </a:solidFill>
                <a:cs typeface="B Nazanin" panose="00000400000000000000" pitchFamily="2" charset="-78"/>
              </a:rPr>
              <a:t>تاسیس صنعت کشتیرانی در ایران اولین بار در سال </a:t>
            </a:r>
            <a:r>
              <a:rPr lang="fa-IR" sz="1800" dirty="0">
                <a:solidFill>
                  <a:schemeClr val="bg1"/>
                </a:solidFill>
                <a:cs typeface="B Nazanin" panose="00000400000000000000" pitchFamily="2" charset="-78"/>
              </a:rPr>
              <a:t>۱۳۴۶</a:t>
            </a:r>
            <a:r>
              <a:rPr lang="ar-SA" sz="1800" dirty="0">
                <a:solidFill>
                  <a:schemeClr val="bg1"/>
                </a:solidFill>
                <a:cs typeface="B Nazanin" panose="00000400000000000000" pitchFamily="2" charset="-78"/>
              </a:rPr>
              <a:t>، در پی افزایش واردات و تردد کشتی های خارجی در بندرهای داخلی کشور روی داد. در سال </a:t>
            </a:r>
            <a:r>
              <a:rPr lang="fa-IR" sz="1800" dirty="0">
                <a:solidFill>
                  <a:schemeClr val="bg1"/>
                </a:solidFill>
                <a:cs typeface="B Nazanin" panose="00000400000000000000" pitchFamily="2" charset="-78"/>
              </a:rPr>
              <a:t>۱۳۴۰</a:t>
            </a:r>
            <a:r>
              <a:rPr lang="ar-SA" sz="1800" dirty="0">
                <a:solidFill>
                  <a:schemeClr val="bg1"/>
                </a:solidFill>
                <a:cs typeface="B Nazanin" panose="00000400000000000000" pitchFamily="2" charset="-78"/>
              </a:rPr>
              <a:t> یعنی قبل از تاسیس صنعت کشتیرانی در ایران، تعدادی از مسئولان کشور، به ویژه مسئولان مرتبط با سیستم بانکی و سازمان برنامه و بودجه، اقدام به بررسی و مطالعه در خصوص طرح تاسیس نخستین و بزرگ ترین شرکت کشتیرانی ایران، راه اندازی ناوگان حمل و نقل دریایی منظم، بررسی موقعیت جغرافیایی ایران، داشتن مرزهای طولانی آبی، دسترسی به آب های گرم و حساسیت حیاتی حمل و نقل کالا از طریق دریا کردند. پس از انجام این مطالعات، در اولین اجلاس، که در مرداد سال </a:t>
            </a:r>
            <a:r>
              <a:rPr lang="fa-IR" sz="1800" dirty="0">
                <a:solidFill>
                  <a:schemeClr val="bg1"/>
                </a:solidFill>
                <a:cs typeface="B Nazanin" panose="00000400000000000000" pitchFamily="2" charset="-78"/>
              </a:rPr>
              <a:t>۱۳۴۶ </a:t>
            </a:r>
            <a:r>
              <a:rPr lang="ar-SA" sz="1800" dirty="0">
                <a:solidFill>
                  <a:schemeClr val="bg1"/>
                </a:solidFill>
                <a:cs typeface="B Nazanin" panose="00000400000000000000" pitchFamily="2" charset="-78"/>
              </a:rPr>
              <a:t>برگزار شد مجمع عمومی موسسین تصویب شد و شرکتی با نام شرکت کشتیرانی ملی آریا فعالیت خود را در این تاریخ شروع کرد</a:t>
            </a:r>
            <a:r>
              <a:rPr lang="en-US" sz="1800" dirty="0" smtClean="0">
                <a:solidFill>
                  <a:schemeClr val="bg1"/>
                </a:solidFill>
                <a:cs typeface="B Nazanin" panose="00000400000000000000" pitchFamily="2" charset="-78"/>
              </a:rPr>
              <a:t>.</a:t>
            </a:r>
            <a:endParaRPr lang="en-US" sz="18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
        <p:nvSpPr>
          <p:cNvPr id="4" name="Title 3"/>
          <p:cNvSpPr>
            <a:spLocks noGrp="1"/>
          </p:cNvSpPr>
          <p:nvPr>
            <p:ph type="title"/>
          </p:nvPr>
        </p:nvSpPr>
        <p:spPr/>
        <p:txBody>
          <a:bodyPr/>
          <a:lstStyle/>
          <a:p>
            <a:r>
              <a:rPr lang="fa-IR" b="1" dirty="0" smtClean="0">
                <a:solidFill>
                  <a:srgbClr val="FFFF00"/>
                </a:solidFill>
                <a:cs typeface="B Nazanin" panose="00000400000000000000" pitchFamily="2" charset="-78"/>
              </a:rPr>
              <a:t>معرفی</a:t>
            </a:r>
            <a:endParaRPr lang="en-US" dirty="0"/>
          </a:p>
        </p:txBody>
      </p:sp>
    </p:spTree>
    <p:extLst>
      <p:ext uri="{BB962C8B-B14F-4D97-AF65-F5344CB8AC3E}">
        <p14:creationId xmlns:p14="http://schemas.microsoft.com/office/powerpoint/2010/main" xmlns="" val="15190820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شرکت های حمل و نقل دریایی بزرگ </a:t>
            </a:r>
            <a:r>
              <a:rPr lang="ar-SA" sz="3200" b="1" dirty="0" smtClean="0">
                <a:solidFill>
                  <a:srgbClr val="FFFF00"/>
                </a:solidFill>
                <a:cs typeface="B Nazanin" panose="00000400000000000000" pitchFamily="2" charset="-78"/>
              </a:rPr>
              <a:t>جهان</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algn="r" rtl="1">
              <a:lnSpc>
                <a:spcPct val="150000"/>
              </a:lnSpc>
              <a:buFont typeface="Wingdings" panose="05000000000000000000" pitchFamily="2" charset="2"/>
              <a:buChar char="v"/>
            </a:pPr>
            <a:r>
              <a:rPr lang="ar-SA" sz="2800" b="1" dirty="0">
                <a:cs typeface="B Nazanin" panose="00000400000000000000" pitchFamily="2" charset="-78"/>
              </a:rPr>
              <a:t>خطوط حمل و نقل مرسک</a:t>
            </a:r>
            <a:endParaRPr lang="en-US" sz="2800" b="1" dirty="0">
              <a:cs typeface="B Nazanin" panose="00000400000000000000" pitchFamily="2" charset="-78"/>
            </a:endParaRPr>
          </a:p>
          <a:p>
            <a:pPr algn="r" rtl="1">
              <a:lnSpc>
                <a:spcPct val="150000"/>
              </a:lnSpc>
              <a:buFont typeface="Wingdings" panose="05000000000000000000" pitchFamily="2" charset="2"/>
              <a:buChar char="v"/>
            </a:pPr>
            <a:r>
              <a:rPr lang="ar-SA" sz="2800" b="1" dirty="0">
                <a:cs typeface="B Nazanin" panose="00000400000000000000" pitchFamily="2" charset="-78"/>
              </a:rPr>
              <a:t>شرکت حمل و نقل مدیترانه</a:t>
            </a:r>
            <a:endParaRPr lang="en-US" sz="2800" b="1" dirty="0">
              <a:cs typeface="B Nazanin" panose="00000400000000000000" pitchFamily="2" charset="-78"/>
            </a:endParaRPr>
          </a:p>
          <a:p>
            <a:pPr algn="r" rtl="1">
              <a:lnSpc>
                <a:spcPct val="150000"/>
              </a:lnSpc>
              <a:buFont typeface="Wingdings" panose="05000000000000000000" pitchFamily="2" charset="2"/>
              <a:buChar char="v"/>
            </a:pPr>
            <a:r>
              <a:rPr lang="ar-SA" sz="2800" b="1" dirty="0">
                <a:cs typeface="B Nazanin" panose="00000400000000000000" pitchFamily="2" charset="-78"/>
              </a:rPr>
              <a:t>شرکت سی. ام. اِی سی. جی. ام</a:t>
            </a:r>
            <a:endParaRPr lang="en-US" sz="2800" b="1" dirty="0">
              <a:cs typeface="B Nazanin" panose="00000400000000000000" pitchFamily="2" charset="-78"/>
            </a:endParaRPr>
          </a:p>
          <a:p>
            <a:pPr algn="r" rtl="1">
              <a:lnSpc>
                <a:spcPct val="150000"/>
              </a:lnSpc>
              <a:buFont typeface="Wingdings" panose="05000000000000000000" pitchFamily="2" charset="2"/>
              <a:buChar char="v"/>
            </a:pPr>
            <a:r>
              <a:rPr lang="ar-SA" sz="2800" b="1" dirty="0">
                <a:cs typeface="B Nazanin" panose="00000400000000000000" pitchFamily="2" charset="-78"/>
              </a:rPr>
              <a:t>خطوط حمل و نقل اورگرین</a:t>
            </a:r>
            <a:endParaRPr lang="en-US" sz="2800" b="1" dirty="0">
              <a:cs typeface="B Nazanin" panose="00000400000000000000" pitchFamily="2" charset="-78"/>
            </a:endParaRPr>
          </a:p>
          <a:p>
            <a:pPr algn="r" rtl="1">
              <a:lnSpc>
                <a:spcPct val="150000"/>
              </a:lnSpc>
              <a:buFont typeface="Wingdings" panose="05000000000000000000" pitchFamily="2" charset="2"/>
              <a:buChar char="v"/>
            </a:pPr>
            <a:r>
              <a:rPr lang="ar-SA" sz="2800" b="1" dirty="0">
                <a:cs typeface="B Nazanin" panose="00000400000000000000" pitchFamily="2" charset="-78"/>
              </a:rPr>
              <a:t>شرکت حمل ونقل کانتینری کاسکو</a:t>
            </a:r>
            <a:endParaRPr lang="en-US" sz="2800" b="1" dirty="0">
              <a:cs typeface="B Nazanin" panose="00000400000000000000" pitchFamily="2" charset="-78"/>
            </a:endParaRPr>
          </a:p>
          <a:p>
            <a:pPr marL="0" indent="0" algn="r" rtl="1">
              <a:buNone/>
            </a:pP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3308312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457200" y="-76200"/>
            <a:ext cx="8229600" cy="1143000"/>
          </a:xfrm>
        </p:spPr>
        <p:txBody>
          <a:bodyPr/>
          <a:lstStyle/>
          <a:p>
            <a:pPr rtl="1"/>
            <a:r>
              <a:rPr lang="ar-SA" sz="3200" b="1" dirty="0" smtClean="0">
                <a:solidFill>
                  <a:srgbClr val="FFFF00"/>
                </a:solidFill>
                <a:cs typeface="B Nazanin" panose="00000400000000000000" pitchFamily="2" charset="-78"/>
              </a:rPr>
              <a:t>خطوط حمل و نقل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066800"/>
            <a:ext cx="8229600" cy="4525962"/>
          </a:xfrm>
        </p:spPr>
        <p:txBody>
          <a:bodyPr/>
          <a:lstStyle/>
          <a:p>
            <a:pPr marL="0" indent="0" algn="just" rtl="1">
              <a:lnSpc>
                <a:spcPct val="150000"/>
              </a:lnSpc>
              <a:buNone/>
            </a:pPr>
            <a:r>
              <a:rPr lang="ar-SA" sz="2000" dirty="0" smtClean="0">
                <a:solidFill>
                  <a:schemeClr val="bg1"/>
                </a:solidFill>
                <a:cs typeface="B Nazanin" panose="00000400000000000000" pitchFamily="2" charset="-78"/>
              </a:rPr>
              <a:t>مرسک </a:t>
            </a:r>
            <a:r>
              <a:rPr lang="ar-SA" sz="2000" dirty="0">
                <a:solidFill>
                  <a:schemeClr val="bg1"/>
                </a:solidFill>
                <a:cs typeface="B Nazanin" panose="00000400000000000000" pitchFamily="2" charset="-78"/>
              </a:rPr>
              <a:t>بزرگترین شرکت حمل و نقل کانتینری در جهان به شمار می‌آید، ضمن این که ناوگانی با ظرفیت 6/2 میلیون تی. ای. یو و یکی از بزرگترین شبکه‌های حمل و نقل کانتینری را تشکیل داده است. این شرکت در مسیر آسیا- اروپا فعالیت می‌کند اما اقدامات تجاري آن در خطوط داخل آسیا نیز که در حال حاضر شرکت تخصصی ام. سی. سی فعالیت مي‌كند، رو به افزایش می‌باشد. </a:t>
            </a:r>
            <a:endParaRPr lang="fa-IR" sz="2000" dirty="0" smtClean="0">
              <a:solidFill>
                <a:schemeClr val="bg1"/>
              </a:solidFill>
              <a:cs typeface="B Nazanin" panose="00000400000000000000" pitchFamily="2" charset="-78"/>
            </a:endParaRPr>
          </a:p>
          <a:p>
            <a:pPr marL="0" indent="0" algn="just" rtl="1">
              <a:lnSpc>
                <a:spcPct val="150000"/>
              </a:lnSpc>
              <a:buNone/>
            </a:pPr>
            <a:r>
              <a:rPr lang="ar-SA" sz="2000" dirty="0" smtClean="0">
                <a:solidFill>
                  <a:schemeClr val="bg1"/>
                </a:solidFill>
                <a:cs typeface="B Nazanin" panose="00000400000000000000" pitchFamily="2" charset="-78"/>
              </a:rPr>
              <a:t>مرکز این شرکت در دانمارک قرار دارد، اما حضور جهانی خود را با استقرار شعبه در 125 کشور توسعه داده است. شمار کارکنان این شرکت در حدود 25,000 نفر می‌باشد. </a:t>
            </a:r>
            <a:endParaRPr lang="en-US" sz="2000" dirty="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به گزاش آلفالاینر، مرسک با بهره‌مندی از 2/15 درصد سهم بازار بر بخش حمل و نقل کانتینری تسلط دارد. این میزان، کمی بيشتر از نزدیک‌ترین رقیب آن‌ها؛ شرکت حمل و نقل مدیترانه با بهره‌مندی از 5/13 درصد سهم بازار است</a:t>
            </a:r>
            <a:r>
              <a:rPr lang="ar-SA" sz="2000" dirty="0" smtClean="0">
                <a:solidFill>
                  <a:schemeClr val="bg1"/>
                </a:solidFill>
                <a:cs typeface="B Nazanin" panose="00000400000000000000" pitchFamily="2" charset="-78"/>
              </a:rPr>
              <a:t>.</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020165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219200"/>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قوت</a:t>
            </a:r>
          </a:p>
          <a:p>
            <a:pPr algn="r" rtl="1">
              <a:lnSpc>
                <a:spcPct val="150000"/>
              </a:lnSpc>
              <a:buFont typeface="Wingdings" panose="05000000000000000000" pitchFamily="2" charset="2"/>
              <a:buChar char="v"/>
            </a:pPr>
            <a:r>
              <a:rPr lang="ar-SA" sz="2000" dirty="0" smtClean="0">
                <a:solidFill>
                  <a:schemeClr val="bg1"/>
                </a:solidFill>
                <a:cs typeface="B Nazanin" panose="00000400000000000000" pitchFamily="2" charset="-78"/>
              </a:rPr>
              <a:t>مرسک به عنوان بزرگترین خطوط حمل و نقل کانتینری در جهان در مقایسه با سایر شرکت‌های حمل و نقل، سهم بیشتری از حمل و نقل دریایی احجام کانتینری را برعهده دارد. </a:t>
            </a:r>
            <a:endParaRPr lang="en-US" sz="2000" dirty="0" smtClean="0">
              <a:solidFill>
                <a:schemeClr val="bg1"/>
              </a:solidFill>
              <a:cs typeface="B Nazanin" panose="00000400000000000000" pitchFamily="2" charset="-78"/>
            </a:endParaRPr>
          </a:p>
          <a:p>
            <a:pPr algn="r" rtl="1">
              <a:lnSpc>
                <a:spcPct val="150000"/>
              </a:lnSpc>
              <a:buFont typeface="Wingdings" panose="05000000000000000000" pitchFamily="2" charset="2"/>
              <a:buChar char="v"/>
            </a:pPr>
            <a:r>
              <a:rPr lang="ar-SA" sz="2000" dirty="0" smtClean="0">
                <a:solidFill>
                  <a:schemeClr val="bg1"/>
                </a:solidFill>
                <a:cs typeface="B Nazanin" panose="00000400000000000000" pitchFamily="2" charset="-78"/>
              </a:rPr>
              <a:t>ناوگان </a:t>
            </a:r>
            <a:r>
              <a:rPr lang="ar-SA" sz="2000" dirty="0">
                <a:solidFill>
                  <a:schemeClr val="bg1"/>
                </a:solidFill>
                <a:cs typeface="B Nazanin" panose="00000400000000000000" pitchFamily="2" charset="-78"/>
              </a:rPr>
              <a:t>بزرگ و گسترده این شرکت امکان دستیابی به حجم‌های بازرگانی را فراهم می‌آورد. </a:t>
            </a:r>
            <a:endParaRPr lang="en-US" sz="2000" dirty="0">
              <a:solidFill>
                <a:schemeClr val="bg1"/>
              </a:solidFill>
              <a:cs typeface="B Nazanin" panose="00000400000000000000" pitchFamily="2" charset="-78"/>
            </a:endParaRPr>
          </a:p>
          <a:p>
            <a:pPr algn="r"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خطوط حمل و نقل مرسک بخشی از شرکت خوشه‌ای اِی. پی مولر- مرسک شناخته می‌شود، این شرکت فعالیت‌های متنوعی در بخش‌های نفت و گاز، فعالیت‌های پایانه‌ای و عملیات‌حمل و نقل دارد.</a:t>
            </a:r>
            <a:endParaRPr lang="en-US" sz="2000" dirty="0">
              <a:solidFill>
                <a:schemeClr val="bg1"/>
              </a:solidFill>
              <a:cs typeface="B Nazanin" panose="00000400000000000000" pitchFamily="2" charset="-78"/>
            </a:endParaRPr>
          </a:p>
          <a:p>
            <a:pPr algn="r" rtl="1">
              <a:lnSpc>
                <a:spcPct val="150000"/>
              </a:lnSpc>
              <a:buFont typeface="Wingdings" panose="05000000000000000000" pitchFamily="2" charset="2"/>
              <a:buChar char="v"/>
            </a:pPr>
            <a:r>
              <a:rPr lang="ar-SA" sz="2000" dirty="0">
                <a:solidFill>
                  <a:schemeClr val="bg1"/>
                </a:solidFill>
                <a:cs typeface="B Nazanin" panose="00000400000000000000" pitchFamily="2" charset="-78"/>
              </a:rPr>
              <a:t>اندازه و تنوع ناوگان، این شرکت را انعطاف‌پذیر نموده است.</a:t>
            </a:r>
            <a:endParaRPr lang="en-US" sz="2000" dirty="0">
              <a:solidFill>
                <a:schemeClr val="bg1"/>
              </a:solidFill>
              <a:cs typeface="B Nazanin" panose="00000400000000000000" pitchFamily="2" charset="-78"/>
            </a:endParaRPr>
          </a:p>
          <a:p>
            <a:pPr algn="r" rtl="1">
              <a:lnSpc>
                <a:spcPct val="150000"/>
              </a:lnSpc>
              <a:buFont typeface="Wingdings" panose="05000000000000000000" pitchFamily="2" charset="2"/>
              <a:buChar char="v"/>
            </a:pPr>
            <a:r>
              <a:rPr lang="ar-SA" sz="2000" dirty="0" smtClean="0">
                <a:solidFill>
                  <a:schemeClr val="bg1"/>
                </a:solidFill>
                <a:cs typeface="B Nazanin" panose="00000400000000000000" pitchFamily="2" charset="-78"/>
              </a:rPr>
              <a:t>این شرکت با استفاده از راهکارهای مختلف می‌تواند در دوره کنونی کسادی بخش کانتینری فعالیت نماید. از جمله این راهکارها توقف کشتی‌ها در لنگرگاه‌ها و حرکت کشتی‌ها در سرعت‌های بسیار پایین است</a:t>
            </a:r>
            <a:endParaRPr lang="fa-IR" sz="2000" b="1"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6013537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70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ضعف</a:t>
            </a:r>
          </a:p>
          <a:p>
            <a:pPr lvl="0" algn="just" rtl="1">
              <a:lnSpc>
                <a:spcPct val="150000"/>
              </a:lnSpc>
            </a:pPr>
            <a:r>
              <a:rPr lang="ar-SA" sz="2000" dirty="0">
                <a:solidFill>
                  <a:schemeClr val="bg1"/>
                </a:solidFill>
                <a:cs typeface="B Nazanin" panose="00000400000000000000" pitchFamily="2" charset="-78"/>
              </a:rPr>
              <a:t>سهم بالاي مسیر تجاری آسیا- اروپا (در حدود 24 درصد از حجم‌های حمل و نقل شده در سال 2012) در پورتفوی خدمات مرسک، این شرکت را متحمل رکود اقتصادی شدیدی در این مسیر می‌کند.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موجبات سود‌دهی در سال 2012 را اعلام نموده است.</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مرسک با بهره‌مندی از چنین ناوگان عظیمی، دائماً در معرض خطر استفاده بیش از حد از ظرفیت قرار دارد که در صورت کندی تجارت، این امر می‌تواند منجر به اتمام منابع گردد</a:t>
            </a:r>
            <a:r>
              <a:rPr lang="ar-SA" sz="2000" dirty="0" smtClean="0">
                <a:solidFill>
                  <a:schemeClr val="bg1"/>
                </a:solidFill>
                <a:cs typeface="B Nazanin" panose="00000400000000000000" pitchFamily="2" charset="-78"/>
              </a:rPr>
              <a:t>.</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7577655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47800"/>
            <a:ext cx="8229600" cy="4525962"/>
          </a:xfrm>
        </p:spPr>
        <p:txBody>
          <a:bodyPr/>
          <a:lstStyle/>
          <a:p>
            <a:pPr marL="0" indent="0" algn="just" rtl="1">
              <a:buNone/>
            </a:pPr>
            <a:r>
              <a:rPr lang="fa-IR" sz="2400" b="1" dirty="0" smtClean="0">
                <a:solidFill>
                  <a:srgbClr val="FFFF00"/>
                </a:solidFill>
                <a:cs typeface="B Nazanin" panose="00000400000000000000" pitchFamily="2" charset="-78"/>
              </a:rPr>
              <a:t>فرصت 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این شرکت در حال افزایش فعالیت‌های خود در مسیرهای داخل آسیا می‌باشد و پتانسیل بالای رشد برای بخش حمل و نقل کانتینری در این مسیر در نظر گرفته شده است.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به نظر می‌رسد این شرکت رتبه نخست در بخش حمل و نقل کانتینری را حفظ نماید و با سفارش 20 کشتی ‌با ظرفیت 18,00 تی. ای. یو موقعیت خود را به عنوان شرکت پیش‌رو در این بخش محکم کند.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این شرکت در حال افزایش فعالیت‌های خود در روسیه است كه به عنوان یکی از معدود بازارهای اروپا همچنان امکان رشد بخش حمل و نقل کانتینری را پیشنهاد می‌دهد.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0686876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marL="0" indent="0" algn="just" rtl="1">
              <a:buNone/>
            </a:pPr>
            <a:r>
              <a:rPr lang="fa-IR" sz="2400" b="1" dirty="0" smtClean="0">
                <a:solidFill>
                  <a:srgbClr val="FFFF00"/>
                </a:solidFill>
                <a:cs typeface="B Nazanin" panose="00000400000000000000" pitchFamily="2" charset="-78"/>
              </a:rPr>
              <a:t>تهدیدها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استفاده بیش از حد از ظرفیت همچنان به عنوان معضل اصلی بازار حمل و نقل کانتینری به شمار می‌آید.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گرایش متحدین و شرکا می‌تواند همانند رقباي اين شركت، سهم بازار خطوط حمل و نقل مرسک را تحت فشار قرار دهد. </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این شرکت به مدت دو تا سه سال می‌بایست در خصوص سفارش کشتی‌های تازه ساخت مقاومت نماید. این اقدام احتمالاً منجر به از دست دادن برخی معاملات با صرفه گردد که کارخانه‌های کشتی‌سازی در زمان کاهش قیمت‌های کشتی‌های تازه ساخت مطرح نموده‌اند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3529001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ناوگان </a:t>
            </a:r>
            <a:r>
              <a:rPr lang="fa-IR" sz="3200" b="1" dirty="0" smtClean="0">
                <a:solidFill>
                  <a:srgbClr val="FFFF00"/>
                </a:solidFill>
                <a:cs typeface="B Nazanin" panose="00000400000000000000" pitchFamily="2" charset="-78"/>
              </a:rPr>
              <a:t>شرکت مرسک</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240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مرسک دارای بزرگترین ناوگان حمل و نقل جهان با ظرفیت 6/2 میلیون تی. ای. یو و 594 کشتی می‌باشد. فعالیت این ناوگان به نسبت تقریباً مساوي بین کشتی‌های تحت مالکیت و تحت اجاره به ترتیب 6/51 درصد و 4/48 درصد تقسیم شده است. اگرچه ظرفیت کشتی‌های تحت اجاره از کشتی‌های تحت مالکیت این شرکت کمتر برآورد شده، اما تعداد کشتی‌های اجاره شده توسط این شرکت بیشتر است و 355 کشتی از این ناوگان تحت اجاره و 239 کشتی تحت مالکیت شرکت مرسک قرار دارند</a:t>
            </a:r>
            <a:endParaRPr lang="en-US" sz="2000" b="1" dirty="0" smtClean="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4869801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آخرین فعالیت </a:t>
            </a:r>
            <a:r>
              <a:rPr lang="ar-SA" sz="3200" b="1" dirty="0" smtClean="0">
                <a:solidFill>
                  <a:srgbClr val="FFFF00"/>
                </a:solidFill>
                <a:cs typeface="B Nazanin" panose="00000400000000000000" pitchFamily="2" charset="-78"/>
              </a:rPr>
              <a:t>شرکت</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lvl="0" algn="just" rtl="1">
              <a:lnSpc>
                <a:spcPct val="200000"/>
              </a:lnSpc>
              <a:buFont typeface="Wingdings" panose="05000000000000000000" pitchFamily="2" charset="2"/>
              <a:buChar char="v"/>
            </a:pPr>
            <a:r>
              <a:rPr lang="ar-SA" sz="2400" b="1" dirty="0">
                <a:cs typeface="B Nazanin" panose="00000400000000000000" pitchFamily="2" charset="-78"/>
              </a:rPr>
              <a:t>جایگزینی پاناما با سوئز توسط خطوط حمل و نقل مرسک</a:t>
            </a:r>
            <a:endParaRPr lang="en-US" sz="2400" b="1" dirty="0">
              <a:cs typeface="B Nazanin" panose="00000400000000000000" pitchFamily="2" charset="-78"/>
            </a:endParaRPr>
          </a:p>
          <a:p>
            <a:pPr lvl="0" algn="just" rtl="1">
              <a:lnSpc>
                <a:spcPct val="200000"/>
              </a:lnSpc>
              <a:buFont typeface="Wingdings" panose="05000000000000000000" pitchFamily="2" charset="2"/>
              <a:buChar char="v"/>
            </a:pPr>
            <a:r>
              <a:rPr lang="ar-SA" sz="2400" b="1" dirty="0">
                <a:cs typeface="B Nazanin" panose="00000400000000000000" pitchFamily="2" charset="-78"/>
              </a:rPr>
              <a:t>پیوستن سه‌گانه </a:t>
            </a:r>
            <a:r>
              <a:rPr lang="en-US" sz="2400" b="1" dirty="0">
                <a:cs typeface="B Nazanin" panose="00000400000000000000" pitchFamily="2" charset="-78"/>
              </a:rPr>
              <a:t>E </a:t>
            </a:r>
            <a:r>
              <a:rPr lang="fa-IR" sz="2400" b="1" dirty="0" smtClean="0">
                <a:cs typeface="B Nazanin" panose="00000400000000000000" pitchFamily="2" charset="-78"/>
              </a:rPr>
              <a:t> </a:t>
            </a:r>
            <a:r>
              <a:rPr lang="ar-SA" sz="2400" b="1" dirty="0" smtClean="0">
                <a:cs typeface="B Nazanin" panose="00000400000000000000" pitchFamily="2" charset="-78"/>
              </a:rPr>
              <a:t>به </a:t>
            </a:r>
            <a:r>
              <a:rPr lang="ar-SA" sz="2400" b="1" dirty="0">
                <a:cs typeface="B Nazanin" panose="00000400000000000000" pitchFamily="2" charset="-78"/>
              </a:rPr>
              <a:t>ناوگان مرسک</a:t>
            </a:r>
            <a:endParaRPr lang="en-US" sz="2400" b="1" dirty="0">
              <a:cs typeface="B Nazanin" panose="00000400000000000000" pitchFamily="2" charset="-78"/>
            </a:endParaRPr>
          </a:p>
          <a:p>
            <a:pPr lvl="0" algn="just" rtl="1">
              <a:lnSpc>
                <a:spcPct val="200000"/>
              </a:lnSpc>
              <a:buFont typeface="Wingdings" panose="05000000000000000000" pitchFamily="2" charset="2"/>
              <a:buChar char="v"/>
            </a:pPr>
            <a:r>
              <a:rPr lang="ar-SA" sz="2400" b="1" dirty="0">
                <a:cs typeface="B Nazanin" panose="00000400000000000000" pitchFamily="2" charset="-78"/>
              </a:rPr>
              <a:t>خطوط حمل و نقل در بازرسی ضد تراست روسیه </a:t>
            </a:r>
            <a:endParaRPr lang="en-US" sz="2400" b="1" dirty="0">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1416116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457200" y="-76200"/>
            <a:ext cx="8229600" cy="1143000"/>
          </a:xfrm>
        </p:spPr>
        <p:txBody>
          <a:bodyPr/>
          <a:lstStyle/>
          <a:p>
            <a:pPr rtl="1"/>
            <a:r>
              <a:rPr lang="ar-SA" sz="3200" b="1" dirty="0">
                <a:solidFill>
                  <a:srgbClr val="FFFF00"/>
                </a:solidFill>
                <a:cs typeface="B Nazanin" panose="00000400000000000000" pitchFamily="2" charset="-78"/>
              </a:rPr>
              <a:t>شرکت حمل و نقل </a:t>
            </a:r>
            <a:r>
              <a:rPr lang="ar-SA" sz="3200" b="1" dirty="0" smtClean="0">
                <a:solidFill>
                  <a:srgbClr val="FFFF00"/>
                </a:solidFill>
                <a:cs typeface="B Nazanin" panose="00000400000000000000" pitchFamily="2" charset="-78"/>
              </a:rPr>
              <a:t>مدیترانه</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0668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شرکت حمل و نقل مدیترانه در سال 1970 در شهر ژنو سوئیس، تأسیس شد. این شرکت نخستین نهاد خدمات‌رسانی بین مدیترانه و جنوب و شرق آفریقا را در اواسط دهه 1970 راه‌اندازی نمود. در سال 2033 به دومین شرکت بزرگ حمل و نقل کانتینری در جهان تبدیل شد و تا به امروز جایگاه خود را حفظ کرده است.  </a:t>
            </a:r>
            <a:endParaRPr lang="en-US" sz="2000" dirty="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این شرکت حمل و نقل 200 نهاد خدمات‌رسانی را به صورت مستقیم و ادغامی را هدایت می‌کند كه این نهادها ضمن ارائه خدمات هفتگی در 316 بندر فعالیت دارند. این شرکت دارای 480 شعبه در 163 کشور و شمار کارکنان آن بیش از 37,500 نفر است. </a:t>
            </a:r>
            <a:endParaRPr lang="en-US" sz="2000" dirty="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به گزارش آلفالاینر، شرکت حمل و نقل مدیترانه با توجه به بهره‌مندی از سهم بازار 4/13 درصدی به اقدامات خود در جهت کسب جایگاه مرسک ادامه می‌دهد، در صورتی که سهم بازار مرسک 2/15 درصد است. اعتقاد بر این است که شرکت حمل و نقل مدیترانه به اقدامات خود تا دستیابی به مکان نخست ادامه خواهد داد.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719254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حمل ونقل مدیترانه </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176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قوت</a:t>
            </a:r>
          </a:p>
          <a:p>
            <a:pPr lvl="0" algn="just" rtl="1">
              <a:lnSpc>
                <a:spcPct val="150000"/>
              </a:lnSpc>
            </a:pPr>
            <a:r>
              <a:rPr lang="ar-SA" sz="2000" dirty="0">
                <a:solidFill>
                  <a:schemeClr val="bg1"/>
                </a:solidFill>
                <a:cs typeface="B Nazanin" panose="00000400000000000000" pitchFamily="2" charset="-78"/>
              </a:rPr>
              <a:t>شرکت حمل و نقل مدیترانه دومین شرکت بزرگ حمل و نقل کانتینری در جهان به شمار می‌اید.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راهکار این شرکت تفکر رو به جلو است و از این جهت ناوگان آن‌متشکل از کشتی‌هایی با ظرفیت 14,000 تی. ای. یو می‌باشد.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شرکت حمل و نقل مدیترانه تمایل خود را نسبت به اجاره کشتی‌ها نشان داده است، چرا که از این طریق می‌تواند ناوگان خود را توسعه دهد. </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این خطوط حمل و نقل ظرفیت و فعالیت‌های شرکت را در دوران بی‌ثباتی بخش حمل و نقل کانتینری از طریق ارتباط با سایر شرکت‌های حمل و نقل و اتحاد با شرکت حمل و نقل سی. ام. اِی سی. جی. ام مدیریت می‌کند</a:t>
            </a:r>
            <a:endParaRPr lang="fa-IR" sz="2000" b="1"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7121923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a-IR" b="1" dirty="0" smtClean="0">
                <a:solidFill>
                  <a:srgbClr val="FFFF00"/>
                </a:solidFill>
                <a:cs typeface="B Nazanin" panose="00000400000000000000" pitchFamily="2" charset="-78"/>
              </a:rPr>
              <a:t>معرفی</a:t>
            </a:r>
            <a:endParaRPr lang="en-US" dirty="0"/>
          </a:p>
        </p:txBody>
      </p:sp>
      <p:sp>
        <p:nvSpPr>
          <p:cNvPr id="3" name="Content Placeholder 2"/>
          <p:cNvSpPr>
            <a:spLocks noGrp="1"/>
          </p:cNvSpPr>
          <p:nvPr>
            <p:ph idx="1"/>
          </p:nvPr>
        </p:nvSpPr>
        <p:spPr/>
        <p:txBody>
          <a:bodyPr/>
          <a:lstStyle/>
          <a:p>
            <a:pPr marL="0" indent="0" algn="just" rtl="1">
              <a:lnSpc>
                <a:spcPct val="150000"/>
              </a:lnSpc>
              <a:buNone/>
            </a:pPr>
            <a:r>
              <a:rPr lang="ar-SA" sz="2400" dirty="0">
                <a:solidFill>
                  <a:schemeClr val="bg1"/>
                </a:solidFill>
                <a:cs typeface="B Nazanin" panose="00000400000000000000" pitchFamily="2" charset="-78"/>
              </a:rPr>
              <a:t>پس از پیروزی انقلاب اسلامی ایران، همزمان با تغییر ساختار اقتصادی- سیاسی کشور ونیز در پی تصمیم مقامات کشوری وقت در جلسه مورخ </a:t>
            </a:r>
            <a:r>
              <a:rPr lang="fa-IR" sz="2400" dirty="0">
                <a:solidFill>
                  <a:schemeClr val="bg1"/>
                </a:solidFill>
                <a:cs typeface="B Nazanin" panose="00000400000000000000" pitchFamily="2" charset="-78"/>
              </a:rPr>
              <a:t>۱۵</a:t>
            </a:r>
            <a:r>
              <a:rPr lang="ar-SA" sz="2400" dirty="0">
                <a:solidFill>
                  <a:schemeClr val="bg1"/>
                </a:solidFill>
                <a:cs typeface="B Nazanin" panose="00000400000000000000" pitchFamily="2" charset="-78"/>
              </a:rPr>
              <a:t> دی ماه </a:t>
            </a:r>
            <a:r>
              <a:rPr lang="fa-IR" sz="2400" dirty="0">
                <a:solidFill>
                  <a:schemeClr val="bg1"/>
                </a:solidFill>
                <a:cs typeface="B Nazanin" panose="00000400000000000000" pitchFamily="2" charset="-78"/>
              </a:rPr>
              <a:t>۱۳۵۸</a:t>
            </a:r>
            <a:r>
              <a:rPr lang="ar-SA" sz="2400" dirty="0">
                <a:solidFill>
                  <a:schemeClr val="bg1"/>
                </a:solidFill>
                <a:cs typeface="B Nazanin" panose="00000400000000000000" pitchFamily="2" charset="-78"/>
              </a:rPr>
              <a:t>، خطوط کشتیرانی آریا به کشتیرانی جمهوری اسلامی ایران (سهامی عام) تغییر نام داد و این شرکت فعالیت های تجاری خود را به عنوان یکی از شرکت های وابسته به وزارت بازرگانی ادامه داد</a:t>
            </a:r>
            <a:r>
              <a:rPr lang="en-US" sz="2400" dirty="0">
                <a:solidFill>
                  <a:schemeClr val="bg1"/>
                </a:solidFill>
                <a:cs typeface="B Nazanin" panose="00000400000000000000" pitchFamily="2" charset="-78"/>
              </a:rPr>
              <a:t>.</a:t>
            </a: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1021568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حمل ونقل مدیترانه</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70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ضعف</a:t>
            </a:r>
          </a:p>
          <a:p>
            <a:pPr lvl="0" algn="just" rtl="1">
              <a:lnSpc>
                <a:spcPct val="150000"/>
              </a:lnSpc>
            </a:pPr>
            <a:r>
              <a:rPr lang="ar-SA" sz="2000" dirty="0">
                <a:solidFill>
                  <a:schemeClr val="bg1"/>
                </a:solidFill>
                <a:cs typeface="B Nazanin" panose="00000400000000000000" pitchFamily="2" charset="-78"/>
              </a:rPr>
              <a:t>شرکت حمل و نقل مدیترانه با بهره‌مندی از ناوگانی بزرگ به صورت مداوم در معرض خطر استفاده بیش از حد از ظرفیت سوخت قرار دارد که این موضوع در صورت کندی معاملات تجاری می‌تواند منابع سوختی این شرکت را به اتمام برساند.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در عين‌حال معضل استفاده بیش از حد از ظرفیت سوخت برای خطوط حمل و نقل همچنان به قوت خود باقی است، این شرکت سفارش ساخت 16 کشتی را ارائه داده است.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57855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حمل ونقل مدیترانه</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47800"/>
            <a:ext cx="8229600" cy="4525962"/>
          </a:xfrm>
        </p:spPr>
        <p:txBody>
          <a:bodyPr/>
          <a:lstStyle/>
          <a:p>
            <a:pPr marL="0" indent="0" algn="just" rtl="1">
              <a:buNone/>
            </a:pPr>
            <a:r>
              <a:rPr lang="fa-IR" sz="2400" b="1" dirty="0" smtClean="0">
                <a:solidFill>
                  <a:srgbClr val="FFFF00"/>
                </a:solidFill>
                <a:cs typeface="B Nazanin" panose="00000400000000000000" pitchFamily="2" charset="-78"/>
              </a:rPr>
              <a:t>فرصت 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پس از جنگ نرخ‌ها در سال 2011 که خسارات بی‌شماری را بر خطوط حمل و نقل اصلی متحمل کرد، بخش حمل و نقل کانتینری موجبات افزایش نرخ‌ها در سال 2012 را فراهم آورده و اعتقاد بر این است که شرکت حمل و نقل مدیترانه راهکار خود در افزایش نرخ‌ها را تا سال 2013 نیز ادامه دهد.</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بخش حمل و نقل در دو دهه گذشته موفقیت‌های بسیاری را حاصل نموده است، زيرا تجارت حمل و نقل کالا از سال 1982 به بعد با رشد سالانه همراه بود. اگرچه رکود اقتصادی بر این شرکت تأثیر گذاشت، اما فرصت‌های میان‌مدت و بلندمدت در خصوص رشد تجارت از هم‌اکنون مشهود می‌باشد و شرکت حمل و نقل مدیترانه برای دستیابی به این فرصت‌ها در جایگاه مناسبی قرار دارد.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677374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شرکت حمل و نقل مدیترانه</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47800"/>
            <a:ext cx="8229600" cy="4525962"/>
          </a:xfrm>
        </p:spPr>
        <p:txBody>
          <a:bodyPr/>
          <a:lstStyle/>
          <a:p>
            <a:pPr marL="0" indent="0" algn="just" rtl="1">
              <a:buNone/>
            </a:pPr>
            <a:r>
              <a:rPr lang="fa-IR" sz="2400" b="1" dirty="0" smtClean="0">
                <a:solidFill>
                  <a:srgbClr val="FFFF00"/>
                </a:solidFill>
                <a:cs typeface="B Nazanin" panose="00000400000000000000" pitchFamily="2" charset="-78"/>
              </a:rPr>
              <a:t>تهدیدها</a:t>
            </a:r>
            <a:endParaRPr lang="fa-IR" sz="2400" b="1" dirty="0">
              <a:solidFill>
                <a:srgbClr val="FFFF00"/>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شرکت حمل و نقل مدیترانه فعالیت‌های خود را به شدت در اروپا از طریق مسیر آسیا- اروپا و مسیر داخل اروپا متمرکز نموده است. چشم‌انداز رشد اقتصادی با روندی کند در این منطقه تهدیدی برای سطح تقاضا به شمار می‌رود، ضمن این که روند کند رشد حجم‌های حمل و نقل شده در این مسیرها نیز احتمالاً به قوت خود باقی می‌ماند.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خطوط حمل و نقل مرسک احتمالاً مانع دستیابی شرکت حمل و نقل مدیترانه به آرزوی خود در جهت قرار گرفتن در جایگاه نخست شرکت‌های حمل و نقل کانتینری جهان می‌شود، چرا که شرکت مرسک در حال حاضر ناوگان متشکل از کشتی‌هایی با ظرفیت 18,000 تی. ای. یو را تحویل گرفته است. </a:t>
            </a:r>
            <a:endParaRPr lang="en-US" sz="2000" dirty="0">
              <a:solidFill>
                <a:schemeClr val="bg1"/>
              </a:solidFill>
              <a:cs typeface="B Nazanin" panose="00000400000000000000" pitchFamily="2" charset="-78"/>
            </a:endParaRPr>
          </a:p>
          <a:p>
            <a:pPr algn="just" rtl="1">
              <a:lnSpc>
                <a:spcPct val="150000"/>
              </a:lnSpc>
            </a:pPr>
            <a:r>
              <a:rPr lang="ar-SA" sz="2000" dirty="0">
                <a:solidFill>
                  <a:schemeClr val="bg1"/>
                </a:solidFill>
                <a:cs typeface="B Nazanin" panose="00000400000000000000" pitchFamily="2" charset="-78"/>
              </a:rPr>
              <a:t>معضل استفاده بیش از حد از سوخت به عنوان تهدید اصلی در دوره كوتاه‌مدت به شمار می‌آید</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xmlns="" val="26160267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ناوگان </a:t>
            </a:r>
            <a:r>
              <a:rPr lang="fa-IR" sz="3200" b="1" dirty="0" smtClean="0">
                <a:solidFill>
                  <a:srgbClr val="FFFF00"/>
                </a:solidFill>
                <a:cs typeface="B Nazanin" panose="00000400000000000000" pitchFamily="2" charset="-78"/>
              </a:rPr>
              <a:t>شرکت حمل ونقل مدیترانه</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240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شرکت حمل و نقل مدیترانه دارای دومین ناوگان بزرگ در جهان می‌باشد و هدایت 471 کشتی با ظرفیت کل 3/2 میلیون تی. ای. یو را برعهده دارد. کشتی‌های تحت اجاره این ناوگان نسبت به کشتی‌های متعلق به شرکت بیشتر بوده و 4/55 درصد از ظرفیت کل را تشکیل می‌دهند. </a:t>
            </a:r>
            <a:endParaRPr lang="en-US" sz="2000" dirty="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187 کشتی با ظرفیت کل 01/1 میلیون تی. ای. یو تحت مالکیت این شرکت قرار دارند، در حالي‌كه کشتی‌های تحت اجاره 284 عدد با ظرفیت کل 27/1 میلیون تی. ای. یو می‌باشند.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006780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آخرین فعالیت </a:t>
            </a:r>
            <a:r>
              <a:rPr lang="ar-SA" sz="3200" b="1" dirty="0" smtClean="0">
                <a:solidFill>
                  <a:srgbClr val="FFFF00"/>
                </a:solidFill>
                <a:cs typeface="B Nazanin" panose="00000400000000000000" pitchFamily="2" charset="-78"/>
              </a:rPr>
              <a:t>شرکت</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lvl="0" algn="r" rtl="1">
              <a:lnSpc>
                <a:spcPct val="150000"/>
              </a:lnSpc>
            </a:pPr>
            <a:r>
              <a:rPr lang="ar-SA" sz="2400" b="1" dirty="0">
                <a:cs typeface="B Nazanin" panose="00000400000000000000" pitchFamily="2" charset="-78"/>
              </a:rPr>
              <a:t>سلب مسئولیت تی. آی. ال</a:t>
            </a:r>
            <a:endParaRPr lang="en-US" sz="2400" b="1" dirty="0">
              <a:cs typeface="B Nazanin" panose="00000400000000000000" pitchFamily="2" charset="-78"/>
            </a:endParaRPr>
          </a:p>
          <a:p>
            <a:pPr lvl="0" algn="r" rtl="1">
              <a:lnSpc>
                <a:spcPct val="150000"/>
              </a:lnSpc>
            </a:pPr>
            <a:r>
              <a:rPr lang="ar-SA" sz="2400" b="1" dirty="0">
                <a:cs typeface="B Nazanin" panose="00000400000000000000" pitchFamily="2" charset="-78"/>
              </a:rPr>
              <a:t>توسعه فعالیت شرکت حمل و نقل مدیترانه در ایالات متحده امريكا با سرمایه‌گذاری در بندر لانگ‌بیچ</a:t>
            </a:r>
            <a:endParaRPr lang="en-US" sz="2400" b="1" dirty="0">
              <a:cs typeface="B Nazanin" panose="00000400000000000000" pitchFamily="2" charset="-78"/>
            </a:endParaRPr>
          </a:p>
          <a:p>
            <a:pPr lvl="0" algn="r" rtl="1">
              <a:lnSpc>
                <a:spcPct val="150000"/>
              </a:lnSpc>
            </a:pPr>
            <a:r>
              <a:rPr lang="ar-SA" sz="2400" b="1" dirty="0">
                <a:cs typeface="B Nazanin" panose="00000400000000000000" pitchFamily="2" charset="-78"/>
              </a:rPr>
              <a:t>پیوستن اجباری به شرکت زد. آی. ام</a:t>
            </a:r>
            <a:endParaRPr lang="en-US" sz="2400" b="1" dirty="0">
              <a:cs typeface="B Nazanin" panose="00000400000000000000" pitchFamily="2" charset="-78"/>
            </a:endParaRPr>
          </a:p>
          <a:p>
            <a:pPr lvl="0" algn="r" rtl="1">
              <a:lnSpc>
                <a:spcPct val="150000"/>
              </a:lnSpc>
            </a:pPr>
            <a:r>
              <a:rPr lang="ar-SA" sz="2400" b="1" dirty="0">
                <a:cs typeface="B Nazanin" panose="00000400000000000000" pitchFamily="2" charset="-78"/>
              </a:rPr>
              <a:t>شرکت حمل و نقل مدیترانه در بازرسی ضد تراست روسیه</a:t>
            </a:r>
            <a:endParaRPr lang="en-US" sz="2400" b="1" dirty="0">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7976759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457200" y="-76200"/>
            <a:ext cx="8229600" cy="1143000"/>
          </a:xfrm>
        </p:spPr>
        <p:txBody>
          <a:bodyPr/>
          <a:lstStyle/>
          <a:p>
            <a:pPr rtl="1"/>
            <a:r>
              <a:rPr lang="ar-SA" sz="3200" b="1" dirty="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0668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سی. ام. اِی سی. جی. ام سومین شرکت حمل و نقل بزرگ دنیا به حساب می‌آید. کمپانی جنرال ماریتایم در سال 1977 پس از ادغام شرکت حمل و نقل میسجریز ماریتایمز و کمپانی جنرال ترانزآتلانتیک تشکیل شد. همچنین کمپانی ماریتایم دی‌افریتمنت در سال بعد از آن تأسیس گشت. </a:t>
            </a:r>
            <a:endParaRPr lang="fa-IR" sz="2000" dirty="0" smtClean="0">
              <a:solidFill>
                <a:schemeClr val="bg1"/>
              </a:solidFill>
              <a:cs typeface="B Nazanin" panose="00000400000000000000" pitchFamily="2" charset="-78"/>
            </a:endParaRPr>
          </a:p>
          <a:p>
            <a:pPr marL="0" indent="0" algn="just" rtl="1">
              <a:lnSpc>
                <a:spcPct val="150000"/>
              </a:lnSpc>
              <a:buNone/>
            </a:pPr>
            <a:r>
              <a:rPr lang="ar-SA" sz="2000" dirty="0">
                <a:solidFill>
                  <a:schemeClr val="bg1"/>
                </a:solidFill>
                <a:cs typeface="B Nazanin" panose="00000400000000000000" pitchFamily="2" charset="-78"/>
              </a:rPr>
              <a:t>براساس اعلام خبرگزاری آلفا لاینر، سی. ام. اِی سی. جی. ام با 4/8  درصد سهم بازار، سومین شرکت بزرگ حمل و نقل در جهان به شمار می‌آید. این شرکت بعد از شرکت حمل و نقل مدیترانه با 5/13 درصد سهم بازار قرار گرفته و رتبه‌ای بالاتر از شرکت اورگرین با 3/4  درصد سهم بازار دارد</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0990590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a:t>
            </a:r>
            <a:r>
              <a:rPr lang="ar-SA" sz="3200" b="1" dirty="0" smtClean="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17638"/>
            <a:ext cx="8229600" cy="4525962"/>
          </a:xfrm>
        </p:spPr>
        <p:txBody>
          <a:bodyPr/>
          <a:lstStyle/>
          <a:p>
            <a:pPr marL="0" indent="0" algn="just" rtl="1">
              <a:lnSpc>
                <a:spcPct val="150000"/>
              </a:lnSpc>
              <a:buNone/>
            </a:pPr>
            <a:r>
              <a:rPr lang="fa-IR" sz="2400" b="1" dirty="0" smtClean="0">
                <a:solidFill>
                  <a:srgbClr val="FFFF00"/>
                </a:solidFill>
                <a:cs typeface="B Nazanin" panose="00000400000000000000" pitchFamily="2" charset="-78"/>
              </a:rPr>
              <a:t>نقاط قوت</a:t>
            </a:r>
          </a:p>
          <a:p>
            <a:pPr lvl="0" algn="just" rtl="1">
              <a:lnSpc>
                <a:spcPct val="150000"/>
              </a:lnSpc>
            </a:pPr>
            <a:r>
              <a:rPr lang="ar-SA" sz="2000" dirty="0">
                <a:solidFill>
                  <a:schemeClr val="bg1"/>
                </a:solidFill>
                <a:cs typeface="B Nazanin" panose="00000400000000000000" pitchFamily="2" charset="-78"/>
              </a:rPr>
              <a:t>این گروه تجاری سومین ناوگان بزرگ کانتینری در جهان تلقی می‌شود.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سی. ام. اِی سی. جی. ام دارای انواع متنوعی از شرکت‌های تابعه است که بازارهای مختلفی را در سرتاسر جهان فراهم آورده‌اند.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ترمینال لینک از توسعه بخش حمل و نقل و گروه‌های تابعه این شرکت حمایت می‌کند.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بخش‌های چندوجهی این شرکت با فراهم آوردن خدمات تحویل کالا از انبار فروشنده و تحویل آن به انبار خریدار برای مشتریان از رشد شرکت پشتیبانی می‌نماید.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6957994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a:t>
            </a:r>
            <a:r>
              <a:rPr lang="ar-SA" sz="3200" b="1" dirty="0" smtClean="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70038"/>
            <a:ext cx="8229600" cy="4525962"/>
          </a:xfrm>
        </p:spPr>
        <p:txBody>
          <a:bodyPr/>
          <a:lstStyle/>
          <a:p>
            <a:pPr marL="0" indent="0" algn="just" rtl="1">
              <a:buNone/>
            </a:pPr>
            <a:r>
              <a:rPr lang="fa-IR" sz="2400" b="1" dirty="0" smtClean="0">
                <a:solidFill>
                  <a:srgbClr val="FFFF00"/>
                </a:solidFill>
                <a:cs typeface="B Nazanin" panose="00000400000000000000" pitchFamily="2" charset="-78"/>
              </a:rPr>
              <a:t>نقاط ضعف</a:t>
            </a:r>
          </a:p>
          <a:p>
            <a:pPr lvl="0" algn="r" rtl="1">
              <a:lnSpc>
                <a:spcPct val="150000"/>
              </a:lnSpc>
            </a:pPr>
            <a:r>
              <a:rPr lang="ar-SA" sz="2000" dirty="0">
                <a:solidFill>
                  <a:schemeClr val="bg1"/>
                </a:solidFill>
                <a:cs typeface="B Nazanin" panose="00000400000000000000" pitchFamily="2" charset="-78"/>
              </a:rPr>
              <a:t>با بهره‌مندی از چنین ناوگان عظیمی، خطر استفاده بیش‌از حد از ظرفیت سوخت مشهود است. </a:t>
            </a:r>
            <a:endParaRPr lang="en-US" sz="2000" dirty="0">
              <a:solidFill>
                <a:schemeClr val="bg1"/>
              </a:solidFill>
              <a:cs typeface="B Nazanin" panose="00000400000000000000" pitchFamily="2" charset="-78"/>
            </a:endParaRPr>
          </a:p>
          <a:p>
            <a:pPr lvl="0" algn="r" rtl="1">
              <a:lnSpc>
                <a:spcPct val="150000"/>
              </a:lnSpc>
            </a:pPr>
            <a:r>
              <a:rPr lang="ar-SA" sz="2000" dirty="0">
                <a:solidFill>
                  <a:schemeClr val="bg1"/>
                </a:solidFill>
                <a:cs typeface="B Nazanin" panose="00000400000000000000" pitchFamily="2" charset="-78"/>
              </a:rPr>
              <a:t>این شرکت از سطح تنوع رقبای خود که در بخش‌های حمل و نقل اقلام فله‌ای و نفت‌کش‌ها فعالیت می‌کنند، همچون مرسک، کاسکو و حمل و نقل چین برخوردار نمی‌باشد.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4572209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a:t>
            </a:r>
            <a:r>
              <a:rPr lang="ar-SA" sz="3200" b="1" dirty="0" smtClean="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447800"/>
            <a:ext cx="8229600" cy="4525962"/>
          </a:xfrm>
        </p:spPr>
        <p:txBody>
          <a:bodyPr/>
          <a:lstStyle/>
          <a:p>
            <a:pPr marL="0" indent="0" algn="just" rtl="1">
              <a:buNone/>
            </a:pPr>
            <a:r>
              <a:rPr lang="fa-IR" sz="2400" b="1" dirty="0" smtClean="0">
                <a:solidFill>
                  <a:srgbClr val="FFFF00"/>
                </a:solidFill>
                <a:cs typeface="B Nazanin" panose="00000400000000000000" pitchFamily="2" charset="-78"/>
              </a:rPr>
              <a:t>فرصت ها</a:t>
            </a:r>
          </a:p>
          <a:p>
            <a:pPr lvl="0" algn="just" rtl="1">
              <a:lnSpc>
                <a:spcPct val="150000"/>
              </a:lnSpc>
            </a:pPr>
            <a:r>
              <a:rPr lang="ar-SA" sz="2000" dirty="0">
                <a:solidFill>
                  <a:schemeClr val="bg1"/>
                </a:solidFill>
                <a:cs typeface="B Nazanin" panose="00000400000000000000" pitchFamily="2" charset="-78"/>
              </a:rPr>
              <a:t>سه خرید این شرکت مشمول خطوط حمل و نقل یو اس، کمپاناو و کشتیرانی چنگ‌لی فرصتی در جهت جذب احجام حمل و نقل به این سه بازار منطقه‌ای مختلف فراهم آورد.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شراکت با گروه تجاری ایلدیریم، توانایی بازگشت به راهکار رشد در عوض آشفتگی به موجب خطر ورشکستگی را در اختیار این شرکت گذاشت.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این شرکت در سال 2012 به بازار بازگشت و انتظار می‌رود سودآوری مشابهی در سال 2013 داشته باشد.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اعتقاد بر این است که افزایش ارتباط با روسیه منجر به بازاری پررونق خواهد شد.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افزایش ارتباط با آفریقا ضمن ایجاد بازاری پررونق، خدمات این شرکت و سرمایه‌گذاری در بندر ابیجان، در ساحل عاج را افزایش می‌دهد. </a:t>
            </a:r>
            <a:endParaRPr lang="en-US" sz="2000" dirty="0">
              <a:solidFill>
                <a:schemeClr val="bg1"/>
              </a:solidFill>
              <a:cs typeface="B Nazanin" panose="00000400000000000000" pitchFamily="2" charset="-78"/>
            </a:endParaRPr>
          </a:p>
          <a:p>
            <a:pPr marL="0" indent="0" algn="just" rtl="1">
              <a:lnSpc>
                <a:spcPct val="150000"/>
              </a:lnSpc>
              <a:buNone/>
            </a:pPr>
            <a:endParaRPr lang="fa-IR" sz="2000" b="1"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8553069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تحلیل نقاط قوت،ضعف،فرصت ها </a:t>
            </a:r>
            <a:r>
              <a:rPr lang="ar-SA" sz="3200" b="1" dirty="0" smtClean="0">
                <a:solidFill>
                  <a:srgbClr val="FFFF00"/>
                </a:solidFill>
                <a:cs typeface="B Nazanin" panose="00000400000000000000" pitchFamily="2" charset="-78"/>
              </a:rPr>
              <a:t>وتهدیدها</a:t>
            </a:r>
            <a:r>
              <a:rPr lang="fa-IR" sz="3200" b="1" dirty="0" smtClean="0">
                <a:solidFill>
                  <a:srgbClr val="FFFF00"/>
                </a:solidFill>
                <a:cs typeface="B Nazanin" panose="00000400000000000000" pitchFamily="2" charset="-78"/>
              </a:rPr>
              <a:t>ی </a:t>
            </a:r>
            <a:r>
              <a:rPr lang="ar-SA" sz="3200" b="1" dirty="0" smtClean="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219200"/>
            <a:ext cx="8229600" cy="4525962"/>
          </a:xfrm>
        </p:spPr>
        <p:txBody>
          <a:bodyPr/>
          <a:lstStyle/>
          <a:p>
            <a:pPr marL="0" lvl="0" indent="0" algn="just" rtl="1">
              <a:lnSpc>
                <a:spcPct val="150000"/>
              </a:lnSpc>
              <a:buNone/>
            </a:pPr>
            <a:r>
              <a:rPr lang="fa-IR" sz="2400" b="1" dirty="0" smtClean="0">
                <a:solidFill>
                  <a:srgbClr val="FFFF00"/>
                </a:solidFill>
                <a:cs typeface="B Nazanin" panose="00000400000000000000" pitchFamily="2" charset="-78"/>
              </a:rPr>
              <a:t>تهدیدها</a:t>
            </a:r>
            <a:endParaRPr lang="fa-IR" sz="2000" b="1" dirty="0" smtClean="0">
              <a:solidFill>
                <a:srgbClr val="FFFF00"/>
              </a:solidFill>
              <a:cs typeface="B Nazanin" panose="00000400000000000000" pitchFamily="2" charset="-78"/>
            </a:endParaRPr>
          </a:p>
          <a:p>
            <a:pPr lvl="0" algn="just" rtl="1">
              <a:lnSpc>
                <a:spcPct val="150000"/>
              </a:lnSpc>
            </a:pPr>
            <a:r>
              <a:rPr lang="ar-SA" sz="2000" dirty="0" smtClean="0">
                <a:solidFill>
                  <a:schemeClr val="bg1"/>
                </a:solidFill>
                <a:cs typeface="B Nazanin" panose="00000400000000000000" pitchFamily="2" charset="-78"/>
              </a:rPr>
              <a:t>این </a:t>
            </a:r>
            <a:r>
              <a:rPr lang="ar-SA" sz="2000" dirty="0">
                <a:solidFill>
                  <a:schemeClr val="bg1"/>
                </a:solidFill>
                <a:cs typeface="B Nazanin" panose="00000400000000000000" pitchFamily="2" charset="-78"/>
              </a:rPr>
              <a:t>شرکت می‌بایست اطمینان حاصل نماید كه ارزش سهام بازار آن‌بالاتر از سطح رونق قرار نگیرد.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معضل استفاده بیش از حد از ظرفیت سوخت و کاهش تقاضا همچنان موضوعات اصلی بخش حمل و نقل کانتینری را تشکیل می‌دهند.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بازسازی بدهی‌ها منتهی به کاهش تنوع در پورتفوي عملیات‌این شرکت می‌شود، ضمن این که سهام یکی از پایانه‌های اصلی و شرکت حمل و نقل کروز را فروخته است.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دفاتر سی. ام. اِی سی. جی. ام در کنار همتایان خود در فوریه 2013 از سوی دولت فدرال روسیه مورد هجوم قرار گرفتند.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خدمات ضد انحصاری در می 2011 توسط مقامات مسئول بررسی دعاوی ضد تراست ارائه شد. </a:t>
            </a:r>
            <a:endParaRPr lang="en-US" sz="2000" dirty="0">
              <a:solidFill>
                <a:schemeClr val="bg1"/>
              </a:solidFill>
              <a:cs typeface="B Nazanin" panose="00000400000000000000" pitchFamily="2" charset="-78"/>
            </a:endParaRPr>
          </a:p>
          <a:p>
            <a:pPr marL="0" indent="0" algn="just" rtl="1">
              <a:lnSpc>
                <a:spcPct val="150000"/>
              </a:lnSpc>
              <a:buNone/>
            </a:pPr>
            <a:endParaRPr lang="fa-IR" sz="2000" b="1"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7622977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a:solidFill>
                  <a:srgbClr val="FFFF00"/>
                </a:solidFill>
                <a:cs typeface="B Nazanin" panose="00000400000000000000" pitchFamily="2" charset="-78"/>
              </a:rPr>
              <a:t>تحلیل نقاط قوت و ضعف، فرصت‌ها و تهدیدهای </a:t>
            </a:r>
            <a:r>
              <a:rPr lang="ar-SA" sz="2800" b="1" dirty="0" smtClean="0">
                <a:solidFill>
                  <a:srgbClr val="FFFF00"/>
                </a:solidFill>
                <a:cs typeface="B Nazanin" panose="00000400000000000000" pitchFamily="2" charset="-78"/>
              </a:rPr>
              <a:t>صنعت</a:t>
            </a:r>
            <a:r>
              <a:rPr lang="fa-IR" sz="2800" b="1" dirty="0" smtClean="0">
                <a:solidFill>
                  <a:srgbClr val="FFFF00"/>
                </a:solidFill>
                <a:cs typeface="B Nazanin" panose="00000400000000000000" pitchFamily="2" charset="-78"/>
              </a:rPr>
              <a:t/>
            </a:r>
            <a:br>
              <a:rPr lang="fa-IR" sz="2800" b="1" dirty="0" smtClean="0">
                <a:solidFill>
                  <a:srgbClr val="FFFF00"/>
                </a:solidFill>
                <a:cs typeface="B Nazanin" panose="00000400000000000000" pitchFamily="2" charset="-78"/>
              </a:rPr>
            </a:br>
            <a:r>
              <a:rPr lang="ar-SA" sz="2800" b="1" dirty="0" smtClean="0">
                <a:solidFill>
                  <a:srgbClr val="FFFF00"/>
                </a:solidFill>
                <a:cs typeface="B Nazanin" panose="00000400000000000000" pitchFamily="2" charset="-78"/>
              </a:rPr>
              <a:t> </a:t>
            </a:r>
            <a:r>
              <a:rPr lang="ar-SA" sz="2800" b="1" dirty="0">
                <a:solidFill>
                  <a:srgbClr val="FFFF00"/>
                </a:solidFill>
                <a:cs typeface="B Nazanin" panose="00000400000000000000" pitchFamily="2" charset="-78"/>
              </a:rPr>
              <a:t>حمل و نقل دریایی </a:t>
            </a:r>
            <a:r>
              <a:rPr lang="ar-SA" sz="2800" b="1" dirty="0" smtClean="0">
                <a:solidFill>
                  <a:srgbClr val="FFFF00"/>
                </a:solidFill>
                <a:cs typeface="B Nazanin" panose="00000400000000000000" pitchFamily="2" charset="-78"/>
              </a:rPr>
              <a:t>ایران</a:t>
            </a:r>
            <a:endParaRPr lang="en-US" sz="2800"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lnSpc>
                <a:spcPct val="150000"/>
              </a:lnSpc>
              <a:buNone/>
            </a:pPr>
            <a:r>
              <a:rPr lang="fa-IR" sz="2800" b="1" dirty="0" smtClean="0">
                <a:solidFill>
                  <a:srgbClr val="FFFF00"/>
                </a:solidFill>
                <a:cs typeface="B Nazanin" panose="00000400000000000000" pitchFamily="2" charset="-78"/>
              </a:rPr>
              <a:t>نقاط قوت</a:t>
            </a:r>
          </a:p>
          <a:p>
            <a:pPr lvl="0" algn="just" rtl="1">
              <a:lnSpc>
                <a:spcPct val="150000"/>
              </a:lnSpc>
            </a:pPr>
            <a:r>
              <a:rPr lang="ar-SA" sz="2000" dirty="0">
                <a:solidFill>
                  <a:schemeClr val="bg1"/>
                </a:solidFill>
                <a:cs typeface="B Nazanin" panose="00000400000000000000" pitchFamily="2" charset="-78"/>
              </a:rPr>
              <a:t>بندر عباس اقداماتی را در جهت به چالش کشیدن تحریم‌ها و رکود اقتصادی جهانی در حمل و نقل مدیریت نمود و در سال‌های 2009، 2010 و 2011 رشدی مثبت را به ثبت رساند.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موقعیت کشورمان در خلیج فارس امکان دسترسی از طریق تنگه هرمز به مسیرهای کشتیرانی مهم بین شرق و غرب را فراهم می‌آورد.</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ناوگان دریایی کشورمان در حفاظت از کشتی‌های ایرانی در برابر حملات دزدان دریایی در خلیج عدن مداخله می‌نمایند</a:t>
            </a:r>
            <a:r>
              <a:rPr lang="ar-SA" sz="2000" dirty="0" smtClean="0">
                <a:solidFill>
                  <a:schemeClr val="bg1"/>
                </a:solidFill>
                <a:cs typeface="B Nazanin" panose="00000400000000000000" pitchFamily="2" charset="-78"/>
              </a:rPr>
              <a:t>.</a:t>
            </a: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2617786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ناوگان </a:t>
            </a:r>
            <a:r>
              <a:rPr lang="ar-SA" sz="3200" b="1" dirty="0" smtClean="0">
                <a:solidFill>
                  <a:srgbClr val="FFFF00"/>
                </a:solidFill>
                <a:cs typeface="B Nazanin" panose="00000400000000000000" pitchFamily="2" charset="-78"/>
              </a:rPr>
              <a:t>شرکت سی. ام. اِی سی. جی. ام</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524000"/>
            <a:ext cx="8229600" cy="4525962"/>
          </a:xfrm>
        </p:spPr>
        <p:txBody>
          <a:bodyPr/>
          <a:lstStyle/>
          <a:p>
            <a:pPr marL="0" indent="0" algn="just" rtl="1">
              <a:lnSpc>
                <a:spcPct val="150000"/>
              </a:lnSpc>
              <a:buNone/>
            </a:pPr>
            <a:r>
              <a:rPr lang="ar-SA" sz="2000" dirty="0">
                <a:solidFill>
                  <a:schemeClr val="bg1"/>
                </a:solidFill>
                <a:cs typeface="B Nazanin" panose="00000400000000000000" pitchFamily="2" charset="-78"/>
              </a:rPr>
              <a:t>ناوگان سی. ام. اِی سی. جی. ام همچون رقبای خود در حال افزایش است و این افزایش مشمول تعداد و ظرفیت کشتی‌ها می‌شود. این شرکت ناوگانی متشکل از کشتی‌هایی با ظرفیت 13,000 تی. ای. یو را را‌ه‌اندازی نمود، ضمن این که 26 کشتی این ناوگان دارای ظرفیت بالای 11,000 تی. ای. یو می‌باشند. این شرکت، کشتی‌های اول و دوم از مجموع سه کشتی ناوگان خود با ظرفیت 16,000 تی. ای. یو را به ترتیب در اواخر سال 2012 و در آوريل 2013 تحویل گرفت كه این کشتی‌ها آغازگر عملیات‌این شرکت در مسیر آسیا- اروپا می‌باشند. تاریخ تحویل کشتی سوم در اوایل می 2013 تعيین شده است. </a:t>
            </a:r>
            <a:endParaRPr lang="en-US" sz="20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1604854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pPr rtl="1"/>
            <a:r>
              <a:rPr lang="ar-SA" sz="3200" b="1" dirty="0">
                <a:solidFill>
                  <a:srgbClr val="FFFF00"/>
                </a:solidFill>
                <a:cs typeface="B Nazanin" panose="00000400000000000000" pitchFamily="2" charset="-78"/>
              </a:rPr>
              <a:t>آخرین فعالیت </a:t>
            </a:r>
            <a:r>
              <a:rPr lang="ar-SA" sz="3200" b="1" dirty="0" smtClean="0">
                <a:solidFill>
                  <a:srgbClr val="FFFF00"/>
                </a:solidFill>
                <a:cs typeface="B Nazanin" panose="00000400000000000000" pitchFamily="2" charset="-78"/>
              </a:rPr>
              <a:t>شرکت</a:t>
            </a:r>
            <a:endParaRPr lang="en-US" sz="3200" b="1" dirty="0" smtClean="0">
              <a:solidFill>
                <a:srgbClr val="FFFF00"/>
              </a:solidFill>
              <a:cs typeface="B Nazanin" panose="00000400000000000000" pitchFamily="2" charset="-78"/>
            </a:endParaRPr>
          </a:p>
        </p:txBody>
      </p:sp>
      <p:sp>
        <p:nvSpPr>
          <p:cNvPr id="7171" name="Content Placeholder 5"/>
          <p:cNvSpPr>
            <a:spLocks noGrp="1"/>
          </p:cNvSpPr>
          <p:nvPr>
            <p:ph idx="1"/>
          </p:nvPr>
        </p:nvSpPr>
        <p:spPr>
          <a:xfrm>
            <a:off x="457200" y="1600200"/>
            <a:ext cx="8229600" cy="4525962"/>
          </a:xfrm>
        </p:spPr>
        <p:txBody>
          <a:bodyPr/>
          <a:lstStyle/>
          <a:p>
            <a:pPr lvl="0" algn="r" rtl="1">
              <a:lnSpc>
                <a:spcPct val="150000"/>
              </a:lnSpc>
              <a:buFont typeface="Wingdings" panose="05000000000000000000" pitchFamily="2" charset="2"/>
              <a:buChar char="v"/>
            </a:pPr>
            <a:r>
              <a:rPr lang="ar-SA" sz="2400" b="1" dirty="0">
                <a:cs typeface="B Nazanin" panose="00000400000000000000" pitchFamily="2" charset="-78"/>
              </a:rPr>
              <a:t>بازسازی نهایی پس از افزایش نرخ‌ها</a:t>
            </a:r>
            <a:endParaRPr lang="en-US" sz="2400" b="1" dirty="0">
              <a:cs typeface="B Nazanin" panose="00000400000000000000" pitchFamily="2" charset="-78"/>
            </a:endParaRPr>
          </a:p>
          <a:p>
            <a:pPr lvl="0" algn="r" rtl="1">
              <a:lnSpc>
                <a:spcPct val="150000"/>
              </a:lnSpc>
              <a:buFont typeface="Wingdings" panose="05000000000000000000" pitchFamily="2" charset="2"/>
              <a:buChar char="v"/>
            </a:pPr>
            <a:r>
              <a:rPr lang="ar-SA" sz="2400" b="1" dirty="0">
                <a:cs typeface="B Nazanin" panose="00000400000000000000" pitchFamily="2" charset="-78"/>
              </a:rPr>
              <a:t>فروش 49 درصد سهام ترمینال لینک به شرکت هلدینگ بازرگانی چین (سی. ام. اچ. آی)</a:t>
            </a:r>
            <a:endParaRPr lang="en-US" sz="2400" b="1" dirty="0">
              <a:cs typeface="B Nazanin" panose="00000400000000000000" pitchFamily="2" charset="-78"/>
            </a:endParaRPr>
          </a:p>
          <a:p>
            <a:pPr lvl="0" algn="r" rtl="1">
              <a:lnSpc>
                <a:spcPct val="150000"/>
              </a:lnSpc>
              <a:buFont typeface="Wingdings" panose="05000000000000000000" pitchFamily="2" charset="2"/>
              <a:buChar char="v"/>
            </a:pPr>
            <a:r>
              <a:rPr lang="ar-SA" sz="2400" b="1" dirty="0">
                <a:cs typeface="B Nazanin" panose="00000400000000000000" pitchFamily="2" charset="-78"/>
              </a:rPr>
              <a:t>گشایش بندر خشک بغداد در ژوئن 2013</a:t>
            </a:r>
            <a:endParaRPr lang="en-US" sz="2400" b="1" dirty="0">
              <a:cs typeface="B Nazanin" panose="00000400000000000000" pitchFamily="2" charset="-78"/>
            </a:endParaRPr>
          </a:p>
          <a:p>
            <a:pPr lvl="0" algn="r" rtl="1">
              <a:lnSpc>
                <a:spcPct val="150000"/>
              </a:lnSpc>
              <a:buFont typeface="Wingdings" panose="05000000000000000000" pitchFamily="2" charset="2"/>
              <a:buChar char="v"/>
            </a:pPr>
            <a:r>
              <a:rPr lang="ar-SA" sz="2400" b="1" dirty="0">
                <a:cs typeface="B Nazanin" panose="00000400000000000000" pitchFamily="2" charset="-78"/>
              </a:rPr>
              <a:t>سی. ام. اِی سی. جی. ام در بازرسی ضدتراست </a:t>
            </a:r>
            <a:r>
              <a:rPr lang="ar-SA" sz="2400" b="1" dirty="0" smtClean="0">
                <a:cs typeface="B Nazanin" panose="00000400000000000000" pitchFamily="2" charset="-78"/>
              </a:rPr>
              <a:t>روسیه</a:t>
            </a:r>
            <a:endParaRPr lang="en-US" sz="2400" b="1" dirty="0">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6355359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fa-IR" b="1" smtClean="0">
                <a:solidFill>
                  <a:srgbClr val="FFFF00"/>
                </a:solidFill>
                <a:cs typeface="B Sooreh" pitchFamily="2" charset="-78"/>
              </a:rPr>
              <a:t>منابع</a:t>
            </a:r>
            <a:endParaRPr lang="en-US" b="1" smtClean="0">
              <a:solidFill>
                <a:srgbClr val="FFFF00"/>
              </a:solidFill>
              <a:cs typeface="B Sooreh" pitchFamily="2" charset="-78"/>
            </a:endParaRPr>
          </a:p>
        </p:txBody>
      </p:sp>
      <p:sp>
        <p:nvSpPr>
          <p:cNvPr id="13315" name="Content Placeholder 5"/>
          <p:cNvSpPr>
            <a:spLocks noGrp="1"/>
          </p:cNvSpPr>
          <p:nvPr>
            <p:ph idx="1"/>
          </p:nvPr>
        </p:nvSpPr>
        <p:spPr>
          <a:xfrm>
            <a:off x="457200" y="1417638"/>
            <a:ext cx="8229600" cy="5135562"/>
          </a:xfrm>
          <a:solidFill>
            <a:schemeClr val="tx1"/>
          </a:solidFill>
        </p:spPr>
        <p:txBody>
          <a:bodyPr/>
          <a:lstStyle/>
          <a:p>
            <a:pPr marL="0" indent="0" algn="r" rtl="1">
              <a:lnSpc>
                <a:spcPct val="200000"/>
              </a:lnSpc>
              <a:buNone/>
            </a:pPr>
            <a:r>
              <a:rPr lang="fa-IR" sz="2400" b="1" dirty="0" smtClean="0">
                <a:solidFill>
                  <a:schemeClr val="bg1"/>
                </a:solidFill>
                <a:cs typeface="B Nazanin" panose="00000400000000000000" pitchFamily="2" charset="-78"/>
              </a:rPr>
              <a:t>1-مجله </a:t>
            </a:r>
            <a:r>
              <a:rPr lang="fa-IR" sz="2400" b="1" dirty="0">
                <a:solidFill>
                  <a:schemeClr val="bg1"/>
                </a:solidFill>
                <a:cs typeface="B Nazanin" panose="00000400000000000000" pitchFamily="2" charset="-78"/>
              </a:rPr>
              <a:t>بیزینس مانیتور اینترنشنال،گزارش حمل ونقل ایران،فصل سوم2013</a:t>
            </a:r>
            <a:endParaRPr lang="en-US" sz="2400" dirty="0">
              <a:solidFill>
                <a:schemeClr val="bg1"/>
              </a:solidFill>
              <a:cs typeface="B Nazanin" panose="00000400000000000000" pitchFamily="2" charset="-78"/>
            </a:endParaRPr>
          </a:p>
          <a:p>
            <a:pPr marL="0" indent="0" algn="r" rtl="1">
              <a:lnSpc>
                <a:spcPct val="200000"/>
              </a:lnSpc>
              <a:buNone/>
            </a:pPr>
            <a:r>
              <a:rPr lang="fa-IR" sz="2400" b="1" dirty="0">
                <a:solidFill>
                  <a:schemeClr val="bg1"/>
                </a:solidFill>
                <a:cs typeface="B Nazanin" panose="00000400000000000000" pitchFamily="2" charset="-78"/>
              </a:rPr>
              <a:t>2</a:t>
            </a:r>
            <a:r>
              <a:rPr lang="en-US" sz="2400" b="1" dirty="0">
                <a:solidFill>
                  <a:schemeClr val="bg1"/>
                </a:solidFill>
                <a:cs typeface="B Nazanin" panose="00000400000000000000" pitchFamily="2" charset="-78"/>
              </a:rPr>
              <a:t>-</a:t>
            </a:r>
            <a:r>
              <a:rPr lang="fa-IR" sz="2400" b="1" dirty="0">
                <a:solidFill>
                  <a:schemeClr val="bg1"/>
                </a:solidFill>
                <a:cs typeface="B Nazanin" panose="00000400000000000000" pitchFamily="2" charset="-78"/>
              </a:rPr>
              <a:t>سایت کشتیرانی جمهوری اسلامی ایران</a:t>
            </a:r>
            <a:endParaRPr lang="en-US" sz="2400" dirty="0">
              <a:solidFill>
                <a:schemeClr val="bg1"/>
              </a:solidFill>
              <a:cs typeface="B Nazanin" panose="00000400000000000000" pitchFamily="2" charset="-78"/>
            </a:endParaRPr>
          </a:p>
          <a:p>
            <a:pPr marL="0" indent="0" algn="r" rtl="1">
              <a:lnSpc>
                <a:spcPct val="200000"/>
              </a:lnSpc>
              <a:buNone/>
            </a:pPr>
            <a:r>
              <a:rPr lang="fa-IR" sz="2400" b="1" dirty="0">
                <a:solidFill>
                  <a:schemeClr val="bg1"/>
                </a:solidFill>
                <a:cs typeface="B Nazanin" panose="00000400000000000000" pitchFamily="2" charset="-78"/>
              </a:rPr>
              <a:t>3-پایگاه اطلاع رسانی صنعت نیوز</a:t>
            </a:r>
            <a:endParaRPr lang="en-US" sz="2400" dirty="0">
              <a:solidFill>
                <a:schemeClr val="bg1"/>
              </a:solidFill>
              <a:cs typeface="B Nazanin" panose="00000400000000000000" pitchFamily="2" charset="-78"/>
            </a:endParaRPr>
          </a:p>
          <a:p>
            <a:pPr marL="0" indent="0" algn="r" rtl="1">
              <a:lnSpc>
                <a:spcPct val="200000"/>
              </a:lnSpc>
              <a:buNone/>
            </a:pPr>
            <a:r>
              <a:rPr lang="fa-IR" sz="2400" b="1" dirty="0">
                <a:solidFill>
                  <a:schemeClr val="bg1"/>
                </a:solidFill>
                <a:cs typeface="B Nazanin" panose="00000400000000000000" pitchFamily="2" charset="-78"/>
              </a:rPr>
              <a:t>4-ویکی پدیا،شرکت ملی نفتکش </a:t>
            </a:r>
            <a:r>
              <a:rPr lang="fa-IR" sz="2400" b="1" dirty="0" smtClean="0">
                <a:solidFill>
                  <a:schemeClr val="bg1"/>
                </a:solidFill>
                <a:cs typeface="B Nazanin" panose="00000400000000000000" pitchFamily="2" charset="-78"/>
              </a:rPr>
              <a:t>ایران</a:t>
            </a:r>
            <a:endParaRPr lang="en-US" sz="2400" dirty="0">
              <a:solidFill>
                <a:schemeClr val="bg1"/>
              </a:solidFill>
              <a:cs typeface="B Nazanin" panose="00000400000000000000" pitchFamily="2" charset="-78"/>
            </a:endParaRPr>
          </a:p>
        </p:txBody>
      </p:sp>
      <p:sp>
        <p:nvSpPr>
          <p:cNvPr id="4" name="Rounded Rectangle 3"/>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ounded Rectangle 2"/>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تحلیل نقاط قوت و ضعف، فرصت‌ها و تهدیدهای صنعت</a:t>
            </a:r>
            <a:r>
              <a:rPr lang="fa-IR" sz="2800" b="1" dirty="0" smtClean="0">
                <a:solidFill>
                  <a:srgbClr val="FFFF00"/>
                </a:solidFill>
                <a:cs typeface="B Nazanin" panose="00000400000000000000" pitchFamily="2" charset="-78"/>
              </a:rPr>
              <a:t/>
            </a:r>
            <a:br>
              <a:rPr lang="fa-IR" sz="2800" b="1" dirty="0" smtClean="0">
                <a:solidFill>
                  <a:srgbClr val="FFFF00"/>
                </a:solidFill>
                <a:cs typeface="B Nazanin" panose="00000400000000000000" pitchFamily="2" charset="-78"/>
              </a:rPr>
            </a:br>
            <a:r>
              <a:rPr lang="ar-SA" sz="2800" b="1" dirty="0" smtClean="0">
                <a:solidFill>
                  <a:srgbClr val="FFFF00"/>
                </a:solidFill>
                <a:cs typeface="B Nazanin" panose="00000400000000000000" pitchFamily="2" charset="-78"/>
              </a:rPr>
              <a:t> حمل و نقل دریایی ایران</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نقاط ضعف</a:t>
            </a:r>
          </a:p>
          <a:p>
            <a:pPr lvl="0" algn="just" rtl="1">
              <a:lnSpc>
                <a:spcPct val="150000"/>
              </a:lnSpc>
            </a:pPr>
            <a:r>
              <a:rPr lang="ar-SA" sz="2000" dirty="0">
                <a:solidFill>
                  <a:schemeClr val="bg1"/>
                </a:solidFill>
                <a:cs typeface="B Nazanin" panose="00000400000000000000" pitchFamily="2" charset="-78"/>
              </a:rPr>
              <a:t>مرسک لاین به عنوان بزرگترین شرکت حمل و نقل و باربری، تمامی ورودی‌های خود به بنادر ایران را متوقف نمود در حالي‌كه این شرکت، شرکت‌های حمل و نقل دریایی بسیاری دارد.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شرکت‌های خارجی از فعالیت در بخش دریایی ایران فاصله گرفتند، به طوری که شرکت مشاوره بندر هامبورگ قرارداد بازسازی و نوسازی بندر عباس را لغو نمود.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تایدواتر، اپراتور پایانه باربری در بندر عباس، نیز به تحریم‌های ایالات متحده امريكا پیوست.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کشورمان با توجه به تحریم‌ها نمی‌تواند بیش از این نفت خام خود را توسط نفت‌کش‌های جهانی حمل نماید، چرا که بیمه آن‌ها نیز تحریم شده است.</a:t>
            </a:r>
            <a:endParaRPr lang="en-US" sz="2000" dirty="0">
              <a:solidFill>
                <a:schemeClr val="bg1"/>
              </a:solidFill>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15617102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تحلیل نقاط قوت و ضعف، فرصت‌ها و تهدیدهای صنعت</a:t>
            </a:r>
            <a:r>
              <a:rPr lang="fa-IR" sz="2800" b="1" dirty="0" smtClean="0">
                <a:solidFill>
                  <a:srgbClr val="FFFF00"/>
                </a:solidFill>
                <a:cs typeface="B Nazanin" panose="00000400000000000000" pitchFamily="2" charset="-78"/>
              </a:rPr>
              <a:t/>
            </a:r>
            <a:br>
              <a:rPr lang="fa-IR" sz="2800" b="1" dirty="0" smtClean="0">
                <a:solidFill>
                  <a:srgbClr val="FFFF00"/>
                </a:solidFill>
                <a:cs typeface="B Nazanin" panose="00000400000000000000" pitchFamily="2" charset="-78"/>
              </a:rPr>
            </a:br>
            <a:r>
              <a:rPr lang="ar-SA" sz="2800" b="1" dirty="0" smtClean="0">
                <a:solidFill>
                  <a:srgbClr val="FFFF00"/>
                </a:solidFill>
                <a:cs typeface="B Nazanin" panose="00000400000000000000" pitchFamily="2" charset="-78"/>
              </a:rPr>
              <a:t> حمل و نقل دریایی ایران</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فرصت ها</a:t>
            </a:r>
          </a:p>
          <a:p>
            <a:pPr lvl="0" algn="just" rtl="1">
              <a:lnSpc>
                <a:spcPct val="150000"/>
              </a:lnSpc>
            </a:pPr>
            <a:r>
              <a:rPr lang="ar-SA" sz="2000" dirty="0">
                <a:solidFill>
                  <a:schemeClr val="bg1"/>
                </a:solidFill>
                <a:cs typeface="B Nazanin" panose="00000400000000000000" pitchFamily="2" charset="-78"/>
              </a:rPr>
              <a:t>کشورمان نخستین مسیر باربری تولید داخلی را راه‌اندازی نموده است.</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کویت به دنبال ارتقای تجارت، یک بندر خاص را به اقلام وارداتی ایرانی اختصاص داد که این امر منجر به بهبود روابط بین دو ملت گردید.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کشور هند نیز بندری را درکشورمان توسعه داد.</a:t>
            </a:r>
            <a:endParaRPr lang="en-US" sz="2000" dirty="0">
              <a:solidFill>
                <a:schemeClr val="bg1"/>
              </a:solidFill>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30257430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800" b="1" dirty="0" smtClean="0">
                <a:solidFill>
                  <a:srgbClr val="FFFF00"/>
                </a:solidFill>
                <a:cs typeface="B Nazanin" panose="00000400000000000000" pitchFamily="2" charset="-78"/>
              </a:rPr>
              <a:t>تحلیل نقاط قوت و ضعف، فرصت‌ها و تهدیدهای صنعت</a:t>
            </a:r>
            <a:r>
              <a:rPr lang="fa-IR" sz="2800" b="1" dirty="0" smtClean="0">
                <a:solidFill>
                  <a:srgbClr val="FFFF00"/>
                </a:solidFill>
                <a:cs typeface="B Nazanin" panose="00000400000000000000" pitchFamily="2" charset="-78"/>
              </a:rPr>
              <a:t/>
            </a:r>
            <a:br>
              <a:rPr lang="fa-IR" sz="2800" b="1" dirty="0" smtClean="0">
                <a:solidFill>
                  <a:srgbClr val="FFFF00"/>
                </a:solidFill>
                <a:cs typeface="B Nazanin" panose="00000400000000000000" pitchFamily="2" charset="-78"/>
              </a:rPr>
            </a:br>
            <a:r>
              <a:rPr lang="ar-SA" sz="2800" b="1" dirty="0" smtClean="0">
                <a:solidFill>
                  <a:srgbClr val="FFFF00"/>
                </a:solidFill>
                <a:cs typeface="B Nazanin" panose="00000400000000000000" pitchFamily="2" charset="-78"/>
              </a:rPr>
              <a:t> حمل و نقل دریایی ایران</a:t>
            </a:r>
            <a:endParaRPr lang="en-US" sz="2800" dirty="0"/>
          </a:p>
        </p:txBody>
      </p:sp>
      <p:sp>
        <p:nvSpPr>
          <p:cNvPr id="3" name="Content Placeholder 2"/>
          <p:cNvSpPr>
            <a:spLocks noGrp="1"/>
          </p:cNvSpPr>
          <p:nvPr>
            <p:ph idx="1"/>
          </p:nvPr>
        </p:nvSpPr>
        <p:spPr/>
        <p:txBody>
          <a:bodyPr/>
          <a:lstStyle/>
          <a:p>
            <a:pPr marL="0" indent="0" algn="r" rtl="1">
              <a:buNone/>
            </a:pPr>
            <a:r>
              <a:rPr lang="fa-IR" sz="2800" dirty="0" smtClean="0">
                <a:solidFill>
                  <a:srgbClr val="FFFF00"/>
                </a:solidFill>
                <a:cs typeface="B Nazanin" panose="00000400000000000000" pitchFamily="2" charset="-78"/>
              </a:rPr>
              <a:t>تهدیدها</a:t>
            </a:r>
          </a:p>
          <a:p>
            <a:pPr lvl="0" algn="just" rtl="1">
              <a:lnSpc>
                <a:spcPct val="150000"/>
              </a:lnSpc>
            </a:pPr>
            <a:r>
              <a:rPr lang="ar-SA" sz="2000" dirty="0">
                <a:solidFill>
                  <a:schemeClr val="bg1"/>
                </a:solidFill>
                <a:cs typeface="B Nazanin" panose="00000400000000000000" pitchFamily="2" charset="-78"/>
              </a:rPr>
              <a:t>تهدید به جنگ در تنگه هرمز همچنان به قوت خود باقی است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وزارت خزانه‌داری ایالات متحده امريكا تحریم‌هایی را برعلیه خطوط کشتیرانی جمهوری اسلامی ایران و بسیاری از متعلقات آن اعمال نمود. </a:t>
            </a:r>
            <a:endParaRPr lang="en-US" sz="2000" dirty="0">
              <a:solidFill>
                <a:schemeClr val="bg1"/>
              </a:solidFill>
              <a:cs typeface="B Nazanin" panose="00000400000000000000" pitchFamily="2" charset="-78"/>
            </a:endParaRPr>
          </a:p>
          <a:p>
            <a:pPr lvl="0" algn="just" rtl="1">
              <a:lnSpc>
                <a:spcPct val="150000"/>
              </a:lnSpc>
            </a:pPr>
            <a:r>
              <a:rPr lang="ar-SA" sz="2000" dirty="0">
                <a:solidFill>
                  <a:schemeClr val="bg1"/>
                </a:solidFill>
                <a:cs typeface="B Nazanin" panose="00000400000000000000" pitchFamily="2" charset="-78"/>
              </a:rPr>
              <a:t>خزانه‌داری انگلستان نیز حکم به توقف تمامی داد و ستد‌های بین سرویس‌های مالی انگلستان و خطوط کشتیرانی جمهوری اسلامی ایران داد. </a:t>
            </a:r>
            <a:endParaRPr lang="en-US" sz="2000" dirty="0">
              <a:solidFill>
                <a:schemeClr val="bg1"/>
              </a:solidFill>
              <a:cs typeface="B Nazanin" panose="00000400000000000000" pitchFamily="2" charset="-78"/>
            </a:endParaRPr>
          </a:p>
          <a:p>
            <a:pPr marL="0" indent="0" algn="just" rtl="1">
              <a:lnSpc>
                <a:spcPct val="150000"/>
              </a:lnSpc>
              <a:buNone/>
            </a:pPr>
            <a:endParaRPr lang="en-US" sz="2000" dirty="0">
              <a:solidFill>
                <a:schemeClr val="bg1"/>
              </a:solidFill>
              <a:cs typeface="B Nazanin" panose="00000400000000000000" pitchFamily="2" charset="-78"/>
            </a:endParaRPr>
          </a:p>
        </p:txBody>
      </p:sp>
      <p:pic>
        <p:nvPicPr>
          <p:cNvPr id="409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8458994" y="6172994"/>
            <a:ext cx="685800"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76200" y="5943600"/>
            <a:ext cx="3352800" cy="914400"/>
          </a:xfrm>
          <a:prstGeom prst="roundRect">
            <a:avLst/>
          </a:prstGeom>
          <a:solidFill>
            <a:schemeClr val="tx2">
              <a:lumMod val="75000"/>
            </a:schemeClr>
          </a:solidFill>
          <a:effectLst>
            <a:glow rad="228600">
              <a:schemeClr val="accent3">
                <a:lumMod val="75000"/>
                <a:alpha val="40000"/>
              </a:schemeClr>
            </a:glow>
            <a:outerShdw blurRad="50800" dist="38100" dir="16200000"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err="1">
                <a:latin typeface="Adobe Caslon Pro Bold" panose="0205070206050A020403" pitchFamily="18" charset="0"/>
              </a:rPr>
              <a:t>M.H.Dehghani</a:t>
            </a:r>
            <a:endParaRPr lang="en-US" sz="2800" b="1" dirty="0">
              <a:latin typeface="Adobe Caslon Pro Bold" panose="0205070206050A020403" pitchFamily="18" charset="0"/>
            </a:endParaRPr>
          </a:p>
        </p:txBody>
      </p:sp>
    </p:spTree>
    <p:extLst>
      <p:ext uri="{BB962C8B-B14F-4D97-AF65-F5344CB8AC3E}">
        <p14:creationId xmlns:p14="http://schemas.microsoft.com/office/powerpoint/2010/main" xmlns="" val="649559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TotalTime>
  <Words>5179</Words>
  <Application>Microsoft Office PowerPoint</Application>
  <PresentationFormat>On-screen Show (4:3)</PresentationFormat>
  <Paragraphs>326</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تحلیل استراتژیک صنعت حمل ونقل دریایی</vt:lpstr>
      <vt:lpstr>فهرست مطالب</vt:lpstr>
      <vt:lpstr>معرفی</vt:lpstr>
      <vt:lpstr>معرفی</vt:lpstr>
      <vt:lpstr>تحلیل نقاط قوت و ضعف، فرصت‌ها و تهدیدهای صنعت  حمل و نقل دریایی ایران</vt:lpstr>
      <vt:lpstr>تحلیل نقاط قوت و ضعف، فرصت‌ها و تهدیدهای صنعت  حمل و نقل دریایی ایران</vt:lpstr>
      <vt:lpstr>تحلیل نقاط قوت و ضعف، فرصت‌ها و تهدیدهای صنعت  حمل و نقل دریایی ایران</vt:lpstr>
      <vt:lpstr>تحلیل نقاط قوت و ضعف، فرصت‌ها و تهدیدهای صنعت  حمل و نقل دریایی ایران</vt:lpstr>
      <vt:lpstr>چشم‌انداز سیاسی صنعت حمل ونقل دریایی</vt:lpstr>
      <vt:lpstr>چشم‌انداز سیاسی صنعت حمل ونقل دریایی</vt:lpstr>
      <vt:lpstr>چشم‌انداز سیاسی صنعت حمل ونقل دریایی</vt:lpstr>
      <vt:lpstr>چشم‌انداز سیاسی صنعت حمل ونقل دریایی</vt:lpstr>
      <vt:lpstr>چشم‌انداز اقتصادی صنعت حمل ونقل دریایی</vt:lpstr>
      <vt:lpstr>چشم‌انداز اقتصادی صنعت حمل ونقل دریایی</vt:lpstr>
      <vt:lpstr>چشم‌انداز اقتصادی صنعت حمل ونقل دریایی</vt:lpstr>
      <vt:lpstr>چشم‌انداز اقتصادی صنعت حمل ونقل دریایی</vt:lpstr>
      <vt:lpstr>تحلیل فضاي كسب و كار در صنعت حمل ونقل دریایی</vt:lpstr>
      <vt:lpstr>تحلیل فضاي كسب و كار در صنعت حمل ونقل دریایی</vt:lpstr>
      <vt:lpstr>تحلیل فضاي كسب و كار در صنعت حمل ونقل دریایی</vt:lpstr>
      <vt:lpstr>تحلیل فضاي كسب و كار در صنعت حمل ونقل دریایی</vt:lpstr>
      <vt:lpstr>تاثیر تحریم ها</vt:lpstr>
      <vt:lpstr>تاثیر تحریم ها</vt:lpstr>
      <vt:lpstr>شرکتهای بزرگ داخلی</vt:lpstr>
      <vt:lpstr>خطوط حمل و نقل جمهوری اسلامی ایران</vt:lpstr>
      <vt:lpstr>خطوط حمل و نقل جمهوری اسلامی ایران</vt:lpstr>
      <vt:lpstr>تحلیل نقاط قوت،ضعف،فرصت ها وتهدیدهای شرکت کشتیرانی جمهوری اسلامی ایران</vt:lpstr>
      <vt:lpstr>تحلیل نقاط قوت،ضعف،فرصت ها وتهدیدهای شرکت کشتیرانی جمهوری اسلامی ایران</vt:lpstr>
      <vt:lpstr>تحلیل نقاط قوت،ضعف،فرصت ها وتهدیدهای شرکت کشتیرانی جمهوری اسلامی ایران</vt:lpstr>
      <vt:lpstr>تحلیل نقاط قوت،ضعف،فرصت ها وتهدیدهای شرکت کشتیرانی جمهوری اسلامی ایران</vt:lpstr>
      <vt:lpstr>ناوگان شرکت کشتیرانی جمهوری اسلامی ایران</vt:lpstr>
      <vt:lpstr>آخرین فعالیت شرکت</vt:lpstr>
      <vt:lpstr>شرکت ان آی تی سی(شرکت ملی نفتکش)</vt:lpstr>
      <vt:lpstr>تحلیل نقاط قوت،ضعف،فرصت ها وتهدیدهای شرکت ملی نفتکش ایران</vt:lpstr>
      <vt:lpstr>تحلیل نقاط قوت،ضعف،فرصت ها وتهدیدهای شرکت ملی نفتکش ایران</vt:lpstr>
      <vt:lpstr>تحلیل نقاط قوت،ضعف،فرصت ها وتهدیدهای شرکت ملی نفتکش ایران</vt:lpstr>
      <vt:lpstr>تحلیل نقاط قوت،ضعف،فرصت ها وتهدیدهای شرکت ملی نفتکش ایران</vt:lpstr>
      <vt:lpstr>ناوگان شرکت ملی نفتکش ایران</vt:lpstr>
      <vt:lpstr>آخرین فعالیت شرکت</vt:lpstr>
      <vt:lpstr>شرکت های حمل و نقل دریایی بزرگ جهان</vt:lpstr>
      <vt:lpstr>خطوط حمل و نقل مرسک</vt:lpstr>
      <vt:lpstr>تحلیل نقاط قوت،ضعف،فرصت ها وتهدیدهای شرکت مرسک</vt:lpstr>
      <vt:lpstr>تحلیل نقاط قوت،ضعف،فرصت ها وتهدیدهای شرکت مرسک</vt:lpstr>
      <vt:lpstr>تحلیل نقاط قوت،ضعف،فرصت ها وتهدیدهای شرکت مرسک</vt:lpstr>
      <vt:lpstr>تحلیل نقاط قوت،ضعف،فرصت ها وتهدیدهای شرکت مرسک</vt:lpstr>
      <vt:lpstr>ناوگان شرکت مرسک</vt:lpstr>
      <vt:lpstr>آخرین فعالیت شرکت</vt:lpstr>
      <vt:lpstr>شرکت حمل و نقل مدیترانه</vt:lpstr>
      <vt:lpstr>تحلیل نقاط قوت،ضعف،فرصت ها وتهدیدهای شرکت حمل ونقل مدیترانه </vt:lpstr>
      <vt:lpstr>تحلیل نقاط قوت،ضعف،فرصت ها وتهدیدهای شرکت حمل ونقل مدیترانه</vt:lpstr>
      <vt:lpstr>تحلیل نقاط قوت،ضعف،فرصت ها وتهدیدهای شرکت حمل ونقل مدیترانه</vt:lpstr>
      <vt:lpstr>تحلیل نقاط قوت،ضعف،فرصت ها وتهدیدهای شرکت حمل و نقل مدیترانه</vt:lpstr>
      <vt:lpstr>ناوگان شرکت حمل ونقل مدیترانه</vt:lpstr>
      <vt:lpstr>آخرین فعالیت شرکت</vt:lpstr>
      <vt:lpstr>شرکت سی. ام. اِی سی. جی. ام</vt:lpstr>
      <vt:lpstr>تحلیل نقاط قوت،ضعف،فرصت ها وتهدیدهای شرکت سی. ام. اِی سی. جی. ام</vt:lpstr>
      <vt:lpstr>تحلیل نقاط قوت،ضعف،فرصت ها وتهدیدهای شرکت سی. ام. اِی سی. جی. ام</vt:lpstr>
      <vt:lpstr>تحلیل نقاط قوت،ضعف،فرصت ها وتهدیدهای شرکت سی. ام. اِی سی. جی. ام</vt:lpstr>
      <vt:lpstr>تحلیل نقاط قوت،ضعف،فرصت ها وتهدیدهای شرکت سی. ام. اِی سی. جی. ام</vt:lpstr>
      <vt:lpstr>ناوگان شرکت سی. ام. اِی سی. جی. ام</vt:lpstr>
      <vt:lpstr>آخرین فعالیت شرکت</vt:lpstr>
      <vt:lpstr>منابع</vt:lpstr>
      <vt:lpstr>Slide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dc:title>
  <dc:creator>MOhammad</dc:creator>
  <cp:lastModifiedBy>Z.Hassanpour</cp:lastModifiedBy>
  <cp:revision>60</cp:revision>
  <dcterms:created xsi:type="dcterms:W3CDTF">2011-12-22T10:14:15Z</dcterms:created>
  <dcterms:modified xsi:type="dcterms:W3CDTF">2014-02-08T08:24:36Z</dcterms:modified>
</cp:coreProperties>
</file>