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9"/>
  </p:notesMasterIdLst>
  <p:sldIdLst>
    <p:sldId id="256" r:id="rId2"/>
    <p:sldId id="291" r:id="rId3"/>
    <p:sldId id="292"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DB802F-BE88-4AA5-99CE-F53A37B013A7}" type="datetimeFigureOut">
              <a:rPr lang="en-US" smtClean="0"/>
              <a:t>9/21/2014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E5525D-9B37-4B9D-8DE8-080263881FDC}" type="slidenum">
              <a:rPr lang="en-US" smtClean="0"/>
              <a:t>‹#›</a:t>
            </a:fld>
            <a:endParaRPr lang="en-US"/>
          </a:p>
        </p:txBody>
      </p:sp>
    </p:spTree>
    <p:extLst>
      <p:ext uri="{BB962C8B-B14F-4D97-AF65-F5344CB8AC3E}">
        <p14:creationId xmlns:p14="http://schemas.microsoft.com/office/powerpoint/2010/main" val="3993754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E5525D-9B37-4B9D-8DE8-080263881FDC}" type="slidenum">
              <a:rPr lang="en-US" smtClean="0"/>
              <a:t>1</a:t>
            </a:fld>
            <a:endParaRPr lang="en-US"/>
          </a:p>
        </p:txBody>
      </p:sp>
    </p:spTree>
    <p:extLst>
      <p:ext uri="{BB962C8B-B14F-4D97-AF65-F5344CB8AC3E}">
        <p14:creationId xmlns:p14="http://schemas.microsoft.com/office/powerpoint/2010/main" val="118713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C27B6B3-EAFC-48D2-95AE-4C7C0D042DA4}" type="datetime1">
              <a:rPr lang="en-US" smtClean="0"/>
              <a:t>9/21/2014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E170FF-5A47-46AA-90BA-D22FB1746912}" type="datetime1">
              <a:rPr lang="en-US" smtClean="0"/>
              <a:t>9/21/2014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93C045-F8E2-4060-A27F-5BEBB70BB5D2}" type="datetime1">
              <a:rPr lang="en-US" smtClean="0"/>
              <a:t>9/21/2014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3D23F3-8C82-4A2A-BF16-56CE56E29FC0}" type="datetime1">
              <a:rPr lang="en-US" smtClean="0"/>
              <a:t>9/21/2014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BA0D4E6-5588-4EE2-8A0F-5DD5EC24658C}" type="datetime1">
              <a:rPr lang="en-US" smtClean="0"/>
              <a:t>9/21/2014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D04E6B-0462-4755-8594-74005459A8E5}" type="datetime1">
              <a:rPr lang="en-US" smtClean="0"/>
              <a:t>9/21/2014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F7804F4-AEA9-4F63-BD99-541759DE10C8}" type="datetime1">
              <a:rPr lang="en-US" smtClean="0"/>
              <a:t>9/21/2014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665C442-8C97-421F-BF69-23EF3FD20CA5}" type="datetime1">
              <a:rPr lang="en-US" smtClean="0"/>
              <a:t>9/21/2014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5C393B6-C79D-4B0D-ADEF-73EB2688DD13}" type="datetime1">
              <a:rPr lang="en-US" smtClean="0"/>
              <a:t>9/21/2014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E10811-4D58-4472-8EB1-E43FE323DDE2}" type="datetime1">
              <a:rPr lang="en-US" smtClean="0"/>
              <a:t>9/21/2014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ABBEA2C-2419-4ECB-BFA3-9D08B9D039BA}" type="datetime1">
              <a:rPr lang="en-US" smtClean="0"/>
              <a:t>9/21/2014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424B981-43AD-45F3-9828-02A14B42E6E4}" type="datetime1">
              <a:rPr lang="en-US" smtClean="0"/>
              <a:t>9/21/2014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676400" y="228600"/>
            <a:ext cx="6781800" cy="6146322"/>
          </a:xfrm>
        </p:spPr>
        <p:txBody>
          <a:bodyPr>
            <a:normAutofit lnSpcReduction="10000"/>
          </a:bodyPr>
          <a:lstStyle/>
          <a:p>
            <a:pPr algn="ctr" rtl="1"/>
            <a:r>
              <a:rPr lang="fa-IR" sz="2400" b="1" dirty="0">
                <a:cs typeface="B Nazanin" pitchFamily="2" charset="-78"/>
              </a:rPr>
              <a:t>بسم الله الرحمن </a:t>
            </a:r>
            <a:r>
              <a:rPr lang="fa-IR" sz="2400" b="1" dirty="0" smtClean="0">
                <a:cs typeface="B Nazanin" pitchFamily="2" charset="-78"/>
              </a:rPr>
              <a:t>الرحیم</a:t>
            </a:r>
          </a:p>
          <a:p>
            <a:pPr algn="ctr" rtl="1"/>
            <a:r>
              <a:rPr lang="fa-IR" sz="2400" b="1" dirty="0">
                <a:cs typeface="B Nazanin" pitchFamily="2" charset="-78"/>
              </a:rPr>
              <a:t/>
            </a:r>
            <a:br>
              <a:rPr lang="fa-IR" sz="2400" b="1" dirty="0">
                <a:cs typeface="B Nazanin" pitchFamily="2" charset="-78"/>
              </a:rPr>
            </a:br>
            <a:r>
              <a:rPr lang="fa-IR" sz="2400" b="1" dirty="0">
                <a:cs typeface="B Nazanin" pitchFamily="2" charset="-78"/>
              </a:rPr>
              <a:t/>
            </a:r>
            <a:br>
              <a:rPr lang="fa-IR" sz="2400" b="1" dirty="0">
                <a:cs typeface="B Nazanin" pitchFamily="2" charset="-78"/>
              </a:rPr>
            </a:br>
            <a:r>
              <a:rPr lang="fa-IR" sz="2400" b="1" dirty="0" smtClean="0">
                <a:cs typeface="B Nazanin" pitchFamily="2" charset="-78"/>
              </a:rPr>
              <a:t> استاد </a:t>
            </a:r>
            <a:r>
              <a:rPr lang="fa-IR" sz="2400" b="1" dirty="0">
                <a:cs typeface="B Nazanin" pitchFamily="2" charset="-78"/>
              </a:rPr>
              <a:t>گرامی </a:t>
            </a:r>
            <a:r>
              <a:rPr lang="fa-IR" sz="2400" b="1" dirty="0" smtClean="0">
                <a:cs typeface="B Nazanin" pitchFamily="2" charset="-78"/>
              </a:rPr>
              <a:t>:</a:t>
            </a:r>
          </a:p>
          <a:p>
            <a:pPr algn="ctr" rtl="1"/>
            <a:r>
              <a:rPr lang="fa-IR" sz="2400" b="1" dirty="0" smtClean="0">
                <a:cs typeface="B Nazanin" pitchFamily="2" charset="-78"/>
              </a:rPr>
              <a:t>جناب </a:t>
            </a:r>
            <a:r>
              <a:rPr lang="fa-IR" sz="2400" b="1" dirty="0">
                <a:cs typeface="B Nazanin" pitchFamily="2" charset="-78"/>
              </a:rPr>
              <a:t>آقای </a:t>
            </a:r>
            <a:r>
              <a:rPr lang="fa-IR" sz="2400" b="1" dirty="0" smtClean="0">
                <a:cs typeface="B Nazanin" pitchFamily="2" charset="-78"/>
              </a:rPr>
              <a:t>دکتر حجاریان</a:t>
            </a:r>
            <a:r>
              <a:rPr lang="en-US" sz="2400" b="1" dirty="0" smtClean="0">
                <a:cs typeface="B Nazanin" pitchFamily="2" charset="-78"/>
              </a:rPr>
              <a:t> </a:t>
            </a:r>
            <a:r>
              <a:rPr lang="fa-IR" sz="2400" b="1" dirty="0">
                <a:cs typeface="B Nazanin" pitchFamily="2" charset="-78"/>
              </a:rPr>
              <a:t/>
            </a:r>
            <a:br>
              <a:rPr lang="fa-IR" sz="2400" b="1" dirty="0">
                <a:cs typeface="B Nazanin" pitchFamily="2" charset="-78"/>
              </a:rPr>
            </a:br>
            <a:r>
              <a:rPr lang="fa-IR" sz="2400" b="1" dirty="0">
                <a:cs typeface="B Nazanin" pitchFamily="2" charset="-78"/>
              </a:rPr>
              <a:t/>
            </a:r>
            <a:br>
              <a:rPr lang="fa-IR" sz="2400" b="1" dirty="0">
                <a:cs typeface="B Nazanin" pitchFamily="2" charset="-78"/>
              </a:rPr>
            </a:br>
            <a:r>
              <a:rPr lang="fa-IR" sz="2400" b="1" dirty="0" smtClean="0">
                <a:cs typeface="B Nazanin" pitchFamily="2" charset="-78"/>
              </a:rPr>
              <a:t>دانشجو :</a:t>
            </a:r>
          </a:p>
          <a:p>
            <a:pPr algn="ctr" rtl="1"/>
            <a:r>
              <a:rPr lang="fa-IR" sz="2400" b="1" dirty="0" smtClean="0">
                <a:cs typeface="B Nazanin" pitchFamily="2" charset="-78"/>
              </a:rPr>
              <a:t>الهه فرخی</a:t>
            </a:r>
          </a:p>
          <a:p>
            <a:pPr algn="ctr" rtl="1"/>
            <a:endParaRPr lang="fa-IR" sz="2400" b="1" dirty="0" smtClean="0">
              <a:cs typeface="B Nazanin" pitchFamily="2" charset="-78"/>
            </a:endParaRPr>
          </a:p>
          <a:p>
            <a:pPr algn="ctr" rtl="1"/>
            <a:r>
              <a:rPr lang="fa-IR" sz="2400" b="1" dirty="0" smtClean="0">
                <a:cs typeface="B Nazanin" pitchFamily="2" charset="-78"/>
              </a:rPr>
              <a:t> </a:t>
            </a:r>
            <a:r>
              <a:rPr lang="fa-IR" sz="2400" b="1" dirty="0">
                <a:cs typeface="B Nazanin" pitchFamily="2" charset="-78"/>
              </a:rPr>
              <a:t>موضوع </a:t>
            </a:r>
            <a:r>
              <a:rPr lang="fa-IR" sz="2400" b="1" dirty="0" smtClean="0">
                <a:cs typeface="B Nazanin" pitchFamily="2" charset="-78"/>
              </a:rPr>
              <a:t>:</a:t>
            </a:r>
          </a:p>
          <a:p>
            <a:pPr algn="ctr" rtl="1"/>
            <a:r>
              <a:rPr lang="fa-IR" sz="2400" b="1" dirty="0">
                <a:cs typeface="B Nazanin" pitchFamily="2" charset="-78"/>
              </a:rPr>
              <a:t>بررسي علل موفقيت سه شركت بزرگ آسيايي سانيو، سوني و سامسونگ  </a:t>
            </a:r>
          </a:p>
          <a:p>
            <a:pPr algn="ctr" rtl="1"/>
            <a:r>
              <a:rPr lang="fa-IR" sz="2400" b="1" dirty="0">
                <a:cs typeface="B Nazanin" pitchFamily="2" charset="-78"/>
              </a:rPr>
              <a:t/>
            </a:r>
            <a:br>
              <a:rPr lang="fa-IR" sz="2400" b="1" dirty="0">
                <a:cs typeface="B Nazanin" pitchFamily="2" charset="-78"/>
              </a:rPr>
            </a:br>
            <a:r>
              <a:rPr lang="fa-IR" sz="2400" b="1" dirty="0">
                <a:cs typeface="B Nazanin" pitchFamily="2" charset="-78"/>
              </a:rPr>
              <a:t/>
            </a:r>
            <a:br>
              <a:rPr lang="fa-IR" sz="2400" b="1" dirty="0">
                <a:cs typeface="B Nazanin" pitchFamily="2" charset="-78"/>
              </a:rPr>
            </a:br>
            <a:endParaRPr lang="fa-IR" sz="2400" b="1" dirty="0">
              <a:cs typeface="B Nazanin" pitchFamily="2" charset="-78"/>
            </a:endParaRPr>
          </a:p>
          <a:p>
            <a:r>
              <a:rPr lang="fa-IR" sz="2400" b="1" dirty="0" smtClean="0">
                <a:cs typeface="B Nazanin" pitchFamily="2" charset="-78"/>
              </a:rPr>
              <a:t>تابستان 93 </a:t>
            </a:r>
            <a:endParaRPr lang="en-US" b="1" dirty="0"/>
          </a:p>
          <a:p>
            <a:endParaRPr lang="en-US" dirty="0"/>
          </a:p>
        </p:txBody>
      </p:sp>
      <p:pic>
        <p:nvPicPr>
          <p:cNvPr id="6" name="Picture 5" descr="E:\oksin\Pictur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77547" y="5257800"/>
            <a:ext cx="1752599" cy="1593272"/>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17474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47800" y="990600"/>
            <a:ext cx="7406640" cy="4876800"/>
          </a:xfrm>
        </p:spPr>
        <p:txBody>
          <a:bodyPr>
            <a:normAutofit fontScale="92500"/>
          </a:bodyPr>
          <a:lstStyle/>
          <a:p>
            <a:pPr algn="r" rtl="1"/>
            <a:r>
              <a:rPr lang="fa-IR" sz="3200" b="1" dirty="0">
                <a:cs typeface="B Nazanin" pitchFamily="2" charset="-78"/>
              </a:rPr>
              <a:t>چشم </a:t>
            </a:r>
            <a:r>
              <a:rPr lang="fa-IR" sz="3200" b="1" dirty="0" smtClean="0">
                <a:cs typeface="B Nazanin" pitchFamily="2" charset="-78"/>
              </a:rPr>
              <a:t>انداز:</a:t>
            </a:r>
          </a:p>
          <a:p>
            <a:pPr algn="r" rtl="1"/>
            <a:endParaRPr lang="fa-IR" sz="3200" dirty="0">
              <a:cs typeface="B Nazanin" pitchFamily="2" charset="-78"/>
            </a:endParaRPr>
          </a:p>
          <a:p>
            <a:pPr algn="r" rtl="1"/>
            <a:r>
              <a:rPr lang="fa-IR" dirty="0">
                <a:cs typeface="B Nazanin" pitchFamily="2" charset="-78"/>
              </a:rPr>
              <a:t>با اعلام پروژه تحول شركت در سال 2005، چشم انداز جديد سانيو نيز با عنوان </a:t>
            </a:r>
            <a:r>
              <a:rPr lang="en-US" dirty="0">
                <a:cs typeface="B Nazanin" pitchFamily="2" charset="-78"/>
              </a:rPr>
              <a:t>THINK GAIA </a:t>
            </a:r>
            <a:r>
              <a:rPr lang="fa-IR" dirty="0">
                <a:cs typeface="B Nazanin" pitchFamily="2" charset="-78"/>
              </a:rPr>
              <a:t>عنوان شد: سانيو با زمين به عنوان يك موجود زنده برخورد مي كند و محصولاتي </a:t>
            </a:r>
            <a:r>
              <a:rPr lang="fa-IR" dirty="0" smtClean="0">
                <a:cs typeface="B Nazanin" pitchFamily="2" charset="-78"/>
              </a:rPr>
              <a:t>كاملا </a:t>
            </a:r>
            <a:r>
              <a:rPr lang="fa-IR" dirty="0">
                <a:cs typeface="B Nazanin" pitchFamily="2" charset="-78"/>
              </a:rPr>
              <a:t>همخوان با آن عرضه مي دارد. براي رسيدن به اين مقصود، شركت، يك رويكرد سه وجهي در حوزه هاي زيست محيطي، انرژي و سبك زندگي ارائه داده است. در هر يك از اين حوزه ها، سانيو، ايده هاي سنتي را باز تعريف كرده است و با نگاهي جديد، از منابع متمايز فناوري استفاده مي كند تا بتواند شركت را به سمتي ببرد كه زندگي و زمين را از خود راضي نگه دارد. اين چشم انداز سبب مي شود زميني زيبا براي نسل آينده وجود داشته باشد. هدف سانيو تبديل شدن به شركتي متمايز است كه در زندگي و در اجتماع انساني سهمي ايفا كند.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814506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47800" y="533400"/>
            <a:ext cx="7406640" cy="5791200"/>
          </a:xfrm>
        </p:spPr>
        <p:txBody>
          <a:bodyPr>
            <a:normAutofit fontScale="92500" lnSpcReduction="20000"/>
          </a:bodyPr>
          <a:lstStyle/>
          <a:p>
            <a:pPr algn="r" rtl="1"/>
            <a:r>
              <a:rPr lang="fa-IR" sz="3500" b="1" dirty="0">
                <a:cs typeface="B Nazanin" pitchFamily="2" charset="-78"/>
              </a:rPr>
              <a:t>ارزشها و فرهنگ </a:t>
            </a:r>
            <a:r>
              <a:rPr lang="fa-IR" sz="3500" b="1" dirty="0" smtClean="0">
                <a:cs typeface="B Nazanin" pitchFamily="2" charset="-78"/>
              </a:rPr>
              <a:t>سازماني:</a:t>
            </a:r>
            <a:endParaRPr lang="fa-IR" sz="3500" b="1" dirty="0">
              <a:cs typeface="B Nazanin" pitchFamily="2" charset="-78"/>
            </a:endParaRPr>
          </a:p>
          <a:p>
            <a:pPr algn="r" rtl="1"/>
            <a:r>
              <a:rPr lang="fa-IR" b="1" dirty="0" smtClean="0">
                <a:cs typeface="B Nazanin" pitchFamily="2" charset="-78"/>
              </a:rPr>
              <a:t>1- </a:t>
            </a:r>
            <a:r>
              <a:rPr lang="fa-IR" b="1" dirty="0">
                <a:cs typeface="B Nazanin" pitchFamily="2" charset="-78"/>
              </a:rPr>
              <a:t>صداقت؛</a:t>
            </a:r>
            <a:r>
              <a:rPr lang="fa-IR" dirty="0">
                <a:cs typeface="B Nazanin" pitchFamily="2" charset="-78"/>
              </a:rPr>
              <a:t> ما با صداقت كار مي كنيم: </a:t>
            </a:r>
          </a:p>
          <a:p>
            <a:pPr algn="r" rtl="1"/>
            <a:r>
              <a:rPr lang="fa-IR" dirty="0">
                <a:cs typeface="B Nazanin" pitchFamily="2" charset="-78"/>
              </a:rPr>
              <a:t>- غرور و هيجان؛ احترام به قوانين و قواعد رقابت؛ چشم انداز جهاني. </a:t>
            </a:r>
          </a:p>
          <a:p>
            <a:pPr algn="r" rtl="1"/>
            <a:r>
              <a:rPr lang="fa-IR" b="1" dirty="0">
                <a:cs typeface="B Nazanin" pitchFamily="2" charset="-78"/>
              </a:rPr>
              <a:t>2- مشتري مداري؛ </a:t>
            </a:r>
            <a:r>
              <a:rPr lang="fa-IR" dirty="0">
                <a:cs typeface="B Nazanin" pitchFamily="2" charset="-78"/>
              </a:rPr>
              <a:t>ما مي خواهيم مشتريان خود را راضي نگه داريم: </a:t>
            </a:r>
          </a:p>
          <a:p>
            <a:pPr algn="r" rtl="1"/>
            <a:r>
              <a:rPr lang="fa-IR" dirty="0">
                <a:cs typeface="B Nazanin" pitchFamily="2" charset="-78"/>
              </a:rPr>
              <a:t>- كاري كه انتظارات را برآورده سازد؛ كار با كيفيت بالا؛ كاري كه اعتماد مشتريان را جلب كند. </a:t>
            </a:r>
          </a:p>
          <a:p>
            <a:pPr algn="r" rtl="1"/>
            <a:r>
              <a:rPr lang="fa-IR" b="1" dirty="0">
                <a:cs typeface="B Nazanin" pitchFamily="2" charset="-78"/>
              </a:rPr>
              <a:t>3- خلاقيت؛</a:t>
            </a:r>
            <a:r>
              <a:rPr lang="fa-IR" dirty="0">
                <a:cs typeface="B Nazanin" pitchFamily="2" charset="-78"/>
              </a:rPr>
              <a:t> ما حوزه هاي جديد را بر روي خود مي گشاييم: </a:t>
            </a:r>
          </a:p>
          <a:p>
            <a:pPr algn="r" rtl="1"/>
            <a:r>
              <a:rPr lang="fa-IR" dirty="0">
                <a:cs typeface="B Nazanin" pitchFamily="2" charset="-78"/>
              </a:rPr>
              <a:t>- با خلق بازارهاي جديد؛ با </a:t>
            </a:r>
            <a:r>
              <a:rPr lang="fa-IR" dirty="0" smtClean="0">
                <a:cs typeface="B Nazanin" pitchFamily="2" charset="-78"/>
              </a:rPr>
              <a:t>سرآمدي و </a:t>
            </a:r>
            <a:r>
              <a:rPr lang="fa-IR" dirty="0">
                <a:cs typeface="B Nazanin" pitchFamily="2" charset="-78"/>
              </a:rPr>
              <a:t>هدف گذاري والا؛ با نو آوري. </a:t>
            </a:r>
          </a:p>
          <a:p>
            <a:pPr algn="r" rtl="1"/>
            <a:r>
              <a:rPr lang="fa-IR" b="1" dirty="0">
                <a:cs typeface="B Nazanin" pitchFamily="2" charset="-78"/>
              </a:rPr>
              <a:t>4- اعتماد متقابل؛</a:t>
            </a:r>
            <a:r>
              <a:rPr lang="fa-IR" dirty="0">
                <a:cs typeface="B Nazanin" pitchFamily="2" charset="-78"/>
              </a:rPr>
              <a:t> ما محيط كاري ايجاد مي كنيم كه نقطه نظرات آزادانه طرح شوند: </a:t>
            </a:r>
          </a:p>
          <a:p>
            <a:pPr algn="r" rtl="1"/>
            <a:r>
              <a:rPr lang="fa-IR" dirty="0" smtClean="0">
                <a:cs typeface="B Nazanin" pitchFamily="2" charset="-78"/>
              </a:rPr>
              <a:t>-با </a:t>
            </a:r>
            <a:r>
              <a:rPr lang="fa-IR" dirty="0">
                <a:cs typeface="B Nazanin" pitchFamily="2" charset="-78"/>
              </a:rPr>
              <a:t>محيط كاري با نشاط و باز؛ با محيط كاري شوق انگيز؛ با انجام درست </a:t>
            </a:r>
            <a:r>
              <a:rPr lang="fa-IR" dirty="0" smtClean="0">
                <a:cs typeface="B Nazanin" pitchFamily="2" charset="-78"/>
              </a:rPr>
              <a:t>وظيفه</a:t>
            </a:r>
          </a:p>
          <a:p>
            <a:pPr algn="r" rtl="1"/>
            <a:r>
              <a:rPr lang="fa-IR" b="1" dirty="0" smtClean="0">
                <a:cs typeface="B Nazanin" pitchFamily="2" charset="-78"/>
              </a:rPr>
              <a:t>5- </a:t>
            </a:r>
            <a:r>
              <a:rPr lang="fa-IR" b="1" dirty="0">
                <a:cs typeface="B Nazanin" pitchFamily="2" charset="-78"/>
              </a:rPr>
              <a:t>تعهد اجتماعي؛ </a:t>
            </a:r>
            <a:r>
              <a:rPr lang="fa-IR" dirty="0">
                <a:cs typeface="B Nazanin" pitchFamily="2" charset="-78"/>
              </a:rPr>
              <a:t>ما بازده خود را در مديريت كسب و كار و توزيع سود عادلانه به حداكثر مي رسانيم: </a:t>
            </a:r>
          </a:p>
          <a:p>
            <a:pPr algn="r" rtl="1"/>
            <a:r>
              <a:rPr lang="fa-IR" dirty="0">
                <a:cs typeface="B Nazanin" pitchFamily="2" charset="-78"/>
              </a:rPr>
              <a:t>- با حضور موثر و قوي در اجتماع؛ با گشودگي؛ هماهنگ، همخوان با محيط زيست.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700478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47800" y="609600"/>
            <a:ext cx="7406640" cy="5638800"/>
          </a:xfrm>
        </p:spPr>
        <p:txBody>
          <a:bodyPr>
            <a:normAutofit fontScale="85000" lnSpcReduction="20000"/>
          </a:bodyPr>
          <a:lstStyle/>
          <a:p>
            <a:pPr algn="r" rtl="1"/>
            <a:r>
              <a:rPr lang="fa-IR" sz="3800" b="1" dirty="0">
                <a:cs typeface="B Nazanin" pitchFamily="2" charset="-78"/>
              </a:rPr>
              <a:t>تحقيق و </a:t>
            </a:r>
            <a:r>
              <a:rPr lang="fa-IR" sz="3800" b="1" dirty="0" smtClean="0">
                <a:cs typeface="B Nazanin" pitchFamily="2" charset="-78"/>
              </a:rPr>
              <a:t>توسعه:</a:t>
            </a:r>
            <a:endParaRPr lang="fa-IR" sz="3800" b="1" dirty="0">
              <a:cs typeface="B Nazanin" pitchFamily="2" charset="-78"/>
            </a:endParaRPr>
          </a:p>
          <a:p>
            <a:pPr algn="r" rtl="1"/>
            <a:r>
              <a:rPr lang="fa-IR" dirty="0">
                <a:cs typeface="B Nazanin" pitchFamily="2" charset="-78"/>
              </a:rPr>
              <a:t>اولين مركز تحقيق و توسعه شركت در سال 1961 افتتاح شد. مركز توسعه محصول نيز در سال 1970  و مركز تحقيقات انرژي هاي نوين براي دستيابي به نسل جديد باتري ها در سال 2002 به فعاليت مشغول شد. زمينه هاي اصلي تحقيق و توسعه در شركت عبارت است از: </a:t>
            </a:r>
          </a:p>
          <a:p>
            <a:pPr algn="r" rtl="1"/>
            <a:r>
              <a:rPr lang="fa-IR" dirty="0">
                <a:cs typeface="B Nazanin" pitchFamily="2" charset="-78"/>
              </a:rPr>
              <a:t>1- انرژي نرم شامل فناوري سلول هاي خورشيدي، باتري هاي شيميايي نسل جديد، مواد نوين؛</a:t>
            </a:r>
          </a:p>
          <a:p>
            <a:pPr algn="r" rtl="1"/>
            <a:r>
              <a:rPr lang="fa-IR" dirty="0">
                <a:cs typeface="B Nazanin" pitchFamily="2" charset="-78"/>
              </a:rPr>
              <a:t>2- شبكه و ارتباطات راه دور شامل ارتباطات و توزيع مطمئن و ايمن محتواي ديجيتال؛</a:t>
            </a:r>
          </a:p>
          <a:p>
            <a:pPr algn="r" rtl="1"/>
            <a:r>
              <a:rPr lang="fa-IR" dirty="0">
                <a:cs typeface="B Nazanin" pitchFamily="2" charset="-78"/>
              </a:rPr>
              <a:t>3- دستگاه ها شامل دستگاه هاي فركانس بالا، سيستم ها بر روي يك تراشه، دستگاه هاي فوتوني؛ </a:t>
            </a:r>
          </a:p>
          <a:p>
            <a:pPr algn="r" rtl="1"/>
            <a:r>
              <a:rPr lang="fa-IR" dirty="0">
                <a:cs typeface="B Nazanin" pitchFamily="2" charset="-78"/>
              </a:rPr>
              <a:t>4- مكاترونيك شامل فناوري هاي روبوتيك؛ </a:t>
            </a:r>
          </a:p>
          <a:p>
            <a:pPr algn="r" rtl="1"/>
            <a:r>
              <a:rPr lang="fa-IR" dirty="0">
                <a:cs typeface="B Nazanin" pitchFamily="2" charset="-78"/>
              </a:rPr>
              <a:t>5- انرژي حرارتي شامل سلول هاي سوختي، فناوري كاربرد 2</a:t>
            </a:r>
            <a:r>
              <a:rPr lang="en-US" dirty="0">
                <a:cs typeface="B Nazanin" pitchFamily="2" charset="-78"/>
              </a:rPr>
              <a:t>CO </a:t>
            </a:r>
            <a:r>
              <a:rPr lang="fa-IR" dirty="0">
                <a:cs typeface="B Nazanin" pitchFamily="2" charset="-78"/>
              </a:rPr>
              <a:t>و الكترونيك</a:t>
            </a:r>
            <a:r>
              <a:rPr lang="fa-IR" dirty="0" smtClean="0">
                <a:cs typeface="B Nazanin" pitchFamily="2" charset="-78"/>
              </a:rPr>
              <a:t>؛</a:t>
            </a:r>
          </a:p>
          <a:p>
            <a:pPr algn="r" rtl="1"/>
            <a:r>
              <a:rPr lang="fa-IR" dirty="0" smtClean="0">
                <a:cs typeface="B Nazanin" pitchFamily="2" charset="-78"/>
              </a:rPr>
              <a:t> </a:t>
            </a:r>
            <a:r>
              <a:rPr lang="fa-IR" dirty="0">
                <a:cs typeface="B Nazanin" pitchFamily="2" charset="-78"/>
              </a:rPr>
              <a:t>6- فناوري زيستي شامل فناوري آبرساني و فناوري هاي محيط زيست؛ </a:t>
            </a:r>
          </a:p>
          <a:p>
            <a:pPr algn="r" rtl="1"/>
            <a:r>
              <a:rPr lang="fa-IR" dirty="0">
                <a:cs typeface="B Nazanin" pitchFamily="2" charset="-78"/>
              </a:rPr>
              <a:t>7- ارتباط انساني شامل شبكه هاي خانگي، اطلاعات صوتي، فناوري پردازش عكسها؛</a:t>
            </a:r>
          </a:p>
          <a:p>
            <a:pPr algn="r" rtl="1"/>
            <a:r>
              <a:rPr lang="fa-IR" dirty="0">
                <a:cs typeface="B Nazanin" pitchFamily="2" charset="-78"/>
              </a:rPr>
              <a:t>8- فناوري ديجيتال شامل دوربينهاي ديجيتال و تلفن هاي همراه.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570281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32560" y="304800"/>
            <a:ext cx="7406640" cy="6324600"/>
          </a:xfrm>
        </p:spPr>
        <p:txBody>
          <a:bodyPr>
            <a:normAutofit fontScale="85000" lnSpcReduction="20000"/>
          </a:bodyPr>
          <a:lstStyle/>
          <a:p>
            <a:pPr algn="r" rtl="1"/>
            <a:r>
              <a:rPr lang="fa-IR" sz="3600" b="1" dirty="0">
                <a:cs typeface="B Nazanin" pitchFamily="2" charset="-78"/>
              </a:rPr>
              <a:t>منابع </a:t>
            </a:r>
            <a:r>
              <a:rPr lang="fa-IR" sz="3600" b="1" dirty="0" smtClean="0">
                <a:cs typeface="B Nazanin" pitchFamily="2" charset="-78"/>
              </a:rPr>
              <a:t>انساني:</a:t>
            </a:r>
            <a:endParaRPr lang="fa-IR" sz="3600" b="1" dirty="0">
              <a:cs typeface="B Nazanin" pitchFamily="2" charset="-78"/>
            </a:endParaRPr>
          </a:p>
          <a:p>
            <a:pPr algn="r" rtl="1"/>
            <a:r>
              <a:rPr lang="fa-IR" dirty="0">
                <a:cs typeface="B Nazanin" pitchFamily="2" charset="-78"/>
              </a:rPr>
              <a:t>سانيو فلسفه مديريت خود را چنين تعريف كرده است: ما متعهد شده ايم كه به يك مؤلفه ضروري در زندگي مردم سراسر دنيا تبديل شويم. شركت سانيو مي خواهد با توسعه فناوري هاي متمايز و ممتاز و عرضه و ارائه محصولات و خدمات عالي، به شركتي قابل اعتماد و اطمينان تبديل شود و مثل خورشيد، براي همه مردم جهان ضروري جلوه كند. اين سخن برگرفته از كلام بنيانگذار سانيو، توشيو ايو است كه گفته بود: ما مي خواهيم شركتي باشيم كه مثل خورشيد، به سياه و سفيد و هر نژاد و قبيله و سرزمين بتابيم. اسمي نيز كه بنيانگذار شركت انتخاب كرده بود، سانيو به معناي سه اقيانوس است: اطلس، آتلانتيك و هند، يعني همه دنيا</a:t>
            </a:r>
            <a:r>
              <a:rPr lang="fa-IR" dirty="0" smtClean="0">
                <a:cs typeface="B Nazanin" pitchFamily="2" charset="-78"/>
              </a:rPr>
              <a:t>. </a:t>
            </a:r>
            <a:r>
              <a:rPr lang="fa-IR" dirty="0">
                <a:cs typeface="B Nazanin" pitchFamily="2" charset="-78"/>
              </a:rPr>
              <a:t>منابع انساني شايسته در كنار فناوري هاي نوين و محصولات و خدماتي عالي، اصلي ترين دارايي هاي شركت محسوب مي شود. در سال 2006 تعداد كاركنان شركت به 106389 نفر رسيد كه 53 درصد آنها زن و 47 درصد مرد هستند. از اين تعداد، 60 درصد در آسيا، ( 32 درصد در ژاپن ) و بقيه در اروپا، آمريكاي شمالي و ساير نقاط هستند.    </a:t>
            </a:r>
          </a:p>
          <a:p>
            <a:pPr algn="r" rtl="1"/>
            <a:r>
              <a:rPr lang="fa-IR" dirty="0">
                <a:cs typeface="B Nazanin" pitchFamily="2" charset="-78"/>
              </a:rPr>
              <a:t>مركز آموزش شركت در سال 1978 در شهر كوبه افتتاح شد. </a:t>
            </a:r>
            <a:r>
              <a:rPr lang="fa-IR" dirty="0" smtClean="0">
                <a:cs typeface="B Nazanin" pitchFamily="2" charset="-78"/>
              </a:rPr>
              <a:t>اخيرا </a:t>
            </a:r>
            <a:r>
              <a:rPr lang="fa-IR" dirty="0">
                <a:cs typeface="B Nazanin" pitchFamily="2" charset="-78"/>
              </a:rPr>
              <a:t>شركت براي كاركنان تازه استخدام شده خود شرايط ويژه اي در نظر گرفته است. آنها در يك دوره پنج ماهه در مركزي كه شركت تدارك ديده است، در كنار هم زندگي مي كنند و همه چيز را از نيازمنديهاي اوليه شغلي تا انتظارات سازماني و راه تعالي را ياد مي گيرد. آنها همواره اين سخن بنيانگذار را فراروي خويش مي بينند كه گفته است: شما بايد قلب و روح خود را در انجام وظيفه خويش به كار گيريد. فرق نمي كند كه شما در خط توليد كار كنيد يا در فروش، شما بايد همواره با بالاترين بازده در دسترس باشيد، به روش علمي كار كنيد، دقيق باشيد و بيشترين توجه را به كوچكترين جزئيات كاري معطوف داريد.</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7821697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47800" y="1752600"/>
            <a:ext cx="7406640" cy="2764464"/>
          </a:xfrm>
        </p:spPr>
        <p:txBody>
          <a:bodyPr>
            <a:normAutofit fontScale="92500" lnSpcReduction="10000"/>
          </a:bodyPr>
          <a:lstStyle/>
          <a:p>
            <a:pPr algn="r" rtl="1"/>
            <a:r>
              <a:rPr lang="fa-IR" sz="3200" b="1" dirty="0" smtClean="0">
                <a:cs typeface="B Nazanin" pitchFamily="2" charset="-78"/>
              </a:rPr>
              <a:t>فروش:</a:t>
            </a:r>
          </a:p>
          <a:p>
            <a:pPr algn="r" rtl="1"/>
            <a:endParaRPr lang="fa-IR" sz="3200" b="1" dirty="0">
              <a:cs typeface="B Nazanin" pitchFamily="2" charset="-78"/>
            </a:endParaRPr>
          </a:p>
          <a:p>
            <a:pPr algn="r" rtl="1"/>
            <a:r>
              <a:rPr lang="fa-IR" dirty="0">
                <a:cs typeface="B Nazanin" pitchFamily="2" charset="-78"/>
              </a:rPr>
              <a:t>درآمد شركت در سال 2006 به 1/21 ميليارد دلار رسيد و از اين لحاظ در رتبه 300 فهرست 500 شركت برتر جهان جاي گرفت. در حوزه صنعت الكترونيك نيز، شركت در جايگاه 13 و پس از شركتهاي زيمنس، هيتاچي، سامسونگ، ماتسوشيتا، سوني، </a:t>
            </a:r>
            <a:r>
              <a:rPr lang="en-US" dirty="0">
                <a:cs typeface="B Nazanin" pitchFamily="2" charset="-78"/>
              </a:rPr>
              <a:t>LG، </a:t>
            </a:r>
            <a:r>
              <a:rPr lang="fa-IR" dirty="0">
                <a:cs typeface="B Nazanin" pitchFamily="2" charset="-78"/>
              </a:rPr>
              <a:t>توشيبا، ميتسوبيشي و شارپ قرار گرفته است.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2918260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32560" y="228600"/>
            <a:ext cx="7406640" cy="6400800"/>
          </a:xfrm>
        </p:spPr>
        <p:txBody>
          <a:bodyPr>
            <a:normAutofit fontScale="92500" lnSpcReduction="10000"/>
          </a:bodyPr>
          <a:lstStyle/>
          <a:p>
            <a:pPr algn="r" rtl="1"/>
            <a:r>
              <a:rPr lang="fa-IR" sz="4100" b="1" dirty="0" smtClean="0">
                <a:cs typeface="B Nazanin" pitchFamily="2" charset="-78"/>
              </a:rPr>
              <a:t>بنيانگذار:</a:t>
            </a:r>
            <a:endParaRPr lang="fa-IR" sz="4100" b="1" dirty="0">
              <a:cs typeface="B Nazanin" pitchFamily="2" charset="-78"/>
            </a:endParaRPr>
          </a:p>
          <a:p>
            <a:pPr algn="r" rtl="1"/>
            <a:r>
              <a:rPr lang="fa-IR" dirty="0">
                <a:cs typeface="B Nazanin" pitchFamily="2" charset="-78"/>
              </a:rPr>
              <a:t>توشيوايو بنيانگذار سانيو در 1902 در خانواده اي فقير متولد شد. در 13 سالگي پدرش را از دست داد و در مغازه عمويش به كار مشغول شد. پس از </a:t>
            </a:r>
            <a:r>
              <a:rPr lang="fa-IR" dirty="0" smtClean="0">
                <a:cs typeface="B Nazanin" pitchFamily="2" charset="-78"/>
              </a:rPr>
              <a:t>ازدواج </a:t>
            </a:r>
            <a:r>
              <a:rPr lang="fa-IR" dirty="0">
                <a:cs typeface="B Nazanin" pitchFamily="2" charset="-78"/>
              </a:rPr>
              <a:t>يكي از خواهرانش با كونوسوكي ماتسوشيتا بنيانگذار شركت ناسيونال/ پاناسونيك، به توصيه او به شركتش پيوست تا او را در كسب و كار كوچك وسايل الكتريك خانگي ياري دهد. او در كمك به ماتسوشيتا از هيچ كوششي دريغ نورزيد و پپشتكار و استحكام اراده خود را در اين راه نشان داد. </a:t>
            </a:r>
            <a:r>
              <a:rPr lang="fa-IR" dirty="0" smtClean="0">
                <a:cs typeface="B Nazanin" pitchFamily="2" charset="-78"/>
              </a:rPr>
              <a:t>پس </a:t>
            </a:r>
            <a:r>
              <a:rPr lang="fa-IR" dirty="0">
                <a:cs typeface="B Nazanin" pitchFamily="2" charset="-78"/>
              </a:rPr>
              <a:t>از جنگ جهاني دوم، كسب و كار خود را با صلاحديد ماتسوشيتا جدا و شركت سانيو را تاسيس كرد. وقتي در 1947 اولين كارخانه اش را در زمينه توليد لامپ هاي دنياي دوچرخه راه انداخت، خطاب به كاركنان محدودش گفت: اگر تصور كنيم كه نيمي از مردم دنيا دوچرخه سوار مي شوند، بيش از يك ميليارد مشتري خواهيم داشت. پس تقاضا براي اين محصول زياد است. رؤياي من آن است كه نيمي از تمام دوچرخه هاي جهان از لامپ هاي ما استفاده كنند. توشيوايو در 1968 در گذشت. ماتسوشيتا در جريان بزرگداشت او گفت: من بيش از هر كس ديگر با او زندگي كرده ام؛ از 14 سالگي كه مدرسه را ترك گفت و نزد من شروع به كار كرد. او يك روحيه فوق العاده قوي داشت. همه چيز شركت ماتسوشيتا نتيجه كار سخت توشيو است، زماني كه با شركت ما كار مي </a:t>
            </a:r>
            <a:r>
              <a:rPr lang="fa-IR" dirty="0" smtClean="0">
                <a:cs typeface="B Nazanin" pitchFamily="2" charset="-78"/>
              </a:rPr>
              <a:t>كرد.</a:t>
            </a:r>
            <a:endParaRPr lang="fa-IR" dirty="0">
              <a:cs typeface="B Nazanin" pitchFamily="2" charset="-78"/>
            </a:endParaRP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5809843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32560" y="304800"/>
            <a:ext cx="7406640" cy="6248400"/>
          </a:xfrm>
        </p:spPr>
        <p:txBody>
          <a:bodyPr>
            <a:normAutofit fontScale="92500" lnSpcReduction="10000"/>
          </a:bodyPr>
          <a:lstStyle/>
          <a:p>
            <a:pPr algn="r" rtl="1"/>
            <a:r>
              <a:rPr lang="fa-IR" sz="3500" b="1" dirty="0" smtClean="0">
                <a:cs typeface="B Nazanin" pitchFamily="2" charset="-78"/>
              </a:rPr>
              <a:t>آينده:</a:t>
            </a:r>
            <a:endParaRPr lang="fa-IR" sz="3500" b="1" dirty="0">
              <a:cs typeface="B Nazanin" pitchFamily="2" charset="-78"/>
            </a:endParaRPr>
          </a:p>
          <a:p>
            <a:pPr algn="r" rtl="1"/>
            <a:r>
              <a:rPr lang="fa-IR" dirty="0">
                <a:cs typeface="B Nazanin" pitchFamily="2" charset="-78"/>
              </a:rPr>
              <a:t>سانيو در سال 2005، پروژه تحول شركت و چشم انداز جديد خود را اعلام كرد. پورتفوي كسب و كار سانيو براي سال 2010 عبارت است از: </a:t>
            </a:r>
          </a:p>
          <a:p>
            <a:pPr algn="r" rtl="1"/>
            <a:r>
              <a:rPr lang="fa-IR" dirty="0">
                <a:cs typeface="B Nazanin" pitchFamily="2" charset="-78"/>
              </a:rPr>
              <a:t>- كسب مزيت رقابتي در بازار؛</a:t>
            </a:r>
          </a:p>
          <a:p>
            <a:pPr algn="r" rtl="1"/>
            <a:r>
              <a:rPr lang="fa-IR" dirty="0">
                <a:cs typeface="B Nazanin" pitchFamily="2" charset="-78"/>
              </a:rPr>
              <a:t>- رشد پايدار در بازار؛ </a:t>
            </a:r>
          </a:p>
          <a:p>
            <a:pPr algn="r" rtl="1"/>
            <a:r>
              <a:rPr lang="fa-IR" dirty="0">
                <a:cs typeface="B Nazanin" pitchFamily="2" charset="-78"/>
              </a:rPr>
              <a:t>- توانايي پايدار نگهداشتن سود؛</a:t>
            </a:r>
          </a:p>
          <a:p>
            <a:pPr algn="r" rtl="1"/>
            <a:r>
              <a:rPr lang="fa-IR" dirty="0">
                <a:cs typeface="B Nazanin" pitchFamily="2" charset="-78"/>
              </a:rPr>
              <a:t>- كسب فناوري هاي نوين؛ </a:t>
            </a:r>
          </a:p>
          <a:p>
            <a:pPr algn="r" rtl="1"/>
            <a:r>
              <a:rPr lang="fa-IR" dirty="0">
                <a:cs typeface="B Nazanin" pitchFamily="2" charset="-78"/>
              </a:rPr>
              <a:t>- كسب ظرفيتهاي بازار؛ </a:t>
            </a:r>
          </a:p>
          <a:p>
            <a:pPr algn="r" rtl="1"/>
            <a:r>
              <a:rPr lang="fa-IR" dirty="0">
                <a:cs typeface="B Nazanin" pitchFamily="2" charset="-78"/>
              </a:rPr>
              <a:t>- تجديد ساختار؛ </a:t>
            </a:r>
          </a:p>
          <a:p>
            <a:pPr algn="r" rtl="1"/>
            <a:r>
              <a:rPr lang="fa-IR" dirty="0">
                <a:cs typeface="B Nazanin" pitchFamily="2" charset="-78"/>
              </a:rPr>
              <a:t>- افزايش ظرفيتهاي حرفه اي گري؛ </a:t>
            </a:r>
          </a:p>
          <a:p>
            <a:pPr algn="r" rtl="1"/>
            <a:r>
              <a:rPr lang="fa-IR" dirty="0">
                <a:cs typeface="B Nazanin" pitchFamily="2" charset="-78"/>
              </a:rPr>
              <a:t>تحول ساختاري شركت شامل سه مرحله آماده سازي، تجديد ساختار و رشد است. مدير عامل جديد شركت سي ايشيرو </a:t>
            </a:r>
            <a:r>
              <a:rPr lang="fa-IR" dirty="0" smtClean="0">
                <a:cs typeface="B Nazanin" pitchFamily="2" charset="-78"/>
              </a:rPr>
              <a:t>سانو، </a:t>
            </a:r>
            <a:r>
              <a:rPr lang="fa-IR" dirty="0">
                <a:cs typeface="B Nazanin" pitchFamily="2" charset="-78"/>
              </a:rPr>
              <a:t>مي گويد: قصد دارم تمامي كاركنان را در جهت واحدي حركت دهم تا بتوانند توقعات سهامداران را برآورده سازند و ارزشهاي سازماني را ارتقا دهند. آنها را تشويق مي كنم كه هر يك مستقل عمل كنند و تحول ساختاري را به انجام رسانند.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5415312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47800" y="228600"/>
            <a:ext cx="7406640" cy="6324600"/>
          </a:xfrm>
        </p:spPr>
        <p:txBody>
          <a:bodyPr>
            <a:normAutofit fontScale="92500" lnSpcReduction="20000"/>
          </a:bodyPr>
          <a:lstStyle/>
          <a:p>
            <a:pPr algn="r" rtl="1"/>
            <a:r>
              <a:rPr lang="fa-IR" sz="3800" b="1" dirty="0">
                <a:cs typeface="B Nazanin" pitchFamily="2" charset="-78"/>
              </a:rPr>
              <a:t>شركت سوني </a:t>
            </a:r>
            <a:r>
              <a:rPr lang="en-US" sz="3800" b="1" dirty="0" smtClean="0">
                <a:latin typeface="Times New Roman" pitchFamily="18" charset="0"/>
                <a:cs typeface="Times New Roman" pitchFamily="18" charset="0"/>
              </a:rPr>
              <a:t>SONY</a:t>
            </a:r>
            <a:r>
              <a:rPr lang="en-US" sz="3800" b="1" dirty="0" smtClean="0">
                <a:cs typeface="B Nazanin" pitchFamily="2" charset="-78"/>
              </a:rPr>
              <a:t> </a:t>
            </a:r>
            <a:r>
              <a:rPr lang="en-US" sz="3800" b="1" dirty="0">
                <a:latin typeface="Times New Roman" pitchFamily="18" charset="0"/>
                <a:cs typeface="Times New Roman" pitchFamily="18" charset="0"/>
              </a:rPr>
              <a:t>) </a:t>
            </a:r>
            <a:r>
              <a:rPr lang="fa-IR" sz="3800" b="1" dirty="0">
                <a:latin typeface="Times New Roman" pitchFamily="18" charset="0"/>
                <a:cs typeface="Times New Roman" pitchFamily="18" charset="0"/>
              </a:rPr>
              <a:t> </a:t>
            </a:r>
            <a:r>
              <a:rPr lang="fa-IR" sz="3800" b="1" dirty="0" smtClean="0">
                <a:latin typeface="Times New Roman" pitchFamily="18" charset="0"/>
                <a:cs typeface="Times New Roman" pitchFamily="18" charset="0"/>
              </a:rPr>
              <a:t>):</a:t>
            </a:r>
          </a:p>
          <a:p>
            <a:pPr algn="r" rtl="1"/>
            <a:endParaRPr lang="en-US" sz="3800" dirty="0">
              <a:latin typeface="Times New Roman" pitchFamily="18" charset="0"/>
              <a:cs typeface="Times New Roman" pitchFamily="18" charset="0"/>
            </a:endParaRPr>
          </a:p>
          <a:p>
            <a:pPr algn="r" rtl="1"/>
            <a:r>
              <a:rPr lang="fa-IR" dirty="0">
                <a:cs typeface="B Nazanin" pitchFamily="2" charset="-78"/>
              </a:rPr>
              <a:t>در اكتبر سال 1945 زماني كه دو مهندس هوشمند ژاپني در اتاق كوچكي در طبقه سوم آپارتماني در توكيو، كه تنها ساختمان سالم بر جاي مانده در ميان </a:t>
            </a:r>
            <a:r>
              <a:rPr lang="fa-IR" dirty="0" smtClean="0">
                <a:cs typeface="B Nazanin" pitchFamily="2" charset="-78"/>
              </a:rPr>
              <a:t>ساختمان </a:t>
            </a:r>
            <a:r>
              <a:rPr lang="fa-IR" dirty="0">
                <a:cs typeface="B Nazanin" pitchFamily="2" charset="-78"/>
              </a:rPr>
              <a:t>هاي ويران اطراف خود بود، با هم پيمان بستند تا كارهايي را انجام ندهند كه ديگران انجام مي دهند، نهال شركت سوني كاشته شد. اين نهال نورسته با تغذيه از انديشه خلاق و نو آورانه موريتا و ايبوكا روز به روز بارورتر گشت و ميوه هاي متعدد و متنوع به همگان ارزاني داشت. شايد كمتر شركتي را در عرصه محصولات الكترونيك در دنيا بتوان سراغ گرفت كه چنين تنوع محصول نوآورانه را داشته باشد. سوني همواره پيشگام بوده و مي خواهد پيشگام باشد. سوني تنها به عرضه راديوي ترانزيستوري، تلويزيون، ويدئو، دوربين فيلمبرداري، دوربين ديجيتالي، واكمن</a:t>
            </a:r>
            <a:r>
              <a:rPr lang="fa-IR" dirty="0" smtClean="0">
                <a:cs typeface="B Nazanin" pitchFamily="2" charset="-78"/>
              </a:rPr>
              <a:t>، </a:t>
            </a:r>
            <a:r>
              <a:rPr lang="fa-IR" dirty="0">
                <a:cs typeface="B Nazanin" pitchFamily="2" charset="-78"/>
              </a:rPr>
              <a:t>ميكروفن، تلفن همراه و... اكتفا نكرده و عرصه هاي ديگري همچون سرگرمي و بازي و حتي خدمات مالي و بانكي را نيز تجربه كرده است حضور بي دليل دهها ساله در زمينه عرضه ابداعات و فناوريها و محصولات متنوع الكترونيك در سراسر جهان، نام ساده سوني را در همه جا شناسانده است. حضور موريتا در آمريكا و اروپا، سوني را در جرگه پيشروان عرصه جهاني سازي شركت ها قرار داد. امروزه بيش از 70 درصد درآمد شركت در خارج از ژاپن به دست مي آيد و بيش از 60 درصد كاركنان اين مجموعه عظيم صنعتي و اقتصادي در جايي غير از ژاپن مشغول كار هستند.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40652544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47800" y="533400"/>
            <a:ext cx="7406640" cy="6096000"/>
          </a:xfrm>
        </p:spPr>
        <p:txBody>
          <a:bodyPr>
            <a:normAutofit fontScale="85000" lnSpcReduction="20000"/>
          </a:bodyPr>
          <a:lstStyle/>
          <a:p>
            <a:pPr algn="r" rtl="1"/>
            <a:r>
              <a:rPr lang="fa-IR" sz="3800" b="1" dirty="0" smtClean="0">
                <a:cs typeface="B Nazanin" pitchFamily="2" charset="-78"/>
              </a:rPr>
              <a:t>تاريخچه:</a:t>
            </a:r>
            <a:endParaRPr lang="fa-IR" sz="3800" b="1" dirty="0">
              <a:cs typeface="B Nazanin" pitchFamily="2" charset="-78"/>
            </a:endParaRPr>
          </a:p>
          <a:p>
            <a:pPr algn="r" rtl="1"/>
            <a:r>
              <a:rPr lang="fa-IR" dirty="0">
                <a:cs typeface="B Nazanin" pitchFamily="2" charset="-78"/>
              </a:rPr>
              <a:t>در بحبوحه جنگ جهاني دوم، مهندس جوان تيز هوش ژاپني، ماسارو ايبوكا كه </a:t>
            </a:r>
            <a:r>
              <a:rPr lang="fa-IR" dirty="0" smtClean="0">
                <a:cs typeface="B Nazanin" pitchFamily="2" charset="-78"/>
              </a:rPr>
              <a:t>نابغه </a:t>
            </a:r>
            <a:r>
              <a:rPr lang="fa-IR" dirty="0">
                <a:cs typeface="B Nazanin" pitchFamily="2" charset="-78"/>
              </a:rPr>
              <a:t>اختراع بود در شركت خود به نام ‹‹ ابزار دقيق ژاپن ›› كار مي كرد. همزمان آكيو موريتا كه رويايش ساخت يك گرامافون الكتريك بود و تازه از دانشگاه اوزاكا در رشته فيزيك فارغ التحصيل شده بود به عنوان افسر نيروي دريايي در دفتر فناوري مشغول به كار و با ايبوكا آشنا شد. اين دو در سال 1946 شركت مهندسي مخابرات توكيو </a:t>
            </a:r>
            <a:r>
              <a:rPr lang="fa-IR" dirty="0" smtClean="0">
                <a:cs typeface="B Nazanin" pitchFamily="2" charset="-78"/>
              </a:rPr>
              <a:t> </a:t>
            </a:r>
            <a:r>
              <a:rPr lang="en-US" dirty="0" smtClean="0">
                <a:cs typeface="B Nazanin" pitchFamily="2" charset="-78"/>
              </a:rPr>
              <a:t>TOKYO </a:t>
            </a:r>
            <a:r>
              <a:rPr lang="en-US" dirty="0" err="1">
                <a:cs typeface="B Nazanin" pitchFamily="2" charset="-78"/>
              </a:rPr>
              <a:t>Tsashin</a:t>
            </a:r>
            <a:r>
              <a:rPr lang="en-US" dirty="0">
                <a:cs typeface="B Nazanin" pitchFamily="2" charset="-78"/>
              </a:rPr>
              <a:t> Kogyo ) </a:t>
            </a:r>
            <a:r>
              <a:rPr lang="fa-IR" dirty="0" smtClean="0">
                <a:cs typeface="B Nazanin" pitchFamily="2" charset="-78"/>
              </a:rPr>
              <a:t> ) را </a:t>
            </a:r>
            <a:r>
              <a:rPr lang="fa-IR" dirty="0">
                <a:cs typeface="B Nazanin" pitchFamily="2" charset="-78"/>
              </a:rPr>
              <a:t>تاسيس كردند. شركتي كه با سرمايه اوليه 500 دلار و حضور 20 نفر آغاز به كار كرد و سنگ بناي شركت عظيم سوني محسوب شد. در سال 1985 شركت نام خود را به ‹‹ سوني ›› تغيير داد كه از لغت </a:t>
            </a:r>
            <a:r>
              <a:rPr lang="en-US" dirty="0">
                <a:cs typeface="B Nazanin" pitchFamily="2" charset="-78"/>
              </a:rPr>
              <a:t>Sound </a:t>
            </a:r>
            <a:r>
              <a:rPr lang="fa-IR" dirty="0">
                <a:cs typeface="B Nazanin" pitchFamily="2" charset="-78"/>
              </a:rPr>
              <a:t>اخذ شده است، زيرا گرچه اولين محصول شركت، پلوپز برقي بود اما مهمترين محصول شركت، راديوي ترانزيستوري و سپس محصولات صوتي متنوع بود. در مدت همكاري اين دو دوست مبتكر، ايبوكا بيشتر وقت خود را بر روي انجام تحقيقات فناوري و توسعه محصول متمركز مي كرد و موريتا به گسترش سوني در مناطق مختلف دنيا، جهاني سازي شركت، توجه به مسائل مالي، توسعه منابع انساني و ورود به دنياي نرم افزار دست مي زد. در سال 1950 اولين ضبط صوت نواري كه شركت آن را مدل </a:t>
            </a:r>
            <a:r>
              <a:rPr lang="en-US" dirty="0">
                <a:cs typeface="B Nazanin" pitchFamily="2" charset="-78"/>
              </a:rPr>
              <a:t>G </a:t>
            </a:r>
            <a:r>
              <a:rPr lang="fa-IR" dirty="0">
                <a:cs typeface="B Nazanin" pitchFamily="2" charset="-78"/>
              </a:rPr>
              <a:t>نام نهاده بود به بازار عرضه و سالهاي بعد مدلهاي متنوع تري از اين محصول ارائه شد. اولين راديوي ترانزيستوري جهان با مارك 55- </a:t>
            </a:r>
            <a:r>
              <a:rPr lang="en-US" dirty="0">
                <a:cs typeface="B Nazanin" pitchFamily="2" charset="-78"/>
              </a:rPr>
              <a:t>TR </a:t>
            </a:r>
            <a:r>
              <a:rPr lang="fa-IR" dirty="0">
                <a:cs typeface="B Nazanin" pitchFamily="2" charset="-78"/>
              </a:rPr>
              <a:t>در سال 1956 با قيمت 13800 دلار و ابعاد 32*71*112 ميليمتر توسط شركت روانه بازار شد. در سال 1959 اولين تلويزيون </a:t>
            </a:r>
            <a:r>
              <a:rPr lang="fa-IR" dirty="0" smtClean="0">
                <a:cs typeface="B Nazanin" pitchFamily="2" charset="-78"/>
              </a:rPr>
              <a:t>ترانزيستوري </a:t>
            </a:r>
            <a:r>
              <a:rPr lang="fa-IR" dirty="0">
                <a:cs typeface="B Nazanin" pitchFamily="2" charset="-78"/>
              </a:rPr>
              <a:t>8 اينچي از سوي شركت به دنيا عرضه شد.سه سال بعد، سوني مدل 5</a:t>
            </a:r>
            <a:r>
              <a:rPr lang="en-US" dirty="0">
                <a:cs typeface="B Nazanin" pitchFamily="2" charset="-78"/>
              </a:rPr>
              <a:t>TV-303 </a:t>
            </a:r>
            <a:r>
              <a:rPr lang="fa-IR" dirty="0">
                <a:cs typeface="B Nazanin" pitchFamily="2" charset="-78"/>
              </a:rPr>
              <a:t>كه كوچكترين و سبك ترين تلويزيون رنگي در زمان خود بود را ابداع كرد.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15740619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47800" y="533400"/>
            <a:ext cx="7406640" cy="6172200"/>
          </a:xfrm>
        </p:spPr>
        <p:txBody>
          <a:bodyPr>
            <a:normAutofit fontScale="92500" lnSpcReduction="10000"/>
          </a:bodyPr>
          <a:lstStyle/>
          <a:p>
            <a:pPr algn="r" rtl="1"/>
            <a:r>
              <a:rPr lang="fa-IR" dirty="0">
                <a:cs typeface="B Nazanin" pitchFamily="2" charset="-78"/>
              </a:rPr>
              <a:t>در سالهاي 1936 و 1964 شركت سوني، ويدئو، ميكروفن، ماشين حساب الكترونيكي و تلويزيون كروماترون را به بازار عرضه كرد. </a:t>
            </a:r>
          </a:p>
          <a:p>
            <a:pPr algn="r" rtl="1"/>
            <a:r>
              <a:rPr lang="fa-IR" dirty="0">
                <a:cs typeface="B Nazanin" pitchFamily="2" charset="-78"/>
              </a:rPr>
              <a:t>در سال 1968 تلويزيون رنگي ترينترون و در سال 1978 اولين نوار كاست توسط شركت ابداع و ارائه شد. در اين مدت، با تلاشهاي موريتا، شركت گامهاي مهمي در جهت جهاني شدن برداشته بود، به گونه اي كه در سال 1968 اولين مركز طراحي برون مرزي خود را در آمريكا داير كرد. سال 1981 نوار بتاماكس مخصوص ويدئو براي اولين بار توسط سوني ارائه شد. در دهه 80، محصولات متنوعي همچون دوربين فيلمبرداري، رايانه شخصي، مترجم الكترونيك و رايانه گرافيكي ابداع و ارائه شد. در ابتداي دهه 90 اولين مدير غير ژاپني در سوني منصوب شد. جعبه بازي معروف سوني </a:t>
            </a:r>
            <a:r>
              <a:rPr lang="en-US" dirty="0" smtClean="0">
                <a:latin typeface="Times New Roman" pitchFamily="18" charset="0"/>
                <a:cs typeface="Times New Roman" pitchFamily="18" charset="0"/>
              </a:rPr>
              <a:t>Play </a:t>
            </a:r>
            <a:r>
              <a:rPr lang="en-US" dirty="0">
                <a:latin typeface="Times New Roman" pitchFamily="18" charset="0"/>
                <a:cs typeface="Times New Roman" pitchFamily="18" charset="0"/>
              </a:rPr>
              <a:t>Station ) </a:t>
            </a:r>
            <a:r>
              <a:rPr lang="fa-IR" dirty="0" smtClean="0">
                <a:latin typeface="Times New Roman" pitchFamily="18" charset="0"/>
                <a:cs typeface="Times New Roman" pitchFamily="18" charset="0"/>
              </a:rPr>
              <a:t> )</a:t>
            </a:r>
            <a:r>
              <a:rPr lang="fa-IR" dirty="0" smtClean="0">
                <a:cs typeface="B Nazanin" pitchFamily="2" charset="-78"/>
              </a:rPr>
              <a:t>در </a:t>
            </a:r>
            <a:r>
              <a:rPr lang="fa-IR" dirty="0">
                <a:cs typeface="B Nazanin" pitchFamily="2" charset="-78"/>
              </a:rPr>
              <a:t>سال 1994 به بازار عرضه شد. دو سال بعد، سوني دوربين ديجيتالي و سال بعد رايانه كيفي را به بازار ارائه كرد. در واپسين سال قرن پيش، سرگرمي محبوب همگان يعني سگ ربات، نوآوري بعدي سوني بود. سوني با مشاركت شركت اريكسون به دنياي تلفن همراه وارد شد. فهرست كردن محصولات توليدي شركت به دليل تنوع آن كار مشكلي است كه در آن بايد از محصولات مهمي چون واكمن، ديسك گردان </a:t>
            </a:r>
            <a:r>
              <a:rPr lang="fa-IR" dirty="0" smtClean="0">
                <a:cs typeface="B Nazanin" pitchFamily="2" charset="-78"/>
              </a:rPr>
              <a:t>رايانه، </a:t>
            </a:r>
            <a:r>
              <a:rPr lang="fa-IR" dirty="0">
                <a:cs typeface="B Nazanin" pitchFamily="2" charset="-78"/>
              </a:rPr>
              <a:t>تلويزيون هاي دستي، پخش استريو، دوربين هاي فيلمبرداري، ولت متر و بالش برقي نام برد.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464365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32560" y="381000"/>
            <a:ext cx="7406640" cy="6096000"/>
          </a:xfrm>
        </p:spPr>
        <p:txBody>
          <a:bodyPr>
            <a:normAutofit fontScale="85000" lnSpcReduction="20000"/>
          </a:bodyPr>
          <a:lstStyle/>
          <a:p>
            <a:pPr algn="r" rtl="1"/>
            <a:r>
              <a:rPr lang="fa-IR" sz="3400" b="1" dirty="0" smtClean="0">
                <a:cs typeface="B Nazanin" pitchFamily="2" charset="-78"/>
              </a:rPr>
              <a:t>فهرست:</a:t>
            </a:r>
          </a:p>
          <a:p>
            <a:pPr algn="r" rtl="1"/>
            <a:endParaRPr lang="fa-IR" sz="3400" b="1" dirty="0" smtClean="0">
              <a:cs typeface="B Nazanin" pitchFamily="2" charset="-78"/>
            </a:endParaRPr>
          </a:p>
          <a:p>
            <a:pPr algn="r" rtl="1"/>
            <a:r>
              <a:rPr lang="fa-IR" b="1" dirty="0" smtClean="0">
                <a:cs typeface="B Nazanin" pitchFamily="2" charset="-78"/>
              </a:rPr>
              <a:t>مقدمه    ......................................................................... 4</a:t>
            </a:r>
          </a:p>
          <a:p>
            <a:pPr algn="r" rtl="1"/>
            <a:r>
              <a:rPr lang="fa-IR" b="1" dirty="0" smtClean="0">
                <a:cs typeface="B Nazanin" pitchFamily="2" charset="-78"/>
              </a:rPr>
              <a:t>شرکت سانیو ................................................................ 5</a:t>
            </a:r>
          </a:p>
          <a:p>
            <a:pPr algn="r" rtl="1"/>
            <a:r>
              <a:rPr lang="fa-IR" b="1" dirty="0" smtClean="0">
                <a:cs typeface="B Nazanin" pitchFamily="2" charset="-78"/>
              </a:rPr>
              <a:t>تاریخچه  ...................................................................... 6</a:t>
            </a:r>
          </a:p>
          <a:p>
            <a:pPr algn="r" rtl="1"/>
            <a:r>
              <a:rPr lang="fa-IR" b="1" dirty="0" smtClean="0">
                <a:cs typeface="B Nazanin" pitchFamily="2" charset="-78"/>
              </a:rPr>
              <a:t>چشم انداز  ................................................................. 10</a:t>
            </a:r>
          </a:p>
          <a:p>
            <a:pPr algn="r" rtl="1"/>
            <a:r>
              <a:rPr lang="fa-IR" b="1" dirty="0" smtClean="0">
                <a:cs typeface="B Nazanin" pitchFamily="2" charset="-78"/>
              </a:rPr>
              <a:t>ارزش ها و فرهنگ سازمانی ....................................... 11</a:t>
            </a:r>
          </a:p>
          <a:p>
            <a:pPr algn="r" rtl="1"/>
            <a:r>
              <a:rPr lang="fa-IR" b="1" dirty="0" smtClean="0">
                <a:cs typeface="B Nazanin" pitchFamily="2" charset="-78"/>
              </a:rPr>
              <a:t>تحقیق و توسه  .......................................................... 12</a:t>
            </a:r>
          </a:p>
          <a:p>
            <a:pPr algn="r" rtl="1"/>
            <a:r>
              <a:rPr lang="fa-IR" b="1" dirty="0" smtClean="0">
                <a:cs typeface="B Nazanin" pitchFamily="2" charset="-78"/>
              </a:rPr>
              <a:t>منابع انسانی .............................................................. 13</a:t>
            </a:r>
          </a:p>
          <a:p>
            <a:pPr algn="r" rtl="1"/>
            <a:r>
              <a:rPr lang="fa-IR" b="1" dirty="0" smtClean="0">
                <a:cs typeface="B Nazanin" pitchFamily="2" charset="-78"/>
              </a:rPr>
              <a:t>فروش   ...................................................................... 14</a:t>
            </a:r>
          </a:p>
          <a:p>
            <a:pPr algn="r" rtl="1"/>
            <a:r>
              <a:rPr lang="fa-IR" b="1" dirty="0" smtClean="0">
                <a:cs typeface="B Nazanin" pitchFamily="2" charset="-78"/>
              </a:rPr>
              <a:t>بنیانگذار  .................................................................. 15</a:t>
            </a:r>
          </a:p>
          <a:p>
            <a:pPr algn="r" rtl="1"/>
            <a:r>
              <a:rPr lang="fa-IR" b="1" dirty="0" smtClean="0">
                <a:cs typeface="B Nazanin" pitchFamily="2" charset="-78"/>
              </a:rPr>
              <a:t>آینده   ...................................................................... 16</a:t>
            </a:r>
          </a:p>
          <a:p>
            <a:pPr algn="r" rtl="1"/>
            <a:endParaRPr lang="fa-IR" b="1" dirty="0" smtClean="0">
              <a:cs typeface="B Nazanin" pitchFamily="2" charset="-78"/>
            </a:endParaRPr>
          </a:p>
          <a:p>
            <a:pPr algn="r" rtl="1"/>
            <a:r>
              <a:rPr lang="fa-IR" b="1" dirty="0" smtClean="0">
                <a:cs typeface="B Nazanin" pitchFamily="2" charset="-78"/>
              </a:rPr>
              <a:t>شرکت سونی  ......................................................... 17</a:t>
            </a:r>
          </a:p>
          <a:p>
            <a:pPr algn="r" rtl="1"/>
            <a:r>
              <a:rPr lang="fa-IR" b="1" dirty="0" smtClean="0">
                <a:cs typeface="B Nazanin" pitchFamily="2" charset="-78"/>
              </a:rPr>
              <a:t>تاریخچه  ................................................................ 18</a:t>
            </a:r>
          </a:p>
          <a:p>
            <a:pPr algn="r" rtl="1"/>
            <a:r>
              <a:rPr lang="fa-IR" b="1" dirty="0" smtClean="0">
                <a:cs typeface="B Nazanin" pitchFamily="2" charset="-78"/>
              </a:rPr>
              <a:t>حوزه های کاری  ................................................... 20</a:t>
            </a:r>
          </a:p>
          <a:p>
            <a:pPr algn="r" rtl="1"/>
            <a:r>
              <a:rPr lang="fa-IR" b="1" dirty="0" smtClean="0">
                <a:cs typeface="B Nazanin" pitchFamily="2" charset="-78"/>
              </a:rPr>
              <a:t>فرهنگ و ارزش های سازمانی  ............................ 21</a:t>
            </a:r>
          </a:p>
          <a:p>
            <a:pPr algn="r" rtl="1"/>
            <a:endParaRPr lang="en-US" b="1"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369907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32560" y="838200"/>
            <a:ext cx="7406640" cy="4343400"/>
          </a:xfrm>
        </p:spPr>
        <p:txBody>
          <a:bodyPr>
            <a:normAutofit/>
          </a:bodyPr>
          <a:lstStyle/>
          <a:p>
            <a:pPr algn="r" rtl="1"/>
            <a:r>
              <a:rPr lang="fa-IR" sz="3200" b="1" dirty="0">
                <a:cs typeface="B Nazanin" pitchFamily="2" charset="-78"/>
              </a:rPr>
              <a:t>حوزه هاي </a:t>
            </a:r>
            <a:r>
              <a:rPr lang="fa-IR" sz="3200" b="1" dirty="0" smtClean="0">
                <a:cs typeface="B Nazanin" pitchFamily="2" charset="-78"/>
              </a:rPr>
              <a:t>كاري:</a:t>
            </a:r>
          </a:p>
          <a:p>
            <a:pPr algn="r" rtl="1"/>
            <a:endParaRPr lang="fa-IR" sz="3200" b="1" dirty="0">
              <a:cs typeface="B Nazanin" pitchFamily="2" charset="-78"/>
            </a:endParaRPr>
          </a:p>
          <a:p>
            <a:pPr algn="r" rtl="1"/>
            <a:r>
              <a:rPr lang="fa-IR" dirty="0">
                <a:cs typeface="B Nazanin" pitchFamily="2" charset="-78"/>
              </a:rPr>
              <a:t>شركت سوني، امروز در كسب و كارهاي متعددي وارد شده است كه عمده ترين آن كسب و كار محصولات الكترونيك است ( 3/64 درصد ). گروه نيمه هادي و محصولات مصرفي نظير تلويزيون، ويدئو، تصوير برداري ديجيتالي و صوتي در اين بخش قرار دارد. ساير كسب و كارها عبارت است از گروه ارتباطات سيار سوني اريكسون، سرگرميها، بازي، تجهيزات شخصي و خدمات مالي نظير بيمه و بانكداري. سوني مدعي است با وجود تنوع بسيار در كسب و كار خود، هويت واحد جهاني شركت را حفظ كرده است.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27521312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47800" y="228600"/>
            <a:ext cx="7406640" cy="6477000"/>
          </a:xfrm>
        </p:spPr>
        <p:txBody>
          <a:bodyPr>
            <a:normAutofit fontScale="85000" lnSpcReduction="20000"/>
          </a:bodyPr>
          <a:lstStyle/>
          <a:p>
            <a:pPr algn="r" rtl="1"/>
            <a:r>
              <a:rPr lang="fa-IR" sz="3600" b="1" dirty="0">
                <a:cs typeface="B Nazanin" pitchFamily="2" charset="-78"/>
              </a:rPr>
              <a:t>فرهنگ و ارزشهاي </a:t>
            </a:r>
            <a:r>
              <a:rPr lang="fa-IR" sz="3600" b="1" dirty="0" smtClean="0">
                <a:cs typeface="B Nazanin" pitchFamily="2" charset="-78"/>
              </a:rPr>
              <a:t>سازماني:</a:t>
            </a:r>
            <a:endParaRPr lang="fa-IR" sz="3600" b="1" dirty="0">
              <a:cs typeface="B Nazanin" pitchFamily="2" charset="-78"/>
            </a:endParaRPr>
          </a:p>
          <a:p>
            <a:pPr algn="r" rtl="1"/>
            <a:r>
              <a:rPr lang="fa-IR" dirty="0">
                <a:cs typeface="B Nazanin" pitchFamily="2" charset="-78"/>
              </a:rPr>
              <a:t>موريتا و ايبوكا در يك بيانيه فلسفي و آينده نگرانه در آغاز كار شركت نوشتند ‹‹ اگر امكان داشت شرايطي ايجاد كنيم كه افراد بتوانند با روحيه كار گروهي متحد شوند و استعدادهاي فناوري خود را به خوبي تجربه كنند، آنگاه چنين سازماني مي تواند خوشحالي بي حد و حصر و منافع فراوان به ارمغان آورد››. شعاري كه آنها آن را باور داشتند. ‹‹ روحيه سوني ›› بود. آنها معتقد بودند سوني يك شركت پيشگام است و قصد ندارد دنباله رو ديگران باشد. شركت سوني همواره در جستجوي ناشناخته ها خواهد بود. چشم انداز سوني، ايجاد سرگرمي براي دنياي آينده است. </a:t>
            </a:r>
          </a:p>
          <a:p>
            <a:pPr algn="r" rtl="1"/>
            <a:r>
              <a:rPr lang="fa-IR" dirty="0">
                <a:cs typeface="B Nazanin" pitchFamily="2" charset="-78"/>
              </a:rPr>
              <a:t>در سال 2003 شركت بيانيه ارزشهاي خود را منتشر كرد و در آن استانداردهاي داخلي اصلي را كه بايد توسط همه مديران و كاركنان سوني به كار گرفته شود تبيين كرد. اساس اين ارزشها كه فرهنگ سازماني شركت را تشكيل مي دهد عبارت است از: </a:t>
            </a:r>
          </a:p>
          <a:p>
            <a:pPr algn="r" rtl="1"/>
            <a:r>
              <a:rPr lang="fa-IR" dirty="0">
                <a:cs typeface="B Nazanin" pitchFamily="2" charset="-78"/>
              </a:rPr>
              <a:t>1- تبعيت از قوانين</a:t>
            </a:r>
          </a:p>
          <a:p>
            <a:pPr algn="r" rtl="1"/>
            <a:r>
              <a:rPr lang="fa-IR" dirty="0">
                <a:cs typeface="B Nazanin" pitchFamily="2" charset="-78"/>
              </a:rPr>
              <a:t>2- رعايت مسائل مربوط به كار</a:t>
            </a:r>
          </a:p>
          <a:p>
            <a:pPr algn="r" rtl="1"/>
            <a:r>
              <a:rPr lang="fa-IR" dirty="0">
                <a:cs typeface="B Nazanin" pitchFamily="2" charset="-78"/>
              </a:rPr>
              <a:t>3- سلامتي و ايمني </a:t>
            </a:r>
          </a:p>
          <a:p>
            <a:pPr algn="r" rtl="1"/>
            <a:r>
              <a:rPr lang="fa-IR" dirty="0">
                <a:cs typeface="B Nazanin" pitchFamily="2" charset="-78"/>
              </a:rPr>
              <a:t>4- مراقبت از محيط</a:t>
            </a:r>
          </a:p>
          <a:p>
            <a:pPr algn="r" rtl="1"/>
            <a:r>
              <a:rPr lang="fa-IR" dirty="0">
                <a:cs typeface="B Nazanin" pitchFamily="2" charset="-78"/>
              </a:rPr>
              <a:t>5- سيستم مديريت شامل: تعهد شركت- پاسخگويي و مسئوليت مديريت- ارزيابي ريسك و مديريت ريسك- آموزش- ارتباطات- بازخورد مشاركت كاركنان- فرآيند اقدام اصلاحي- مستند سازي.</a:t>
            </a:r>
          </a:p>
          <a:p>
            <a:pPr algn="r" rtl="1"/>
            <a:r>
              <a:rPr lang="fa-IR" dirty="0">
                <a:cs typeface="B Nazanin" pitchFamily="2" charset="-78"/>
              </a:rPr>
              <a:t>6- اخلاق شامل: حفاظت از سرمايه فكري سازمان- مشاركت و درگير شدن در كارهاي گروهي- كسب و كار، رقابت و تبليغات منصفانه و درست- شفاف و باز بودن اطلاعات- نفي فساد، رشوه، اختلاس و حيف و ميل اموال- نفي سود غير متعارف.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4237436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47800" y="1524000"/>
            <a:ext cx="7406640" cy="2895600"/>
          </a:xfrm>
        </p:spPr>
        <p:txBody>
          <a:bodyPr>
            <a:normAutofit fontScale="92500" lnSpcReduction="10000"/>
          </a:bodyPr>
          <a:lstStyle/>
          <a:p>
            <a:pPr algn="r" rtl="1"/>
            <a:r>
              <a:rPr lang="fa-IR" sz="3500" b="1" dirty="0">
                <a:cs typeface="B Nazanin" pitchFamily="2" charset="-78"/>
              </a:rPr>
              <a:t>تحقيق و </a:t>
            </a:r>
            <a:r>
              <a:rPr lang="fa-IR" sz="3500" b="1" dirty="0" smtClean="0">
                <a:cs typeface="B Nazanin" pitchFamily="2" charset="-78"/>
              </a:rPr>
              <a:t>توسعه:</a:t>
            </a:r>
          </a:p>
          <a:p>
            <a:pPr algn="r" rtl="1"/>
            <a:endParaRPr lang="fa-IR" b="1" dirty="0">
              <a:cs typeface="B Nazanin" pitchFamily="2" charset="-78"/>
            </a:endParaRPr>
          </a:p>
          <a:p>
            <a:pPr algn="r" rtl="1"/>
            <a:r>
              <a:rPr lang="fa-IR" dirty="0">
                <a:cs typeface="B Nazanin" pitchFamily="2" charset="-78"/>
              </a:rPr>
              <a:t>نام سوني با نوآوري در محصول عجين شده است. فلسفه بخش طراحي سوني اين است: ‹‹ كاري انجام ده كه هيچگاه قبل از آن انجام نيافته است. همواره يك گام پيشتر قرار داشته باش ››.</a:t>
            </a:r>
          </a:p>
          <a:p>
            <a:pPr algn="r" rtl="1"/>
            <a:r>
              <a:rPr lang="fa-IR" dirty="0">
                <a:cs typeface="B Nazanin" pitchFamily="2" charset="-78"/>
              </a:rPr>
              <a:t>همين فلسفه منجر به توليد محصولاتي با عملكرد عالي، سهولت در استفاده و زيبا شده است.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178963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1600" y="304800"/>
            <a:ext cx="7559040" cy="6629400"/>
          </a:xfrm>
        </p:spPr>
        <p:txBody>
          <a:bodyPr>
            <a:normAutofit fontScale="85000" lnSpcReduction="20000"/>
          </a:bodyPr>
          <a:lstStyle/>
          <a:p>
            <a:pPr algn="r" rtl="1"/>
            <a:r>
              <a:rPr lang="fa-IR" sz="3600" b="1" dirty="0">
                <a:cs typeface="B Nazanin" pitchFamily="2" charset="-78"/>
              </a:rPr>
              <a:t>منابع </a:t>
            </a:r>
            <a:r>
              <a:rPr lang="fa-IR" sz="3600" b="1" dirty="0" smtClean="0">
                <a:cs typeface="B Nazanin" pitchFamily="2" charset="-78"/>
              </a:rPr>
              <a:t>انساني:</a:t>
            </a:r>
            <a:endParaRPr lang="fa-IR" sz="3600" b="1" dirty="0">
              <a:cs typeface="B Nazanin" pitchFamily="2" charset="-78"/>
            </a:endParaRPr>
          </a:p>
          <a:p>
            <a:pPr algn="r" rtl="1"/>
            <a:r>
              <a:rPr lang="fa-IR" dirty="0">
                <a:cs typeface="B Nazanin" pitchFamily="2" charset="-78"/>
              </a:rPr>
              <a:t>شركت سوني براي ارتباط بين مديريت و كاركنان بسيار ارزش قائل است زيرا اين امر در جهت انتقال سياست هاي مديريت به كاركنان و تشويق آنها به ارائه نظراتشان حياتي است. فلسفه اساسي سوني در اين مورد تنوع جهاني و دادن </a:t>
            </a:r>
            <a:r>
              <a:rPr lang="fa-IR" dirty="0" smtClean="0">
                <a:cs typeface="B Nazanin" pitchFamily="2" charset="-78"/>
              </a:rPr>
              <a:t>فرصت </a:t>
            </a:r>
            <a:r>
              <a:rPr lang="fa-IR" dirty="0">
                <a:cs typeface="B Nazanin" pitchFamily="2" charset="-78"/>
              </a:rPr>
              <a:t>هاي برابر به همه است. براساس منشور اخلاقي سال 2003 شركت، موارد زير به عنوان حقوق بنياني كاركنان كه با فعاليتها و قواعد كاري سوني منطبق است در نظر گرفته شده است: </a:t>
            </a:r>
          </a:p>
          <a:p>
            <a:pPr algn="r" rtl="1"/>
            <a:r>
              <a:rPr lang="fa-IR" dirty="0">
                <a:cs typeface="B Nazanin" pitchFamily="2" charset="-78"/>
              </a:rPr>
              <a:t>- در اختيار گذاشتن فرصتهاي برابر كاركنان </a:t>
            </a:r>
          </a:p>
          <a:p>
            <a:pPr algn="r" rtl="1"/>
            <a:r>
              <a:rPr lang="fa-IR" dirty="0">
                <a:cs typeface="B Nazanin" pitchFamily="2" charset="-78"/>
              </a:rPr>
              <a:t>- منع كار اجباري و كار كودكان </a:t>
            </a:r>
          </a:p>
          <a:p>
            <a:pPr algn="r" rtl="1"/>
            <a:r>
              <a:rPr lang="fa-IR" dirty="0">
                <a:cs typeface="B Nazanin" pitchFamily="2" charset="-78"/>
              </a:rPr>
              <a:t>- شرايط استخدامي و كاري سالم</a:t>
            </a:r>
          </a:p>
          <a:p>
            <a:pPr algn="r" rtl="1"/>
            <a:r>
              <a:rPr lang="fa-IR" dirty="0">
                <a:cs typeface="B Nazanin" pitchFamily="2" charset="-78"/>
              </a:rPr>
              <a:t>- محيط كاري ايمن، سالم و تميز</a:t>
            </a:r>
          </a:p>
          <a:p>
            <a:pPr algn="r" rtl="1"/>
            <a:r>
              <a:rPr lang="fa-IR" dirty="0">
                <a:cs typeface="B Nazanin" pitchFamily="2" charset="-78"/>
              </a:rPr>
              <a:t>از آن سال، شركت جايزه </a:t>
            </a:r>
            <a:r>
              <a:rPr lang="en-US" dirty="0">
                <a:cs typeface="B Nazanin" pitchFamily="2" charset="-78"/>
              </a:rPr>
              <a:t>MVP </a:t>
            </a:r>
            <a:r>
              <a:rPr lang="fa-IR" dirty="0">
                <a:cs typeface="B Nazanin" pitchFamily="2" charset="-78"/>
              </a:rPr>
              <a:t>را براي كليه كاركنان خود كه فناوري و ارزشي افزوده خلق كند در نظر گرفت. اين جايزه به منظور انگيزه دادن به كاركنان براي تلاش و تحرك بيشتر است. در سال 2005، تعداد 37 نفر از كاركنان به اين جايزه دست يافتند. در زمينه كاركنان، سوني سيستم خود ارزيابي براي اهداف فردي و خط مشي پرداخت براساس عملكرد را به كار گرفته است. سال 2000 نيز دانشگاه سوني تاسيس شد. در سال 2005 تعداد كاركنان سوني در سراسر جهان 158500 نفر بود كه 8/38 درصد در ژاپن، 6/18 در آمريكاي شمالي، 3/9 در اروپا، 8/11 در آسيا، 4/19 در آسياي شرقي و 1/2 در آمريكاي لاتين مشغول به كار بودن. </a:t>
            </a:r>
            <a:r>
              <a:rPr lang="fa-IR" dirty="0" smtClean="0">
                <a:cs typeface="B Nazanin" pitchFamily="2" charset="-78"/>
              </a:rPr>
              <a:t> </a:t>
            </a:r>
            <a:r>
              <a:rPr lang="fa-IR" dirty="0">
                <a:cs typeface="B Nazanin" pitchFamily="2" charset="-78"/>
              </a:rPr>
              <a:t>5/82 درصد كاركنان در كسب و كار الكترونيك فعاليت مي كنند. نسبت  كاركنان زن شركت در ژاپن 29 درصد، در آمريكا 38 درصد و در اروپا نيز 38 درصد است. نسبت تعداد مديران زن شركت در ژاپن 1/3 درصد، در آمريكا 5/32 درصد و در اروپا 17 درصد است.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18713270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752600" y="1676400"/>
            <a:ext cx="7178040" cy="2798136"/>
          </a:xfrm>
        </p:spPr>
        <p:txBody>
          <a:bodyPr>
            <a:normAutofit fontScale="92500" lnSpcReduction="20000"/>
          </a:bodyPr>
          <a:lstStyle/>
          <a:p>
            <a:pPr algn="r" rtl="1"/>
            <a:r>
              <a:rPr lang="fa-IR" sz="3800" b="1" dirty="0" smtClean="0">
                <a:cs typeface="B Nazanin" pitchFamily="2" charset="-78"/>
              </a:rPr>
              <a:t>فروش:</a:t>
            </a:r>
          </a:p>
          <a:p>
            <a:pPr algn="r" rtl="1"/>
            <a:endParaRPr lang="fa-IR" sz="3800" b="1" dirty="0">
              <a:cs typeface="B Nazanin" pitchFamily="2" charset="-78"/>
            </a:endParaRPr>
          </a:p>
          <a:p>
            <a:pPr algn="r" rtl="1"/>
            <a:r>
              <a:rPr lang="fa-IR" dirty="0">
                <a:cs typeface="B Nazanin" pitchFamily="2" charset="-78"/>
              </a:rPr>
              <a:t>در سال 2005، فروش شركت بيش از 66 ميليارد دلار و سود خالص آن 5/1 ميليارد بود. درصد فروش شركت در ژاپن، آمريكا، اروپا به ترتيب 29، 2/26 و 23 بوده است. در حوزه هاي مختلف كسب و كار، ميزان درصد فروش 3/64 درصد مربوط به حوزه الكترونيك، 12 درصد بازي، 3/9 </a:t>
            </a:r>
            <a:r>
              <a:rPr lang="fa-IR" dirty="0" smtClean="0">
                <a:cs typeface="B Nazanin" pitchFamily="2" charset="-78"/>
              </a:rPr>
              <a:t>درصد </a:t>
            </a:r>
            <a:r>
              <a:rPr lang="fa-IR" dirty="0">
                <a:cs typeface="B Nazanin" pitchFamily="2" charset="-78"/>
              </a:rPr>
              <a:t>تصوير برداري، 3/9 درصد خدمات مالي و 1/5 درصد ساير موارد بوده است.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15980930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32560" y="685800"/>
            <a:ext cx="7406640" cy="5334000"/>
          </a:xfrm>
        </p:spPr>
        <p:txBody>
          <a:bodyPr>
            <a:normAutofit fontScale="85000" lnSpcReduction="20000"/>
          </a:bodyPr>
          <a:lstStyle/>
          <a:p>
            <a:pPr algn="r" rtl="1"/>
            <a:r>
              <a:rPr lang="fa-IR" sz="3800" b="1" dirty="0">
                <a:cs typeface="B Nazanin" pitchFamily="2" charset="-78"/>
              </a:rPr>
              <a:t>مدير </a:t>
            </a:r>
            <a:r>
              <a:rPr lang="fa-IR" sz="3800" b="1" dirty="0" smtClean="0">
                <a:cs typeface="B Nazanin" pitchFamily="2" charset="-78"/>
              </a:rPr>
              <a:t>عامل:</a:t>
            </a:r>
            <a:endParaRPr lang="fa-IR" sz="3800" b="1" dirty="0">
              <a:cs typeface="B Nazanin" pitchFamily="2" charset="-78"/>
            </a:endParaRPr>
          </a:p>
          <a:p>
            <a:pPr algn="r" rtl="1"/>
            <a:r>
              <a:rPr lang="fa-IR" dirty="0">
                <a:cs typeface="B Nazanin" pitchFamily="2" charset="-78"/>
              </a:rPr>
              <a:t>ايبوكا مهندس جوان و نابغه اي كه دوست نداشت همان كاري را انجام دهد كه ديگران انجام مي دهند به همراه موريتا كه روياي ساخت يك گرامافون الكتريك را در سر داشت شركت سوني را تاسيس كردند. ايبوكا در 21 سالگي در زمينه روشنايي نئون اختراعي را به نام خود ثبت كرده بود. او در زمينه دانش فني، مديريت و به ويژه بازاريابي بسيار قوي بود. همواره تمايل داشت تا بازار را به سمت فناوري هاي نوين سوق دهد. موريتا نيز در گسترش جهاني سوني نقش بسيار عمده داشت به گونه اي كه شركت را بسيار سريع تر و بيشتر از ساير شركت هاي مشابه به سمت جهاني شدن سوق داد. همين حركت نهادينه شده سبب شد كه امروز، مدير عامل شركت فردي غير ژاپني باشد: هوارد استرينگر.او معتقد است رشد و غناي سوني جز با تنوع جاذبه هاي كاري و درك تجربه هاي متعدد ممكن نيست. او برنامه ‹‹ ايده هاي سوني ›› را براي بازنگري سياست هاي شركت و ارزيابي و اخذ نظرات كاركنان، مشتريان، فروشندگان، تامين كنندگان و سهامداران مطرح كرده است. استرينگر برنامه ‹‹ سوني يكپارچه و متمايز ›› را براي توانمند سازي كاركنان وبهبود عملكردها در جهت پاسخگويي به نيازهاي ذي نفعان در نظر گرفته است. </a:t>
            </a:r>
          </a:p>
          <a:p>
            <a:pPr algn="r" rtl="1"/>
            <a:r>
              <a:rPr lang="fa-IR" dirty="0">
                <a:cs typeface="B Nazanin" pitchFamily="2" charset="-78"/>
              </a:rPr>
              <a:t>مدير عامل سوني معتقد است كه اين برنامه شركت را در جهت دستيابي به چشم انداز خود كمك خواهد كرد.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37444113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828800" y="1219200"/>
            <a:ext cx="6858000" cy="3788736"/>
          </a:xfrm>
        </p:spPr>
        <p:txBody>
          <a:bodyPr>
            <a:normAutofit fontScale="92500" lnSpcReduction="20000"/>
          </a:bodyPr>
          <a:lstStyle/>
          <a:p>
            <a:pPr algn="r" rtl="1"/>
            <a:r>
              <a:rPr lang="fa-IR" sz="3500" b="1" dirty="0" smtClean="0">
                <a:cs typeface="B Nazanin" pitchFamily="2" charset="-78"/>
              </a:rPr>
              <a:t>آينده:</a:t>
            </a:r>
          </a:p>
          <a:p>
            <a:pPr algn="r" rtl="1"/>
            <a:endParaRPr lang="fa-IR" sz="3500" b="1" dirty="0">
              <a:cs typeface="B Nazanin" pitchFamily="2" charset="-78"/>
            </a:endParaRPr>
          </a:p>
          <a:p>
            <a:pPr algn="r" rtl="1"/>
            <a:r>
              <a:rPr lang="fa-IR" dirty="0">
                <a:cs typeface="B Nazanin" pitchFamily="2" charset="-78"/>
              </a:rPr>
              <a:t>مدير عامل سوني بر اين باور است كه بايد براي نسل بعد، جامعه اي پايدار خلق كرد. او مي گويد: معتقدم كه سوني بايد نقش مهمي در كمك به توسعه و پيشرفت يك جامعه اي پايدار جهاني ايفا كند. شركت برنامه ‹‹ مديريت سبز 2010 ›› براي خلق اين جامعه طراحي كرده است تا بتوان براساس آن صدمات زيست محيطي كسب و كار را كاهش داد. كاستن هفت درصد از ميزان شاخص گازهاي گلخانه اي نسبت به سطح سال 2000 در جهت جلوگيري از گرم شدن زمين از جمله اين برنامه هاست. استرينگر، مدير عامل شركت، اساس حركت سوني را جهاني فكر كردن و محلي عمل كردن مي داند.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2848095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47800" y="609600"/>
            <a:ext cx="7406640" cy="5867400"/>
          </a:xfrm>
        </p:spPr>
        <p:txBody>
          <a:bodyPr>
            <a:normAutofit fontScale="92500" lnSpcReduction="20000"/>
          </a:bodyPr>
          <a:lstStyle/>
          <a:p>
            <a:pPr algn="r" rtl="1"/>
            <a:r>
              <a:rPr lang="fa-IR" sz="3000" b="1" dirty="0">
                <a:cs typeface="B Nazanin" pitchFamily="2" charset="-78"/>
              </a:rPr>
              <a:t>شركت سامسونگ </a:t>
            </a:r>
            <a:r>
              <a:rPr lang="fa-IR" sz="3000" b="1" dirty="0" smtClean="0">
                <a:cs typeface="B Nazanin" pitchFamily="2" charset="-78"/>
              </a:rPr>
              <a:t>الكترونيك</a:t>
            </a:r>
            <a:r>
              <a:rPr lang="fa-IR" b="1" dirty="0" smtClean="0">
                <a:cs typeface="B Nazanin" pitchFamily="2" charset="-78"/>
              </a:rPr>
              <a:t>:</a:t>
            </a:r>
            <a:r>
              <a:rPr lang="en-US" sz="2200" b="1" dirty="0" smtClean="0">
                <a:latin typeface="Times New Roman" pitchFamily="18" charset="0"/>
                <a:cs typeface="Times New Roman" pitchFamily="18" charset="0"/>
              </a:rPr>
              <a:t>SAMSUNG</a:t>
            </a:r>
            <a:r>
              <a:rPr lang="en-US" b="1" dirty="0" smtClean="0">
                <a:latin typeface="Times New Roman" pitchFamily="18" charset="0"/>
                <a:cs typeface="Times New Roman" pitchFamily="18" charset="0"/>
              </a:rPr>
              <a:t> </a:t>
            </a:r>
            <a:r>
              <a:rPr lang="en-US" sz="2200" b="1" dirty="0">
                <a:latin typeface="Times New Roman" pitchFamily="18" charset="0"/>
                <a:cs typeface="Times New Roman" pitchFamily="18" charset="0"/>
              </a:rPr>
              <a:t>ELECTRONIC</a:t>
            </a:r>
            <a:r>
              <a:rPr lang="en-US" b="1" dirty="0">
                <a:latin typeface="Times New Roman" pitchFamily="18" charset="0"/>
                <a:cs typeface="Times New Roman" pitchFamily="18" charset="0"/>
              </a:rPr>
              <a:t> </a:t>
            </a:r>
            <a:endParaRPr lang="fa-IR" b="1" dirty="0" smtClean="0">
              <a:latin typeface="Times New Roman" pitchFamily="18" charset="0"/>
              <a:cs typeface="Times New Roman" pitchFamily="18" charset="0"/>
            </a:endParaRPr>
          </a:p>
          <a:p>
            <a:pPr algn="r" rtl="1"/>
            <a:r>
              <a:rPr lang="fa-IR" dirty="0" smtClean="0">
                <a:cs typeface="B Nazanin" pitchFamily="2" charset="-78"/>
              </a:rPr>
              <a:t>ممكن </a:t>
            </a:r>
            <a:r>
              <a:rPr lang="fa-IR" dirty="0">
                <a:cs typeface="B Nazanin" pitchFamily="2" charset="-78"/>
              </a:rPr>
              <a:t>است كار لي بيونگ چول بنيانگذار گروه سامسونگ در سال 1938 براي تاسيس شركت را دشوار به حساب بياوريم، اما هيچ </a:t>
            </a:r>
            <a:r>
              <a:rPr lang="fa-IR" dirty="0" smtClean="0">
                <a:cs typeface="B Nazanin" pitchFamily="2" charset="-78"/>
              </a:rPr>
              <a:t>ترديدی </a:t>
            </a:r>
            <a:r>
              <a:rPr lang="fa-IR" dirty="0">
                <a:cs typeface="B Nazanin" pitchFamily="2" charset="-78"/>
              </a:rPr>
              <a:t>نمي </a:t>
            </a:r>
            <a:r>
              <a:rPr lang="fa-IR" dirty="0" smtClean="0">
                <a:cs typeface="B Nazanin" pitchFamily="2" charset="-78"/>
              </a:rPr>
              <a:t>توان </a:t>
            </a:r>
            <a:r>
              <a:rPr lang="fa-IR" dirty="0">
                <a:cs typeface="B Nazanin" pitchFamily="2" charset="-78"/>
              </a:rPr>
              <a:t>داشت كه 20 سال پيش كه رهبري شركت به دست فرزند او، ‹‹ لي كان هي ›› افتاد و او مسئوليت عبور و تبديل يك شركت خانوادگي و بازرگاني را به يك شركت مبتني بر فناوري الكترونيك برعهده گرفت، دشواري كار بسيار بيشتر از دوران تاسيس بوده است. اما آنچه مهم است آن است كه ‹‹ لي ›› به خوبي از عهده اين مسئوليت برآمد و اين شركت سه ستاره ( معناي سامسونگ در زبان كره اي ) را ستاره هاي بيشتري بخشيد و جايگاه آن را نه تنها در كره كه در جهان و در مقايسه با شركت هاي حوزه الكترونيك تثبيت كرد. سامسونگ اكنون در حوزه هاي مختلفي همچون صنايع سنگين ، صنايع كشتي سازي، نساجي، پتروشيمي، خودرو سازي و به ويژه صنايع الكترونيك فعال است و عظيم ترين و محبوب ترين شركت زير مجموعه آن يعني سامسونگ الكترونيك به گونه اي حركت كرده كه امروز در برخي محصولات نظير نمايش گرهاي مختلف مقام اول را در دنيا كسب كرده است. در عرضه گوشي هاي تلفن همراه به مقام سوم جهاني دست يافته است و در مجموع فعاليتهاي حوزه الكترونيك به رقابت با سوني و پاناسونيك مي انديشد. انديشه هاي تحول گرايانه رهبر كنوني شركت يعني لي كان هي در تغيير جهت سامسونگ بسيار موثر بوده است.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2840087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295400" y="228600"/>
            <a:ext cx="7559040" cy="6477000"/>
          </a:xfrm>
        </p:spPr>
        <p:txBody>
          <a:bodyPr>
            <a:normAutofit fontScale="85000" lnSpcReduction="20000"/>
          </a:bodyPr>
          <a:lstStyle/>
          <a:p>
            <a:pPr algn="r" rtl="1"/>
            <a:r>
              <a:rPr lang="fa-IR" sz="3600" b="1" dirty="0" smtClean="0">
                <a:cs typeface="B Nazanin" pitchFamily="2" charset="-78"/>
              </a:rPr>
              <a:t>تاريخچه:</a:t>
            </a:r>
            <a:endParaRPr lang="fa-IR" sz="3600" b="1" dirty="0">
              <a:cs typeface="B Nazanin" pitchFamily="2" charset="-78"/>
            </a:endParaRPr>
          </a:p>
          <a:p>
            <a:pPr algn="r" rtl="1"/>
            <a:r>
              <a:rPr lang="fa-IR" dirty="0">
                <a:cs typeface="B Nazanin" pitchFamily="2" charset="-78"/>
              </a:rPr>
              <a:t>گروه سامسونگ در سال 1938 توسط لي بيونگ چول به عنوان يك شركت بازرگاني تاسيس شد و بيشترين حجم كاري خود را بر صادرات ماهي و ميوه و سبزي به چين قرار داد. طي يك دهه، با رشدي بسيار سريع، سامسونگ به يكي از 10 شركت بزرگ كره تبديل شد. در سال 1969 شركت سامسونگ الكترونيك در گروه سامسونگ متولد شد. در دهه 1970، شركت با سرمايه گذاري در صنايع سنگين، صنايع شيميايي و پتروشيمي و ساخت كشتي، راه صنعتي شدن را در پيش گرفت. در 1973 دومين برنامه </a:t>
            </a:r>
            <a:r>
              <a:rPr lang="fa-IR" dirty="0" smtClean="0">
                <a:cs typeface="B Nazanin" pitchFamily="2" charset="-78"/>
              </a:rPr>
              <a:t>پنج ساله </a:t>
            </a:r>
            <a:r>
              <a:rPr lang="fa-IR" dirty="0">
                <a:cs typeface="B Nazanin" pitchFamily="2" charset="-78"/>
              </a:rPr>
              <a:t>مديريت اعلام شد و گذار از مرحله ساخت مواد اوليه به محصول نهايي هدف گيري شد. در اين دهه شركتهاي صنايع سنگين، پتروشيمي، كشتي سازي و صنايع دقيق سامسونگ تاسيس شد و اولين صادرات صنايع الكترونيك از سوي سامسونگ الكترونيك صورت گرفت. دهه 1980، دهه ورود سامسونگ به بازار فناوري جهاني بود.  در سال 1987 با مرگ بنيانگذار گروه، پسرش لي كان هي جانشين </a:t>
            </a:r>
            <a:r>
              <a:rPr lang="fa-IR" dirty="0" smtClean="0">
                <a:cs typeface="B Nazanin" pitchFamily="2" charset="-78"/>
              </a:rPr>
              <a:t>او شد </a:t>
            </a:r>
            <a:r>
              <a:rPr lang="fa-IR" dirty="0">
                <a:cs typeface="B Nazanin" pitchFamily="2" charset="-78"/>
              </a:rPr>
              <a:t>و يك سال بعد برنامه انقلاب دوم را در شركت به راه انداخت. اين برنامه مشتمل بر تجديد ساختار كسب و كار قديمي و تبديل شدن شركت به يكي از پنج شركت برتر الكترونيك و يكي از شركتهاي كلاس جهاني در قرن بيستم و يكم بود. </a:t>
            </a:r>
          </a:p>
          <a:p>
            <a:pPr algn="r" rtl="1"/>
            <a:r>
              <a:rPr lang="fa-IR" dirty="0">
                <a:cs typeface="B Nazanin" pitchFamily="2" charset="-78"/>
              </a:rPr>
              <a:t>اوايل دهه 1990 دوران مديريت نوين در سامسونگ بود. شعار ‹‹ اول كيفيت ›› انتخاب و تبليغ شد. در اين دوره، 17 محصول مختلف نظير نيمه هادي، نمايشگرهاي رايانه و تجهيزات تصوير رنگي در بازار جهاني توليد شد و در برخي از آنها، نظير </a:t>
            </a:r>
            <a:r>
              <a:rPr lang="en-US" dirty="0">
                <a:cs typeface="B Nazanin" pitchFamily="2" charset="-78"/>
              </a:rPr>
              <a:t>LCD </a:t>
            </a:r>
            <a:r>
              <a:rPr lang="fa-IR" dirty="0">
                <a:cs typeface="B Nazanin" pitchFamily="2" charset="-78"/>
              </a:rPr>
              <a:t>به مقام اول جهاني دست يافت. همزمان، علاوه بر جهت گيري به سمت به كار گيري شش سيگما و توليد محصول كيفي، كيفيت كاركنان نيز مورد توجه قرار گرفت. از ابتداي قرن جديد، حركت به سمت دوران ديجيتال براي شركت تشديد شد، به گونه اي كه به سرعت در حوزه هاي مختلف فناوري اطلاعات و ارتباطات، محصولات متنوعي عرضه شد.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24183013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47800" y="1066800"/>
            <a:ext cx="7406640" cy="4267200"/>
          </a:xfrm>
        </p:spPr>
        <p:txBody>
          <a:bodyPr>
            <a:normAutofit fontScale="92500" lnSpcReduction="20000"/>
          </a:bodyPr>
          <a:lstStyle/>
          <a:p>
            <a:pPr algn="r" rtl="1"/>
            <a:r>
              <a:rPr lang="fa-IR" sz="3500" b="1" dirty="0">
                <a:cs typeface="B Nazanin" pitchFamily="2" charset="-78"/>
              </a:rPr>
              <a:t>حوزه هاي </a:t>
            </a:r>
            <a:r>
              <a:rPr lang="fa-IR" sz="3500" b="1" dirty="0" smtClean="0">
                <a:cs typeface="B Nazanin" pitchFamily="2" charset="-78"/>
              </a:rPr>
              <a:t>فعاليت:</a:t>
            </a:r>
          </a:p>
          <a:p>
            <a:pPr algn="r" rtl="1"/>
            <a:endParaRPr lang="fa-IR" sz="3500" b="1" dirty="0">
              <a:cs typeface="B Nazanin" pitchFamily="2" charset="-78"/>
            </a:endParaRPr>
          </a:p>
          <a:p>
            <a:pPr algn="r" rtl="1"/>
            <a:r>
              <a:rPr lang="fa-IR" dirty="0">
                <a:cs typeface="B Nazanin" pitchFamily="2" charset="-78"/>
              </a:rPr>
              <a:t>پنج حوزه اصلي كسب و كار شركت سامسونگ الكترونيك عبارت است از: كسب و كار لوازم خانگي ديجيتال، رسانه ديجيتال، </a:t>
            </a:r>
            <a:r>
              <a:rPr lang="en-US" dirty="0">
                <a:cs typeface="B Nazanin" pitchFamily="2" charset="-78"/>
              </a:rPr>
              <a:t>LCD </a:t>
            </a:r>
            <a:r>
              <a:rPr lang="fa-IR" dirty="0">
                <a:cs typeface="B Nazanin" pitchFamily="2" charset="-78"/>
              </a:rPr>
              <a:t>و نيمه هادي ها و ارتباطات راه دور اين شركت معروفترين و مهمترين زير مجموعه گروه سامسونگ است كه به عنوان برترين شركت كره جنوبي به تنهايي بيش از 10 درصد كل صادرات اين كشور را انجام مي دهد. در سال 2004، سامسونگ الكترونيك از سوي مجله فورچون به عنوان چهارمين شركت تحسين برانگيز جهان در حوزه الكترونيك انتخاب شد. هم اكنون تعداد شركت هاي گروه سامسونگ به 14 رسيده كه با 337 دفتر در 58 كشور جهان پراكنده است. جايگاه سامسونگ در فروش گوشي تلفن همراه در جهان با 103 ميليون عدد در سال 2005، بعد از نوكيا و موتورولا قرار دارد كه حدود 13 درصد فروش جهاني را شامل مي شود.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3567781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47800" y="762000"/>
            <a:ext cx="7406640" cy="5486400"/>
          </a:xfrm>
        </p:spPr>
        <p:txBody>
          <a:bodyPr>
            <a:normAutofit fontScale="85000" lnSpcReduction="20000"/>
          </a:bodyPr>
          <a:lstStyle/>
          <a:p>
            <a:pPr algn="r" rtl="1"/>
            <a:r>
              <a:rPr lang="fa-IR" b="1" dirty="0">
                <a:cs typeface="B Nazanin" pitchFamily="2" charset="-78"/>
              </a:rPr>
              <a:t>تحقیق و </a:t>
            </a:r>
            <a:r>
              <a:rPr lang="fa-IR" b="1" dirty="0" smtClean="0">
                <a:cs typeface="B Nazanin" pitchFamily="2" charset="-78"/>
              </a:rPr>
              <a:t>توسعه  ................................................. 22</a:t>
            </a:r>
            <a:endParaRPr lang="fa-IR" b="1" dirty="0">
              <a:cs typeface="B Nazanin" pitchFamily="2" charset="-78"/>
            </a:endParaRPr>
          </a:p>
          <a:p>
            <a:pPr algn="r" rtl="1"/>
            <a:r>
              <a:rPr lang="fa-IR" b="1" dirty="0">
                <a:cs typeface="B Nazanin" pitchFamily="2" charset="-78"/>
              </a:rPr>
              <a:t>منابع </a:t>
            </a:r>
            <a:r>
              <a:rPr lang="fa-IR" b="1" dirty="0" smtClean="0">
                <a:cs typeface="B Nazanin" pitchFamily="2" charset="-78"/>
              </a:rPr>
              <a:t>انسانی  ...................................................... 23</a:t>
            </a:r>
            <a:endParaRPr lang="fa-IR" b="1" dirty="0">
              <a:cs typeface="B Nazanin" pitchFamily="2" charset="-78"/>
            </a:endParaRPr>
          </a:p>
          <a:p>
            <a:pPr algn="r" rtl="1"/>
            <a:r>
              <a:rPr lang="fa-IR" b="1" dirty="0">
                <a:cs typeface="B Nazanin" pitchFamily="2" charset="-78"/>
              </a:rPr>
              <a:t>فروش  </a:t>
            </a:r>
            <a:r>
              <a:rPr lang="fa-IR" b="1" dirty="0" smtClean="0">
                <a:cs typeface="B Nazanin" pitchFamily="2" charset="-78"/>
              </a:rPr>
              <a:t> ............................................................... 24</a:t>
            </a:r>
            <a:endParaRPr lang="fa-IR" b="1" dirty="0">
              <a:cs typeface="B Nazanin" pitchFamily="2" charset="-78"/>
            </a:endParaRPr>
          </a:p>
          <a:p>
            <a:pPr algn="r" rtl="1"/>
            <a:r>
              <a:rPr lang="fa-IR" b="1" dirty="0">
                <a:cs typeface="B Nazanin" pitchFamily="2" charset="-78"/>
              </a:rPr>
              <a:t>مدیر </a:t>
            </a:r>
            <a:r>
              <a:rPr lang="fa-IR" b="1" dirty="0" smtClean="0">
                <a:cs typeface="B Nazanin" pitchFamily="2" charset="-78"/>
              </a:rPr>
              <a:t>عامل ......................................................... 25</a:t>
            </a:r>
            <a:endParaRPr lang="fa-IR" b="1" dirty="0">
              <a:cs typeface="B Nazanin" pitchFamily="2" charset="-78"/>
            </a:endParaRPr>
          </a:p>
          <a:p>
            <a:pPr algn="r" rtl="1"/>
            <a:r>
              <a:rPr lang="fa-IR" b="1" dirty="0" smtClean="0">
                <a:cs typeface="B Nazanin" pitchFamily="2" charset="-78"/>
              </a:rPr>
              <a:t>آینده    .............................................................. 26</a:t>
            </a:r>
            <a:endParaRPr lang="fa-IR" b="1" dirty="0">
              <a:cs typeface="B Nazanin" pitchFamily="2" charset="-78"/>
            </a:endParaRPr>
          </a:p>
          <a:p>
            <a:pPr algn="r" rtl="1"/>
            <a:endParaRPr lang="fa-IR" b="1" dirty="0" smtClean="0">
              <a:cs typeface="B Nazanin" pitchFamily="2" charset="-78"/>
            </a:endParaRPr>
          </a:p>
          <a:p>
            <a:pPr algn="r" rtl="1"/>
            <a:r>
              <a:rPr lang="fa-IR" b="1" dirty="0" smtClean="0">
                <a:cs typeface="B Nazanin" pitchFamily="2" charset="-78"/>
              </a:rPr>
              <a:t>شركت </a:t>
            </a:r>
            <a:r>
              <a:rPr lang="fa-IR" b="1" dirty="0">
                <a:cs typeface="B Nazanin" pitchFamily="2" charset="-78"/>
              </a:rPr>
              <a:t>سامسونگ </a:t>
            </a:r>
            <a:r>
              <a:rPr lang="fa-IR" b="1" dirty="0" smtClean="0">
                <a:cs typeface="B Nazanin" pitchFamily="2" charset="-78"/>
              </a:rPr>
              <a:t>الكترونيك  ........................ 27</a:t>
            </a:r>
          </a:p>
          <a:p>
            <a:pPr algn="r" rtl="1"/>
            <a:r>
              <a:rPr lang="fa-IR" b="1" dirty="0" smtClean="0">
                <a:cs typeface="B Nazanin" pitchFamily="2" charset="-78"/>
              </a:rPr>
              <a:t>تاريخچه   .......................................................... 28</a:t>
            </a:r>
            <a:endParaRPr lang="fa-IR" b="1" dirty="0">
              <a:cs typeface="B Nazanin" pitchFamily="2" charset="-78"/>
            </a:endParaRPr>
          </a:p>
          <a:p>
            <a:pPr algn="r" rtl="1"/>
            <a:r>
              <a:rPr lang="fa-IR" b="1" dirty="0">
                <a:cs typeface="B Nazanin" pitchFamily="2" charset="-78"/>
              </a:rPr>
              <a:t>حوزه هاي </a:t>
            </a:r>
            <a:r>
              <a:rPr lang="fa-IR" b="1" dirty="0" smtClean="0">
                <a:cs typeface="B Nazanin" pitchFamily="2" charset="-78"/>
              </a:rPr>
              <a:t>فعاليت  ............................................ 29</a:t>
            </a:r>
            <a:endParaRPr lang="fa-IR" b="1" dirty="0">
              <a:cs typeface="B Nazanin" pitchFamily="2" charset="-78"/>
            </a:endParaRPr>
          </a:p>
          <a:p>
            <a:pPr algn="r" rtl="1"/>
            <a:r>
              <a:rPr lang="fa-IR" b="1" dirty="0">
                <a:cs typeface="B Nazanin" pitchFamily="2" charset="-78"/>
              </a:rPr>
              <a:t>چشم </a:t>
            </a:r>
            <a:r>
              <a:rPr lang="fa-IR" b="1" dirty="0" smtClean="0">
                <a:cs typeface="B Nazanin" pitchFamily="2" charset="-78"/>
              </a:rPr>
              <a:t>انداز   ...................................................... 30</a:t>
            </a:r>
            <a:endParaRPr lang="fa-IR" b="1" dirty="0">
              <a:cs typeface="B Nazanin" pitchFamily="2" charset="-78"/>
            </a:endParaRPr>
          </a:p>
          <a:p>
            <a:pPr algn="r" rtl="1"/>
            <a:r>
              <a:rPr lang="fa-IR" b="1" dirty="0">
                <a:cs typeface="B Nazanin" pitchFamily="2" charset="-78"/>
              </a:rPr>
              <a:t>ارزشها و فرهنگ </a:t>
            </a:r>
            <a:r>
              <a:rPr lang="fa-IR" b="1" dirty="0" smtClean="0">
                <a:cs typeface="B Nazanin" pitchFamily="2" charset="-78"/>
              </a:rPr>
              <a:t>سازماني  ............................. 31</a:t>
            </a:r>
            <a:endParaRPr lang="fa-IR" b="1" dirty="0">
              <a:cs typeface="B Nazanin" pitchFamily="2" charset="-78"/>
            </a:endParaRPr>
          </a:p>
          <a:p>
            <a:pPr algn="r" rtl="1"/>
            <a:r>
              <a:rPr lang="fa-IR" b="1" dirty="0">
                <a:cs typeface="B Nazanin" pitchFamily="2" charset="-78"/>
              </a:rPr>
              <a:t>تحقيق و </a:t>
            </a:r>
            <a:r>
              <a:rPr lang="fa-IR" b="1" dirty="0" smtClean="0">
                <a:cs typeface="B Nazanin" pitchFamily="2" charset="-78"/>
              </a:rPr>
              <a:t>توسعه   ............................................ 32</a:t>
            </a:r>
            <a:endParaRPr lang="fa-IR" b="1" dirty="0">
              <a:cs typeface="B Nazanin" pitchFamily="2" charset="-78"/>
            </a:endParaRPr>
          </a:p>
          <a:p>
            <a:pPr algn="r" rtl="1"/>
            <a:r>
              <a:rPr lang="fa-IR" b="1" dirty="0">
                <a:cs typeface="B Nazanin" pitchFamily="2" charset="-78"/>
              </a:rPr>
              <a:t>منابع </a:t>
            </a:r>
            <a:r>
              <a:rPr lang="fa-IR" b="1" dirty="0" smtClean="0">
                <a:cs typeface="B Nazanin" pitchFamily="2" charset="-78"/>
              </a:rPr>
              <a:t>انساني    ................................................ 33</a:t>
            </a:r>
            <a:endParaRPr lang="fa-IR" b="1" dirty="0">
              <a:cs typeface="B Nazanin" pitchFamily="2" charset="-78"/>
            </a:endParaRPr>
          </a:p>
          <a:p>
            <a:pPr algn="r" rtl="1"/>
            <a:r>
              <a:rPr lang="fa-IR" b="1" dirty="0" smtClean="0">
                <a:cs typeface="B Nazanin" pitchFamily="2" charset="-78"/>
              </a:rPr>
              <a:t>فروش     ......................................................... 34</a:t>
            </a:r>
            <a:endParaRPr lang="fa-IR" b="1" dirty="0">
              <a:cs typeface="B Nazanin" pitchFamily="2" charset="-78"/>
            </a:endParaRPr>
          </a:p>
          <a:p>
            <a:pPr algn="r" rtl="1"/>
            <a:r>
              <a:rPr lang="fa-IR" b="1" dirty="0">
                <a:cs typeface="B Nazanin" pitchFamily="2" charset="-78"/>
              </a:rPr>
              <a:t>مدير </a:t>
            </a:r>
            <a:r>
              <a:rPr lang="fa-IR" b="1" dirty="0" smtClean="0">
                <a:cs typeface="B Nazanin" pitchFamily="2" charset="-78"/>
              </a:rPr>
              <a:t>عامل   ................................................... 35</a:t>
            </a:r>
            <a:endParaRPr lang="fa-IR" b="1" dirty="0">
              <a:cs typeface="B Nazanin" pitchFamily="2" charset="-78"/>
            </a:endParaRPr>
          </a:p>
          <a:p>
            <a:pPr algn="r" rtl="1"/>
            <a:r>
              <a:rPr lang="fa-IR" b="1" dirty="0" smtClean="0">
                <a:cs typeface="B Nazanin" pitchFamily="2" charset="-78"/>
              </a:rPr>
              <a:t>آينده    .......................................................... 36</a:t>
            </a:r>
            <a:endParaRPr lang="fa-IR" b="1" dirty="0">
              <a:cs typeface="B Nazanin" pitchFamily="2" charset="-78"/>
            </a:endParaRP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8723449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47800" y="1905000"/>
            <a:ext cx="7086600" cy="2417136"/>
          </a:xfrm>
        </p:spPr>
        <p:txBody>
          <a:bodyPr>
            <a:normAutofit/>
          </a:bodyPr>
          <a:lstStyle/>
          <a:p>
            <a:pPr algn="r" rtl="1"/>
            <a:r>
              <a:rPr lang="fa-IR" sz="3200" b="1" dirty="0">
                <a:cs typeface="B Nazanin" pitchFamily="2" charset="-78"/>
              </a:rPr>
              <a:t>چشم </a:t>
            </a:r>
            <a:r>
              <a:rPr lang="fa-IR" sz="3200" b="1" dirty="0" smtClean="0">
                <a:cs typeface="B Nazanin" pitchFamily="2" charset="-78"/>
              </a:rPr>
              <a:t>انداز:</a:t>
            </a:r>
          </a:p>
          <a:p>
            <a:pPr algn="r" rtl="1"/>
            <a:endParaRPr lang="fa-IR" sz="3200" b="1" dirty="0">
              <a:cs typeface="B Nazanin" pitchFamily="2" charset="-78"/>
            </a:endParaRPr>
          </a:p>
          <a:p>
            <a:pPr algn="r" rtl="1"/>
            <a:r>
              <a:rPr lang="fa-IR" dirty="0">
                <a:cs typeface="B Nazanin" pitchFamily="2" charset="-78"/>
              </a:rPr>
              <a:t>چشم انداز ترسيم شده از سوي شركت عبارت است از: تبديل شدن به رهبر انقلاب ديجيتال. شعار سامسونگ براي تحقق اين چشم انداز، ‹‹ شركت ديجيتال ›› بودن است.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41065970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524000" y="685800"/>
            <a:ext cx="7406640" cy="5181600"/>
          </a:xfrm>
        </p:spPr>
        <p:txBody>
          <a:bodyPr>
            <a:normAutofit fontScale="92500" lnSpcReduction="10000"/>
          </a:bodyPr>
          <a:lstStyle/>
          <a:p>
            <a:pPr algn="r" rtl="1"/>
            <a:r>
              <a:rPr lang="fa-IR" sz="3500" b="1" dirty="0">
                <a:cs typeface="B Nazanin" pitchFamily="2" charset="-78"/>
              </a:rPr>
              <a:t>ارزشها و فرهنگ </a:t>
            </a:r>
            <a:r>
              <a:rPr lang="fa-IR" sz="3500" b="1" dirty="0" smtClean="0">
                <a:cs typeface="B Nazanin" pitchFamily="2" charset="-78"/>
              </a:rPr>
              <a:t>سازماني:</a:t>
            </a:r>
          </a:p>
          <a:p>
            <a:pPr algn="r" rtl="1"/>
            <a:endParaRPr lang="fa-IR" sz="3500" b="1" dirty="0">
              <a:cs typeface="B Nazanin" pitchFamily="2" charset="-78"/>
            </a:endParaRPr>
          </a:p>
          <a:p>
            <a:pPr algn="r" rtl="1"/>
            <a:r>
              <a:rPr lang="fa-IR" dirty="0">
                <a:cs typeface="B Nazanin" pitchFamily="2" charset="-78"/>
              </a:rPr>
              <a:t>شعارهاي سامسونگ از ابتداي تاسيس، توجه به منابع انساني، كمك اقتصادي به جامعه و خردورزي بوده است. مدير عامل شركت معتقد است، موقعيت سامسونگ متكي به پنج ارزش است: كيفيت، خلاقيت، رقابت، فرهنگ و وحدت، در سال 1993، مدير عامل شركت برنامه هويت بخشي جديد را در پنجاه و پنجمين سالگرد تاسيس شركت معرفي كرد. او اعلام نمود كه شركت نيازمند آن است كه بازتابهاي اخلاقي خود را ببيند. شركتهايي كه پايبند اصول اخلاقي نيستند، قادر به توليد محصولات با كيفيت نخواهند بود زيرا از مشتريان و خواسته هاي آنان درك روشني ندارند. در سامسونگ هر تغيير به عنوان يك فرصت ديده مي شود و به افراد امكان و اجازه اشتباه كردن داده مي شود به شرط آنكه آن اشتباه مستند و مكتوب شده و ديگر تكرار نشود. اصول جديد مديريت سامسونگ مبتني است بر اخلاق و قانون، احترام به ذي نفعان و مشتريان و پذيرش مسئوليت اجتماعي.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32766174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752600" y="1371600"/>
            <a:ext cx="7086600" cy="3255336"/>
          </a:xfrm>
        </p:spPr>
        <p:txBody>
          <a:bodyPr>
            <a:normAutofit lnSpcReduction="10000"/>
          </a:bodyPr>
          <a:lstStyle/>
          <a:p>
            <a:pPr algn="r" rtl="1"/>
            <a:r>
              <a:rPr lang="fa-IR" sz="3200" b="1" dirty="0">
                <a:cs typeface="B Nazanin" pitchFamily="2" charset="-78"/>
              </a:rPr>
              <a:t>تحقيق و </a:t>
            </a:r>
            <a:r>
              <a:rPr lang="fa-IR" sz="3200" b="1" dirty="0" smtClean="0">
                <a:cs typeface="B Nazanin" pitchFamily="2" charset="-78"/>
              </a:rPr>
              <a:t>توسعه:</a:t>
            </a:r>
          </a:p>
          <a:p>
            <a:pPr algn="r" rtl="1"/>
            <a:endParaRPr lang="fa-IR" sz="3200" b="1" dirty="0">
              <a:cs typeface="B Nazanin" pitchFamily="2" charset="-78"/>
            </a:endParaRPr>
          </a:p>
          <a:p>
            <a:pPr algn="r" rtl="1"/>
            <a:r>
              <a:rPr lang="fa-IR" dirty="0">
                <a:cs typeface="B Nazanin" pitchFamily="2" charset="-78"/>
              </a:rPr>
              <a:t>پيشرفت سريع سامسونگ در سه دهه اخير و ورود آن به صحنه فناوري ديجيتال جهاني متكي بر فعاليتهاي گسترده بخش تحقيق و توسعه بوده است. سامسونگ در دهه 1980 دو موسسه تحقيق و توسعه داير كرد كه شركت را در زمينه هاي الكترونيك، نيمه هادي، پليمر، مهندسي ژنتيك، ارتباطات راه دور، هوا- فضا و حوزه هاي جديد فناوري نانو كمك مي </a:t>
            </a:r>
            <a:r>
              <a:rPr lang="fa-IR" dirty="0" smtClean="0">
                <a:cs typeface="B Nazanin" pitchFamily="2" charset="-78"/>
              </a:rPr>
              <a:t>كند.</a:t>
            </a:r>
            <a:endParaRPr lang="fa-IR" dirty="0">
              <a:cs typeface="B Nazanin" pitchFamily="2" charset="-78"/>
            </a:endParaRP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35372055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47800" y="914400"/>
            <a:ext cx="7406640" cy="5029200"/>
          </a:xfrm>
        </p:spPr>
        <p:txBody>
          <a:bodyPr>
            <a:normAutofit lnSpcReduction="10000"/>
          </a:bodyPr>
          <a:lstStyle/>
          <a:p>
            <a:pPr algn="r" rtl="1"/>
            <a:r>
              <a:rPr lang="fa-IR" sz="3200" b="1" dirty="0">
                <a:cs typeface="B Nazanin" pitchFamily="2" charset="-78"/>
              </a:rPr>
              <a:t>منابع </a:t>
            </a:r>
            <a:r>
              <a:rPr lang="fa-IR" sz="3200" b="1" dirty="0" smtClean="0">
                <a:cs typeface="B Nazanin" pitchFamily="2" charset="-78"/>
              </a:rPr>
              <a:t>انساني:</a:t>
            </a:r>
          </a:p>
          <a:p>
            <a:pPr algn="r" rtl="1"/>
            <a:endParaRPr lang="fa-IR" b="1" dirty="0">
              <a:cs typeface="B Nazanin" pitchFamily="2" charset="-78"/>
            </a:endParaRPr>
          </a:p>
          <a:p>
            <a:pPr algn="r" rtl="1"/>
            <a:r>
              <a:rPr lang="fa-IR" dirty="0">
                <a:cs typeface="B Nazanin" pitchFamily="2" charset="-78"/>
              </a:rPr>
              <a:t>تعداد كاركنان شركت سامسونگ الكتريك بيش از 80 هزار نفر است كه در سراسر جهان گسترده هستند. اين در حالي است كه كل كاركنان گروه سامسونگ به 299 هزار نفر مي رسد. منابع انساني از همان ابتداي تاسيس، در اولويت شركت بوده اند. مدير عامل شركت معتقد است بدون وجود انسان كيفي، دستيابي به محصول كيفي ميسر نيست و ريشه نامرغوب بودن محصولات و بروز خطا در آنها را بايد در نرسيدن نيروي انساني به جايگاه مطلوب كيفي جستجو كرد. سامسونگ پيشرفت خود را تا كنون و در آينده نيز مديون قابليتها و شور و اشتياق كاركنان خود و فناوري مي داند. سامسونگ منابع انساني و فناوري خود را وقف خلق محصولات و ارائه خدمات برتر كرده است تا سهم خود را در ايجاد جامعه جهاني بهتر ادا كرده باشد.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28112814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600200" y="1600200"/>
            <a:ext cx="7162800" cy="3429000"/>
          </a:xfrm>
        </p:spPr>
        <p:txBody>
          <a:bodyPr>
            <a:normAutofit/>
          </a:bodyPr>
          <a:lstStyle/>
          <a:p>
            <a:pPr algn="r" rtl="1"/>
            <a:r>
              <a:rPr lang="fa-IR" sz="3200" b="1" dirty="0" smtClean="0">
                <a:cs typeface="B Nazanin" pitchFamily="2" charset="-78"/>
              </a:rPr>
              <a:t>فروش:</a:t>
            </a:r>
          </a:p>
          <a:p>
            <a:pPr algn="r" rtl="1"/>
            <a:endParaRPr lang="fa-IR" sz="3200" b="1" dirty="0">
              <a:cs typeface="B Nazanin" pitchFamily="2" charset="-78"/>
            </a:endParaRPr>
          </a:p>
          <a:p>
            <a:pPr algn="r" rtl="1"/>
            <a:r>
              <a:rPr lang="fa-IR" dirty="0">
                <a:cs typeface="B Nazanin" pitchFamily="2" charset="-78"/>
              </a:rPr>
              <a:t>در سال 2005، سامسونگ الكتريك به تنهايي با فروش 5/71 ميليارد دلار در صدر شركتهاي برتر كره قرار گرفت و بيش از 10 درصد صادرات اين كشور را به خود اختصاص داد. اين در حالي است كه درآمد كل گروه سامسونگ در اين سال حدود 141 ميليارد دلار بوده كه منجر به كسب حدود 10 ميليارد دلار سود خالص شده است.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11520931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32560" y="685800"/>
            <a:ext cx="7406640" cy="5486400"/>
          </a:xfrm>
        </p:spPr>
        <p:txBody>
          <a:bodyPr>
            <a:normAutofit fontScale="92500" lnSpcReduction="20000"/>
          </a:bodyPr>
          <a:lstStyle/>
          <a:p>
            <a:pPr algn="r" rtl="1"/>
            <a:r>
              <a:rPr lang="fa-IR" sz="3500" b="1" dirty="0">
                <a:cs typeface="B Nazanin" pitchFamily="2" charset="-78"/>
              </a:rPr>
              <a:t>مدير </a:t>
            </a:r>
            <a:r>
              <a:rPr lang="fa-IR" sz="3500" b="1" dirty="0" smtClean="0">
                <a:cs typeface="B Nazanin" pitchFamily="2" charset="-78"/>
              </a:rPr>
              <a:t>عامل:</a:t>
            </a:r>
          </a:p>
          <a:p>
            <a:pPr algn="r" rtl="1"/>
            <a:endParaRPr lang="fa-IR" sz="3500" b="1" dirty="0">
              <a:cs typeface="B Nazanin" pitchFamily="2" charset="-78"/>
            </a:endParaRPr>
          </a:p>
          <a:p>
            <a:pPr algn="r" rtl="1"/>
            <a:r>
              <a:rPr lang="fa-IR" dirty="0">
                <a:cs typeface="B Nazanin" pitchFamily="2" charset="-78"/>
              </a:rPr>
              <a:t>مدير عامل فعلي سامسونگ الكتريك، لي كان هي، سومين فرزند پسر مؤسس گروه، لي بيونگ چول بود. </a:t>
            </a:r>
          </a:p>
          <a:p>
            <a:pPr algn="r" rtl="1"/>
            <a:r>
              <a:rPr lang="fa-IR" dirty="0">
                <a:cs typeface="B Nazanin" pitchFamily="2" charset="-78"/>
              </a:rPr>
              <a:t>او كه مدرك دكتراي خود را از دانشگاه سئول در سال 2000 اخذ كرده است، در سال 1978 نايب رئيس سامسونگ بود و بعد از مرگ پدرش در سال 1987 رهبري سامسونگ را بدست گرفت و به خوبي شركت را در عصر ديجيتال به پيش برد. او بيش از هر مدير ارشد ديگري به فناوري و كسب دانش فني دست اول تاكيد دارد. رهبري موثر لي در 20 سال گذشته توانسته است سامسونگ را كه به عنوان يك فروشگاه بازرگاني تاسيس شده بود به رقيب جدي معتبر ترين و مطرح ترين پيشتازان فناوري ديجيتال و توليد كنندگان وسايل صوتي و تصويري الكترونيك نظير سوني و پاناسونيك تبديل كند. او در سال 1993 در شهر فرانكفورت، بيانيه معروف سامسونگ را صادر كرد و همه كاركنان را به يك انقلاب فرهنگي فراخواند. او گفت كه تغيير را از خود آغاز خواهد كرد زيرا تنها حرف زدن كافي نيست. لي معتقد است در هزاره جديد قدرت آتش يك كشور به وسيله سطح فناوري آن مشخص مي شود.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36369004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47800" y="533400"/>
            <a:ext cx="7406640" cy="5791200"/>
          </a:xfrm>
        </p:spPr>
        <p:txBody>
          <a:bodyPr>
            <a:normAutofit fontScale="92500" lnSpcReduction="20000"/>
          </a:bodyPr>
          <a:lstStyle/>
          <a:p>
            <a:pPr algn="r" rtl="1"/>
            <a:r>
              <a:rPr lang="fa-IR" sz="3500" b="1" dirty="0" smtClean="0">
                <a:cs typeface="B Nazanin" pitchFamily="2" charset="-78"/>
              </a:rPr>
              <a:t>آينده:</a:t>
            </a:r>
          </a:p>
          <a:p>
            <a:pPr algn="r" rtl="1"/>
            <a:endParaRPr lang="fa-IR" sz="3500" b="1" dirty="0">
              <a:cs typeface="B Nazanin" pitchFamily="2" charset="-78"/>
            </a:endParaRPr>
          </a:p>
          <a:p>
            <a:pPr algn="r" rtl="1"/>
            <a:r>
              <a:rPr lang="fa-IR" dirty="0">
                <a:cs typeface="B Nazanin" pitchFamily="2" charset="-78"/>
              </a:rPr>
              <a:t>اهداف لي كان هي رهبر سامسونگ، براي دهه آينده بسيار جامع و متنوع است. او اعلام كرده كه هدف او دستيابي به جايگاه يكي از بزرگترين سازندگان خودرو جهان تا سال 2010 ميلادي خواهد بود. او براي اين كار، سرمايه گذاري 13 ميليارد دلاري را در نظر گرفته است. او معتقد است سامسونگ براي بقا راهي ندارد جز آنكه به يك شركت درجه اول تبديل شود. او سامسونگ را متعهد كرده است كه براي توسعه نسل جديد فناوري مانند سخت افزارها و نرم افزارهاي چند رسانه اي و مهندسي زيستي، 75 ميليارد دلار سرمايه گذاري كند. </a:t>
            </a:r>
          </a:p>
          <a:p>
            <a:pPr algn="r" rtl="1"/>
            <a:r>
              <a:rPr lang="fa-IR" dirty="0">
                <a:cs typeface="B Nazanin" pitchFamily="2" charset="-78"/>
              </a:rPr>
              <a:t>لي بر اين باور است كه تغييرات در 5 تا 10 سال آينده بي ترديد بيش از تغييرات 100 سال گذشته خواهد بود، همانگونه كه تغييرات 100 سال گذشته بيش از تغييرات 500 سال پيش تاكنون بوده است. </a:t>
            </a:r>
          </a:p>
          <a:p>
            <a:pPr algn="r" rtl="1"/>
            <a:r>
              <a:rPr lang="fa-IR" dirty="0">
                <a:cs typeface="B Nazanin" pitchFamily="2" charset="-78"/>
              </a:rPr>
              <a:t>او معتقد است در قرن بيست و يكم هيچكس به تنهايي نمي تواند رشد يابد، سرعت تغييرات بيشتر خواهد شد و تلاطم انتقال و حركت ادامه خواهد داشت. لي دوران آينده را دوران فرا نيمه هادي مي نامد و روند تغييرات باور نكردني را براي دنيا پيش بيني مي كند.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24745726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47800" y="2667000"/>
            <a:ext cx="7406640" cy="1752600"/>
          </a:xfrm>
        </p:spPr>
        <p:txBody>
          <a:bodyPr>
            <a:normAutofit/>
          </a:bodyPr>
          <a:lstStyle/>
          <a:p>
            <a:pPr algn="ctr"/>
            <a:r>
              <a:rPr lang="fa-IR" sz="6600" b="1" i="1" dirty="0" smtClean="0">
                <a:effectLst>
                  <a:outerShdw blurRad="38100" dist="38100" dir="2700000" algn="tl">
                    <a:srgbClr val="000000">
                      <a:alpha val="43137"/>
                    </a:srgbClr>
                  </a:outerShdw>
                </a:effectLst>
                <a:cs typeface="B Nazanin" pitchFamily="2" charset="-78"/>
              </a:rPr>
              <a:t>با تشکر از توجه شما</a:t>
            </a:r>
            <a:endParaRPr lang="en-US" sz="6600" b="1" i="1" dirty="0">
              <a:effectLst>
                <a:outerShdw blurRad="38100" dist="38100" dir="2700000" algn="tl">
                  <a:srgbClr val="000000">
                    <a:alpha val="43137"/>
                  </a:srgbClr>
                </a:outerShdw>
              </a:effectLst>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993481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47800" y="1143000"/>
            <a:ext cx="7406640" cy="5029200"/>
          </a:xfrm>
        </p:spPr>
        <p:txBody>
          <a:bodyPr>
            <a:normAutofit/>
          </a:bodyPr>
          <a:lstStyle/>
          <a:p>
            <a:pPr algn="r" rtl="1"/>
            <a:r>
              <a:rPr lang="fa-IR" sz="3200" b="1" dirty="0" smtClean="0">
                <a:cs typeface="B Nazanin" pitchFamily="2" charset="-78"/>
              </a:rPr>
              <a:t>مقدمه:</a:t>
            </a:r>
          </a:p>
          <a:p>
            <a:pPr algn="r" rtl="1"/>
            <a:endParaRPr lang="fa-IR" sz="3200" b="1" dirty="0" smtClean="0">
              <a:cs typeface="B Nazanin" pitchFamily="2" charset="-78"/>
            </a:endParaRPr>
          </a:p>
          <a:p>
            <a:pPr algn="r" rtl="1"/>
            <a:r>
              <a:rPr lang="fa-IR" dirty="0">
                <a:cs typeface="B Nazanin" pitchFamily="2" charset="-78"/>
              </a:rPr>
              <a:t>پيشرفت شركتها و كارخانه هاي توليدي مرهون مديريت درست مديران آنها مي باشد بنيانگذاران شركت هاي موفق </a:t>
            </a:r>
            <a:r>
              <a:rPr lang="fa-IR" dirty="0" smtClean="0">
                <a:cs typeface="B Nazanin" pitchFamily="2" charset="-78"/>
              </a:rPr>
              <a:t>معمولا </a:t>
            </a:r>
            <a:r>
              <a:rPr lang="fa-IR" dirty="0">
                <a:cs typeface="B Nazanin" pitchFamily="2" charset="-78"/>
              </a:rPr>
              <a:t>ايده هاي بزرگي در سر دارند و بر اين باور استوارند كه بايد جهاني فكر كرد و محلي عمل كرد. تفكر جهاني باعث مي شود تا مشكلات كوچكي كه ممكن است پيش آيد به راحتي و با ديد باز مرتفع گرديده و مديران موفق را به سر منزل مقصود برساند</a:t>
            </a:r>
            <a:r>
              <a:rPr lang="fa-IR" dirty="0" smtClean="0">
                <a:cs typeface="B Nazanin" pitchFamily="2" charset="-78"/>
              </a:rPr>
              <a:t>.</a:t>
            </a:r>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418418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32560" y="533400"/>
            <a:ext cx="7406640" cy="5638800"/>
          </a:xfrm>
        </p:spPr>
        <p:txBody>
          <a:bodyPr>
            <a:normAutofit fontScale="92500" lnSpcReduction="10000"/>
          </a:bodyPr>
          <a:lstStyle/>
          <a:p>
            <a:pPr algn="r" rtl="1"/>
            <a:r>
              <a:rPr lang="fa-IR" sz="3800" b="1" dirty="0">
                <a:cs typeface="B Nazanin" pitchFamily="2" charset="-78"/>
              </a:rPr>
              <a:t>شركت سانيو </a:t>
            </a:r>
            <a:r>
              <a:rPr lang="fa-IR" sz="3800" b="1" dirty="0" smtClean="0">
                <a:cs typeface="B Nazanin" pitchFamily="2" charset="-78"/>
              </a:rPr>
              <a:t> </a:t>
            </a:r>
            <a:r>
              <a:rPr lang="en-US" sz="3800" b="1" dirty="0">
                <a:latin typeface="Times New Roman" pitchFamily="18" charset="0"/>
                <a:cs typeface="Times New Roman" pitchFamily="18" charset="0"/>
              </a:rPr>
              <a:t>Sanyo</a:t>
            </a:r>
            <a:r>
              <a:rPr lang="en-US" sz="3800" b="1" dirty="0">
                <a:cs typeface="B Nazanin" pitchFamily="2" charset="-78"/>
              </a:rPr>
              <a:t> </a:t>
            </a:r>
            <a:r>
              <a:rPr lang="en-US" sz="3800" b="1" dirty="0">
                <a:latin typeface="Times New Roman" pitchFamily="18" charset="0"/>
                <a:cs typeface="Times New Roman" pitchFamily="18" charset="0"/>
              </a:rPr>
              <a:t>Electric</a:t>
            </a:r>
            <a:r>
              <a:rPr lang="en-US" sz="3800" b="1" dirty="0">
                <a:cs typeface="B Nazanin" pitchFamily="2" charset="-78"/>
              </a:rPr>
              <a:t> </a:t>
            </a:r>
            <a:r>
              <a:rPr lang="en-US" sz="3800" b="1" dirty="0">
                <a:latin typeface="Times New Roman" pitchFamily="18" charset="0"/>
                <a:cs typeface="Times New Roman" pitchFamily="18" charset="0"/>
              </a:rPr>
              <a:t>) </a:t>
            </a:r>
            <a:r>
              <a:rPr lang="fa-IR" sz="3800" b="1" dirty="0" smtClean="0">
                <a:latin typeface="Times New Roman" pitchFamily="18" charset="0"/>
                <a:cs typeface="Times New Roman" pitchFamily="18" charset="0"/>
              </a:rPr>
              <a:t> )</a:t>
            </a:r>
            <a:endParaRPr lang="en-US" sz="3800" b="1" dirty="0">
              <a:latin typeface="Times New Roman" pitchFamily="18" charset="0"/>
              <a:cs typeface="Times New Roman" pitchFamily="18" charset="0"/>
            </a:endParaRPr>
          </a:p>
          <a:p>
            <a:pPr algn="r" rtl="1"/>
            <a:r>
              <a:rPr lang="fa-IR" dirty="0">
                <a:cs typeface="B Nazanin" pitchFamily="2" charset="-78"/>
              </a:rPr>
              <a:t>شايد مهمترين و اصلي ترين ويژگي شخصيتي بنيانگذار شركت سانيو، توشيو ايو را بتوان اين نكته </a:t>
            </a:r>
            <a:r>
              <a:rPr lang="fa-IR" dirty="0" smtClean="0">
                <a:cs typeface="B Nazanin" pitchFamily="2" charset="-78"/>
              </a:rPr>
              <a:t>در </a:t>
            </a:r>
            <a:r>
              <a:rPr lang="fa-IR" dirty="0">
                <a:cs typeface="B Nazanin" pitchFamily="2" charset="-78"/>
              </a:rPr>
              <a:t>نظر گرفت كه با وجود اتفاق ازدواج كونوسوكي ماتسوشيتا بنيانگذار شركت ماتسوشيتا با خواهرش و اشتغال به كار در شركت آنها و همكاري و همراهي در ارتقاي جايگاه شركت ماتسوشيتا، هيچگاه استقلال شخصيت خود را از دست نداد و با وجود بحرانهاي بزرگي كه در زندگي شخصي و كاري برايش پيش آمد، شركت مستقل سانيو را تاسيس كرد. نقش و تاثير عملياتي و مديريتي او تا سال 1947 كه كارخانه هاي سانيو را تاسيس و 1950 كه آن را به شركت تبديل كرد</a:t>
            </a:r>
            <a:r>
              <a:rPr lang="fa-IR" dirty="0" smtClean="0">
                <a:cs typeface="B Nazanin" pitchFamily="2" charset="-78"/>
              </a:rPr>
              <a:t>، </a:t>
            </a:r>
            <a:r>
              <a:rPr lang="fa-IR" dirty="0">
                <a:cs typeface="B Nazanin" pitchFamily="2" charset="-78"/>
              </a:rPr>
              <a:t>در شركت ماتسوشيتا انكار ناپذير است. اين اعترافي است كه خود ماتسوشيتا كرده است. توشيوايو با داشتن آن روحيه مصمم و تنوع طلب، گرچه از توليد لامپ هاي دوچرخه آغاز كرد، به سرعت در حوزه هاي بسيار متنوع لوازم الكتريك خانگي، نيمه هاديها و بويژه حوزه فناوري انرژي نوين نظير باتريهاي مختلف وارد شد و در اين حوزه اخير جايگاه قابل </a:t>
            </a:r>
            <a:r>
              <a:rPr lang="fa-IR" dirty="0" smtClean="0">
                <a:cs typeface="B Nazanin" pitchFamily="2" charset="-78"/>
              </a:rPr>
              <a:t>توجهی </a:t>
            </a:r>
            <a:r>
              <a:rPr lang="fa-IR" dirty="0">
                <a:cs typeface="B Nazanin" pitchFamily="2" charset="-78"/>
              </a:rPr>
              <a:t>در جهان به دست آورد. </a:t>
            </a:r>
            <a:r>
              <a:rPr lang="fa-IR" dirty="0" smtClean="0">
                <a:cs typeface="B Nazanin" pitchFamily="2" charset="-78"/>
              </a:rPr>
              <a:t>سانيو </a:t>
            </a:r>
            <a:r>
              <a:rPr lang="fa-IR" dirty="0">
                <a:cs typeface="B Nazanin" pitchFamily="2" charset="-78"/>
              </a:rPr>
              <a:t>با انجام پروژه تحول ساختاري و ترسيم چشم انداز جديد براي شركت، اميد دارد كه در سال 2010 بتواند جايگاه مناسبي در ميان شركت هاي هم طراز كسب كند.</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95267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47800" y="533400"/>
            <a:ext cx="7406640" cy="5943600"/>
          </a:xfrm>
        </p:spPr>
        <p:txBody>
          <a:bodyPr>
            <a:normAutofit fontScale="92500" lnSpcReduction="20000"/>
          </a:bodyPr>
          <a:lstStyle/>
          <a:p>
            <a:pPr algn="r" rtl="1"/>
            <a:r>
              <a:rPr lang="fa-IR" sz="3800" b="1" dirty="0" smtClean="0">
                <a:cs typeface="B Nazanin" pitchFamily="2" charset="-78"/>
              </a:rPr>
              <a:t>تاريخچه:</a:t>
            </a:r>
            <a:endParaRPr lang="fa-IR" sz="3800" dirty="0">
              <a:cs typeface="B Nazanin" pitchFamily="2" charset="-78"/>
            </a:endParaRPr>
          </a:p>
          <a:p>
            <a:pPr algn="r" rtl="1"/>
            <a:r>
              <a:rPr lang="fa-IR" dirty="0">
                <a:cs typeface="B Nazanin" pitchFamily="2" charset="-78"/>
              </a:rPr>
              <a:t>اين موضوع قابل پيش بيني نيست كه اگر كونوسوكي ماتسوشيتا، كارآفرين بزرگ ژاپني و بنيانگذار و مديرعامل شركت ناسيونال/ پاناسونيك، با يكي از خواهران توشيوايو ازدواج نمي كرد سرنوشت بنيانگذار شركت سانيو، توشيوايو اكنون چه بود. او به حرف داماد خانواده خود گوش داد و در سال 1917 زماني كه 15 سال داشت، به همراه خواهرش و ماتسوشيتا به اوزاكا </a:t>
            </a:r>
            <a:r>
              <a:rPr lang="fa-IR" dirty="0" smtClean="0">
                <a:cs typeface="B Nazanin" pitchFamily="2" charset="-78"/>
              </a:rPr>
              <a:t>رفت و </a:t>
            </a:r>
            <a:r>
              <a:rPr lang="fa-IR" dirty="0">
                <a:cs typeface="B Nazanin" pitchFamily="2" charset="-78"/>
              </a:rPr>
              <a:t>در يك خانه اجاره اي به همراه آنان سكني گزيد تا روزها كار كند و شبها به توليد سرپيچهاي لامپ و سوكت هاي الكتريك مشغول شود. پس از مدتي، با اجازه و تشويق ماتسوشيتا، تصميم گرفت براي افزايش دانش خود در زمينه الكترومكانيك درس بخواند. دو سال متوالي، عصرها پس از اتمام كار به تحصيل پرداخت. در سال 1920 با موافقت ماتسوشيتا، دفتر فروش محصولات شركت را در توكيو راه انداخت و با استفاده از روش فروش خانه به خانه به توفيق بزرگي دست يافت. توشيوايو به سرعت مراحل ترقي را در شركت ماتسوشيتا طي مي كرد. در سال 1935 پست هاي عالي را در زير مجموعه هاي شركت ماتسوشيتا به عهده داشت. با رياست او بر يكي از اين مجموعه ها در سال 1943، او شركت ساخت كشتي راه انداخت و ايده اش آن بود كه اجزا را در جا مونتاژ كند. بلافاصله پس از جنگ جهاني دوم به فكر راه انداختن كسب و كار مستقل افتاد.</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956360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1600" y="1066800"/>
            <a:ext cx="7406640" cy="4800600"/>
          </a:xfrm>
        </p:spPr>
        <p:txBody>
          <a:bodyPr>
            <a:normAutofit fontScale="92500" lnSpcReduction="10000"/>
          </a:bodyPr>
          <a:lstStyle/>
          <a:p>
            <a:pPr algn="r" rtl="1"/>
            <a:r>
              <a:rPr lang="fa-IR" dirty="0">
                <a:cs typeface="B Nazanin" pitchFamily="2" charset="-78"/>
              </a:rPr>
              <a:t>ماتسوشيتا در اين زمينه نيز به او كمك كرد و پيشنهاد داد كه كار توليد لامپ هاي روميزي و لامپ هاي دوچرخه و چراغ قوه هاي خانگي را در يكي از كارخانه هاي زير مجموعه شركت او پي بگيرد. اين اتفاق در سال 1947 روي داد و كارخانه هاي سانيو شروع به كار كرد. اولين محصول اين كارخانه ها، توليد انبوه لامپ دوچرخه بود كه توسط دينام دوچرخه روشن مي شد و تحت نام تجاري ناسيونال و توسط شركت ماتسوشيتا فروخته مي شد. اما مشكلات متعدد وبحرانهاي گوناگون بر سر راه او ظاهر شد. توشيوايو با ارداه اي آهنين مشكلات مربوط به ضعف نور و شكستن كاسه لامپ را به مرور مرتفع كرد. آتش گرفتن كارخانه و خاكستر شدن آن نيز تاثيري بر عزم او در تداوم راهي كه برگزيده بود، نگذاشت</a:t>
            </a:r>
            <a:r>
              <a:rPr lang="fa-IR" dirty="0" smtClean="0">
                <a:cs typeface="B Nazanin" pitchFamily="2" charset="-78"/>
              </a:rPr>
              <a:t>. </a:t>
            </a:r>
            <a:r>
              <a:rPr lang="fa-IR" dirty="0">
                <a:cs typeface="B Nazanin" pitchFamily="2" charset="-78"/>
              </a:rPr>
              <a:t>سه سال بعد، در 1950 توشيوايو شركت سانيو الكتريك را تاسيس كرد و خود به عنوان مدير عامل آن كار را تداوم بخشيد. فرزندش ساتوشي ايو نيز </a:t>
            </a:r>
            <a:r>
              <a:rPr lang="fa-IR" dirty="0" smtClean="0">
                <a:cs typeface="B Nazanin" pitchFamily="2" charset="-78"/>
              </a:rPr>
              <a:t>كم كم </a:t>
            </a:r>
            <a:r>
              <a:rPr lang="fa-IR" dirty="0">
                <a:cs typeface="B Nazanin" pitchFamily="2" charset="-78"/>
              </a:rPr>
              <a:t>در كنارش قرار گرفت و در مديريت كارخانه به او كمك مي كرد. در سال 1952 اولين مدل راديو از جنس پلاستيك توسط شركت سانيو عرضه شد.</a:t>
            </a:r>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525382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32560" y="457200"/>
            <a:ext cx="7406640" cy="5715000"/>
          </a:xfrm>
        </p:spPr>
        <p:txBody>
          <a:bodyPr>
            <a:normAutofit fontScale="85000" lnSpcReduction="10000"/>
          </a:bodyPr>
          <a:lstStyle/>
          <a:p>
            <a:pPr algn="r" rtl="1"/>
            <a:r>
              <a:rPr lang="fa-IR" dirty="0">
                <a:cs typeface="B Nazanin" pitchFamily="2" charset="-78"/>
              </a:rPr>
              <a:t>سال بعد اولين گام براي الكتريكي ساختن لوازم خانگي از سوي شركت برداشته و اولين مدل ماشين لباسشويي ارائه شد. قبل از آن نيز مدل صنعتي اين نوع لباسشويي ساخته شده بود. در همين سال اولين مدل تلويزيون سياه و سفيد توسط سانيو ساخته شد. ارتباط خوب سانيو و سوني در پشتيباني از نوار بتاماكس ويدئويي سوني تا اواسط دهه 1980 ادامه داشت. در سال 1956 اولين مدل راديويي ترانزيستوري توليد شد.</a:t>
            </a:r>
          </a:p>
          <a:p>
            <a:pPr algn="r" rtl="1"/>
            <a:r>
              <a:rPr lang="fa-IR" dirty="0">
                <a:cs typeface="B Nazanin" pitchFamily="2" charset="-78"/>
              </a:rPr>
              <a:t>سال بعد يخچال و سال پس از آن، تهويه مطبوع و جاروبرقي به محدوده توليدات شركت افزوده شد. در </a:t>
            </a:r>
            <a:r>
              <a:rPr lang="fa-IR" dirty="0" smtClean="0">
                <a:cs typeface="B Nazanin" pitchFamily="2" charset="-78"/>
              </a:rPr>
              <a:t>سال 1960</a:t>
            </a:r>
            <a:r>
              <a:rPr lang="fa-IR" dirty="0">
                <a:cs typeface="B Nazanin" pitchFamily="2" charset="-78"/>
              </a:rPr>
              <a:t> سانيو</a:t>
            </a:r>
            <a:r>
              <a:rPr lang="fa-IR" dirty="0" smtClean="0">
                <a:cs typeface="B Nazanin" pitchFamily="2" charset="-78"/>
              </a:rPr>
              <a:t>  </a:t>
            </a:r>
            <a:r>
              <a:rPr lang="fa-IR" dirty="0">
                <a:cs typeface="B Nazanin" pitchFamily="2" charset="-78"/>
              </a:rPr>
              <a:t>اولين مدل ضبط صوت و فريزر و تلويزيون رنگي را به بازار عرضه و در 1961 اولين مركز تحقيق و توسعه شركت را راه اندازي كرد و اولين مدل سيستم تهويه مطبوع جدا شونده خانگي را ارائه كرد. در سالهاي بعد، سير توليدات شركت ادامه يافت و سپس اولين مدل آب سرد كن، لامپ اضطراري، ريش تراش قابل شارژ، باتري قابل شارژ نيكل- كادميم، اولين مدل مايكروويو تجاري و جاروبرقي با مخزن جدا شونده گرد و غبار روانه بازار شد. در دهه 1970، شركت، فناوري فراوري ضايعات پلاستيك را توسعه داد. در اين دهه اولين مدل تلويزيون رنگي با كنترل از راه دور، اولين مدل فريزر از نوع جذبي، اولين ماشين بسته بندي اتوماتيك، سيستم رايانه اي براي پذيرش هتل ها ماشين حساب نازك با باتري ليتيم و اولين باتري هاي سيليسي خورشيدي توسط شركت عرضه شد و سانيو سرمايه گذاري زيادي در طرح توسعه فناوري هاي انرژي خورشيدي و هيدروژني انجام داد.</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898969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32560" y="381000"/>
            <a:ext cx="7406640" cy="5867400"/>
          </a:xfrm>
        </p:spPr>
        <p:txBody>
          <a:bodyPr>
            <a:normAutofit fontScale="92500" lnSpcReduction="20000"/>
          </a:bodyPr>
          <a:lstStyle/>
          <a:p>
            <a:pPr algn="r" rtl="1"/>
            <a:r>
              <a:rPr lang="fa-IR" dirty="0">
                <a:cs typeface="B Nazanin" pitchFamily="2" charset="-78"/>
              </a:rPr>
              <a:t>در دهه 1980، اولين لامپ </a:t>
            </a:r>
            <a:r>
              <a:rPr lang="en-US" dirty="0">
                <a:cs typeface="B Nazanin" pitchFamily="2" charset="-78"/>
              </a:rPr>
              <a:t>LED  </a:t>
            </a:r>
            <a:r>
              <a:rPr lang="fa-IR" dirty="0" smtClean="0">
                <a:cs typeface="B Nazanin" pitchFamily="2" charset="-78"/>
              </a:rPr>
              <a:t>كاملا </a:t>
            </a:r>
            <a:r>
              <a:rPr lang="fa-IR" dirty="0">
                <a:cs typeface="B Nazanin" pitchFamily="2" charset="-78"/>
              </a:rPr>
              <a:t>رنگي، دستگاه پخت الكترومغناطيسي</a:t>
            </a:r>
            <a:r>
              <a:rPr lang="fa-IR" dirty="0" smtClean="0">
                <a:cs typeface="B Nazanin" pitchFamily="2" charset="-78"/>
              </a:rPr>
              <a:t>، </a:t>
            </a:r>
            <a:r>
              <a:rPr lang="fa-IR" dirty="0">
                <a:cs typeface="B Nazanin" pitchFamily="2" charset="-78"/>
              </a:rPr>
              <a:t>اولين باتريهاي نيكل- كادميمي براي ماهواره ها و اولين سيستم فريزر از نوع شيميايي توسط شركت به بازار آمد. در 1989 شعار شركت چنين تعيين شد: ما مراقب انسانها و زمين هستيم</a:t>
            </a:r>
            <a:r>
              <a:rPr lang="fa-IR" dirty="0" smtClean="0">
                <a:cs typeface="B Nazanin" pitchFamily="2" charset="-78"/>
              </a:rPr>
              <a:t>. </a:t>
            </a:r>
            <a:r>
              <a:rPr lang="fa-IR" dirty="0">
                <a:cs typeface="B Nazanin" pitchFamily="2" charset="-78"/>
              </a:rPr>
              <a:t>همچنين ساخت فريزر با كمترين دماي ممكن در جهان ( 152</a:t>
            </a:r>
            <a:r>
              <a:rPr lang="en-US" dirty="0" smtClean="0">
                <a:cs typeface="B Nazanin" pitchFamily="2" charset="-78"/>
              </a:rPr>
              <a:t>C-</a:t>
            </a:r>
            <a:r>
              <a:rPr lang="fa-IR" dirty="0" smtClean="0">
                <a:cs typeface="B Nazanin" pitchFamily="2" charset="-78"/>
              </a:rPr>
              <a:t>)</a:t>
            </a:r>
            <a:r>
              <a:rPr lang="en-US" dirty="0" smtClean="0">
                <a:cs typeface="B Nazanin" pitchFamily="2" charset="-78"/>
              </a:rPr>
              <a:t>، </a:t>
            </a:r>
            <a:r>
              <a:rPr lang="fa-IR" dirty="0">
                <a:cs typeface="B Nazanin" pitchFamily="2" charset="-78"/>
              </a:rPr>
              <a:t>اولين دوچرخه الكتريك، دوربين ديجيتال، منبع قدرت 26 هزار كيلو واتي، ماشين لباسشويي فراصوتي، اولين اجاق فولادي ضد زنگ خانگي را نيز انجام داد و به بازار كسب و كار تلفن ماهواره اي نيز وارد شد. در سال 2000 همزمان با پنجاهمين سالگرد تاسيس شركت، سانيو با پنج ميليارد باتري نيكل- كادميم برترين توليد كننده اين محصول در جهان محسوب مي شد. </a:t>
            </a:r>
          </a:p>
          <a:p>
            <a:pPr algn="r" rtl="1"/>
            <a:r>
              <a:rPr lang="fa-IR" dirty="0">
                <a:cs typeface="B Nazanin" pitchFamily="2" charset="-78"/>
              </a:rPr>
              <a:t>در آغاز قرن جديد، سانيو براي تامين سيستم باتريهاي هيبريدي نيكل- فلزي خودروهاي هيبريدي با شركت فورد قراردادي منعقد كرد. در همين سال علاوه بر افتتاح موزه ياد بود سانيو، اولين ماشين لباسشويي بدون نياز به شوينده عرضه شد. در سال 2003، سانيو يك شبكه توسعه يافته فناوري را در زمينه محصولاتي نظير ماشين لباسشويي، فريزر، يخچال، تهويه مطبوع و ساير لوازم خانگي با همكاري شركت هاي شارپ، توشيبا و ميتسوبيشي راه اندازي كرد. در سال 2004، يك ميليارد باتري ليتيمي- يوني توسط شركت توليد شد. سال 2005 نيز براي سانيو نقطه عطفي بود، زيرا در اين سال پروژه تحول سانيو اعلام و چشم انداز جديد شركت تعيين شد. </a:t>
            </a:r>
          </a:p>
          <a:p>
            <a:pPr algn="r" rtl="1"/>
            <a:endParaRPr lang="en-US" dirty="0">
              <a:cs typeface="B Nazanin" pitchFamily="2" charset="-7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4793643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134</TotalTime>
  <Words>5509</Words>
  <Application>Microsoft Office PowerPoint</Application>
  <PresentationFormat>On-screen Show (4:3)</PresentationFormat>
  <Paragraphs>206</Paragraphs>
  <Slides>37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B Nazanin</vt:lpstr>
      <vt:lpstr>Calibri</vt:lpstr>
      <vt:lpstr>Gill Sans MT</vt:lpstr>
      <vt:lpstr>Times New Roman</vt:lpstr>
      <vt:lpstr>Verdana</vt:lpstr>
      <vt:lpstr>Wingdings 2</vt: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User-pc</dc:creator>
  <cp:lastModifiedBy>Saeedeh Sadat Hoseini Tehrani</cp:lastModifiedBy>
  <cp:revision>43</cp:revision>
  <dcterms:created xsi:type="dcterms:W3CDTF">2006-08-16T00:00:00Z</dcterms:created>
  <dcterms:modified xsi:type="dcterms:W3CDTF">2014-09-21T05:03:29Z</dcterms:modified>
</cp:coreProperties>
</file>