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A6636E-C7A0-4AA6-AF4B-6F1BDD0C2831}" type="datetimeFigureOut">
              <a:rPr lang="en-US" smtClean="0"/>
              <a:pPr/>
              <a:t>5/19/2013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25D498-92EC-4D2E-A96B-2CCA9CA348C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r>
              <a:rPr lang="fa-IR" smtClean="0"/>
              <a:t>مهدی قاسمی/ مدیریت استرتژیک/ اردیبهشت 92</a:t>
            </a:r>
            <a:endParaRPr lang="fa-IR" dirty="0"/>
          </a:p>
        </p:txBody>
      </p:sp>
      <p:sp>
        <p:nvSpPr>
          <p:cNvPr id="6" name="Slide Number Placeholder 5"/>
          <p:cNvSpPr>
            <a:spLocks noGrp="1"/>
          </p:cNvSpPr>
          <p:nvPr>
            <p:ph type="sldNum" sz="quarter" idx="12"/>
          </p:nvPr>
        </p:nvSpPr>
        <p:spPr/>
        <p:txBody>
          <a:bodyPr/>
          <a:lstStyle>
            <a:lvl1pPr>
              <a:defRPr>
                <a:latin typeface="B Lotus"/>
              </a:defRPr>
            </a:lvl1pPr>
          </a:lstStyle>
          <a:p>
            <a:fld id="{06A87B00-E6F7-4DD1-BFB2-C99CBB2F202D}" type="slidenum">
              <a:rPr lang="fa-IR" smtClean="0"/>
              <a:pPr/>
              <a:t>‹#›</a:t>
            </a:fld>
            <a:endParaRPr lang="fa-IR" dirty="0"/>
          </a:p>
        </p:txBody>
      </p:sp>
    </p:spTree>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r>
              <a:rPr lang="fa-IR" smtClean="0"/>
              <a:t>مهدی قاسمی/ مدیریت استرتژیک/ اردیبهشت 92</a:t>
            </a:r>
            <a:endParaRPr lang="fa-IR"/>
          </a:p>
        </p:txBody>
      </p:sp>
      <p:sp>
        <p:nvSpPr>
          <p:cNvPr id="6" name="Slide Number Placeholder 5"/>
          <p:cNvSpPr>
            <a:spLocks noGrp="1"/>
          </p:cNvSpPr>
          <p:nvPr>
            <p:ph type="sldNum" sz="quarter" idx="12"/>
          </p:nvPr>
        </p:nvSpPr>
        <p:spPr/>
        <p:txBody>
          <a:bodyPr/>
          <a:lstStyle/>
          <a:p>
            <a:fld id="{06A87B00-E6F7-4DD1-BFB2-C99CBB2F202D}" type="slidenum">
              <a:rPr lang="fa-IR" smtClean="0"/>
              <a:pPr/>
              <a:t>‹#›</a:t>
            </a:fld>
            <a:endParaRPr lang="fa-IR"/>
          </a:p>
        </p:txBody>
      </p:sp>
    </p:spTree>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r>
              <a:rPr lang="fa-IR" smtClean="0"/>
              <a:t>مهدی قاسمی/ مدیریت استرتژیک/ اردیبهشت 92</a:t>
            </a:r>
            <a:endParaRPr lang="fa-IR"/>
          </a:p>
        </p:txBody>
      </p:sp>
      <p:sp>
        <p:nvSpPr>
          <p:cNvPr id="6" name="Slide Number Placeholder 5"/>
          <p:cNvSpPr>
            <a:spLocks noGrp="1"/>
          </p:cNvSpPr>
          <p:nvPr>
            <p:ph type="sldNum" sz="quarter" idx="12"/>
          </p:nvPr>
        </p:nvSpPr>
        <p:spPr/>
        <p:txBody>
          <a:bodyPr/>
          <a:lstStyle/>
          <a:p>
            <a:fld id="{06A87B00-E6F7-4DD1-BFB2-C99CBB2F202D}" type="slidenum">
              <a:rPr lang="fa-IR" smtClean="0"/>
              <a:pPr/>
              <a:t>‹#›</a:t>
            </a:fld>
            <a:endParaRPr lang="fa-IR"/>
          </a:p>
        </p:txBody>
      </p:sp>
    </p:spTree>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cs typeface="B Lotus" pitchFamily="2" charset="-78"/>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3400">
                <a:cs typeface="B Lotus" pitchFamily="2" charset="-78"/>
              </a:defRPr>
            </a:lvl1pPr>
            <a:lvl2pPr>
              <a:defRPr sz="2600">
                <a:cs typeface="B Lotus" pitchFamily="2" charset="-78"/>
              </a:defRPr>
            </a:lvl2pPr>
            <a:lvl3pPr>
              <a:defRPr sz="2200">
                <a:cs typeface="B Lotus" pitchFamily="2" charset="-78"/>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rot="16200000">
            <a:off x="7205906" y="3667756"/>
            <a:ext cx="3129289" cy="365760"/>
          </a:xfrm>
        </p:spPr>
        <p:txBody>
          <a:bodyPr/>
          <a:lstStyle>
            <a:lvl1pPr algn="ctr">
              <a:defRPr sz="1400">
                <a:cs typeface="B Lotus"/>
              </a:defRPr>
            </a:lvl1pPr>
          </a:lstStyle>
          <a:p>
            <a:r>
              <a:rPr lang="fa-IR" dirty="0" smtClean="0"/>
              <a:t>مهدی قاسمی/ مدیریت استرتژیک/ اردیبهشت 92</a:t>
            </a:r>
            <a:endParaRPr lang="fa-IR" dirty="0"/>
          </a:p>
        </p:txBody>
      </p:sp>
      <p:sp>
        <p:nvSpPr>
          <p:cNvPr id="6" name="Slide Number Placeholder 5"/>
          <p:cNvSpPr>
            <a:spLocks noGrp="1"/>
          </p:cNvSpPr>
          <p:nvPr>
            <p:ph type="sldNum" sz="quarter" idx="12"/>
          </p:nvPr>
        </p:nvSpPr>
        <p:spPr/>
        <p:txBody>
          <a:bodyPr/>
          <a:lstStyle>
            <a:lvl1pPr>
              <a:defRPr>
                <a:cs typeface="B Lotus"/>
              </a:defRPr>
            </a:lvl1pPr>
          </a:lstStyle>
          <a:p>
            <a:fld id="{06A87B00-E6F7-4DD1-BFB2-C99CBB2F202D}" type="slidenum">
              <a:rPr lang="fa-IR" smtClean="0"/>
              <a:pPr/>
              <a:t>‹#›</a:t>
            </a:fld>
            <a:endParaRPr lang="fa-IR" dirty="0"/>
          </a:p>
        </p:txBody>
      </p:sp>
      <p:pic>
        <p:nvPicPr>
          <p:cNvPr id="7" name="Picture 6"/>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95536" y="332656"/>
            <a:ext cx="2880319" cy="1008112"/>
          </a:xfrm>
          <a:prstGeom prst="rect">
            <a:avLst/>
          </a:prstGeom>
        </p:spPr>
      </p:pic>
      <p:cxnSp>
        <p:nvCxnSpPr>
          <p:cNvPr id="9" name="Straight Connector 8"/>
          <p:cNvCxnSpPr/>
          <p:nvPr userDrawn="1"/>
        </p:nvCxnSpPr>
        <p:spPr>
          <a:xfrm>
            <a:off x="467544" y="1412776"/>
            <a:ext cx="7632848" cy="0"/>
          </a:xfrm>
          <a:prstGeom prst="line">
            <a:avLst/>
          </a:prstGeom>
        </p:spPr>
        <p:style>
          <a:lnRef idx="3">
            <a:schemeClr val="accent5"/>
          </a:lnRef>
          <a:fillRef idx="0">
            <a:schemeClr val="accent5"/>
          </a:fillRef>
          <a:effectRef idx="2">
            <a:schemeClr val="accent5"/>
          </a:effectRef>
          <a:fontRef idx="minor">
            <a:schemeClr val="tx1"/>
          </a:fontRef>
        </p:style>
      </p:cxnSp>
    </p:spTree>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fa-IR"/>
          </a:p>
        </p:txBody>
      </p:sp>
      <p:sp>
        <p:nvSpPr>
          <p:cNvPr id="5" name="Footer Placeholder 4"/>
          <p:cNvSpPr>
            <a:spLocks noGrp="1"/>
          </p:cNvSpPr>
          <p:nvPr>
            <p:ph type="ftr" sz="quarter" idx="11"/>
          </p:nvPr>
        </p:nvSpPr>
        <p:spPr/>
        <p:txBody>
          <a:bodyPr/>
          <a:lstStyle/>
          <a:p>
            <a:r>
              <a:rPr lang="fa-IR" smtClean="0"/>
              <a:t>مهدی قاسمی/ مدیریت استرتژیک/ اردیبهشت 92</a:t>
            </a:r>
            <a:endParaRPr lang="fa-IR"/>
          </a:p>
        </p:txBody>
      </p:sp>
      <p:sp>
        <p:nvSpPr>
          <p:cNvPr id="6" name="Slide Number Placeholder 5"/>
          <p:cNvSpPr>
            <a:spLocks noGrp="1"/>
          </p:cNvSpPr>
          <p:nvPr>
            <p:ph type="sldNum" sz="quarter" idx="12"/>
          </p:nvPr>
        </p:nvSpPr>
        <p:spPr/>
        <p:txBody>
          <a:bodyPr/>
          <a:lstStyle/>
          <a:p>
            <a:fld id="{06A87B00-E6F7-4DD1-BFB2-C99CBB2F202D}" type="slidenum">
              <a:rPr lang="fa-IR" smtClean="0"/>
              <a:pPr/>
              <a:t>‹#›</a:t>
            </a:fld>
            <a:endParaRPr lang="fa-IR"/>
          </a:p>
        </p:txBody>
      </p:sp>
    </p:spTree>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r>
              <a:rPr lang="fa-IR" smtClean="0"/>
              <a:t>مهدی قاسمی/ مدیریت استرتژیک/ اردیبهشت 92</a:t>
            </a:r>
            <a:endParaRPr lang="fa-IR"/>
          </a:p>
        </p:txBody>
      </p:sp>
      <p:sp>
        <p:nvSpPr>
          <p:cNvPr id="7" name="Slide Number Placeholder 6"/>
          <p:cNvSpPr>
            <a:spLocks noGrp="1"/>
          </p:cNvSpPr>
          <p:nvPr>
            <p:ph type="sldNum" sz="quarter" idx="12"/>
          </p:nvPr>
        </p:nvSpPr>
        <p:spPr/>
        <p:txBody>
          <a:bodyPr/>
          <a:lstStyle/>
          <a:p>
            <a:fld id="{06A87B00-E6F7-4DD1-BFB2-C99CBB2F202D}" type="slidenum">
              <a:rPr lang="fa-IR" smtClean="0"/>
              <a:pPr/>
              <a:t>‹#›</a:t>
            </a:fld>
            <a:endParaRPr lang="fa-IR"/>
          </a:p>
        </p:txBody>
      </p:sp>
    </p:spTree>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fa-IR"/>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a:p>
        </p:txBody>
      </p:sp>
      <p:sp>
        <p:nvSpPr>
          <p:cNvPr id="9" name="Slide Number Placeholder 8"/>
          <p:cNvSpPr>
            <a:spLocks noGrp="1"/>
          </p:cNvSpPr>
          <p:nvPr>
            <p:ph type="sldNum" sz="quarter" idx="12"/>
          </p:nvPr>
        </p:nvSpPr>
        <p:spPr/>
        <p:txBody>
          <a:bodyPr/>
          <a:lstStyle/>
          <a:p>
            <a:fld id="{06A87B00-E6F7-4DD1-BFB2-C99CBB2F202D}" type="slidenum">
              <a:rPr lang="fa-IR" smtClean="0"/>
              <a:pPr/>
              <a:t>‹#›</a:t>
            </a:fld>
            <a:endParaRPr lang="fa-IR"/>
          </a:p>
        </p:txBody>
      </p:sp>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fa-IR"/>
          </a:p>
        </p:txBody>
      </p:sp>
      <p:sp>
        <p:nvSpPr>
          <p:cNvPr id="4" name="Footer Placeholder 3"/>
          <p:cNvSpPr>
            <a:spLocks noGrp="1"/>
          </p:cNvSpPr>
          <p:nvPr>
            <p:ph type="ftr" sz="quarter" idx="11"/>
          </p:nvPr>
        </p:nvSpPr>
        <p:spPr/>
        <p:txBody>
          <a:bodyPr/>
          <a:lstStyle/>
          <a:p>
            <a:r>
              <a:rPr lang="fa-IR" smtClean="0"/>
              <a:t>مهدی قاسمی/ مدیریت استرتژیک/ اردیبهشت 92</a:t>
            </a:r>
            <a:endParaRPr lang="fa-IR"/>
          </a:p>
        </p:txBody>
      </p:sp>
      <p:sp>
        <p:nvSpPr>
          <p:cNvPr id="5" name="Slide Number Placeholder 4"/>
          <p:cNvSpPr>
            <a:spLocks noGrp="1"/>
          </p:cNvSpPr>
          <p:nvPr>
            <p:ph type="sldNum" sz="quarter" idx="12"/>
          </p:nvPr>
        </p:nvSpPr>
        <p:spPr/>
        <p:txBody>
          <a:bodyPr/>
          <a:lstStyle/>
          <a:p>
            <a:fld id="{06A87B00-E6F7-4DD1-BFB2-C99CBB2F202D}" type="slidenum">
              <a:rPr lang="fa-IR" smtClean="0"/>
              <a:pPr/>
              <a:t>‹#›</a:t>
            </a:fld>
            <a:endParaRPr lang="fa-IR"/>
          </a:p>
        </p:txBody>
      </p:sp>
    </p:spTree>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a-IR"/>
          </a:p>
        </p:txBody>
      </p:sp>
      <p:sp>
        <p:nvSpPr>
          <p:cNvPr id="3" name="Footer Placeholder 2"/>
          <p:cNvSpPr>
            <a:spLocks noGrp="1"/>
          </p:cNvSpPr>
          <p:nvPr>
            <p:ph type="ftr" sz="quarter" idx="11"/>
          </p:nvPr>
        </p:nvSpPr>
        <p:spPr/>
        <p:txBody>
          <a:bodyPr/>
          <a:lstStyle/>
          <a:p>
            <a:r>
              <a:rPr lang="fa-IR" smtClean="0"/>
              <a:t>مهدی قاسمی/ مدیریت استرتژیک/ اردیبهشت 92</a:t>
            </a:r>
            <a:endParaRPr lang="fa-IR"/>
          </a:p>
        </p:txBody>
      </p:sp>
      <p:sp>
        <p:nvSpPr>
          <p:cNvPr id="4" name="Slide Number Placeholder 3"/>
          <p:cNvSpPr>
            <a:spLocks noGrp="1"/>
          </p:cNvSpPr>
          <p:nvPr>
            <p:ph type="sldNum" sz="quarter" idx="12"/>
          </p:nvPr>
        </p:nvSpPr>
        <p:spPr/>
        <p:txBody>
          <a:bodyPr/>
          <a:lstStyle/>
          <a:p>
            <a:fld id="{06A87B00-E6F7-4DD1-BFB2-C99CBB2F202D}" type="slidenum">
              <a:rPr lang="fa-IR" smtClean="0"/>
              <a:pPr/>
              <a:t>‹#›</a:t>
            </a:fld>
            <a:endParaRPr lang="fa-IR"/>
          </a:p>
        </p:txBody>
      </p:sp>
    </p:spTree>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fa-IR"/>
          </a:p>
        </p:txBody>
      </p:sp>
      <p:sp>
        <p:nvSpPr>
          <p:cNvPr id="6" name="Footer Placeholder 5"/>
          <p:cNvSpPr>
            <a:spLocks noGrp="1"/>
          </p:cNvSpPr>
          <p:nvPr>
            <p:ph type="ftr" sz="quarter" idx="11"/>
          </p:nvPr>
        </p:nvSpPr>
        <p:spPr/>
        <p:txBody>
          <a:bodyPr/>
          <a:lstStyle/>
          <a:p>
            <a:r>
              <a:rPr lang="fa-IR" smtClean="0"/>
              <a:t>مهدی قاسمی/ مدیریت استرتژیک/ اردیبهشت 92</a:t>
            </a:r>
            <a:endParaRPr lang="fa-IR"/>
          </a:p>
        </p:txBody>
      </p:sp>
      <p:sp>
        <p:nvSpPr>
          <p:cNvPr id="7" name="Slide Number Placeholder 6"/>
          <p:cNvSpPr>
            <a:spLocks noGrp="1"/>
          </p:cNvSpPr>
          <p:nvPr>
            <p:ph type="sldNum" sz="quarter" idx="12"/>
          </p:nvPr>
        </p:nvSpPr>
        <p:spPr/>
        <p:txBody>
          <a:bodyPr/>
          <a:lstStyle/>
          <a:p>
            <a:fld id="{06A87B00-E6F7-4DD1-BFB2-C99CBB2F202D}" type="slidenum">
              <a:rPr lang="fa-IR" smtClean="0"/>
              <a:pPr/>
              <a:t>‹#›</a:t>
            </a:fld>
            <a:endParaRPr lang="fa-I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endParaRPr lang="fa-IR"/>
          </a:p>
        </p:txBody>
      </p:sp>
      <p:sp>
        <p:nvSpPr>
          <p:cNvPr id="9" name="Slide Number Placeholder 8"/>
          <p:cNvSpPr>
            <a:spLocks noGrp="1"/>
          </p:cNvSpPr>
          <p:nvPr>
            <p:ph type="sldNum" sz="quarter" idx="11"/>
          </p:nvPr>
        </p:nvSpPr>
        <p:spPr/>
        <p:txBody>
          <a:bodyPr/>
          <a:lstStyle/>
          <a:p>
            <a:fld id="{06A87B00-E6F7-4DD1-BFB2-C99CBB2F202D}" type="slidenum">
              <a:rPr lang="fa-IR" smtClean="0"/>
              <a:pPr/>
              <a:t>‹#›</a:t>
            </a:fld>
            <a:endParaRPr lang="fa-IR"/>
          </a:p>
        </p:txBody>
      </p:sp>
      <p:sp>
        <p:nvSpPr>
          <p:cNvPr id="10" name="Footer Placeholder 9"/>
          <p:cNvSpPr>
            <a:spLocks noGrp="1"/>
          </p:cNvSpPr>
          <p:nvPr>
            <p:ph type="ftr" sz="quarter" idx="12"/>
          </p:nvPr>
        </p:nvSpPr>
        <p:spPr/>
        <p:txBody>
          <a:bodyPr/>
          <a:lstStyle/>
          <a:p>
            <a:r>
              <a:rPr lang="fa-IR" smtClean="0"/>
              <a:t>مهدی قاسمی/ مدیریت استرتژیک/ اردیبهشت 92</a:t>
            </a:r>
            <a:endParaRPr lang="fa-IR"/>
          </a:p>
        </p:txBody>
      </p:sp>
    </p:spTree>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6A87B00-E6F7-4DD1-BFB2-C99CBB2F202D}" type="slidenum">
              <a:rPr lang="fa-IR" smtClean="0"/>
              <a:pPr/>
              <a:t>‹#›</a:t>
            </a:fld>
            <a:endParaRPr lang="fa-I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r>
              <a:rPr lang="fa-IR" smtClean="0"/>
              <a:t>مهدی قاسمی/ مدیریت استرتژیک/ اردیبهشت 92</a:t>
            </a:r>
            <a:endParaRPr lang="fa-I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pull dir="d"/>
  </p:transition>
  <p:hf hdr="0" dt="0"/>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980728"/>
            <a:ext cx="5724128" cy="4176464"/>
          </a:xfrm>
          <a:prstGeom prst="rect">
            <a:avLst/>
          </a:prstGeom>
        </p:spPr>
      </p:pic>
      <p:sp>
        <p:nvSpPr>
          <p:cNvPr id="5" name="Rounded Rectangle 4"/>
          <p:cNvSpPr/>
          <p:nvPr/>
        </p:nvSpPr>
        <p:spPr>
          <a:xfrm>
            <a:off x="5868144" y="4293096"/>
            <a:ext cx="2520280"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500" dirty="0" smtClean="0">
                <a:cs typeface="B Titr" pitchFamily="2" charset="-78"/>
              </a:rPr>
              <a:t>زاگ</a:t>
            </a:r>
            <a:endParaRPr lang="fa-IR" sz="3500" dirty="0">
              <a:cs typeface="B Titr" pitchFamily="2" charset="-78"/>
            </a:endParaRPr>
          </a:p>
        </p:txBody>
      </p:sp>
      <p:sp>
        <p:nvSpPr>
          <p:cNvPr id="6" name="Rounded Rectangle 5"/>
          <p:cNvSpPr/>
          <p:nvPr/>
        </p:nvSpPr>
        <p:spPr>
          <a:xfrm>
            <a:off x="2771800" y="5661248"/>
            <a:ext cx="2952328"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500" dirty="0" smtClean="0">
                <a:cs typeface="B Titr" pitchFamily="2" charset="-78"/>
              </a:rPr>
              <a:t>مهدی قاسمی</a:t>
            </a:r>
            <a:endParaRPr lang="fa-IR" sz="3500" dirty="0">
              <a:cs typeface="B Titr" pitchFamily="2" charset="-78"/>
            </a:endParaRPr>
          </a:p>
        </p:txBody>
      </p:sp>
      <p:sp>
        <p:nvSpPr>
          <p:cNvPr id="9" name="Slide Number Placeholder 8"/>
          <p:cNvSpPr>
            <a:spLocks noGrp="1"/>
          </p:cNvSpPr>
          <p:nvPr>
            <p:ph type="sldNum" sz="quarter" idx="12"/>
          </p:nvPr>
        </p:nvSpPr>
        <p:spPr/>
        <p:txBody>
          <a:bodyPr/>
          <a:lstStyle/>
          <a:p>
            <a:fld id="{06A87B00-E6F7-4DD1-BFB2-C99CBB2F202D}" type="slidenum">
              <a:rPr lang="fa-IR" smtClean="0"/>
              <a:pPr/>
              <a:t>1</a:t>
            </a:fld>
            <a:endParaRPr lang="fa-IR" dirty="0"/>
          </a:p>
        </p:txBody>
      </p:sp>
    </p:spTree>
    <p:extLst>
      <p:ext uri="{BB962C8B-B14F-4D97-AF65-F5344CB8AC3E}">
        <p14:creationId xmlns="" xmlns:p14="http://schemas.microsoft.com/office/powerpoint/2010/main" val="2392466044"/>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زاگ خود را پیدا کنید</a:t>
            </a:r>
          </a:p>
        </p:txBody>
      </p:sp>
      <p:sp>
        <p:nvSpPr>
          <p:cNvPr id="3" name="Content Placeholder 2"/>
          <p:cNvSpPr>
            <a:spLocks noGrp="1"/>
          </p:cNvSpPr>
          <p:nvPr>
            <p:ph idx="1"/>
          </p:nvPr>
        </p:nvSpPr>
        <p:spPr/>
        <p:txBody>
          <a:bodyPr/>
          <a:lstStyle/>
          <a:p>
            <a:pPr lvl="1" algn="just">
              <a:lnSpc>
                <a:spcPct val="150000"/>
              </a:lnSpc>
            </a:pPr>
            <a:r>
              <a:rPr lang="fa-IR" dirty="0" smtClean="0"/>
              <a:t>به دنبال فضاهای خالی بازار باشید</a:t>
            </a:r>
          </a:p>
          <a:p>
            <a:pPr lvl="2" algn="just">
              <a:lnSpc>
                <a:spcPct val="150000"/>
              </a:lnSpc>
            </a:pPr>
            <a:r>
              <a:rPr lang="fa-IR" dirty="0" smtClean="0"/>
              <a:t>شرکت ها زمانی که به دنبال فضای جدیدی از بازار هستند باید مانند هنرمندان فکر کنند</a:t>
            </a:r>
          </a:p>
          <a:p>
            <a:pPr lvl="2" algn="just">
              <a:lnSpc>
                <a:spcPct val="150000"/>
              </a:lnSpc>
            </a:pPr>
            <a:endParaRPr lang="fa-IR" dirty="0"/>
          </a:p>
          <a:p>
            <a:pPr lvl="1" algn="just">
              <a:lnSpc>
                <a:spcPct val="150000"/>
              </a:lnSpc>
            </a:pPr>
            <a:r>
              <a:rPr lang="fa-IR" dirty="0" smtClean="0"/>
              <a:t>نیازها را کشف کنید</a:t>
            </a:r>
          </a:p>
          <a:p>
            <a:pPr lvl="2" algn="just">
              <a:lnSpc>
                <a:spcPct val="150000"/>
              </a:lnSpc>
            </a:pPr>
            <a:r>
              <a:rPr lang="fa-IR" dirty="0" smtClean="0"/>
              <a:t>زمانی که به دنبال کشف نیازی هستید، به محصولات ساخته نشده یا خدمات ارائه نشده فکر کنیدش</a:t>
            </a:r>
          </a:p>
          <a:p>
            <a:pPr lvl="2" algn="just">
              <a:lnSpc>
                <a:spcPct val="150000"/>
              </a:lnSpc>
            </a:pPr>
            <a:r>
              <a:rPr lang="fa-IR" dirty="0" smtClean="0"/>
              <a:t>نمونه موفق: عینک های 10 دلاری</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10</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851504066"/>
      </p:ext>
    </p:extLst>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a:t>
            </a:r>
            <a:endParaRPr lang="fa-IR" dirty="0"/>
          </a:p>
        </p:txBody>
      </p:sp>
      <p:sp>
        <p:nvSpPr>
          <p:cNvPr id="3" name="Content Placeholder 2"/>
          <p:cNvSpPr>
            <a:spLocks noGrp="1"/>
          </p:cNvSpPr>
          <p:nvPr>
            <p:ph idx="1"/>
          </p:nvPr>
        </p:nvSpPr>
        <p:spPr/>
        <p:txBody>
          <a:bodyPr/>
          <a:lstStyle/>
          <a:p>
            <a:r>
              <a:rPr lang="fa-IR" dirty="0" smtClean="0"/>
              <a:t>شما که هستید</a:t>
            </a:r>
          </a:p>
          <a:p>
            <a:pPr lvl="1"/>
            <a:r>
              <a:rPr lang="fa-IR" dirty="0" smtClean="0"/>
              <a:t>مایکروسافت(</a:t>
            </a:r>
            <a:r>
              <a:rPr lang="en-US" dirty="0" smtClean="0"/>
              <a:t>Microsoft</a:t>
            </a:r>
            <a:r>
              <a:rPr lang="fa-IR" dirty="0" smtClean="0"/>
              <a:t>)</a:t>
            </a:r>
          </a:p>
          <a:p>
            <a:pPr lvl="2"/>
            <a:r>
              <a:rPr lang="fa-IR" dirty="0" smtClean="0"/>
              <a:t>گذاشتن یک کامپیوتر بر روی میز در هر خانه ای</a:t>
            </a:r>
          </a:p>
          <a:p>
            <a:pPr lvl="2"/>
            <a:endParaRPr lang="fa-IR" dirty="0"/>
          </a:p>
          <a:p>
            <a:pPr lvl="1"/>
            <a:r>
              <a:rPr lang="fa-IR" dirty="0" smtClean="0"/>
              <a:t>اتو دسک(</a:t>
            </a:r>
            <a:r>
              <a:rPr lang="en-US" dirty="0" smtClean="0"/>
              <a:t>Auto Desk</a:t>
            </a:r>
            <a:r>
              <a:rPr lang="fa-IR" dirty="0" smtClean="0"/>
              <a:t>)</a:t>
            </a:r>
          </a:p>
          <a:p>
            <a:pPr lvl="2"/>
            <a:r>
              <a:rPr lang="fa-IR" dirty="0" smtClean="0"/>
              <a:t>خلق ابزار آلات نرم افزار که ایده ها را به واقعیت تبدیل کند</a:t>
            </a:r>
          </a:p>
          <a:p>
            <a:pPr lvl="2"/>
            <a:endParaRPr lang="fa-IR" dirty="0"/>
          </a:p>
          <a:p>
            <a:pPr lvl="1"/>
            <a:r>
              <a:rPr lang="fa-IR" dirty="0" smtClean="0"/>
              <a:t>کوکاکولا (</a:t>
            </a:r>
            <a:r>
              <a:rPr lang="en-US" dirty="0" smtClean="0"/>
              <a:t>Coca-Cola</a:t>
            </a:r>
            <a:r>
              <a:rPr lang="fa-IR" dirty="0" smtClean="0"/>
              <a:t>)</a:t>
            </a:r>
          </a:p>
          <a:p>
            <a:pPr lvl="2"/>
            <a:r>
              <a:rPr lang="fa-IR" dirty="0" smtClean="0"/>
              <a:t>تازه کردن و طراوت بخشیدن دنیا</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11</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122654733"/>
      </p:ext>
    </p:extLst>
  </p:cSld>
  <p:clrMapOvr>
    <a:masterClrMapping/>
  </p:clrMapOvr>
  <p:transition>
    <p:pull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a:t>
            </a:r>
            <a:endParaRPr lang="fa-IR" dirty="0"/>
          </a:p>
        </p:txBody>
      </p:sp>
      <p:sp>
        <p:nvSpPr>
          <p:cNvPr id="3" name="Content Placeholder 2"/>
          <p:cNvSpPr>
            <a:spLocks noGrp="1"/>
          </p:cNvSpPr>
          <p:nvPr>
            <p:ph idx="1"/>
          </p:nvPr>
        </p:nvSpPr>
        <p:spPr/>
        <p:txBody>
          <a:bodyPr/>
          <a:lstStyle/>
          <a:p>
            <a:r>
              <a:rPr lang="fa-IR" dirty="0" smtClean="0"/>
              <a:t>چه می کنید</a:t>
            </a:r>
          </a:p>
          <a:p>
            <a:pPr lvl="1"/>
            <a:r>
              <a:rPr lang="fa-IR" dirty="0" smtClean="0"/>
              <a:t>چیزی است که هرگز در مورد تجارت شما تغییر نخواهد کرد و فراتر از کسب درآمد است</a:t>
            </a:r>
          </a:p>
          <a:p>
            <a:pPr lvl="1"/>
            <a:endParaRPr lang="fa-IR" dirty="0"/>
          </a:p>
          <a:p>
            <a:pPr lvl="1"/>
            <a:r>
              <a:rPr lang="fa-IR" dirty="0" smtClean="0"/>
              <a:t>گوگل</a:t>
            </a:r>
          </a:p>
          <a:p>
            <a:pPr lvl="2"/>
            <a:r>
              <a:rPr lang="fa-IR" dirty="0" smtClean="0"/>
              <a:t>سازماندهی اطلاعات دنیا و در دسترس قرار دادن آن در سطح جهانی</a:t>
            </a:r>
          </a:p>
          <a:p>
            <a:pPr lvl="2"/>
            <a:endParaRPr lang="fa-IR" dirty="0"/>
          </a:p>
          <a:p>
            <a:pPr lvl="1"/>
            <a:r>
              <a:rPr lang="fa-IR" dirty="0" smtClean="0"/>
              <a:t>والت دیسنی</a:t>
            </a:r>
          </a:p>
          <a:p>
            <a:pPr lvl="2"/>
            <a:r>
              <a:rPr lang="fa-IR" dirty="0" smtClean="0"/>
              <a:t>شاد کردن مردم</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12</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3618200479"/>
      </p:ext>
    </p:extLst>
  </p:cSld>
  <p:clrMapOvr>
    <a:masterClrMapping/>
  </p:clrMapOvr>
  <p:transition>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a:t>
            </a:r>
            <a:endParaRPr lang="fa-IR" dirty="0"/>
          </a:p>
        </p:txBody>
      </p:sp>
      <p:sp>
        <p:nvSpPr>
          <p:cNvPr id="3" name="Content Placeholder 2"/>
          <p:cNvSpPr>
            <a:spLocks noGrp="1"/>
          </p:cNvSpPr>
          <p:nvPr>
            <p:ph idx="1"/>
          </p:nvPr>
        </p:nvSpPr>
        <p:spPr/>
        <p:txBody>
          <a:bodyPr/>
          <a:lstStyle/>
          <a:p>
            <a:r>
              <a:rPr lang="fa-IR" dirty="0" smtClean="0"/>
              <a:t>چشم انداز شما چیست</a:t>
            </a:r>
          </a:p>
          <a:p>
            <a:pPr lvl="1"/>
            <a:r>
              <a:rPr lang="fa-IR" dirty="0" smtClean="0"/>
              <a:t>یک روح هرگز بدون تصور فکر نمیکند و یک شرکت هم بدون چشم انداز عمل نمی کند</a:t>
            </a:r>
          </a:p>
          <a:p>
            <a:pPr lvl="1"/>
            <a:r>
              <a:rPr lang="fa-IR" dirty="0" smtClean="0"/>
              <a:t>چشم انداز صحیح باید از دلیل بودن شرکت که بین همه افراد سازمان تقسیم می شود و شور را در آنها ایجاد میکند، بیرون آید</a:t>
            </a:r>
          </a:p>
          <a:p>
            <a:pPr lvl="1"/>
            <a:r>
              <a:rPr lang="fa-IR" dirty="0" smtClean="0"/>
              <a:t>در عصر کندی، هدف، توسعه توانایی بشر در تسخیر فضا و و چشم انداز سفر بشر به کره ماه در پایان سال 1960 است</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13</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73970758"/>
      </p:ext>
    </p:extLst>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a:t>
            </a:r>
            <a:endParaRPr lang="fa-IR" dirty="0"/>
          </a:p>
        </p:txBody>
      </p:sp>
      <p:sp>
        <p:nvSpPr>
          <p:cNvPr id="3" name="Content Placeholder 2"/>
          <p:cNvSpPr>
            <a:spLocks noGrp="1"/>
          </p:cNvSpPr>
          <p:nvPr>
            <p:ph idx="1"/>
          </p:nvPr>
        </p:nvSpPr>
        <p:spPr/>
        <p:txBody>
          <a:bodyPr>
            <a:normAutofit lnSpcReduction="10000"/>
          </a:bodyPr>
          <a:lstStyle/>
          <a:p>
            <a:pPr algn="just">
              <a:lnSpc>
                <a:spcPct val="150000"/>
              </a:lnSpc>
            </a:pPr>
            <a:r>
              <a:rPr lang="fa-IR" dirty="0" smtClean="0"/>
              <a:t>کدام موج را می رانید</a:t>
            </a:r>
          </a:p>
          <a:p>
            <a:pPr marL="114300" indent="0" algn="just">
              <a:lnSpc>
                <a:spcPct val="150000"/>
              </a:lnSpc>
              <a:buNone/>
            </a:pPr>
            <a:endParaRPr lang="fa-IR" dirty="0" smtClean="0"/>
          </a:p>
          <a:p>
            <a:pPr lvl="1" algn="just">
              <a:lnSpc>
                <a:spcPct val="150000"/>
              </a:lnSpc>
            </a:pPr>
            <a:r>
              <a:rPr lang="fa-IR" dirty="0" smtClean="0"/>
              <a:t>سامسونگ با انواع طرح های متنوع و برتر</a:t>
            </a:r>
          </a:p>
          <a:p>
            <a:pPr lvl="1" algn="just">
              <a:lnSpc>
                <a:spcPct val="150000"/>
              </a:lnSpc>
            </a:pPr>
            <a:r>
              <a:rPr lang="fa-IR" dirty="0" smtClean="0"/>
              <a:t>فولکس واگن با کارخانه جدید قابل رویت چرخه تولید اتومبیل</a:t>
            </a:r>
          </a:p>
          <a:p>
            <a:pPr lvl="1" algn="just">
              <a:lnSpc>
                <a:spcPct val="150000"/>
              </a:lnSpc>
            </a:pPr>
            <a:endParaRPr lang="fa-IR" dirty="0"/>
          </a:p>
          <a:p>
            <a:pPr lvl="1" algn="just">
              <a:lnSpc>
                <a:spcPct val="150000"/>
              </a:lnSpc>
            </a:pPr>
            <a:r>
              <a:rPr lang="fa-IR" dirty="0" smtClean="0"/>
              <a:t>زمانی که نام تجاری در یک زمان بیش از یک مسیر را براند، باعث تقویت مسیرش می شود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14</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3850463857"/>
      </p:ext>
    </p:extLst>
  </p:cSld>
  <p:clrMapOvr>
    <a:masterClrMapping/>
  </p:clrMapOvr>
  <p:transition>
    <p:pull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lstStyle/>
          <a:p>
            <a:r>
              <a:rPr lang="fa-IR" dirty="0" smtClean="0"/>
              <a:t>در طبقه کالایی شما، کدام نام تجاری بالاترین سهم را در ذهن مخاطب دارد</a:t>
            </a:r>
          </a:p>
          <a:p>
            <a:pPr lvl="1"/>
            <a:endParaRPr lang="fa-IR" dirty="0"/>
          </a:p>
          <a:p>
            <a:pPr lvl="1"/>
            <a:r>
              <a:rPr lang="fa-IR" dirty="0" smtClean="0"/>
              <a:t>بزرگترین برندگان آن هایی نیستند که اول وارد بازار شدند بلکه، آن هایی هستند که در ذهن مردم جای گرفتند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15</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258481815"/>
      </p:ext>
    </p:extLst>
  </p:cSld>
  <p:clrMapOvr>
    <a:masterClrMapping/>
  </p:clrMapOvr>
  <p:transition>
    <p:pull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a:t>
            </a:r>
            <a:endParaRPr lang="fa-IR" dirty="0"/>
          </a:p>
        </p:txBody>
      </p:sp>
      <p:sp>
        <p:nvSpPr>
          <p:cNvPr id="3" name="Content Placeholder 2"/>
          <p:cNvSpPr>
            <a:spLocks noGrp="1"/>
          </p:cNvSpPr>
          <p:nvPr>
            <p:ph idx="1"/>
          </p:nvPr>
        </p:nvSpPr>
        <p:spPr/>
        <p:txBody>
          <a:bodyPr>
            <a:normAutofit fontScale="92500"/>
          </a:bodyPr>
          <a:lstStyle/>
          <a:p>
            <a:pPr algn="just">
              <a:lnSpc>
                <a:spcPct val="150000"/>
              </a:lnSpc>
            </a:pPr>
            <a:r>
              <a:rPr lang="fa-IR" dirty="0" smtClean="0"/>
              <a:t>شرایطی که می توان از رهبری نام تجاری استفاده کرد</a:t>
            </a:r>
          </a:p>
          <a:p>
            <a:pPr lvl="1" algn="just">
              <a:lnSpc>
                <a:spcPct val="150000"/>
              </a:lnSpc>
            </a:pPr>
            <a:r>
              <a:rPr lang="fa-IR" dirty="0" smtClean="0"/>
              <a:t>زمانی که طبقه بسیار گیج و شلوغ کننده است (تلفن همراه)</a:t>
            </a:r>
          </a:p>
          <a:p>
            <a:pPr lvl="1" algn="just">
              <a:lnSpc>
                <a:spcPct val="150000"/>
              </a:lnSpc>
            </a:pPr>
            <a:r>
              <a:rPr lang="fa-IR" dirty="0" smtClean="0"/>
              <a:t>زمانی که مقایسه بسیار مشکل است (آژانس های تبلیغاتی)</a:t>
            </a:r>
          </a:p>
          <a:p>
            <a:pPr lvl="1" algn="just">
              <a:lnSpc>
                <a:spcPct val="150000"/>
              </a:lnSpc>
            </a:pPr>
            <a:r>
              <a:rPr lang="fa-IR" dirty="0" smtClean="0"/>
              <a:t>زمانی که قیمت بسیار بالاست (اتومبیل)</a:t>
            </a:r>
          </a:p>
          <a:p>
            <a:pPr lvl="1" algn="just">
              <a:lnSpc>
                <a:spcPct val="150000"/>
              </a:lnSpc>
            </a:pPr>
            <a:r>
              <a:rPr lang="fa-IR" dirty="0" smtClean="0"/>
              <a:t>زمانی که سطح علاقه بسیار پایین است (نمک طعام)</a:t>
            </a:r>
          </a:p>
          <a:p>
            <a:pPr lvl="1" algn="just">
              <a:lnSpc>
                <a:spcPct val="150000"/>
              </a:lnSpc>
            </a:pPr>
            <a:r>
              <a:rPr lang="fa-IR" dirty="0" smtClean="0"/>
              <a:t>زمانی که ویژگی ها تکنیکی است (دارو)</a:t>
            </a:r>
          </a:p>
          <a:p>
            <a:pPr lvl="1" algn="just">
              <a:lnSpc>
                <a:spcPct val="150000"/>
              </a:lnSpc>
            </a:pPr>
            <a:r>
              <a:rPr lang="fa-IR" dirty="0" smtClean="0"/>
              <a:t>زمانی که مشتریان به دنبال پرستیژ هستند (مد)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16</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993557772"/>
      </p:ext>
    </p:extLst>
  </p:cSld>
  <p:clrMapOvr>
    <a:masterClrMapping/>
  </p:clrMapOvr>
  <p:transition>
    <p:pull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lstStyle/>
          <a:p>
            <a:pPr algn="just">
              <a:lnSpc>
                <a:spcPct val="200000"/>
              </a:lnSpc>
            </a:pPr>
            <a:r>
              <a:rPr lang="fa-IR" dirty="0" smtClean="0"/>
              <a:t>چه چیزی شما را منحصر به فرد میکند</a:t>
            </a:r>
          </a:p>
          <a:p>
            <a:pPr lvl="1" algn="just">
              <a:lnSpc>
                <a:spcPct val="200000"/>
              </a:lnSpc>
            </a:pPr>
            <a:r>
              <a:rPr lang="fa-IR" dirty="0" smtClean="0"/>
              <a:t>نام تجاری ما تنها ............... است که ................</a:t>
            </a:r>
          </a:p>
          <a:p>
            <a:pPr lvl="1" algn="just">
              <a:lnSpc>
                <a:spcPct val="200000"/>
              </a:lnSpc>
            </a:pPr>
            <a:r>
              <a:rPr lang="fa-IR" dirty="0" smtClean="0"/>
              <a:t>وقتی که نقطه تمایز خود را مشخص کردید، یک فیلتر تصمیم گیری  برای تمام تصمیم های آینده شرکت خود خواهید داشت.</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17</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590812615"/>
      </p:ext>
    </p:extLst>
  </p:cSld>
  <p:clrMapOvr>
    <a:masterClrMapping/>
  </p:clrMapOvr>
  <p:transition>
    <p:pull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normAutofit lnSpcReduction="10000"/>
          </a:bodyPr>
          <a:lstStyle/>
          <a:p>
            <a:r>
              <a:rPr lang="fa-IR" dirty="0" smtClean="0"/>
              <a:t>چه چیزی باید اضافه و یا کم کنید</a:t>
            </a:r>
          </a:p>
          <a:p>
            <a:pPr lvl="1" algn="just">
              <a:lnSpc>
                <a:spcPct val="150000"/>
              </a:lnSpc>
            </a:pPr>
            <a:r>
              <a:rPr lang="fa-IR" dirty="0" smtClean="0"/>
              <a:t>اگر اضافه کردن یک مورد به نام تجاریتان  شما را در مقابل رقیبی قوی تر قرار می دهد، باید مجددا بررسی کنید</a:t>
            </a:r>
          </a:p>
          <a:p>
            <a:pPr lvl="1" algn="just">
              <a:lnSpc>
                <a:spcPct val="150000"/>
              </a:lnSpc>
            </a:pPr>
            <a:endParaRPr lang="fa-IR" dirty="0"/>
          </a:p>
          <a:p>
            <a:pPr lvl="1" algn="just">
              <a:lnSpc>
                <a:spcPct val="150000"/>
              </a:lnSpc>
            </a:pPr>
            <a:r>
              <a:rPr lang="fa-IR" dirty="0" smtClean="0"/>
              <a:t>جنرال موتورز را در نظر بگیرید که به تازگی مجوز لوگوی کادیلاک خود را برای تولید دوچرخه های کادیلاک به کنت بین المللی داد. طبق اظهار نظر تیم کادیلاک، این کامل ترین راه شکستن ذهن مشتریان در مورد کادیلاک است</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18</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3860413381"/>
      </p:ext>
    </p:extLst>
  </p:cSld>
  <p:clrMapOvr>
    <a:masterClrMapping/>
  </p:clrMapOvr>
  <p:transition>
    <p:pull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lstStyle/>
          <a:p>
            <a:pPr algn="just">
              <a:lnSpc>
                <a:spcPct val="150000"/>
              </a:lnSpc>
            </a:pPr>
            <a:r>
              <a:rPr lang="fa-IR" dirty="0" smtClean="0"/>
              <a:t>چه کسی عاشق شماست</a:t>
            </a:r>
          </a:p>
          <a:p>
            <a:pPr algn="just">
              <a:lnSpc>
                <a:spcPct val="150000"/>
              </a:lnSpc>
            </a:pPr>
            <a:endParaRPr lang="fa-IR" dirty="0"/>
          </a:p>
          <a:p>
            <a:pPr algn="just">
              <a:lnSpc>
                <a:spcPct val="150000"/>
              </a:lnSpc>
            </a:pPr>
            <a:r>
              <a:rPr lang="fa-IR" dirty="0" smtClean="0"/>
              <a:t>چه کسی دشمن شما است</a:t>
            </a:r>
          </a:p>
          <a:p>
            <a:pPr lvl="1" algn="just">
              <a:lnSpc>
                <a:spcPct val="150000"/>
              </a:lnSpc>
            </a:pPr>
            <a:r>
              <a:rPr lang="fa-IR" dirty="0" smtClean="0"/>
              <a:t>گاهی اوقات دشمن، یک شرکت رقیب نیست بلکه، روش قدیمی و کهنه انجام کارها است</a:t>
            </a:r>
          </a:p>
          <a:p>
            <a:pPr lvl="1" algn="just">
              <a:lnSpc>
                <a:spcPct val="150000"/>
              </a:lnSpc>
            </a:pP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19</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907202837"/>
      </p:ext>
    </p:extLst>
  </p:cSld>
  <p:clrMapOvr>
    <a:masterClrMapping/>
  </p:clrMapOvr>
  <p:transition>
    <p:pull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4400" dirty="0" smtClean="0"/>
              <a:t>قانون مور</a:t>
            </a:r>
            <a:endParaRPr lang="fa-IR" sz="4400" dirty="0"/>
          </a:p>
        </p:txBody>
      </p:sp>
      <p:sp>
        <p:nvSpPr>
          <p:cNvPr id="3" name="Content Placeholder 2"/>
          <p:cNvSpPr>
            <a:spLocks noGrp="1"/>
          </p:cNvSpPr>
          <p:nvPr>
            <p:ph idx="1"/>
          </p:nvPr>
        </p:nvSpPr>
        <p:spPr/>
        <p:txBody>
          <a:bodyPr/>
          <a:lstStyle/>
          <a:p>
            <a:pPr algn="just">
              <a:lnSpc>
                <a:spcPct val="150000"/>
              </a:lnSpc>
            </a:pPr>
            <a:r>
              <a:rPr lang="fa-IR" dirty="0" smtClean="0"/>
              <a:t>هر ساله تعداد ترانزیستورهای توزیع شده در بازار دو برابر می شود و این در حالی است که قیمت هر ترانزیستور کاهش پیدا میکند و بر سرعت آن افزوده می شود.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2</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691780202"/>
      </p:ext>
    </p:extLst>
  </p:cSld>
  <p:clrMapOvr>
    <a:masterClrMapping/>
  </p:clrMapOvr>
  <p:transition>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normAutofit fontScale="92500" lnSpcReduction="20000"/>
          </a:bodyPr>
          <a:lstStyle/>
          <a:p>
            <a:pPr>
              <a:lnSpc>
                <a:spcPct val="150000"/>
              </a:lnSpc>
            </a:pPr>
            <a:r>
              <a:rPr lang="fa-IR" dirty="0" smtClean="0"/>
              <a:t>مردم شما را چه می نامند</a:t>
            </a:r>
          </a:p>
          <a:p>
            <a:pPr lvl="1">
              <a:lnSpc>
                <a:spcPct val="150000"/>
              </a:lnSpc>
            </a:pPr>
            <a:r>
              <a:rPr lang="fa-IR" dirty="0" smtClean="0"/>
              <a:t>مقایسه شرکت </a:t>
            </a:r>
            <a:r>
              <a:rPr lang="en-US" dirty="0" smtClean="0"/>
              <a:t>PMD</a:t>
            </a:r>
            <a:r>
              <a:rPr lang="fa-IR" dirty="0" smtClean="0"/>
              <a:t> و </a:t>
            </a:r>
            <a:r>
              <a:rPr lang="en-US" dirty="0" err="1" smtClean="0"/>
              <a:t>Yobup</a:t>
            </a:r>
            <a:endParaRPr lang="fa-IR" dirty="0" smtClean="0"/>
          </a:p>
          <a:p>
            <a:pPr lvl="1">
              <a:lnSpc>
                <a:spcPct val="150000"/>
              </a:lnSpc>
            </a:pPr>
            <a:r>
              <a:rPr lang="fa-IR" dirty="0" smtClean="0"/>
              <a:t>چند نکته از کتاب خلا نام تجاری</a:t>
            </a:r>
          </a:p>
          <a:p>
            <a:pPr lvl="2">
              <a:lnSpc>
                <a:spcPct val="150000"/>
              </a:lnSpc>
            </a:pPr>
            <a:r>
              <a:rPr lang="fa-IR" dirty="0" smtClean="0"/>
              <a:t>متفاوت از رقبا</a:t>
            </a:r>
          </a:p>
          <a:p>
            <a:pPr lvl="2">
              <a:lnSpc>
                <a:spcPct val="150000"/>
              </a:lnSpc>
            </a:pPr>
            <a:r>
              <a:rPr lang="fa-IR" dirty="0" smtClean="0"/>
              <a:t>کوتاه؛ چهار بخشی یا حتی کمتر</a:t>
            </a:r>
          </a:p>
          <a:p>
            <a:pPr lvl="2">
              <a:lnSpc>
                <a:spcPct val="150000"/>
              </a:lnSpc>
            </a:pPr>
            <a:r>
              <a:rPr lang="fa-IR" dirty="0" smtClean="0"/>
              <a:t>مناسب ولی نه خیلی توصیفی که عام به نظر آید</a:t>
            </a:r>
          </a:p>
          <a:p>
            <a:pPr lvl="2">
              <a:lnSpc>
                <a:spcPct val="150000"/>
              </a:lnSpc>
            </a:pPr>
            <a:r>
              <a:rPr lang="fa-IR" dirty="0" smtClean="0"/>
              <a:t>راحت نوشت شود</a:t>
            </a:r>
          </a:p>
          <a:p>
            <a:pPr lvl="2">
              <a:lnSpc>
                <a:spcPct val="150000"/>
              </a:lnSpc>
            </a:pPr>
            <a:r>
              <a:rPr lang="fa-IR" dirty="0" smtClean="0"/>
              <a:t>خوب تلفظ شود</a:t>
            </a:r>
          </a:p>
          <a:p>
            <a:pPr lvl="2">
              <a:lnSpc>
                <a:spcPct val="150000"/>
              </a:lnSpc>
            </a:pPr>
            <a:r>
              <a:rPr lang="fa-IR" dirty="0" smtClean="0"/>
              <a:t>از نظر حقوقی قابل دفاع باشد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20</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418006081"/>
      </p:ext>
    </p:extLst>
  </p:cSld>
  <p:clrMapOvr>
    <a:masterClrMapping/>
  </p:clrMapOvr>
  <p:transition>
    <p:pull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lstStyle/>
          <a:p>
            <a:pPr algn="just">
              <a:lnSpc>
                <a:spcPct val="150000"/>
              </a:lnSpc>
            </a:pPr>
            <a:r>
              <a:rPr lang="fa-IR" dirty="0" smtClean="0"/>
              <a:t>چطور خود را توصیف کنیم</a:t>
            </a:r>
          </a:p>
          <a:p>
            <a:pPr lvl="1" algn="just">
              <a:lnSpc>
                <a:spcPct val="150000"/>
              </a:lnSpc>
            </a:pPr>
            <a:r>
              <a:rPr lang="fa-IR" dirty="0" smtClean="0"/>
              <a:t>زمانی که خط واقعی ساوت وست اعلام میکند: شما اکنون آزادید که هر کجای کشور که میخواهید بروید، به سادگی خط واقعی خود را به شکلی دلنشین و تاثیر گذار منتقل می کند</a:t>
            </a:r>
          </a:p>
          <a:p>
            <a:pPr lvl="1" algn="just">
              <a:lnSpc>
                <a:spcPct val="150000"/>
              </a:lnSpc>
            </a:pPr>
            <a:r>
              <a:rPr lang="fa-IR" dirty="0" smtClean="0"/>
              <a:t>آئودی: هرگز تقلید کننده نباشید</a:t>
            </a:r>
          </a:p>
          <a:p>
            <a:pPr lvl="1" algn="just">
              <a:lnSpc>
                <a:spcPct val="150000"/>
              </a:lnSpc>
            </a:pPr>
            <a:r>
              <a:rPr lang="fa-IR" dirty="0" smtClean="0"/>
              <a:t>نایک: فقط انجام دهید؛ همین الآن آن را بیابید</a:t>
            </a:r>
          </a:p>
          <a:p>
            <a:pPr algn="just">
              <a:lnSpc>
                <a:spcPct val="150000"/>
              </a:lnSpc>
            </a:pPr>
            <a:endParaRPr lang="fa-IR" dirty="0" smtClean="0"/>
          </a:p>
          <a:p>
            <a:pPr algn="just">
              <a:lnSpc>
                <a:spcPct val="150000"/>
              </a:lnSpc>
            </a:pP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21</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685639982"/>
      </p:ext>
    </p:extLst>
  </p:cSld>
  <p:clrMapOvr>
    <a:masterClrMapping/>
  </p:clrMapOvr>
  <p:transition>
    <p:pull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normAutofit fontScale="92500"/>
          </a:bodyPr>
          <a:lstStyle/>
          <a:p>
            <a:pPr algn="just">
              <a:lnSpc>
                <a:spcPct val="150000"/>
              </a:lnSpc>
            </a:pPr>
            <a:r>
              <a:rPr lang="fa-IR" sz="3000" dirty="0" smtClean="0"/>
              <a:t>چطور نام خود را منتشر می کنید و همه را از آن مطلع میکنید</a:t>
            </a:r>
          </a:p>
          <a:p>
            <a:pPr lvl="1" algn="just">
              <a:lnSpc>
                <a:spcPct val="150000"/>
              </a:lnSpc>
            </a:pPr>
            <a:r>
              <a:rPr lang="fa-IR" sz="2400" dirty="0" smtClean="0"/>
              <a:t>بازاریابان اپل جاهایی را برای رقابت انتخاب میکنند که برنده اند، آن جایی که نمی برند، رقابت نمی کنند</a:t>
            </a:r>
          </a:p>
          <a:p>
            <a:pPr algn="just">
              <a:lnSpc>
                <a:spcPct val="150000"/>
              </a:lnSpc>
            </a:pPr>
            <a:r>
              <a:rPr lang="fa-IR" sz="3000" dirty="0" smtClean="0"/>
              <a:t>چطور مردم با نام تجاری شما درگیر میشوند</a:t>
            </a:r>
          </a:p>
          <a:p>
            <a:pPr lvl="1" algn="just">
              <a:lnSpc>
                <a:spcPct val="150000"/>
              </a:lnSpc>
            </a:pPr>
            <a:r>
              <a:rPr lang="fa-IR" sz="2400" dirty="0" smtClean="0"/>
              <a:t>در کتاب استراتژی اقیانوس آبی، یک روش نظام مند برای تغییر جایگاه رقبا پیشنهاد میشود و آن، تغییر قوانین درگیر شدن در فضاها و بازارهای آرام و خلوت و نفوذ سریع در این بازار آرام اقیانوس آبی، به جای رقابت خونین در بازار شلوغ اقیانوس قرمز است</a:t>
            </a:r>
          </a:p>
        </p:txBody>
      </p:sp>
      <p:sp>
        <p:nvSpPr>
          <p:cNvPr id="6" name="Slide Number Placeholder 5"/>
          <p:cNvSpPr>
            <a:spLocks noGrp="1"/>
          </p:cNvSpPr>
          <p:nvPr>
            <p:ph type="sldNum" sz="quarter" idx="12"/>
          </p:nvPr>
        </p:nvSpPr>
        <p:spPr/>
        <p:txBody>
          <a:bodyPr/>
          <a:lstStyle/>
          <a:p>
            <a:fld id="{06A87B00-E6F7-4DD1-BFB2-C99CBB2F202D}" type="slidenum">
              <a:rPr lang="fa-IR" smtClean="0"/>
              <a:pPr/>
              <a:t>22</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392975605"/>
      </p:ext>
    </p:extLst>
  </p:cSld>
  <p:clrMapOvr>
    <a:masterClrMapping/>
  </p:clrMapOvr>
  <p:transition>
    <p:pull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طراحی زاگ</a:t>
            </a:r>
          </a:p>
        </p:txBody>
      </p:sp>
      <p:sp>
        <p:nvSpPr>
          <p:cNvPr id="3" name="Content Placeholder 2"/>
          <p:cNvSpPr>
            <a:spLocks noGrp="1"/>
          </p:cNvSpPr>
          <p:nvPr>
            <p:ph idx="1"/>
          </p:nvPr>
        </p:nvSpPr>
        <p:spPr/>
        <p:txBody>
          <a:bodyPr/>
          <a:lstStyle/>
          <a:p>
            <a:pPr algn="just">
              <a:lnSpc>
                <a:spcPct val="200000"/>
              </a:lnSpc>
            </a:pPr>
            <a:r>
              <a:rPr lang="fa-IR" dirty="0" smtClean="0"/>
              <a:t>مشتریان چه چیزی را تجربه میکنند</a:t>
            </a:r>
          </a:p>
          <a:p>
            <a:pPr lvl="1" algn="just">
              <a:lnSpc>
                <a:spcPct val="200000"/>
              </a:lnSpc>
            </a:pPr>
            <a:r>
              <a:rPr lang="fa-IR" dirty="0" smtClean="0"/>
              <a:t>مشتریان نام تجاری شما را در جاهای خاص تجربه میکنند، بنابراین، انتخاب اینکه این جاها کجاست و در آن جا چه اتفاقی می افتد، بسیار حائز اهمیت است</a:t>
            </a:r>
          </a:p>
          <a:p>
            <a:pPr lvl="1" algn="just">
              <a:lnSpc>
                <a:spcPct val="200000"/>
              </a:lnSpc>
            </a:pPr>
            <a:endParaRPr lang="fa-IR" dirty="0"/>
          </a:p>
          <a:p>
            <a:pPr lvl="1" algn="just">
              <a:lnSpc>
                <a:spcPct val="200000"/>
              </a:lnSpc>
            </a:pP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23</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595738926"/>
      </p:ext>
    </p:extLst>
  </p:cSld>
  <p:clrMapOvr>
    <a:masterClrMapping/>
  </p:clrMapOvr>
  <p:transition>
    <p:pull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a:t>
            </a:r>
            <a:endParaRPr lang="fa-IR" dirty="0"/>
          </a:p>
        </p:txBody>
      </p:sp>
      <p:sp>
        <p:nvSpPr>
          <p:cNvPr id="3" name="Content Placeholder 2"/>
          <p:cNvSpPr>
            <a:spLocks noGrp="1"/>
          </p:cNvSpPr>
          <p:nvPr>
            <p:ph idx="1"/>
          </p:nvPr>
        </p:nvSpPr>
        <p:spPr/>
        <p:txBody>
          <a:bodyPr>
            <a:normAutofit/>
          </a:bodyPr>
          <a:lstStyle/>
          <a:p>
            <a:pPr algn="just">
              <a:lnSpc>
                <a:spcPct val="150000"/>
              </a:lnSpc>
            </a:pPr>
            <a:r>
              <a:rPr lang="fa-IR" dirty="0"/>
              <a:t>چطور وفاداری مشتریانتان را به دست می آورید</a:t>
            </a:r>
          </a:p>
          <a:p>
            <a:pPr lvl="1" algn="just">
              <a:lnSpc>
                <a:spcPct val="150000"/>
              </a:lnSpc>
            </a:pPr>
            <a:r>
              <a:rPr lang="fa-IR" dirty="0" smtClean="0"/>
              <a:t>بیش از 50 درصد از مشتریان حاضرند 20 تا 25 درصد قیمت بیشتری بپردازند تا نام تجاری مورد علاقه اشان را به دست آورند؛ قبل از اینکه به نام تجاری دیگری روی آورند</a:t>
            </a:r>
          </a:p>
          <a:p>
            <a:pPr lvl="1" algn="just">
              <a:lnSpc>
                <a:spcPct val="150000"/>
              </a:lnSpc>
            </a:pPr>
            <a:r>
              <a:rPr lang="fa-IR" dirty="0" smtClean="0"/>
              <a:t>در گروه کالاهای تجملی، 10درصد مشتریان وفادار، 50 درصد فروش ایجاد میکند</a:t>
            </a:r>
          </a:p>
          <a:p>
            <a:pPr lvl="1" algn="just">
              <a:lnSpc>
                <a:spcPct val="150000"/>
              </a:lnSpc>
            </a:pPr>
            <a:r>
              <a:rPr lang="fa-IR" dirty="0" smtClean="0"/>
              <a:t>در بازار شلوغ و به هم ریخته امروز، 80 درصد مشتریان به پیشنهاد رقبا حساس هستند و کمتر از 20 درصد، نام تجاری شما را به دیگران توصیه میکنند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24</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337366080"/>
      </p:ext>
    </p:extLst>
  </p:cSld>
  <p:clrMapOvr>
    <a:masterClrMapping/>
  </p:clrMapOvr>
  <p:transition>
    <p:pull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	</a:t>
            </a:r>
            <a:endParaRPr lang="fa-IR" dirty="0"/>
          </a:p>
        </p:txBody>
      </p:sp>
      <p:sp>
        <p:nvSpPr>
          <p:cNvPr id="3" name="Content Placeholder 2"/>
          <p:cNvSpPr>
            <a:spLocks noGrp="1"/>
          </p:cNvSpPr>
          <p:nvPr>
            <p:ph idx="1"/>
          </p:nvPr>
        </p:nvSpPr>
        <p:spPr/>
        <p:txBody>
          <a:bodyPr/>
          <a:lstStyle/>
          <a:p>
            <a:pPr algn="just">
              <a:lnSpc>
                <a:spcPct val="200000"/>
              </a:lnSpc>
            </a:pPr>
            <a:r>
              <a:rPr lang="fa-IR" dirty="0" smtClean="0"/>
              <a:t>چطور موفقیت خود را توسعه میدهید</a:t>
            </a:r>
          </a:p>
          <a:p>
            <a:pPr lvl="1" algn="just" rtl="0">
              <a:lnSpc>
                <a:spcPct val="200000"/>
              </a:lnSpc>
            </a:pPr>
            <a:r>
              <a:rPr lang="en-US" dirty="0" smtClean="0"/>
              <a:t>Houses of brands </a:t>
            </a:r>
          </a:p>
          <a:p>
            <a:pPr lvl="1" algn="just" rtl="0">
              <a:lnSpc>
                <a:spcPct val="200000"/>
              </a:lnSpc>
            </a:pPr>
            <a:r>
              <a:rPr lang="en-US" dirty="0" smtClean="0"/>
              <a:t>Branded Houses</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25</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2448228931"/>
      </p:ext>
    </p:extLst>
  </p:cSld>
  <p:clrMapOvr>
    <a:masterClrMapping/>
  </p:clrMapOvr>
  <p:transition>
    <p:pull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طراحی زاگ</a:t>
            </a:r>
            <a:endParaRPr lang="fa-IR" dirty="0"/>
          </a:p>
        </p:txBody>
      </p:sp>
      <p:sp>
        <p:nvSpPr>
          <p:cNvPr id="3" name="Content Placeholder 2"/>
          <p:cNvSpPr>
            <a:spLocks noGrp="1"/>
          </p:cNvSpPr>
          <p:nvPr>
            <p:ph idx="1"/>
          </p:nvPr>
        </p:nvSpPr>
        <p:spPr/>
        <p:txBody>
          <a:bodyPr>
            <a:normAutofit/>
          </a:bodyPr>
          <a:lstStyle/>
          <a:p>
            <a:pPr>
              <a:lnSpc>
                <a:spcPct val="150000"/>
              </a:lnSpc>
            </a:pPr>
            <a:r>
              <a:rPr lang="fa-IR" sz="3300" dirty="0" smtClean="0"/>
              <a:t>چطور مجموعه نام های تجاری خود را حمایت میکنید</a:t>
            </a:r>
          </a:p>
          <a:p>
            <a:pPr lvl="1">
              <a:lnSpc>
                <a:spcPct val="150000"/>
              </a:lnSpc>
            </a:pPr>
            <a:r>
              <a:rPr lang="fa-IR" sz="2500" dirty="0" smtClean="0"/>
              <a:t>سرایت</a:t>
            </a:r>
          </a:p>
          <a:p>
            <a:pPr lvl="1">
              <a:lnSpc>
                <a:spcPct val="150000"/>
              </a:lnSpc>
            </a:pPr>
            <a:r>
              <a:rPr lang="fa-IR" sz="2500" dirty="0" smtClean="0"/>
              <a:t>گیجی</a:t>
            </a:r>
          </a:p>
          <a:p>
            <a:pPr lvl="1">
              <a:lnSpc>
                <a:spcPct val="150000"/>
              </a:lnSpc>
            </a:pPr>
            <a:r>
              <a:rPr lang="fa-IR" sz="2500" dirty="0" smtClean="0"/>
              <a:t>تضاد</a:t>
            </a:r>
          </a:p>
          <a:p>
            <a:pPr lvl="1">
              <a:lnSpc>
                <a:spcPct val="150000"/>
              </a:lnSpc>
            </a:pPr>
            <a:r>
              <a:rPr lang="fa-IR" sz="2500" dirty="0" smtClean="0"/>
              <a:t>پیچیدگی</a:t>
            </a:r>
            <a:endParaRPr lang="fa-IR" sz="2500"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26</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273272219"/>
      </p:ext>
    </p:extLst>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4400" dirty="0" smtClean="0"/>
              <a:t>ازدحام مهمترین نکته در رقابت</a:t>
            </a:r>
            <a:endParaRPr lang="fa-IR" sz="4400" dirty="0"/>
          </a:p>
        </p:txBody>
      </p:sp>
      <p:sp>
        <p:nvSpPr>
          <p:cNvPr id="3" name="Content Placeholder 2"/>
          <p:cNvSpPr>
            <a:spLocks noGrp="1"/>
          </p:cNvSpPr>
          <p:nvPr>
            <p:ph idx="1"/>
          </p:nvPr>
        </p:nvSpPr>
        <p:spPr/>
        <p:txBody>
          <a:bodyPr/>
          <a:lstStyle/>
          <a:p>
            <a:r>
              <a:rPr lang="fa-IR" dirty="0" smtClean="0"/>
              <a:t>محصول/ خدمت</a:t>
            </a:r>
          </a:p>
          <a:p>
            <a:pPr lvl="1"/>
            <a:r>
              <a:rPr lang="fa-IR" dirty="0" smtClean="0"/>
              <a:t>افزایش تعداد محصولات یا خدمات، بیش از حد معقول و منطقی</a:t>
            </a:r>
          </a:p>
          <a:p>
            <a:pPr lvl="1"/>
            <a:endParaRPr lang="fa-IR" dirty="0"/>
          </a:p>
          <a:p>
            <a:r>
              <a:rPr lang="fa-IR" dirty="0" smtClean="0"/>
              <a:t>ویژگی</a:t>
            </a:r>
          </a:p>
          <a:p>
            <a:pPr lvl="1"/>
            <a:r>
              <a:rPr lang="fa-IR" dirty="0" smtClean="0"/>
              <a:t>ایجاد ویژگی های متعدد و متنوع در یک محصول یا خدمت</a:t>
            </a:r>
          </a:p>
          <a:p>
            <a:pPr lvl="1"/>
            <a:endParaRPr lang="fa-IR" dirty="0"/>
          </a:p>
          <a:p>
            <a:r>
              <a:rPr lang="fa-IR" dirty="0" smtClean="0"/>
              <a:t>تبلیغات</a:t>
            </a:r>
          </a:p>
          <a:p>
            <a:pPr lvl="1"/>
            <a:r>
              <a:rPr lang="fa-IR" dirty="0" smtClean="0"/>
              <a:t>ساخت و انتقال پیام های رسانه ای بسیار زیاد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3</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3862620294"/>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ازدحام مهمترین نکته در رقابت</a:t>
            </a:r>
          </a:p>
        </p:txBody>
      </p:sp>
      <p:sp>
        <p:nvSpPr>
          <p:cNvPr id="3" name="Content Placeholder 2"/>
          <p:cNvSpPr>
            <a:spLocks noGrp="1"/>
          </p:cNvSpPr>
          <p:nvPr>
            <p:ph idx="1"/>
          </p:nvPr>
        </p:nvSpPr>
        <p:spPr/>
        <p:txBody>
          <a:bodyPr/>
          <a:lstStyle/>
          <a:p>
            <a:r>
              <a:rPr lang="fa-IR" dirty="0" smtClean="0"/>
              <a:t>پیام</a:t>
            </a:r>
          </a:p>
          <a:p>
            <a:pPr lvl="1"/>
            <a:r>
              <a:rPr lang="fa-IR" dirty="0" smtClean="0"/>
              <a:t>گنجاندن بسیار زیاد در هر تبلیغ</a:t>
            </a:r>
          </a:p>
          <a:p>
            <a:pPr lvl="1"/>
            <a:endParaRPr lang="fa-IR" dirty="0"/>
          </a:p>
          <a:p>
            <a:r>
              <a:rPr lang="fa-IR" dirty="0" smtClean="0"/>
              <a:t>رسانه</a:t>
            </a:r>
          </a:p>
          <a:p>
            <a:pPr lvl="1"/>
            <a:r>
              <a:rPr lang="fa-IR" dirty="0" smtClean="0"/>
              <a:t>استفاده از رسانه های گسترده و متعدد بیش از حد لازم</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4</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3146840921"/>
      </p:ext>
    </p:extLst>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4400" dirty="0" smtClean="0">
                <a:cs typeface="B Lotus" pitchFamily="2" charset="-78"/>
              </a:rPr>
              <a:t>رویایی نام های تجاری</a:t>
            </a:r>
            <a:endParaRPr lang="fa-IR" sz="4400" dirty="0">
              <a:cs typeface="B Lotus" pitchFamily="2" charset="-78"/>
            </a:endParaRPr>
          </a:p>
        </p:txBody>
      </p:sp>
      <p:sp>
        <p:nvSpPr>
          <p:cNvPr id="3" name="Content Placeholder 2"/>
          <p:cNvSpPr>
            <a:spLocks noGrp="1"/>
          </p:cNvSpPr>
          <p:nvPr>
            <p:ph idx="1"/>
          </p:nvPr>
        </p:nvSpPr>
        <p:spPr/>
        <p:txBody>
          <a:bodyPr/>
          <a:lstStyle/>
          <a:p>
            <a:r>
              <a:rPr lang="fa-IR" dirty="0" smtClean="0"/>
              <a:t>شرکت ها برای حفظ موفقیت خود در بازار رقابت، مجبورند همیشه از موانع و سدهای بیشماری بگذرند.</a:t>
            </a:r>
          </a:p>
          <a:p>
            <a:endParaRPr lang="fa-IR" dirty="0"/>
          </a:p>
          <a:p>
            <a:endParaRPr lang="fa-IR" dirty="0"/>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39552" y="3284984"/>
            <a:ext cx="7272808" cy="244827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7" name="Slide Number Placeholder 6"/>
          <p:cNvSpPr>
            <a:spLocks noGrp="1"/>
          </p:cNvSpPr>
          <p:nvPr>
            <p:ph type="sldNum" sz="quarter" idx="12"/>
          </p:nvPr>
        </p:nvSpPr>
        <p:spPr/>
        <p:txBody>
          <a:bodyPr/>
          <a:lstStyle/>
          <a:p>
            <a:fld id="{06A87B00-E6F7-4DD1-BFB2-C99CBB2F202D}" type="slidenum">
              <a:rPr lang="fa-IR" smtClean="0"/>
              <a:pPr/>
              <a:t>5</a:t>
            </a:fld>
            <a:endParaRPr lang="fa-IR" dirty="0"/>
          </a:p>
        </p:txBody>
      </p:sp>
      <p:sp>
        <p:nvSpPr>
          <p:cNvPr id="9" name="Footer Placeholder 8"/>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3680022645"/>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تعریف نام تجاری</a:t>
            </a:r>
            <a:endParaRPr lang="fa-IR" dirty="0"/>
          </a:p>
        </p:txBody>
      </p:sp>
      <p:sp>
        <p:nvSpPr>
          <p:cNvPr id="3" name="Content Placeholder 2"/>
          <p:cNvSpPr>
            <a:spLocks noGrp="1"/>
          </p:cNvSpPr>
          <p:nvPr>
            <p:ph idx="1"/>
          </p:nvPr>
        </p:nvSpPr>
        <p:spPr/>
        <p:txBody>
          <a:bodyPr/>
          <a:lstStyle/>
          <a:p>
            <a:pPr algn="just">
              <a:lnSpc>
                <a:spcPct val="150000"/>
              </a:lnSpc>
            </a:pPr>
            <a:r>
              <a:rPr lang="fa-IR" dirty="0" smtClean="0"/>
              <a:t>منظور از نام تجاری، نشان تجاری یا پیام های تبلیغاتی یک شرکت نیست،زیرا نشان های تجاری و تبلیغات، مواردی هستند که از سوی خود شرکت ها اداره می شوند. اما نام تجاری، آن چیزی است که مصرف کننده نسبت به محصول، خدمت و یا شرکتی خاص، عمیقا احساس می کند.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6</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158186759"/>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4000" dirty="0" smtClean="0"/>
              <a:t>UBT</a:t>
            </a:r>
            <a:r>
              <a:rPr lang="fa-IR" dirty="0" smtClean="0"/>
              <a:t> جایگزین </a:t>
            </a:r>
            <a:r>
              <a:rPr lang="en-US" sz="4000" dirty="0" smtClean="0"/>
              <a:t>USP</a:t>
            </a:r>
            <a:endParaRPr lang="fa-IR" sz="4000" dirty="0"/>
          </a:p>
        </p:txBody>
      </p:sp>
      <p:sp>
        <p:nvSpPr>
          <p:cNvPr id="3" name="Content Placeholder 2"/>
          <p:cNvSpPr>
            <a:spLocks noGrp="1"/>
          </p:cNvSpPr>
          <p:nvPr>
            <p:ph idx="1"/>
          </p:nvPr>
        </p:nvSpPr>
        <p:spPr/>
        <p:txBody>
          <a:bodyPr/>
          <a:lstStyle/>
          <a:p>
            <a:pPr algn="l" rtl="0"/>
            <a:r>
              <a:rPr lang="en-US" u="sng" dirty="0" smtClean="0"/>
              <a:t>U</a:t>
            </a:r>
            <a:r>
              <a:rPr lang="en-US" dirty="0" smtClean="0"/>
              <a:t>nique </a:t>
            </a:r>
            <a:r>
              <a:rPr lang="en-US" u="sng" dirty="0" smtClean="0"/>
              <a:t>S</a:t>
            </a:r>
            <a:r>
              <a:rPr lang="en-US" dirty="0" smtClean="0"/>
              <a:t>elling </a:t>
            </a:r>
            <a:r>
              <a:rPr lang="en-US" u="sng" dirty="0" smtClean="0"/>
              <a:t>P</a:t>
            </a:r>
            <a:r>
              <a:rPr lang="en-US" dirty="0" smtClean="0"/>
              <a:t>roposition</a:t>
            </a:r>
          </a:p>
          <a:p>
            <a:pPr algn="r"/>
            <a:r>
              <a:rPr lang="fa-IR" dirty="0" smtClean="0"/>
              <a:t>پیشنهاد فروش به شیوه ای منحصر به فرد</a:t>
            </a:r>
          </a:p>
          <a:p>
            <a:pPr algn="r"/>
            <a:endParaRPr lang="fa-IR" dirty="0"/>
          </a:p>
          <a:p>
            <a:pPr algn="l" rtl="0"/>
            <a:r>
              <a:rPr lang="en-US" dirty="0" smtClean="0"/>
              <a:t>Unique Buying Tribe</a:t>
            </a:r>
          </a:p>
          <a:p>
            <a:r>
              <a:rPr lang="fa-IR" dirty="0" smtClean="0"/>
              <a:t>خرید قبیله ای منحصر به فرد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7</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680017352"/>
      </p:ext>
    </p:extLst>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مشکل تبلیغات</a:t>
            </a:r>
            <a:endParaRPr lang="fa-IR" dirty="0"/>
          </a:p>
        </p:txBody>
      </p:sp>
      <p:sp>
        <p:nvSpPr>
          <p:cNvPr id="3" name="Content Placeholder 2"/>
          <p:cNvSpPr>
            <a:spLocks noGrp="1"/>
          </p:cNvSpPr>
          <p:nvPr>
            <p:ph idx="1"/>
          </p:nvPr>
        </p:nvSpPr>
        <p:spPr/>
        <p:txBody>
          <a:bodyPr/>
          <a:lstStyle/>
          <a:p>
            <a:pPr>
              <a:lnSpc>
                <a:spcPct val="200000"/>
              </a:lnSpc>
            </a:pPr>
            <a:r>
              <a:rPr lang="fa-IR" dirty="0" smtClean="0"/>
              <a:t>مردم گفتگوهای یک طرفه را دوست ندارند</a:t>
            </a:r>
          </a:p>
          <a:p>
            <a:pPr>
              <a:lnSpc>
                <a:spcPct val="200000"/>
              </a:lnSpc>
            </a:pPr>
            <a:r>
              <a:rPr lang="fa-IR" dirty="0" smtClean="0"/>
              <a:t>مردم نسبت به تبلیغات بی اعتمادند</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8</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401532842"/>
      </p:ext>
    </p:extLst>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زاگ خود را پیدا کنید</a:t>
            </a:r>
            <a:endParaRPr lang="fa-IR" dirty="0"/>
          </a:p>
        </p:txBody>
      </p:sp>
      <p:sp>
        <p:nvSpPr>
          <p:cNvPr id="3" name="Content Placeholder 2"/>
          <p:cNvSpPr>
            <a:spLocks noGrp="1"/>
          </p:cNvSpPr>
          <p:nvPr>
            <p:ph idx="1"/>
          </p:nvPr>
        </p:nvSpPr>
        <p:spPr/>
        <p:txBody>
          <a:bodyPr/>
          <a:lstStyle/>
          <a:p>
            <a:pPr algn="just">
              <a:lnSpc>
                <a:spcPct val="150000"/>
              </a:lnSpc>
            </a:pPr>
            <a:r>
              <a:rPr lang="fa-IR" dirty="0" smtClean="0"/>
              <a:t>وقتی رقبا نیستند شما ضربه بزنید</a:t>
            </a:r>
          </a:p>
          <a:p>
            <a:pPr lvl="1" algn="just">
              <a:lnSpc>
                <a:spcPct val="150000"/>
              </a:lnSpc>
            </a:pPr>
            <a:r>
              <a:rPr lang="fa-IR" dirty="0" smtClean="0"/>
              <a:t>پویایی متفاوت و خوب</a:t>
            </a:r>
          </a:p>
          <a:p>
            <a:pPr lvl="2" algn="just">
              <a:lnSpc>
                <a:spcPct val="150000"/>
              </a:lnSpc>
            </a:pPr>
            <a:r>
              <a:rPr lang="fa-IR" dirty="0" smtClean="0"/>
              <a:t>اگر هیچ کس انجام نمی دهد، شما انجام دهید. شما هیچ گاه نمی توانید رهبر شوید، اگر رهبری را پیروی کنید</a:t>
            </a:r>
          </a:p>
          <a:p>
            <a:pPr lvl="2" algn="just">
              <a:lnSpc>
                <a:spcPct val="150000"/>
              </a:lnSpc>
            </a:pPr>
            <a:r>
              <a:rPr lang="fa-IR" dirty="0" smtClean="0"/>
              <a:t>زمانی که از مردم سوال می شود چه می خواهید، آن ها پاسخ می دهند از چیزی که هست بیشتر می خواهند با ویژگی های بهتر و قیمت پایین تر و یا هر دو</a:t>
            </a:r>
            <a:endParaRPr lang="fa-IR" dirty="0"/>
          </a:p>
        </p:txBody>
      </p:sp>
      <p:sp>
        <p:nvSpPr>
          <p:cNvPr id="6" name="Slide Number Placeholder 5"/>
          <p:cNvSpPr>
            <a:spLocks noGrp="1"/>
          </p:cNvSpPr>
          <p:nvPr>
            <p:ph type="sldNum" sz="quarter" idx="12"/>
          </p:nvPr>
        </p:nvSpPr>
        <p:spPr/>
        <p:txBody>
          <a:bodyPr/>
          <a:lstStyle/>
          <a:p>
            <a:fld id="{06A87B00-E6F7-4DD1-BFB2-C99CBB2F202D}" type="slidenum">
              <a:rPr lang="fa-IR" smtClean="0"/>
              <a:pPr/>
              <a:t>9</a:t>
            </a:fld>
            <a:endParaRPr lang="fa-IR" dirty="0"/>
          </a:p>
        </p:txBody>
      </p:sp>
      <p:sp>
        <p:nvSpPr>
          <p:cNvPr id="8" name="Footer Placeholder 7"/>
          <p:cNvSpPr>
            <a:spLocks noGrp="1"/>
          </p:cNvSpPr>
          <p:nvPr>
            <p:ph type="ftr" sz="quarter" idx="11"/>
          </p:nvPr>
        </p:nvSpPr>
        <p:spPr/>
        <p:txBody>
          <a:bodyPr/>
          <a:lstStyle/>
          <a:p>
            <a:r>
              <a:rPr lang="fa-IR" smtClean="0"/>
              <a:t>مهدی قاسمی/ مدیریت استرتژیک/ اردیبهشت 92</a:t>
            </a:r>
            <a:endParaRPr lang="fa-IR" dirty="0"/>
          </a:p>
        </p:txBody>
      </p:sp>
    </p:spTree>
    <p:extLst>
      <p:ext uri="{BB962C8B-B14F-4D97-AF65-F5344CB8AC3E}">
        <p14:creationId xmlns="" xmlns:p14="http://schemas.microsoft.com/office/powerpoint/2010/main" val="1059654316"/>
      </p:ext>
    </p:extLst>
  </p:cSld>
  <p:clrMapOvr>
    <a:masterClrMapping/>
  </p:clrMapOvr>
  <p:transition>
    <p:pull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287</TotalTime>
  <Words>1403</Words>
  <Application>Microsoft Office PowerPoint</Application>
  <PresentationFormat>On-screen Show (4:3)</PresentationFormat>
  <Paragraphs>190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Adjacency</vt:lpstr>
      <vt:lpstr>Slide 1</vt:lpstr>
      <vt:lpstr>قانون مور</vt:lpstr>
      <vt:lpstr>ازدحام مهمترین نکته در رقابت</vt:lpstr>
      <vt:lpstr>ازدحام مهمترین نکته در رقابت</vt:lpstr>
      <vt:lpstr>رویایی نام های تجاری</vt:lpstr>
      <vt:lpstr>تعریف نام تجاری</vt:lpstr>
      <vt:lpstr>UBT جایگزین USP</vt:lpstr>
      <vt:lpstr>مشکل تبلیغات</vt:lpstr>
      <vt:lpstr>زاگ خود را پیدا کنید</vt:lpstr>
      <vt:lpstr>زاگ خود را پیدا کنید</vt:lpstr>
      <vt:lpstr>طراحی زاگ</vt:lpstr>
      <vt:lpstr>طراحی زاگ</vt:lpstr>
      <vt:lpstr>طراحی زاگ</vt:lpstr>
      <vt:lpstr>طراحی زاگ</vt:lpstr>
      <vt:lpstr>طراحی زاگ</vt:lpstr>
      <vt:lpstr>طراحی زاگ</vt:lpstr>
      <vt:lpstr>طراحی زاگ</vt:lpstr>
      <vt:lpstr>طراحی زاگ</vt:lpstr>
      <vt:lpstr>طراحی زاگ</vt:lpstr>
      <vt:lpstr>طراحی زاگ</vt:lpstr>
      <vt:lpstr>طراحی زاگ</vt:lpstr>
      <vt:lpstr>طراحی زاگ</vt:lpstr>
      <vt:lpstr>طراحی زاگ</vt:lpstr>
      <vt:lpstr>طراحی زاگ</vt:lpstr>
      <vt:lpstr>طراحی زاگ </vt:lpstr>
      <vt:lpstr>طراحی زاگ</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 A H D I</dc:creator>
  <cp:lastModifiedBy>Z.Hassanpour</cp:lastModifiedBy>
  <cp:revision>43</cp:revision>
  <dcterms:created xsi:type="dcterms:W3CDTF">2013-05-10T07:32:35Z</dcterms:created>
  <dcterms:modified xsi:type="dcterms:W3CDTF">2013-05-19T08:50:53Z</dcterms:modified>
</cp:coreProperties>
</file>