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20F8A9-92EE-4616-837F-698CFAC70AEA}"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5F0FE135-3DF8-4350-88BF-81E0BEA12108}">
      <dgm:prSet phldrT="[Text]"/>
      <dgm:spPr/>
      <dgm:t>
        <a:bodyPr/>
        <a:lstStyle/>
        <a:p>
          <a:pPr algn="justLow" rtl="1"/>
          <a:r>
            <a:rPr lang="fa-IR" dirty="0" smtClean="0">
              <a:cs typeface="B Nazanin" pitchFamily="2" charset="-78"/>
            </a:rPr>
            <a:t>دستيابي به هماهنگي استراتژيك و همه جانبه عناصر و سيستم‌هاي سازمان</a:t>
          </a:r>
          <a:endParaRPr lang="en-US" dirty="0">
            <a:cs typeface="B Nazanin" pitchFamily="2" charset="-78"/>
          </a:endParaRPr>
        </a:p>
      </dgm:t>
    </dgm:pt>
    <dgm:pt modelId="{E381FB79-9EE6-43C2-94E4-B0E6C5DF26E4}" type="parTrans" cxnId="{FE1A7844-F22F-4D23-A568-9D3DE090F3EC}">
      <dgm:prSet/>
      <dgm:spPr/>
      <dgm:t>
        <a:bodyPr/>
        <a:lstStyle/>
        <a:p>
          <a:pPr algn="justLow" rtl="1"/>
          <a:endParaRPr lang="en-US">
            <a:solidFill>
              <a:srgbClr val="003300"/>
            </a:solidFill>
          </a:endParaRPr>
        </a:p>
      </dgm:t>
    </dgm:pt>
    <dgm:pt modelId="{D3324811-4C90-4B0A-89D2-811565BF2C7A}" type="sibTrans" cxnId="{FE1A7844-F22F-4D23-A568-9D3DE090F3EC}">
      <dgm:prSet/>
      <dgm:spPr/>
      <dgm:t>
        <a:bodyPr/>
        <a:lstStyle/>
        <a:p>
          <a:pPr algn="justLow" rtl="1"/>
          <a:endParaRPr lang="en-US">
            <a:solidFill>
              <a:srgbClr val="003300"/>
            </a:solidFill>
          </a:endParaRPr>
        </a:p>
      </dgm:t>
    </dgm:pt>
    <dgm:pt modelId="{B63182A7-D75B-4D31-83E2-05588FE21E3E}">
      <dgm:prSet phldrT="[Text]"/>
      <dgm:spPr/>
      <dgm:t>
        <a:bodyPr/>
        <a:lstStyle/>
        <a:p>
          <a:pPr algn="justLow" rtl="1"/>
          <a:r>
            <a:rPr lang="fa-IR" dirty="0" smtClean="0">
              <a:cs typeface="B Nazanin" pitchFamily="2" charset="-78"/>
            </a:rPr>
            <a:t>انجام اقدامات و عمليات مناسب </a:t>
          </a:r>
          <a:endParaRPr lang="en-US" dirty="0">
            <a:cs typeface="B Nazanin" pitchFamily="2" charset="-78"/>
          </a:endParaRPr>
        </a:p>
      </dgm:t>
    </dgm:pt>
    <dgm:pt modelId="{BBF5978E-099D-476F-A356-872EE5526542}" type="parTrans" cxnId="{F68DDB62-5192-49BB-9DB1-29E24B0659A0}">
      <dgm:prSet/>
      <dgm:spPr/>
      <dgm:t>
        <a:bodyPr/>
        <a:lstStyle/>
        <a:p>
          <a:pPr algn="justLow" rtl="1"/>
          <a:endParaRPr lang="en-US">
            <a:solidFill>
              <a:srgbClr val="003300"/>
            </a:solidFill>
          </a:endParaRPr>
        </a:p>
      </dgm:t>
    </dgm:pt>
    <dgm:pt modelId="{5C34964D-DD16-47BB-A67A-98315C066966}" type="sibTrans" cxnId="{F68DDB62-5192-49BB-9DB1-29E24B0659A0}">
      <dgm:prSet/>
      <dgm:spPr/>
      <dgm:t>
        <a:bodyPr/>
        <a:lstStyle/>
        <a:p>
          <a:pPr algn="justLow" rtl="1"/>
          <a:endParaRPr lang="en-US">
            <a:solidFill>
              <a:srgbClr val="003300"/>
            </a:solidFill>
          </a:endParaRPr>
        </a:p>
      </dgm:t>
    </dgm:pt>
    <dgm:pt modelId="{874219E1-D47D-43E4-AC84-A6DDA2B343B7}">
      <dgm:prSet phldrT="[Text]"/>
      <dgm:spPr/>
      <dgm:t>
        <a:bodyPr/>
        <a:lstStyle/>
        <a:p>
          <a:pPr algn="justLow" rtl="1"/>
          <a:r>
            <a:rPr kumimoji="0" lang="fa-IR" b="0" i="0" u="none" strike="noStrike" cap="none" spc="0" normalizeH="0" baseline="0" noProof="0" dirty="0" smtClean="0">
              <a:ln/>
              <a:effectLst/>
              <a:uLnTx/>
              <a:uFillTx/>
              <a:latin typeface="+mn-lt"/>
              <a:ea typeface="+mn-ea"/>
              <a:cs typeface="B Nazanin" pitchFamily="2" charset="-78"/>
            </a:rPr>
            <a:t>ايجاد اشتراك استراتژيك در جهت بهبود عملكرد</a:t>
          </a:r>
          <a:endParaRPr lang="en-US" dirty="0">
            <a:cs typeface="B Nazanin" pitchFamily="2" charset="-78"/>
          </a:endParaRPr>
        </a:p>
      </dgm:t>
    </dgm:pt>
    <dgm:pt modelId="{47384A5E-F64C-4FEC-BE3C-2984D345D0A7}" type="parTrans" cxnId="{8D2E2E95-3FE6-4536-A7E6-7DC7D8BB1482}">
      <dgm:prSet/>
      <dgm:spPr/>
      <dgm:t>
        <a:bodyPr/>
        <a:lstStyle/>
        <a:p>
          <a:pPr algn="justLow" rtl="1"/>
          <a:endParaRPr lang="en-US">
            <a:solidFill>
              <a:srgbClr val="003300"/>
            </a:solidFill>
          </a:endParaRPr>
        </a:p>
      </dgm:t>
    </dgm:pt>
    <dgm:pt modelId="{AFDA8EBB-8E27-4331-905A-A8BCC9EF25D7}" type="sibTrans" cxnId="{8D2E2E95-3FE6-4536-A7E6-7DC7D8BB1482}">
      <dgm:prSet/>
      <dgm:spPr/>
      <dgm:t>
        <a:bodyPr/>
        <a:lstStyle/>
        <a:p>
          <a:pPr algn="justLow" rtl="1"/>
          <a:endParaRPr lang="en-US">
            <a:solidFill>
              <a:srgbClr val="003300"/>
            </a:solidFill>
          </a:endParaRPr>
        </a:p>
      </dgm:t>
    </dgm:pt>
    <dgm:pt modelId="{50FCEB80-E422-4ECC-BA89-9321E828D278}">
      <dgm:prSet phldrT="[Text]"/>
      <dgm:spPr/>
      <dgm:t>
        <a:bodyPr/>
        <a:lstStyle/>
        <a:p>
          <a:pPr algn="justLow" rtl="1"/>
          <a:r>
            <a:rPr kumimoji="0" lang="fa-IR" b="0" i="0" u="none" strike="noStrike" cap="none" spc="0" normalizeH="0" baseline="0" noProof="0" dirty="0" smtClean="0">
              <a:ln/>
              <a:effectLst/>
              <a:uLnTx/>
              <a:uFillTx/>
              <a:latin typeface="+mn-lt"/>
              <a:ea typeface="+mn-ea"/>
              <a:cs typeface="B Nazanin" pitchFamily="2" charset="-78"/>
            </a:rPr>
            <a:t>دست يابي به مزيت رقابتي پايدار</a:t>
          </a:r>
          <a:endParaRPr lang="en-US" dirty="0">
            <a:cs typeface="B Nazanin" pitchFamily="2" charset="-78"/>
          </a:endParaRPr>
        </a:p>
      </dgm:t>
    </dgm:pt>
    <dgm:pt modelId="{883CDAED-CE7E-4DFC-AABC-1C6B7C2B9830}" type="parTrans" cxnId="{17701AEF-F830-4284-95EC-403C9C2E46FC}">
      <dgm:prSet/>
      <dgm:spPr/>
      <dgm:t>
        <a:bodyPr/>
        <a:lstStyle/>
        <a:p>
          <a:pPr algn="justLow" rtl="1"/>
          <a:endParaRPr lang="en-US">
            <a:solidFill>
              <a:srgbClr val="003300"/>
            </a:solidFill>
          </a:endParaRPr>
        </a:p>
      </dgm:t>
    </dgm:pt>
    <dgm:pt modelId="{FFF2FE5C-2E0A-4FA7-A14F-B1C7B89EE6CB}" type="sibTrans" cxnId="{17701AEF-F830-4284-95EC-403C9C2E46FC}">
      <dgm:prSet/>
      <dgm:spPr/>
      <dgm:t>
        <a:bodyPr/>
        <a:lstStyle/>
        <a:p>
          <a:pPr algn="justLow" rtl="1"/>
          <a:endParaRPr lang="en-US">
            <a:solidFill>
              <a:srgbClr val="003300"/>
            </a:solidFill>
          </a:endParaRPr>
        </a:p>
      </dgm:t>
    </dgm:pt>
    <dgm:pt modelId="{50ADC851-6F8D-47A3-8D4F-CA7EA008DEF2}">
      <dgm:prSet phldrT="[Text]"/>
      <dgm:spPr/>
      <dgm:t>
        <a:bodyPr/>
        <a:lstStyle/>
        <a:p>
          <a:pPr algn="justLow" rtl="1"/>
          <a:r>
            <a:rPr lang="fa-IR" dirty="0" smtClean="0">
              <a:cs typeface="B Nazanin" pitchFamily="2" charset="-78"/>
            </a:rPr>
            <a:t>بهترين و كارآمدترين الگوی تدوين استراتژي</a:t>
          </a:r>
          <a:endParaRPr lang="en-US" dirty="0">
            <a:cs typeface="B Nazanin" pitchFamily="2" charset="-78"/>
          </a:endParaRPr>
        </a:p>
      </dgm:t>
    </dgm:pt>
    <dgm:pt modelId="{2B93C52C-A953-4E5A-80A4-2E1D0F0AB561}" type="parTrans" cxnId="{56B2DC9B-CC63-40DF-8E11-F0119BE70213}">
      <dgm:prSet/>
      <dgm:spPr/>
      <dgm:t>
        <a:bodyPr/>
        <a:lstStyle/>
        <a:p>
          <a:endParaRPr lang="en-US"/>
        </a:p>
      </dgm:t>
    </dgm:pt>
    <dgm:pt modelId="{22976264-AAFD-4C2E-A0DB-85E8AF4678C5}" type="sibTrans" cxnId="{56B2DC9B-CC63-40DF-8E11-F0119BE70213}">
      <dgm:prSet/>
      <dgm:spPr/>
      <dgm:t>
        <a:bodyPr/>
        <a:lstStyle/>
        <a:p>
          <a:endParaRPr lang="en-US"/>
        </a:p>
      </dgm:t>
    </dgm:pt>
    <dgm:pt modelId="{862FAD1F-6C1A-4F43-8670-654697DEC232}">
      <dgm:prSet phldrT="[Text]"/>
      <dgm:spPr/>
      <dgm:t>
        <a:bodyPr/>
        <a:lstStyle/>
        <a:p>
          <a:pPr algn="justLow" rtl="1"/>
          <a:r>
            <a:rPr lang="fa-IR" dirty="0" smtClean="0">
              <a:cs typeface="B Nazanin" pitchFamily="2" charset="-78"/>
            </a:rPr>
            <a:t>توان تطبيق با مقتضيات مختلف سازمان، درخواست مديران و امكانات موجود.</a:t>
          </a:r>
          <a:endParaRPr lang="en-US" dirty="0">
            <a:cs typeface="B Nazanin" pitchFamily="2" charset="-78"/>
          </a:endParaRPr>
        </a:p>
      </dgm:t>
    </dgm:pt>
    <dgm:pt modelId="{1F0DF117-F984-4CA7-BCF7-42698D88B5A8}" type="parTrans" cxnId="{868CC123-7121-427A-87A2-82FE3A0DC064}">
      <dgm:prSet/>
      <dgm:spPr/>
      <dgm:t>
        <a:bodyPr/>
        <a:lstStyle/>
        <a:p>
          <a:endParaRPr lang="en-US"/>
        </a:p>
      </dgm:t>
    </dgm:pt>
    <dgm:pt modelId="{F541C10C-AD1B-4430-8098-F54A95673EF6}" type="sibTrans" cxnId="{868CC123-7121-427A-87A2-82FE3A0DC064}">
      <dgm:prSet/>
      <dgm:spPr/>
      <dgm:t>
        <a:bodyPr/>
        <a:lstStyle/>
        <a:p>
          <a:endParaRPr lang="en-US"/>
        </a:p>
      </dgm:t>
    </dgm:pt>
    <dgm:pt modelId="{7E2D9335-362C-4E84-A16B-E2378A238616}" type="pres">
      <dgm:prSet presAssocID="{F420F8A9-92EE-4616-837F-698CFAC70AEA}" presName="linear" presStyleCnt="0">
        <dgm:presLayoutVars>
          <dgm:animLvl val="lvl"/>
          <dgm:resizeHandles val="exact"/>
        </dgm:presLayoutVars>
      </dgm:prSet>
      <dgm:spPr/>
      <dgm:t>
        <a:bodyPr/>
        <a:lstStyle/>
        <a:p>
          <a:endParaRPr lang="en-US"/>
        </a:p>
      </dgm:t>
    </dgm:pt>
    <dgm:pt modelId="{1F9BEAA3-14C1-42D2-868C-62ACCF11C36E}" type="pres">
      <dgm:prSet presAssocID="{5F0FE135-3DF8-4350-88BF-81E0BEA12108}" presName="parentText" presStyleLbl="node1" presStyleIdx="0" presStyleCnt="6">
        <dgm:presLayoutVars>
          <dgm:chMax val="0"/>
          <dgm:bulletEnabled val="1"/>
        </dgm:presLayoutVars>
      </dgm:prSet>
      <dgm:spPr/>
      <dgm:t>
        <a:bodyPr/>
        <a:lstStyle/>
        <a:p>
          <a:endParaRPr lang="en-US"/>
        </a:p>
      </dgm:t>
    </dgm:pt>
    <dgm:pt modelId="{08C9D772-B000-4D21-BE9B-7295C0F01604}" type="pres">
      <dgm:prSet presAssocID="{D3324811-4C90-4B0A-89D2-811565BF2C7A}" presName="spacer" presStyleCnt="0"/>
      <dgm:spPr/>
    </dgm:pt>
    <dgm:pt modelId="{807B4C3F-47FE-4916-97E4-4240B1B8FFC0}" type="pres">
      <dgm:prSet presAssocID="{B63182A7-D75B-4D31-83E2-05588FE21E3E}" presName="parentText" presStyleLbl="node1" presStyleIdx="1" presStyleCnt="6">
        <dgm:presLayoutVars>
          <dgm:chMax val="0"/>
          <dgm:bulletEnabled val="1"/>
        </dgm:presLayoutVars>
      </dgm:prSet>
      <dgm:spPr/>
      <dgm:t>
        <a:bodyPr/>
        <a:lstStyle/>
        <a:p>
          <a:endParaRPr lang="en-US"/>
        </a:p>
      </dgm:t>
    </dgm:pt>
    <dgm:pt modelId="{BAEB97F9-942B-4A64-864D-57D27A3F1A53}" type="pres">
      <dgm:prSet presAssocID="{5C34964D-DD16-47BB-A67A-98315C066966}" presName="spacer" presStyleCnt="0"/>
      <dgm:spPr/>
    </dgm:pt>
    <dgm:pt modelId="{04577762-2CCF-4A6D-88DE-6B80E27E728C}" type="pres">
      <dgm:prSet presAssocID="{874219E1-D47D-43E4-AC84-A6DDA2B343B7}" presName="parentText" presStyleLbl="node1" presStyleIdx="2" presStyleCnt="6">
        <dgm:presLayoutVars>
          <dgm:chMax val="0"/>
          <dgm:bulletEnabled val="1"/>
        </dgm:presLayoutVars>
      </dgm:prSet>
      <dgm:spPr/>
      <dgm:t>
        <a:bodyPr/>
        <a:lstStyle/>
        <a:p>
          <a:endParaRPr lang="en-US"/>
        </a:p>
      </dgm:t>
    </dgm:pt>
    <dgm:pt modelId="{B4FF4839-FE4B-4A53-86A9-08F4C0F27C0A}" type="pres">
      <dgm:prSet presAssocID="{AFDA8EBB-8E27-4331-905A-A8BCC9EF25D7}" presName="spacer" presStyleCnt="0"/>
      <dgm:spPr/>
    </dgm:pt>
    <dgm:pt modelId="{70C99A81-07D1-4A72-8648-5CEA6196C66A}" type="pres">
      <dgm:prSet presAssocID="{50FCEB80-E422-4ECC-BA89-9321E828D278}" presName="parentText" presStyleLbl="node1" presStyleIdx="3" presStyleCnt="6">
        <dgm:presLayoutVars>
          <dgm:chMax val="0"/>
          <dgm:bulletEnabled val="1"/>
        </dgm:presLayoutVars>
      </dgm:prSet>
      <dgm:spPr/>
      <dgm:t>
        <a:bodyPr/>
        <a:lstStyle/>
        <a:p>
          <a:endParaRPr lang="en-US"/>
        </a:p>
      </dgm:t>
    </dgm:pt>
    <dgm:pt modelId="{E0033DB4-8E87-4BF5-82ED-5F6348B6C24B}" type="pres">
      <dgm:prSet presAssocID="{FFF2FE5C-2E0A-4FA7-A14F-B1C7B89EE6CB}" presName="spacer" presStyleCnt="0"/>
      <dgm:spPr/>
    </dgm:pt>
    <dgm:pt modelId="{8CFC0806-633C-471C-B493-BC0F22C3294C}" type="pres">
      <dgm:prSet presAssocID="{50ADC851-6F8D-47A3-8D4F-CA7EA008DEF2}" presName="parentText" presStyleLbl="node1" presStyleIdx="4" presStyleCnt="6">
        <dgm:presLayoutVars>
          <dgm:chMax val="0"/>
          <dgm:bulletEnabled val="1"/>
        </dgm:presLayoutVars>
      </dgm:prSet>
      <dgm:spPr/>
      <dgm:t>
        <a:bodyPr/>
        <a:lstStyle/>
        <a:p>
          <a:endParaRPr lang="en-US"/>
        </a:p>
      </dgm:t>
    </dgm:pt>
    <dgm:pt modelId="{8F47ADA6-D175-4103-9768-501773A55A48}" type="pres">
      <dgm:prSet presAssocID="{22976264-AAFD-4C2E-A0DB-85E8AF4678C5}" presName="spacer" presStyleCnt="0"/>
      <dgm:spPr/>
    </dgm:pt>
    <dgm:pt modelId="{B34D4508-F8EE-4B17-B800-3D20E27A0139}" type="pres">
      <dgm:prSet presAssocID="{862FAD1F-6C1A-4F43-8670-654697DEC232}" presName="parentText" presStyleLbl="node1" presStyleIdx="5" presStyleCnt="6">
        <dgm:presLayoutVars>
          <dgm:chMax val="0"/>
          <dgm:bulletEnabled val="1"/>
        </dgm:presLayoutVars>
      </dgm:prSet>
      <dgm:spPr/>
      <dgm:t>
        <a:bodyPr/>
        <a:lstStyle/>
        <a:p>
          <a:endParaRPr lang="en-US"/>
        </a:p>
      </dgm:t>
    </dgm:pt>
  </dgm:ptLst>
  <dgm:cxnLst>
    <dgm:cxn modelId="{8D2E2E95-3FE6-4536-A7E6-7DC7D8BB1482}" srcId="{F420F8A9-92EE-4616-837F-698CFAC70AEA}" destId="{874219E1-D47D-43E4-AC84-A6DDA2B343B7}" srcOrd="2" destOrd="0" parTransId="{47384A5E-F64C-4FEC-BE3C-2984D345D0A7}" sibTransId="{AFDA8EBB-8E27-4331-905A-A8BCC9EF25D7}"/>
    <dgm:cxn modelId="{56B2DC9B-CC63-40DF-8E11-F0119BE70213}" srcId="{F420F8A9-92EE-4616-837F-698CFAC70AEA}" destId="{50ADC851-6F8D-47A3-8D4F-CA7EA008DEF2}" srcOrd="4" destOrd="0" parTransId="{2B93C52C-A953-4E5A-80A4-2E1D0F0AB561}" sibTransId="{22976264-AAFD-4C2E-A0DB-85E8AF4678C5}"/>
    <dgm:cxn modelId="{CDA08259-B188-4A68-BBF7-1F332D699C07}" type="presOf" srcId="{50ADC851-6F8D-47A3-8D4F-CA7EA008DEF2}" destId="{8CFC0806-633C-471C-B493-BC0F22C3294C}" srcOrd="0" destOrd="0" presId="urn:microsoft.com/office/officeart/2005/8/layout/vList2"/>
    <dgm:cxn modelId="{7D2BD1EC-9831-4F97-97DE-AD74184C5857}" type="presOf" srcId="{862FAD1F-6C1A-4F43-8670-654697DEC232}" destId="{B34D4508-F8EE-4B17-B800-3D20E27A0139}" srcOrd="0" destOrd="0" presId="urn:microsoft.com/office/officeart/2005/8/layout/vList2"/>
    <dgm:cxn modelId="{679403BB-A130-453C-842B-709E601AC0DD}" type="presOf" srcId="{B63182A7-D75B-4D31-83E2-05588FE21E3E}" destId="{807B4C3F-47FE-4916-97E4-4240B1B8FFC0}" srcOrd="0" destOrd="0" presId="urn:microsoft.com/office/officeart/2005/8/layout/vList2"/>
    <dgm:cxn modelId="{F968454F-7F31-4308-85E2-845052652A22}" type="presOf" srcId="{50FCEB80-E422-4ECC-BA89-9321E828D278}" destId="{70C99A81-07D1-4A72-8648-5CEA6196C66A}" srcOrd="0" destOrd="0" presId="urn:microsoft.com/office/officeart/2005/8/layout/vList2"/>
    <dgm:cxn modelId="{1A0FA060-504C-4B63-B3F8-2DB10C304560}" type="presOf" srcId="{F420F8A9-92EE-4616-837F-698CFAC70AEA}" destId="{7E2D9335-362C-4E84-A16B-E2378A238616}" srcOrd="0" destOrd="0" presId="urn:microsoft.com/office/officeart/2005/8/layout/vList2"/>
    <dgm:cxn modelId="{A00AC477-E1D6-4CC3-A28F-F6B8972C875E}" type="presOf" srcId="{5F0FE135-3DF8-4350-88BF-81E0BEA12108}" destId="{1F9BEAA3-14C1-42D2-868C-62ACCF11C36E}" srcOrd="0" destOrd="0" presId="urn:microsoft.com/office/officeart/2005/8/layout/vList2"/>
    <dgm:cxn modelId="{17701AEF-F830-4284-95EC-403C9C2E46FC}" srcId="{F420F8A9-92EE-4616-837F-698CFAC70AEA}" destId="{50FCEB80-E422-4ECC-BA89-9321E828D278}" srcOrd="3" destOrd="0" parTransId="{883CDAED-CE7E-4DFC-AABC-1C6B7C2B9830}" sibTransId="{FFF2FE5C-2E0A-4FA7-A14F-B1C7B89EE6CB}"/>
    <dgm:cxn modelId="{E6652E31-69DD-4843-BA80-EF84D279BFF1}" type="presOf" srcId="{874219E1-D47D-43E4-AC84-A6DDA2B343B7}" destId="{04577762-2CCF-4A6D-88DE-6B80E27E728C}" srcOrd="0" destOrd="0" presId="urn:microsoft.com/office/officeart/2005/8/layout/vList2"/>
    <dgm:cxn modelId="{868CC123-7121-427A-87A2-82FE3A0DC064}" srcId="{F420F8A9-92EE-4616-837F-698CFAC70AEA}" destId="{862FAD1F-6C1A-4F43-8670-654697DEC232}" srcOrd="5" destOrd="0" parTransId="{1F0DF117-F984-4CA7-BCF7-42698D88B5A8}" sibTransId="{F541C10C-AD1B-4430-8098-F54A95673EF6}"/>
    <dgm:cxn modelId="{F68DDB62-5192-49BB-9DB1-29E24B0659A0}" srcId="{F420F8A9-92EE-4616-837F-698CFAC70AEA}" destId="{B63182A7-D75B-4D31-83E2-05588FE21E3E}" srcOrd="1" destOrd="0" parTransId="{BBF5978E-099D-476F-A356-872EE5526542}" sibTransId="{5C34964D-DD16-47BB-A67A-98315C066966}"/>
    <dgm:cxn modelId="{FE1A7844-F22F-4D23-A568-9D3DE090F3EC}" srcId="{F420F8A9-92EE-4616-837F-698CFAC70AEA}" destId="{5F0FE135-3DF8-4350-88BF-81E0BEA12108}" srcOrd="0" destOrd="0" parTransId="{E381FB79-9EE6-43C2-94E4-B0E6C5DF26E4}" sibTransId="{D3324811-4C90-4B0A-89D2-811565BF2C7A}"/>
    <dgm:cxn modelId="{CD39C7D0-015E-4F8C-A3C1-1AB89B756F58}" type="presParOf" srcId="{7E2D9335-362C-4E84-A16B-E2378A238616}" destId="{1F9BEAA3-14C1-42D2-868C-62ACCF11C36E}" srcOrd="0" destOrd="0" presId="urn:microsoft.com/office/officeart/2005/8/layout/vList2"/>
    <dgm:cxn modelId="{4FFCA32E-15EA-4727-9132-E75CB9D75AB8}" type="presParOf" srcId="{7E2D9335-362C-4E84-A16B-E2378A238616}" destId="{08C9D772-B000-4D21-BE9B-7295C0F01604}" srcOrd="1" destOrd="0" presId="urn:microsoft.com/office/officeart/2005/8/layout/vList2"/>
    <dgm:cxn modelId="{40E9E4CA-AD3E-4975-B996-EA72A0842378}" type="presParOf" srcId="{7E2D9335-362C-4E84-A16B-E2378A238616}" destId="{807B4C3F-47FE-4916-97E4-4240B1B8FFC0}" srcOrd="2" destOrd="0" presId="urn:microsoft.com/office/officeart/2005/8/layout/vList2"/>
    <dgm:cxn modelId="{A08AF50A-1F6E-44BB-BF8B-D53FCE589061}" type="presParOf" srcId="{7E2D9335-362C-4E84-A16B-E2378A238616}" destId="{BAEB97F9-942B-4A64-864D-57D27A3F1A53}" srcOrd="3" destOrd="0" presId="urn:microsoft.com/office/officeart/2005/8/layout/vList2"/>
    <dgm:cxn modelId="{275F0DFF-1EA7-4029-B267-196619D5B3C6}" type="presParOf" srcId="{7E2D9335-362C-4E84-A16B-E2378A238616}" destId="{04577762-2CCF-4A6D-88DE-6B80E27E728C}" srcOrd="4" destOrd="0" presId="urn:microsoft.com/office/officeart/2005/8/layout/vList2"/>
    <dgm:cxn modelId="{3014F3BF-BD54-4ECB-8AE0-49DD07DA7609}" type="presParOf" srcId="{7E2D9335-362C-4E84-A16B-E2378A238616}" destId="{B4FF4839-FE4B-4A53-86A9-08F4C0F27C0A}" srcOrd="5" destOrd="0" presId="urn:microsoft.com/office/officeart/2005/8/layout/vList2"/>
    <dgm:cxn modelId="{276C230A-158F-4C7C-B8D5-BABE0F245D89}" type="presParOf" srcId="{7E2D9335-362C-4E84-A16B-E2378A238616}" destId="{70C99A81-07D1-4A72-8648-5CEA6196C66A}" srcOrd="6" destOrd="0" presId="urn:microsoft.com/office/officeart/2005/8/layout/vList2"/>
    <dgm:cxn modelId="{CF297531-ED72-4856-AE14-9E0B06DA8F80}" type="presParOf" srcId="{7E2D9335-362C-4E84-A16B-E2378A238616}" destId="{E0033DB4-8E87-4BF5-82ED-5F6348B6C24B}" srcOrd="7" destOrd="0" presId="urn:microsoft.com/office/officeart/2005/8/layout/vList2"/>
    <dgm:cxn modelId="{64B46584-2E66-4EB4-965A-F05A861EA852}" type="presParOf" srcId="{7E2D9335-362C-4E84-A16B-E2378A238616}" destId="{8CFC0806-633C-471C-B493-BC0F22C3294C}" srcOrd="8" destOrd="0" presId="urn:microsoft.com/office/officeart/2005/8/layout/vList2"/>
    <dgm:cxn modelId="{C9A5C4C4-B991-47E1-97D2-36B0D66B14D9}" type="presParOf" srcId="{7E2D9335-362C-4E84-A16B-E2378A238616}" destId="{8F47ADA6-D175-4103-9768-501773A55A48}" srcOrd="9" destOrd="0" presId="urn:microsoft.com/office/officeart/2005/8/layout/vList2"/>
    <dgm:cxn modelId="{D4161BC1-0F5E-4D3F-8AEB-D13C77B8C037}" type="presParOf" srcId="{7E2D9335-362C-4E84-A16B-E2378A238616}" destId="{B34D4508-F8EE-4B17-B800-3D20E27A0139}"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B9D7DE-2AC8-4007-A8F8-A1187AF90138}"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72229A39-B29A-42CD-8981-9D974DE87C33}">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54200"/>
              </a:solidFill>
              <a:cs typeface="B Nazanin" pitchFamily="2" charset="-78"/>
            </a:rPr>
            <a:t>رضایت شغلی</a:t>
          </a:r>
          <a:endParaRPr lang="en-US" b="1" dirty="0">
            <a:solidFill>
              <a:srgbClr val="005020"/>
            </a:solidFill>
            <a:latin typeface="+mn-lt"/>
            <a:cs typeface="B Nazanin" pitchFamily="2" charset="-78"/>
          </a:endParaRPr>
        </a:p>
      </dgm:t>
    </dgm:pt>
    <dgm:pt modelId="{12D48510-7DFA-4F7C-A507-29B1722FF3D3}" type="parTrans" cxnId="{71B7A911-6F85-4155-BA83-78D80C3FD122}">
      <dgm:prSet/>
      <dgm:spPr/>
      <dgm:t>
        <a:bodyPr/>
        <a:lstStyle/>
        <a:p>
          <a:endParaRPr lang="en-US"/>
        </a:p>
      </dgm:t>
    </dgm:pt>
    <dgm:pt modelId="{57EB905F-CCDF-4069-9148-87B98ABB169C}" type="sibTrans" cxnId="{71B7A911-6F85-4155-BA83-78D80C3FD122}">
      <dgm:prSet/>
      <dgm:spPr/>
      <dgm:t>
        <a:bodyPr/>
        <a:lstStyle/>
        <a:p>
          <a:endParaRPr lang="en-US"/>
        </a:p>
      </dgm:t>
    </dgm:pt>
    <dgm:pt modelId="{D033FF83-FC1B-4695-956B-657296EB7713}">
      <dgm:prSet phldrT="[Text]">
        <dgm:style>
          <a:lnRef idx="1">
            <a:schemeClr val="accent6"/>
          </a:lnRef>
          <a:fillRef idx="2">
            <a:schemeClr val="accent6"/>
          </a:fillRef>
          <a:effectRef idx="1">
            <a:schemeClr val="accent6"/>
          </a:effectRef>
          <a:fontRef idx="minor">
            <a:schemeClr val="dk1"/>
          </a:fontRef>
        </dgm:style>
      </dgm:prSet>
      <dgm:spPr>
        <a:solidFill>
          <a:srgbClr val="FFE5FC"/>
        </a:solidFill>
        <a:ln/>
      </dgm:spPr>
      <dgm:t>
        <a:bodyPr/>
        <a:lstStyle/>
        <a:p>
          <a:pPr algn="justLow" rtl="1"/>
          <a:r>
            <a:rPr lang="fa-IR" b="1" i="0" dirty="0" smtClean="0">
              <a:solidFill>
                <a:srgbClr val="0900B4"/>
              </a:solidFill>
              <a:cs typeface="B Nazanin" pitchFamily="2" charset="-78"/>
            </a:rPr>
            <a:t>ارزیابی کلی فرد از شغل خود است ، و مجموعه ای از جنبه های کار همچون نفس کار ، پرداخت ، ارتقا ، سرپرستیو همکاران را در بر می گیرد </a:t>
          </a:r>
          <a:r>
            <a:rPr lang="fa-IR" b="1" i="0" dirty="0" smtClean="0">
              <a:solidFill>
                <a:schemeClr val="tx1"/>
              </a:solidFill>
              <a:cs typeface="B Nazanin" pitchFamily="2" charset="-78"/>
            </a:rPr>
            <a:t>. (نگرش فردنسبت به شغلش)</a:t>
          </a:r>
          <a:endParaRPr lang="en-US" b="1" i="0" dirty="0">
            <a:solidFill>
              <a:schemeClr val="tx1"/>
            </a:solidFill>
            <a:cs typeface="B Nazanin" pitchFamily="2" charset="-78"/>
          </a:endParaRPr>
        </a:p>
      </dgm:t>
    </dgm:pt>
    <dgm:pt modelId="{6BB3459F-D203-4E12-92CF-944F7279491B}" type="parTrans" cxnId="{4F54BAA1-D41A-4295-8738-D06AFB0430CF}">
      <dgm:prSet/>
      <dgm:spPr/>
      <dgm:t>
        <a:bodyPr/>
        <a:lstStyle/>
        <a:p>
          <a:endParaRPr lang="en-US"/>
        </a:p>
      </dgm:t>
    </dgm:pt>
    <dgm:pt modelId="{4B0FFA81-5122-479C-8A65-8B99337696D9}" type="sibTrans" cxnId="{4F54BAA1-D41A-4295-8738-D06AFB0430CF}">
      <dgm:prSet/>
      <dgm:spPr/>
      <dgm:t>
        <a:bodyPr/>
        <a:lstStyle/>
        <a:p>
          <a:endParaRPr lang="en-US"/>
        </a:p>
      </dgm:t>
    </dgm:pt>
    <dgm:pt modelId="{61BA2504-9194-425A-902B-0BD5BEE52F6B}">
      <dgm:prSet phldrT="[Text]"/>
      <dgm:spPr>
        <a:gradFill rotWithShape="0">
          <a:gsLst>
            <a:gs pos="0">
              <a:srgbClr val="FFEFD1"/>
            </a:gs>
            <a:gs pos="64999">
              <a:srgbClr val="F0EBD5"/>
            </a:gs>
            <a:gs pos="100000">
              <a:srgbClr val="D1C39F"/>
            </a:gs>
          </a:gsLst>
          <a:lin ang="5400000" scaled="0"/>
        </a:gradFill>
      </dgm:spPr>
      <dgm:t>
        <a:bodyPr/>
        <a:lstStyle/>
        <a:p>
          <a:r>
            <a:rPr lang="fa-IR" b="1" dirty="0" smtClean="0">
              <a:solidFill>
                <a:srgbClr val="054200"/>
              </a:solidFill>
              <a:cs typeface="B Nazanin" pitchFamily="2" charset="-78"/>
            </a:rPr>
            <a:t>نارضایتی شغلی </a:t>
          </a:r>
          <a:endParaRPr lang="en-US" b="1" dirty="0">
            <a:solidFill>
              <a:srgbClr val="005020"/>
            </a:solidFill>
            <a:latin typeface="+mn-lt"/>
            <a:cs typeface="B Nazanin" pitchFamily="2" charset="-78"/>
          </a:endParaRPr>
        </a:p>
      </dgm:t>
    </dgm:pt>
    <dgm:pt modelId="{2D2BD82C-CD82-49E7-9AAD-A1E05247C559}" type="parTrans" cxnId="{AAFF7634-B375-42B1-B0DC-3F04D1E14AD5}">
      <dgm:prSet/>
      <dgm:spPr/>
      <dgm:t>
        <a:bodyPr/>
        <a:lstStyle/>
        <a:p>
          <a:endParaRPr lang="en-US"/>
        </a:p>
      </dgm:t>
    </dgm:pt>
    <dgm:pt modelId="{260B3724-41A3-4C04-9175-79EE2CEDD127}" type="sibTrans" cxnId="{AAFF7634-B375-42B1-B0DC-3F04D1E14AD5}">
      <dgm:prSet/>
      <dgm:spPr/>
      <dgm:t>
        <a:bodyPr/>
        <a:lstStyle/>
        <a:p>
          <a:endParaRPr lang="en-US"/>
        </a:p>
      </dgm:t>
    </dgm:pt>
    <dgm:pt modelId="{13BF42F3-74A8-4991-B1F7-E272CEE4A5DC}">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r>
            <a:rPr lang="fa-IR" b="1" i="0" dirty="0" smtClean="0">
              <a:solidFill>
                <a:schemeClr val="tx1"/>
              </a:solidFill>
              <a:cs typeface="B Nazanin" pitchFamily="2" charset="-78"/>
            </a:rPr>
            <a:t>عامل اساسی در موفقیت یا شکست سازمان است .</a:t>
          </a:r>
          <a:endParaRPr lang="en-US" b="1" i="0" dirty="0">
            <a:solidFill>
              <a:schemeClr val="tx1"/>
            </a:solidFill>
            <a:cs typeface="B Nazanin" pitchFamily="2" charset="-78"/>
          </a:endParaRPr>
        </a:p>
      </dgm:t>
    </dgm:pt>
    <dgm:pt modelId="{F646B068-E7EE-4887-8BB2-CDB4A4897B68}" type="parTrans" cxnId="{2092533B-FDDE-4060-A13E-3314F0C98802}">
      <dgm:prSet/>
      <dgm:spPr/>
      <dgm:t>
        <a:bodyPr/>
        <a:lstStyle/>
        <a:p>
          <a:endParaRPr lang="en-US"/>
        </a:p>
      </dgm:t>
    </dgm:pt>
    <dgm:pt modelId="{12A49E51-CE6C-4F6C-8156-7EFAAD68D158}" type="sibTrans" cxnId="{2092533B-FDDE-4060-A13E-3314F0C98802}">
      <dgm:prSet/>
      <dgm:spPr/>
      <dgm:t>
        <a:bodyPr/>
        <a:lstStyle/>
        <a:p>
          <a:endParaRPr lang="en-US"/>
        </a:p>
      </dgm:t>
    </dgm:pt>
    <dgm:pt modelId="{ADD7C81E-D254-4575-A1BE-DB94ADAE6CBF}">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43D96E83-2119-45CB-91C8-5B09D7E47CE0}" type="parTrans" cxnId="{7C4CC78B-6618-43BD-8CD1-5E212A6E6CE5}">
      <dgm:prSet/>
      <dgm:spPr/>
      <dgm:t>
        <a:bodyPr/>
        <a:lstStyle/>
        <a:p>
          <a:endParaRPr lang="en-US"/>
        </a:p>
      </dgm:t>
    </dgm:pt>
    <dgm:pt modelId="{8EBF0BCB-5F8B-4106-A400-9B6006DC80E2}" type="sibTrans" cxnId="{7C4CC78B-6618-43BD-8CD1-5E212A6E6CE5}">
      <dgm:prSet/>
      <dgm:spPr/>
      <dgm:t>
        <a:bodyPr/>
        <a:lstStyle/>
        <a:p>
          <a:endParaRPr lang="en-US"/>
        </a:p>
      </dgm:t>
    </dgm:pt>
    <dgm:pt modelId="{2A5E0116-A5CC-4FB4-9E6E-F643E6AE3B0B}">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B10BA51A-81D6-4332-A5AC-7A59BDD13989}" type="parTrans" cxnId="{9B509539-D009-4CE0-B1BC-9E036813D831}">
      <dgm:prSet/>
      <dgm:spPr/>
      <dgm:t>
        <a:bodyPr/>
        <a:lstStyle/>
        <a:p>
          <a:endParaRPr lang="en-US"/>
        </a:p>
      </dgm:t>
    </dgm:pt>
    <dgm:pt modelId="{7C0B7333-5897-4309-852C-51A5401B1E84}" type="sibTrans" cxnId="{9B509539-D009-4CE0-B1BC-9E036813D831}">
      <dgm:prSet/>
      <dgm:spPr/>
      <dgm:t>
        <a:bodyPr/>
        <a:lstStyle/>
        <a:p>
          <a:endParaRPr lang="en-US"/>
        </a:p>
      </dgm:t>
    </dgm:pt>
    <dgm:pt modelId="{7CB47786-C5F9-4A68-BA80-ABD719F5ACA9}">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4CABAC0C-4562-4503-87FB-5F9628215F15}" type="parTrans" cxnId="{38A37DCF-0A3D-4EBE-AF50-BCF524EAA127}">
      <dgm:prSet/>
      <dgm:spPr/>
      <dgm:t>
        <a:bodyPr/>
        <a:lstStyle/>
        <a:p>
          <a:endParaRPr lang="en-US"/>
        </a:p>
      </dgm:t>
    </dgm:pt>
    <dgm:pt modelId="{D39FEBDD-4926-417C-B9B1-5F1E9F7EA317}" type="sibTrans" cxnId="{38A37DCF-0A3D-4EBE-AF50-BCF524EAA127}">
      <dgm:prSet/>
      <dgm:spPr/>
      <dgm:t>
        <a:bodyPr/>
        <a:lstStyle/>
        <a:p>
          <a:endParaRPr lang="en-US"/>
        </a:p>
      </dgm:t>
    </dgm:pt>
    <dgm:pt modelId="{09414A5F-E7A4-4CF1-A03B-16A53DAD8BA9}">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B6AC2FAB-758B-41CE-AFA7-97E2DE622929}" type="parTrans" cxnId="{7F16FF69-50FF-40E8-99A7-6CB2D8E86C5C}">
      <dgm:prSet/>
      <dgm:spPr/>
      <dgm:t>
        <a:bodyPr/>
        <a:lstStyle/>
        <a:p>
          <a:endParaRPr lang="en-US"/>
        </a:p>
      </dgm:t>
    </dgm:pt>
    <dgm:pt modelId="{A79CE67B-269A-4EA5-9800-87D958DDD943}" type="sibTrans" cxnId="{7F16FF69-50FF-40E8-99A7-6CB2D8E86C5C}">
      <dgm:prSet/>
      <dgm:spPr/>
      <dgm:t>
        <a:bodyPr/>
        <a:lstStyle/>
        <a:p>
          <a:endParaRPr lang="en-US"/>
        </a:p>
      </dgm:t>
    </dgm:pt>
    <dgm:pt modelId="{3775A5FC-9B26-483F-A6FD-0E2D7F2109CE}">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95AF9B9C-07D2-403D-B1E5-FAEDB735685E}" type="parTrans" cxnId="{65EEE279-1DC1-4BFE-9CCB-2521AB494868}">
      <dgm:prSet/>
      <dgm:spPr/>
      <dgm:t>
        <a:bodyPr/>
        <a:lstStyle/>
        <a:p>
          <a:endParaRPr lang="en-US"/>
        </a:p>
      </dgm:t>
    </dgm:pt>
    <dgm:pt modelId="{E278CA6E-DE89-4F66-91C6-9E5ABE49D8F8}" type="sibTrans" cxnId="{65EEE279-1DC1-4BFE-9CCB-2521AB494868}">
      <dgm:prSet/>
      <dgm:spPr/>
      <dgm:t>
        <a:bodyPr/>
        <a:lstStyle/>
        <a:p>
          <a:endParaRPr lang="en-US"/>
        </a:p>
      </dgm:t>
    </dgm:pt>
    <dgm:pt modelId="{98FC3921-C0C2-4A75-98D4-BAD39A292CA4}">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A1144CC1-71CD-4550-B279-5D295A2D4D22}" type="parTrans" cxnId="{664CB042-359C-4562-8083-ADA3520BEE00}">
      <dgm:prSet/>
      <dgm:spPr/>
      <dgm:t>
        <a:bodyPr/>
        <a:lstStyle/>
        <a:p>
          <a:endParaRPr lang="en-US"/>
        </a:p>
      </dgm:t>
    </dgm:pt>
    <dgm:pt modelId="{E4539D02-1E68-4153-8A56-B1B6DECD690B}" type="sibTrans" cxnId="{664CB042-359C-4562-8083-ADA3520BEE00}">
      <dgm:prSet/>
      <dgm:spPr/>
      <dgm:t>
        <a:bodyPr/>
        <a:lstStyle/>
        <a:p>
          <a:endParaRPr lang="en-US"/>
        </a:p>
      </dgm:t>
    </dgm:pt>
    <dgm:pt modelId="{7FFE5F83-1FA4-4F7A-9F8E-3A42EBD3BDF9}">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BB12DE85-D664-44F1-BDA4-984BA76FA63F}" type="parTrans" cxnId="{82888A12-210B-48F3-A410-1FA31728ED73}">
      <dgm:prSet/>
      <dgm:spPr/>
      <dgm:t>
        <a:bodyPr/>
        <a:lstStyle/>
        <a:p>
          <a:endParaRPr lang="en-US"/>
        </a:p>
      </dgm:t>
    </dgm:pt>
    <dgm:pt modelId="{48D8CEBD-718B-4BC4-858E-7219A5EFD1DD}" type="sibTrans" cxnId="{82888A12-210B-48F3-A410-1FA31728ED73}">
      <dgm:prSet/>
      <dgm:spPr/>
      <dgm:t>
        <a:bodyPr/>
        <a:lstStyle/>
        <a:p>
          <a:endParaRPr lang="en-US"/>
        </a:p>
      </dgm:t>
    </dgm:pt>
    <dgm:pt modelId="{584CD21D-BB97-45D3-A2CF-C3902BB9BCD3}">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94985CC6-BD9D-404A-B072-77DA06107F96}" type="parTrans" cxnId="{9AF0A335-A96F-4B4C-A41A-85D6DD4D1D68}">
      <dgm:prSet/>
      <dgm:spPr/>
      <dgm:t>
        <a:bodyPr/>
        <a:lstStyle/>
        <a:p>
          <a:endParaRPr lang="en-US"/>
        </a:p>
      </dgm:t>
    </dgm:pt>
    <dgm:pt modelId="{1D6CC400-0DBF-494B-9DAC-CF0145F6ACDE}" type="sibTrans" cxnId="{9AF0A335-A96F-4B4C-A41A-85D6DD4D1D68}">
      <dgm:prSet/>
      <dgm:spPr/>
      <dgm:t>
        <a:bodyPr/>
        <a:lstStyle/>
        <a:p>
          <a:endParaRPr lang="en-US"/>
        </a:p>
      </dgm:t>
    </dgm:pt>
    <dgm:pt modelId="{1ABA7971-50C7-42C9-996A-8C0ABD75873A}">
      <dgm:prSet phldrT="[Text]">
        <dgm:style>
          <a:lnRef idx="1">
            <a:schemeClr val="accent5"/>
          </a:lnRef>
          <a:fillRef idx="2">
            <a:schemeClr val="accent5"/>
          </a:fillRef>
          <a:effectRef idx="1">
            <a:schemeClr val="accent5"/>
          </a:effectRef>
          <a:fontRef idx="minor">
            <a:schemeClr val="dk1"/>
          </a:fontRef>
        </dgm:style>
      </dgm:prSet>
      <dgm:spPr>
        <a:solidFill>
          <a:srgbClr val="FEFFEB"/>
        </a:solidFill>
        <a:ln/>
      </dgm:spPr>
      <dgm:t>
        <a:bodyPr/>
        <a:lstStyle/>
        <a:p>
          <a:pPr algn="justLow" rtl="1"/>
          <a:endParaRPr lang="en-US" b="1" i="0" dirty="0">
            <a:solidFill>
              <a:schemeClr val="tx1"/>
            </a:solidFill>
            <a:cs typeface="+mn-cs"/>
          </a:endParaRPr>
        </a:p>
      </dgm:t>
    </dgm:pt>
    <dgm:pt modelId="{D4D537DB-762D-47DD-98AE-F4E4A9876E0C}" type="parTrans" cxnId="{4E40C39F-B60B-48E2-8728-E9CDA38C4781}">
      <dgm:prSet/>
      <dgm:spPr/>
      <dgm:t>
        <a:bodyPr/>
        <a:lstStyle/>
        <a:p>
          <a:endParaRPr lang="en-US"/>
        </a:p>
      </dgm:t>
    </dgm:pt>
    <dgm:pt modelId="{AB0C197A-2CE7-42B4-A093-561FB490FE9E}" type="sibTrans" cxnId="{4E40C39F-B60B-48E2-8728-E9CDA38C4781}">
      <dgm:prSet/>
      <dgm:spPr/>
      <dgm:t>
        <a:bodyPr/>
        <a:lstStyle/>
        <a:p>
          <a:endParaRPr lang="en-US"/>
        </a:p>
      </dgm:t>
    </dgm:pt>
    <dgm:pt modelId="{56FCC551-F6E7-4A01-9EDA-89C874756D5F}" type="pres">
      <dgm:prSet presAssocID="{39B9D7DE-2AC8-4007-A8F8-A1187AF90138}" presName="Name0" presStyleCnt="0">
        <dgm:presLayoutVars>
          <dgm:dir/>
          <dgm:animLvl val="lvl"/>
          <dgm:resizeHandles val="exact"/>
        </dgm:presLayoutVars>
      </dgm:prSet>
      <dgm:spPr/>
      <dgm:t>
        <a:bodyPr/>
        <a:lstStyle/>
        <a:p>
          <a:endParaRPr lang="en-US"/>
        </a:p>
      </dgm:t>
    </dgm:pt>
    <dgm:pt modelId="{3ED35AE6-6839-4D5B-9E95-D893253BC148}" type="pres">
      <dgm:prSet presAssocID="{72229A39-B29A-42CD-8981-9D974DE87C33}" presName="linNode" presStyleCnt="0"/>
      <dgm:spPr/>
    </dgm:pt>
    <dgm:pt modelId="{36CC3AEC-F999-494F-BF95-6F7D2320062A}" type="pres">
      <dgm:prSet presAssocID="{72229A39-B29A-42CD-8981-9D974DE87C33}" presName="parentText" presStyleLbl="node1" presStyleIdx="0" presStyleCnt="2" custScaleX="58372" custScaleY="33136" custLinFactX="100000" custLinFactNeighborX="136152" custLinFactNeighborY="3">
        <dgm:presLayoutVars>
          <dgm:chMax val="1"/>
          <dgm:bulletEnabled val="1"/>
        </dgm:presLayoutVars>
      </dgm:prSet>
      <dgm:spPr/>
      <dgm:t>
        <a:bodyPr/>
        <a:lstStyle/>
        <a:p>
          <a:endParaRPr lang="en-US"/>
        </a:p>
      </dgm:t>
    </dgm:pt>
    <dgm:pt modelId="{19F58691-72BC-419C-B514-D20589800BEF}" type="pres">
      <dgm:prSet presAssocID="{72229A39-B29A-42CD-8981-9D974DE87C33}" presName="descendantText" presStyleLbl="alignAccFollowNode1" presStyleIdx="0" presStyleCnt="2" custFlipVert="1" custFlipHor="1" custScaleX="190463" custScaleY="35545" custLinFactNeighborX="-72848" custLinFactNeighborY="637">
        <dgm:presLayoutVars>
          <dgm:bulletEnabled val="1"/>
        </dgm:presLayoutVars>
      </dgm:prSet>
      <dgm:spPr/>
      <dgm:t>
        <a:bodyPr/>
        <a:lstStyle/>
        <a:p>
          <a:endParaRPr lang="en-US"/>
        </a:p>
      </dgm:t>
    </dgm:pt>
    <dgm:pt modelId="{315BD46C-B321-49E2-8883-AFEAE2E53B06}" type="pres">
      <dgm:prSet presAssocID="{57EB905F-CCDF-4069-9148-87B98ABB169C}" presName="sp" presStyleCnt="0"/>
      <dgm:spPr/>
    </dgm:pt>
    <dgm:pt modelId="{2F6B61CC-EEA4-48A8-A21F-A6BED4CADDD5}" type="pres">
      <dgm:prSet presAssocID="{61BA2504-9194-425A-902B-0BD5BEE52F6B}" presName="linNode" presStyleCnt="0"/>
      <dgm:spPr/>
    </dgm:pt>
    <dgm:pt modelId="{FEE5765C-9D54-4633-8B82-2CFE765934C5}" type="pres">
      <dgm:prSet presAssocID="{61BA2504-9194-425A-902B-0BD5BEE52F6B}" presName="parentText" presStyleLbl="node1" presStyleIdx="1" presStyleCnt="2" custScaleX="53154" custScaleY="127271" custLinFactX="100000" custLinFactNeighborX="132618" custLinFactNeighborY="3">
        <dgm:presLayoutVars>
          <dgm:chMax val="1"/>
          <dgm:bulletEnabled val="1"/>
        </dgm:presLayoutVars>
      </dgm:prSet>
      <dgm:spPr/>
      <dgm:t>
        <a:bodyPr/>
        <a:lstStyle/>
        <a:p>
          <a:endParaRPr lang="en-US"/>
        </a:p>
      </dgm:t>
    </dgm:pt>
    <dgm:pt modelId="{84292E89-8F57-427A-AF9D-45388790AE8D}" type="pres">
      <dgm:prSet presAssocID="{61BA2504-9194-425A-902B-0BD5BEE52F6B}" presName="descendantText" presStyleLbl="alignAccFollowNode1" presStyleIdx="1" presStyleCnt="2" custFlipVert="1" custFlipHor="1" custScaleX="190463" custScaleY="148429" custLinFactNeighborX="-68887" custLinFactNeighborY="-384">
        <dgm:presLayoutVars>
          <dgm:bulletEnabled val="1"/>
        </dgm:presLayoutVars>
      </dgm:prSet>
      <dgm:spPr/>
      <dgm:t>
        <a:bodyPr/>
        <a:lstStyle/>
        <a:p>
          <a:endParaRPr lang="en-US"/>
        </a:p>
      </dgm:t>
    </dgm:pt>
  </dgm:ptLst>
  <dgm:cxnLst>
    <dgm:cxn modelId="{4F54BAA1-D41A-4295-8738-D06AFB0430CF}" srcId="{72229A39-B29A-42CD-8981-9D974DE87C33}" destId="{D033FF83-FC1B-4695-956B-657296EB7713}" srcOrd="0" destOrd="0" parTransId="{6BB3459F-D203-4E12-92CF-944F7279491B}" sibTransId="{4B0FFA81-5122-479C-8A65-8B99337696D9}"/>
    <dgm:cxn modelId="{B478725F-087E-44AD-A74F-FBB42A57C7A1}" type="presOf" srcId="{2A5E0116-A5CC-4FB4-9E6E-F643E6AE3B0B}" destId="{84292E89-8F57-427A-AF9D-45388790AE8D}" srcOrd="0" destOrd="4" presId="urn:microsoft.com/office/officeart/2005/8/layout/vList5"/>
    <dgm:cxn modelId="{71B7A911-6F85-4155-BA83-78D80C3FD122}" srcId="{39B9D7DE-2AC8-4007-A8F8-A1187AF90138}" destId="{72229A39-B29A-42CD-8981-9D974DE87C33}" srcOrd="0" destOrd="0" parTransId="{12D48510-7DFA-4F7C-A507-29B1722FF3D3}" sibTransId="{57EB905F-CCDF-4069-9148-87B98ABB169C}"/>
    <dgm:cxn modelId="{4CBE39D2-9BC6-4CC4-A9A6-8E2BA99EBA90}" type="presOf" srcId="{ADD7C81E-D254-4575-A1BE-DB94ADAE6CBF}" destId="{84292E89-8F57-427A-AF9D-45388790AE8D}" srcOrd="0" destOrd="3" presId="urn:microsoft.com/office/officeart/2005/8/layout/vList5"/>
    <dgm:cxn modelId="{8E593737-57E8-460F-9B9D-CC27F85ED29F}" type="presOf" srcId="{39B9D7DE-2AC8-4007-A8F8-A1187AF90138}" destId="{56FCC551-F6E7-4A01-9EDA-89C874756D5F}" srcOrd="0" destOrd="0" presId="urn:microsoft.com/office/officeart/2005/8/layout/vList5"/>
    <dgm:cxn modelId="{2092533B-FDDE-4060-A13E-3314F0C98802}" srcId="{61BA2504-9194-425A-902B-0BD5BEE52F6B}" destId="{13BF42F3-74A8-4991-B1F7-E272CEE4A5DC}" srcOrd="0" destOrd="0" parTransId="{F646B068-E7EE-4887-8BB2-CDB4A4897B68}" sibTransId="{12A49E51-CE6C-4F6C-8156-7EFAAD68D158}"/>
    <dgm:cxn modelId="{5E75DBC7-D19C-4220-8226-ED0354071B53}" type="presOf" srcId="{3775A5FC-9B26-483F-A6FD-0E2D7F2109CE}" destId="{84292E89-8F57-427A-AF9D-45388790AE8D}" srcOrd="0" destOrd="7" presId="urn:microsoft.com/office/officeart/2005/8/layout/vList5"/>
    <dgm:cxn modelId="{AAFF7634-B375-42B1-B0DC-3F04D1E14AD5}" srcId="{39B9D7DE-2AC8-4007-A8F8-A1187AF90138}" destId="{61BA2504-9194-425A-902B-0BD5BEE52F6B}" srcOrd="1" destOrd="0" parTransId="{2D2BD82C-CD82-49E7-9AAD-A1E05247C559}" sibTransId="{260B3724-41A3-4C04-9175-79EE2CEDD127}"/>
    <dgm:cxn modelId="{9B509539-D009-4CE0-B1BC-9E036813D831}" srcId="{61BA2504-9194-425A-902B-0BD5BEE52F6B}" destId="{2A5E0116-A5CC-4FB4-9E6E-F643E6AE3B0B}" srcOrd="4" destOrd="0" parTransId="{B10BA51A-81D6-4332-A5AC-7A59BDD13989}" sibTransId="{7C0B7333-5897-4309-852C-51A5401B1E84}"/>
    <dgm:cxn modelId="{AE76BF56-4FA0-490D-BADF-F07A10231D51}" type="presOf" srcId="{98FC3921-C0C2-4A75-98D4-BAD39A292CA4}" destId="{84292E89-8F57-427A-AF9D-45388790AE8D}" srcOrd="0" destOrd="8" presId="urn:microsoft.com/office/officeart/2005/8/layout/vList5"/>
    <dgm:cxn modelId="{022A4F25-A71C-4164-AFE4-454E677C2801}" type="presOf" srcId="{13BF42F3-74A8-4991-B1F7-E272CEE4A5DC}" destId="{84292E89-8F57-427A-AF9D-45388790AE8D}" srcOrd="0" destOrd="0" presId="urn:microsoft.com/office/officeart/2005/8/layout/vList5"/>
    <dgm:cxn modelId="{07F0AFE8-8211-4848-BD09-5867CD913084}" type="presOf" srcId="{61BA2504-9194-425A-902B-0BD5BEE52F6B}" destId="{FEE5765C-9D54-4633-8B82-2CFE765934C5}" srcOrd="0" destOrd="0" presId="urn:microsoft.com/office/officeart/2005/8/layout/vList5"/>
    <dgm:cxn modelId="{77C081B0-E230-407D-81FF-C253807BCED1}" type="presOf" srcId="{D033FF83-FC1B-4695-956B-657296EB7713}" destId="{19F58691-72BC-419C-B514-D20589800BEF}" srcOrd="0" destOrd="0" presId="urn:microsoft.com/office/officeart/2005/8/layout/vList5"/>
    <dgm:cxn modelId="{9AF0A335-A96F-4B4C-A41A-85D6DD4D1D68}" srcId="{61BA2504-9194-425A-902B-0BD5BEE52F6B}" destId="{584CD21D-BB97-45D3-A2CF-C3902BB9BCD3}" srcOrd="1" destOrd="0" parTransId="{94985CC6-BD9D-404A-B072-77DA06107F96}" sibTransId="{1D6CC400-0DBF-494B-9DAC-CF0145F6ACDE}"/>
    <dgm:cxn modelId="{41DC502B-01E4-48CB-A80F-DE37DAF28FBA}" type="presOf" srcId="{1ABA7971-50C7-42C9-996A-8C0ABD75873A}" destId="{84292E89-8F57-427A-AF9D-45388790AE8D}" srcOrd="0" destOrd="2" presId="urn:microsoft.com/office/officeart/2005/8/layout/vList5"/>
    <dgm:cxn modelId="{82888A12-210B-48F3-A410-1FA31728ED73}" srcId="{61BA2504-9194-425A-902B-0BD5BEE52F6B}" destId="{7FFE5F83-1FA4-4F7A-9F8E-3A42EBD3BDF9}" srcOrd="9" destOrd="0" parTransId="{BB12DE85-D664-44F1-BDA4-984BA76FA63F}" sibTransId="{48D8CEBD-718B-4BC4-858E-7219A5EFD1DD}"/>
    <dgm:cxn modelId="{780DE934-8DF8-4ADA-A09C-5317CEFFB956}" type="presOf" srcId="{72229A39-B29A-42CD-8981-9D974DE87C33}" destId="{36CC3AEC-F999-494F-BF95-6F7D2320062A}" srcOrd="0" destOrd="0" presId="urn:microsoft.com/office/officeart/2005/8/layout/vList5"/>
    <dgm:cxn modelId="{5F471817-DC5B-4B7B-B441-8D9EA80A00C7}" type="presOf" srcId="{584CD21D-BB97-45D3-A2CF-C3902BB9BCD3}" destId="{84292E89-8F57-427A-AF9D-45388790AE8D}" srcOrd="0" destOrd="1" presId="urn:microsoft.com/office/officeart/2005/8/layout/vList5"/>
    <dgm:cxn modelId="{9747ECF6-99D4-4BB5-84E6-87E100688668}" type="presOf" srcId="{7CB47786-C5F9-4A68-BA80-ABD719F5ACA9}" destId="{84292E89-8F57-427A-AF9D-45388790AE8D}" srcOrd="0" destOrd="5" presId="urn:microsoft.com/office/officeart/2005/8/layout/vList5"/>
    <dgm:cxn modelId="{7C4CC78B-6618-43BD-8CD1-5E212A6E6CE5}" srcId="{61BA2504-9194-425A-902B-0BD5BEE52F6B}" destId="{ADD7C81E-D254-4575-A1BE-DB94ADAE6CBF}" srcOrd="3" destOrd="0" parTransId="{43D96E83-2119-45CB-91C8-5B09D7E47CE0}" sibTransId="{8EBF0BCB-5F8B-4106-A400-9B6006DC80E2}"/>
    <dgm:cxn modelId="{7E9431BC-C9D6-4EFD-8EA1-7C4592F86A3F}" type="presOf" srcId="{7FFE5F83-1FA4-4F7A-9F8E-3A42EBD3BDF9}" destId="{84292E89-8F57-427A-AF9D-45388790AE8D}" srcOrd="0" destOrd="9" presId="urn:microsoft.com/office/officeart/2005/8/layout/vList5"/>
    <dgm:cxn modelId="{664CB042-359C-4562-8083-ADA3520BEE00}" srcId="{61BA2504-9194-425A-902B-0BD5BEE52F6B}" destId="{98FC3921-C0C2-4A75-98D4-BAD39A292CA4}" srcOrd="8" destOrd="0" parTransId="{A1144CC1-71CD-4550-B279-5D295A2D4D22}" sibTransId="{E4539D02-1E68-4153-8A56-B1B6DECD690B}"/>
    <dgm:cxn modelId="{39C78760-6069-4A03-9DBC-0886C9132604}" type="presOf" srcId="{09414A5F-E7A4-4CF1-A03B-16A53DAD8BA9}" destId="{84292E89-8F57-427A-AF9D-45388790AE8D}" srcOrd="0" destOrd="6" presId="urn:microsoft.com/office/officeart/2005/8/layout/vList5"/>
    <dgm:cxn modelId="{38A37DCF-0A3D-4EBE-AF50-BCF524EAA127}" srcId="{61BA2504-9194-425A-902B-0BD5BEE52F6B}" destId="{7CB47786-C5F9-4A68-BA80-ABD719F5ACA9}" srcOrd="5" destOrd="0" parTransId="{4CABAC0C-4562-4503-87FB-5F9628215F15}" sibTransId="{D39FEBDD-4926-417C-B9B1-5F1E9F7EA317}"/>
    <dgm:cxn modelId="{65EEE279-1DC1-4BFE-9CCB-2521AB494868}" srcId="{61BA2504-9194-425A-902B-0BD5BEE52F6B}" destId="{3775A5FC-9B26-483F-A6FD-0E2D7F2109CE}" srcOrd="7" destOrd="0" parTransId="{95AF9B9C-07D2-403D-B1E5-FAEDB735685E}" sibTransId="{E278CA6E-DE89-4F66-91C6-9E5ABE49D8F8}"/>
    <dgm:cxn modelId="{4E40C39F-B60B-48E2-8728-E9CDA38C4781}" srcId="{61BA2504-9194-425A-902B-0BD5BEE52F6B}" destId="{1ABA7971-50C7-42C9-996A-8C0ABD75873A}" srcOrd="2" destOrd="0" parTransId="{D4D537DB-762D-47DD-98AE-F4E4A9876E0C}" sibTransId="{AB0C197A-2CE7-42B4-A093-561FB490FE9E}"/>
    <dgm:cxn modelId="{7F16FF69-50FF-40E8-99A7-6CB2D8E86C5C}" srcId="{61BA2504-9194-425A-902B-0BD5BEE52F6B}" destId="{09414A5F-E7A4-4CF1-A03B-16A53DAD8BA9}" srcOrd="6" destOrd="0" parTransId="{B6AC2FAB-758B-41CE-AFA7-97E2DE622929}" sibTransId="{A79CE67B-269A-4EA5-9800-87D958DDD943}"/>
    <dgm:cxn modelId="{AADEB06B-D99A-4A28-8E9D-AA5655302F15}" type="presParOf" srcId="{56FCC551-F6E7-4A01-9EDA-89C874756D5F}" destId="{3ED35AE6-6839-4D5B-9E95-D893253BC148}" srcOrd="0" destOrd="0" presId="urn:microsoft.com/office/officeart/2005/8/layout/vList5"/>
    <dgm:cxn modelId="{2ED998B1-4E84-4C2B-AC5E-99F77C47ED21}" type="presParOf" srcId="{3ED35AE6-6839-4D5B-9E95-D893253BC148}" destId="{36CC3AEC-F999-494F-BF95-6F7D2320062A}" srcOrd="0" destOrd="0" presId="urn:microsoft.com/office/officeart/2005/8/layout/vList5"/>
    <dgm:cxn modelId="{77A4CE7E-EE19-4DF0-BEBD-DC33E989098C}" type="presParOf" srcId="{3ED35AE6-6839-4D5B-9E95-D893253BC148}" destId="{19F58691-72BC-419C-B514-D20589800BEF}" srcOrd="1" destOrd="0" presId="urn:microsoft.com/office/officeart/2005/8/layout/vList5"/>
    <dgm:cxn modelId="{C2664823-9284-48DF-B1B7-FC729F1DCEDE}" type="presParOf" srcId="{56FCC551-F6E7-4A01-9EDA-89C874756D5F}" destId="{315BD46C-B321-49E2-8883-AFEAE2E53B06}" srcOrd="1" destOrd="0" presId="urn:microsoft.com/office/officeart/2005/8/layout/vList5"/>
    <dgm:cxn modelId="{32D6CEE5-C20C-41CA-8798-F56C8FEA1397}" type="presParOf" srcId="{56FCC551-F6E7-4A01-9EDA-89C874756D5F}" destId="{2F6B61CC-EEA4-48A8-A21F-A6BED4CADDD5}" srcOrd="2" destOrd="0" presId="urn:microsoft.com/office/officeart/2005/8/layout/vList5"/>
    <dgm:cxn modelId="{390AD4B8-7470-4EE7-9856-4ADE7D393563}" type="presParOf" srcId="{2F6B61CC-EEA4-48A8-A21F-A6BED4CADDD5}" destId="{FEE5765C-9D54-4633-8B82-2CFE765934C5}" srcOrd="0" destOrd="0" presId="urn:microsoft.com/office/officeart/2005/8/layout/vList5"/>
    <dgm:cxn modelId="{97667CA1-E602-474A-893E-042DF54D4422}" type="presParOf" srcId="{2F6B61CC-EEA4-48A8-A21F-A6BED4CADDD5}" destId="{84292E89-8F57-427A-AF9D-45388790AE8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03CC61-4083-4E43-9FDB-05F2216C6224}" type="datetimeFigureOut">
              <a:rPr lang="en-US" smtClean="0"/>
              <a:pPr/>
              <a:t>8/4/2013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FE335-31FF-431B-8D41-F6BE5037A7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B3861336-57B7-4422-9C17-FA445B4CAB63}" type="slidenum">
              <a:rPr lang="ar-SA"/>
              <a:pPr/>
              <a:t>32</a:t>
            </a:fld>
            <a:endParaRPr lang="en-US"/>
          </a:p>
        </p:txBody>
      </p:sp>
      <p:sp>
        <p:nvSpPr>
          <p:cNvPr id="278531" name="Rectangle 2"/>
          <p:cNvSpPr>
            <a:spLocks noGrp="1" noRot="1" noChangeAspect="1" noChangeArrowheads="1" noTextEdit="1"/>
          </p:cNvSpPr>
          <p:nvPr>
            <p:ph type="sldImg"/>
          </p:nvPr>
        </p:nvSpPr>
        <p:spPr>
          <a:xfrm>
            <a:off x="959998" y="685056"/>
            <a:ext cx="4942606" cy="3429532"/>
          </a:xfrm>
          <a:ln/>
        </p:spPr>
      </p:sp>
      <p:sp>
        <p:nvSpPr>
          <p:cNvPr id="278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DE847-1229-40D5-AAA2-988983DBC02C}" type="slidenum">
              <a:rPr lang="en-US" smtClean="0"/>
              <a:pPr/>
              <a:t>88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DE847-1229-40D5-AAA2-988983DBC02C}" type="slidenum">
              <a:rPr lang="en-US" smtClean="0"/>
              <a:pPr/>
              <a:t>89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3DE847-1229-40D5-AAA2-988983DBC02C}" type="slidenum">
              <a:rPr lang="en-US" smtClean="0"/>
              <a:pPr/>
              <a:t>90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Advanced Organizational Behavior Management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Advanced Organizational Behavior Management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81EFD76A-22C3-4BC1-9571-E78DA8724233}" type="slidenum">
              <a:rPr lang="en-US" smtClean="0"/>
              <a:pPr>
                <a:defRPr/>
              </a:pPr>
              <a:t>104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7"/>
          <p:cNvSpPr txBox="1">
            <a:spLocks noGrp="1" noChangeArrowheads="1"/>
          </p:cNvSpPr>
          <p:nvPr/>
        </p:nvSpPr>
        <p:spPr bwMode="auto">
          <a:xfrm>
            <a:off x="3884463" y="8684461"/>
            <a:ext cx="2972004" cy="458121"/>
          </a:xfrm>
          <a:prstGeom prst="rect">
            <a:avLst/>
          </a:prstGeom>
          <a:noFill/>
          <a:ln w="9525">
            <a:noFill/>
            <a:miter lim="800000"/>
            <a:headEnd/>
            <a:tailEnd/>
          </a:ln>
        </p:spPr>
        <p:txBody>
          <a:bodyPr lIns="87633" tIns="43816" rIns="87633" bIns="43816" anchor="b"/>
          <a:lstStyle/>
          <a:p>
            <a:pPr algn="r" defTabSz="876236" fontAlgn="base"/>
            <a:fld id="{EEB27F0F-F815-4AB2-B0F8-CBFDF1E91490}" type="slidenum">
              <a:rPr lang="ar-SA" sz="1100">
                <a:cs typeface="Arial" charset="0"/>
              </a:rPr>
              <a:pPr algn="r" defTabSz="876236" fontAlgn="base"/>
              <a:t>105</a:t>
            </a:fld>
            <a:endParaRPr lang="en-US" sz="1100" dirty="0">
              <a:cs typeface="Arial" charset="0"/>
            </a:endParaRPr>
          </a:p>
        </p:txBody>
      </p:sp>
      <p:sp>
        <p:nvSpPr>
          <p:cNvPr id="531459" name="Rectangle 2"/>
          <p:cNvSpPr>
            <a:spLocks noGrp="1" noRot="1" noChangeAspect="1" noChangeArrowheads="1" noTextEdit="1"/>
          </p:cNvSpPr>
          <p:nvPr>
            <p:ph type="sldImg"/>
          </p:nvPr>
        </p:nvSpPr>
        <p:spPr>
          <a:xfrm>
            <a:off x="958464" y="686474"/>
            <a:ext cx="4942606" cy="3429532"/>
          </a:xfrm>
          <a:ln/>
        </p:spPr>
      </p:sp>
      <p:sp>
        <p:nvSpPr>
          <p:cNvPr id="531460" name="Rectangle 3"/>
          <p:cNvSpPr>
            <a:spLocks noGrp="1" noChangeArrowheads="1"/>
          </p:cNvSpPr>
          <p:nvPr>
            <p:ph type="body" idx="1"/>
          </p:nvPr>
        </p:nvSpPr>
        <p:spPr>
          <a:xfrm>
            <a:off x="685495" y="4342940"/>
            <a:ext cx="5487013" cy="4116005"/>
          </a:xfrm>
        </p:spPr>
        <p:txBody>
          <a:bodyPr lIns="87633" tIns="43816" rIns="87633" bIns="43816"/>
          <a:lstStyle/>
          <a:p>
            <a:pPr eaLnBrk="1" hangingPunct="1"/>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55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56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57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59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60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B0CB5-9E7D-417D-8FCB-1B2A8C9A1F1A}" type="slidenum">
              <a:rPr lang="en-US" smtClean="0"/>
              <a:pPr/>
              <a:t>61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Advanced Organizational Behavior Management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B0ABD1-6642-49DD-8299-EB71E1B9F519}"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ABD1-6642-49DD-8299-EB71E1B9F519}"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ABD1-6642-49DD-8299-EB71E1B9F519}"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3B65249-5BB6-4971-BA58-5547981988AB}"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0ABD1-6642-49DD-8299-EB71E1B9F519}"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0ABD1-6642-49DD-8299-EB71E1B9F519}" type="datetimeFigureOut">
              <a:rPr lang="en-US" smtClean="0"/>
              <a:pPr/>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0ABD1-6642-49DD-8299-EB71E1B9F519}"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B0ABD1-6642-49DD-8299-EB71E1B9F519}" type="datetimeFigureOut">
              <a:rPr lang="en-US" smtClean="0"/>
              <a:pPr/>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0ABD1-6642-49DD-8299-EB71E1B9F519}" type="datetimeFigureOut">
              <a:rPr lang="en-US" smtClean="0"/>
              <a:pPr/>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0ABD1-6642-49DD-8299-EB71E1B9F519}" type="datetimeFigureOut">
              <a:rPr lang="en-US" smtClean="0"/>
              <a:pPr/>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0ABD1-6642-49DD-8299-EB71E1B9F519}"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0ABD1-6642-49DD-8299-EB71E1B9F519}" type="datetimeFigureOut">
              <a:rPr lang="en-US" smtClean="0"/>
              <a:pPr/>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EBF07-551C-462D-804E-DB07434942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0ABD1-6642-49DD-8299-EB71E1B9F519}" type="datetimeFigureOut">
              <a:rPr lang="en-US" smtClean="0"/>
              <a:pPr/>
              <a:t>8/4/2013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9EBF07-551C-462D-804E-DB0743494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ctrTitle"/>
          </p:nvPr>
        </p:nvSpPr>
        <p:spPr>
          <a:prstGeom prst="rect">
            <a:avLst/>
          </a:prstGeom>
          <a:effectLst/>
        </p:spPr>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200000"/>
              </a:lnSpc>
              <a:spcBef>
                <a:spcPct val="0"/>
              </a:spcBef>
              <a:defRPr/>
            </a:pPr>
            <a:r>
              <a:rPr lang="fa-IR"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a:rPr>
              <a:t>مدیریت استراتژیک پیشرفته</a:t>
            </a:r>
            <a:endParaRPr kumimoji="0" lang="fa-IR" sz="60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
        <p:nvSpPr>
          <p:cNvPr id="5" name="AutoShape 4"/>
          <p:cNvSpPr>
            <a:spLocks noChangeArrowheads="1"/>
          </p:cNvSpPr>
          <p:nvPr/>
        </p:nvSpPr>
        <p:spPr bwMode="auto">
          <a:xfrm>
            <a:off x="179512" y="214290"/>
            <a:ext cx="8784976" cy="1429368"/>
          </a:xfrm>
          <a:prstGeom prst="roundRect">
            <a:avLst>
              <a:gd name="adj" fmla="val 16667"/>
            </a:avLst>
          </a:prstGeom>
          <a:gradFill>
            <a:gsLst>
              <a:gs pos="0">
                <a:srgbClr val="E0E0E0"/>
              </a:gs>
              <a:gs pos="50000">
                <a:schemeClr val="bg1"/>
              </a:gs>
              <a:gs pos="100000">
                <a:srgbClr val="E0E0E0"/>
              </a:gs>
            </a:gsLst>
            <a:lin ang="5400000" scaled="1"/>
          </a:gradFill>
          <a:ln w="3175">
            <a:solidFill>
              <a:schemeClr val="tx1"/>
            </a:solidFill>
            <a:round/>
            <a:headEnd/>
            <a:tailEnd/>
          </a:ln>
          <a:effectLst/>
        </p:spPr>
        <p:txBody>
          <a:bodyPr wrap="none" lIns="90000" tIns="90000" rIns="90000" bIns="46800" anchor="ctr"/>
          <a:lstStyle/>
          <a:p>
            <a:pPr algn="ctr" rtl="1" eaLnBrk="0" hangingPunct="0">
              <a:lnSpc>
                <a:spcPct val="80000"/>
              </a:lnSpc>
              <a:spcBef>
                <a:spcPct val="50000"/>
              </a:spcBef>
              <a:defRPr/>
            </a:pPr>
            <a:r>
              <a:rPr lang="fa-IR" b="1" dirty="0" smtClean="0">
                <a:solidFill>
                  <a:srgbClr val="003399"/>
                </a:solidFill>
                <a:latin typeface="Arial" charset="0"/>
                <a:cs typeface="B Titr" pitchFamily="2" charset="-78"/>
              </a:rPr>
              <a:t>به نام خدا</a:t>
            </a:r>
          </a:p>
          <a:p>
            <a:pPr algn="ctr" rtl="1" eaLnBrk="0" hangingPunct="0">
              <a:lnSpc>
                <a:spcPct val="80000"/>
              </a:lnSpc>
              <a:spcBef>
                <a:spcPct val="50000"/>
              </a:spcBef>
              <a:defRPr/>
            </a:pPr>
            <a:r>
              <a:rPr lang="fa-IR" b="1" dirty="0" smtClean="0">
                <a:solidFill>
                  <a:srgbClr val="003399"/>
                </a:solidFill>
                <a:latin typeface="Arial" charset="0"/>
                <a:cs typeface="B Titr" pitchFamily="2" charset="-78"/>
              </a:rPr>
              <a:t>دانشکده </a:t>
            </a:r>
            <a:r>
              <a:rPr lang="fa-IR" b="1" dirty="0">
                <a:solidFill>
                  <a:srgbClr val="003399"/>
                </a:solidFill>
                <a:latin typeface="Arial" charset="0"/>
                <a:cs typeface="B Titr" pitchFamily="2" charset="-78"/>
              </a:rPr>
              <a:t>حسابداری و مدیریت </a:t>
            </a:r>
            <a:r>
              <a:rPr lang="fa-IR" b="1" dirty="0" smtClean="0">
                <a:solidFill>
                  <a:srgbClr val="003399"/>
                </a:solidFill>
                <a:latin typeface="Arial" charset="0"/>
                <a:cs typeface="B Titr" pitchFamily="2" charset="-78"/>
              </a:rPr>
              <a:t>دانشگاه علامه </a:t>
            </a:r>
            <a:r>
              <a:rPr lang="fa-IR" b="1" dirty="0">
                <a:solidFill>
                  <a:srgbClr val="003399"/>
                </a:solidFill>
                <a:latin typeface="Arial" charset="0"/>
                <a:cs typeface="B Titr" pitchFamily="2" charset="-78"/>
              </a:rPr>
              <a:t>طباطبایی</a:t>
            </a:r>
          </a:p>
        </p:txBody>
      </p:sp>
      <p:sp>
        <p:nvSpPr>
          <p:cNvPr id="7" name="Rectangle 6"/>
          <p:cNvSpPr/>
          <p:nvPr/>
        </p:nvSpPr>
        <p:spPr>
          <a:xfrm>
            <a:off x="1428728" y="4071942"/>
            <a:ext cx="5985934" cy="846386"/>
          </a:xfrm>
          <a:prstGeom prst="rect">
            <a:avLst/>
          </a:prstGeom>
        </p:spPr>
        <p:txBody>
          <a:bodyPr wrap="none">
            <a:spAutoFit/>
          </a:bodyPr>
          <a:lstStyle/>
          <a:p>
            <a:pPr lvl="0" algn="ctr" rtl="1">
              <a:lnSpc>
                <a:spcPct val="200000"/>
              </a:lnSpc>
              <a:spcBef>
                <a:spcPct val="0"/>
              </a:spcBef>
              <a:defRPr/>
            </a:pP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نقاط مرجع استراتژیک برای مدل های یکپارچه</a:t>
            </a:r>
          </a:p>
        </p:txBody>
      </p:sp>
      <p:sp>
        <p:nvSpPr>
          <p:cNvPr id="8" name="Flowchart: Terminator 7"/>
          <p:cNvSpPr/>
          <p:nvPr/>
        </p:nvSpPr>
        <p:spPr>
          <a:xfrm>
            <a:off x="214282" y="5857892"/>
            <a:ext cx="8784976" cy="576064"/>
          </a:xfrm>
          <a:prstGeom prst="flowChartTerminator">
            <a:avLst/>
          </a:prstGeom>
          <a:solidFill>
            <a:schemeClr val="accent3">
              <a:lumMod val="20000"/>
              <a:lumOff val="80000"/>
            </a:schemeClr>
          </a:solidFill>
          <a:ln>
            <a:no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1200"/>
              </a:spcBef>
              <a:spcAft>
                <a:spcPts val="0"/>
              </a:spcAft>
              <a:defRPr/>
            </a:pPr>
            <a:r>
              <a:rPr lang="fa-IR" sz="2800" b="1" dirty="0" smtClean="0">
                <a:solidFill>
                  <a:schemeClr val="accent3">
                    <a:lumMod val="50000"/>
                  </a:schemeClr>
                </a:solidFill>
                <a:cs typeface="B Nazanin" pitchFamily="2" charset="-78"/>
              </a:rPr>
              <a:t>...................................................................</a:t>
            </a:r>
            <a:endParaRPr lang="en-US" sz="2800" b="1" dirty="0">
              <a:solidFill>
                <a:schemeClr val="accent3">
                  <a:lumMod val="50000"/>
                </a:schemeClr>
              </a:solidFill>
              <a:cs typeface="B Nazanin" pitchFamily="2" charset="-78"/>
            </a:endParaRPr>
          </a:p>
        </p:txBody>
      </p:sp>
      <p:pic>
        <p:nvPicPr>
          <p:cNvPr id="9" name="Picture 8" descr="f457319f9d5937b33b8126c36113d1cd.jpg"/>
          <p:cNvPicPr>
            <a:picLocks noChangeAspect="1"/>
          </p:cNvPicPr>
          <p:nvPr/>
        </p:nvPicPr>
        <p:blipFill>
          <a:blip r:embed="rId2" cstate="print"/>
          <a:stretch>
            <a:fillRect/>
          </a:stretch>
        </p:blipFill>
        <p:spPr>
          <a:xfrm>
            <a:off x="214282" y="714356"/>
            <a:ext cx="857256" cy="611509"/>
          </a:xfrm>
          <a:prstGeom prst="rect">
            <a:avLst/>
          </a:prstGeom>
          <a:ln>
            <a:noFill/>
          </a:ln>
          <a:effectLst>
            <a:softEdge rad="112500"/>
          </a:effectLst>
        </p:spPr>
      </p:pic>
      <p:sp>
        <p:nvSpPr>
          <p:cNvPr id="10" name="Rounded Rectangle 9"/>
          <p:cNvSpPr/>
          <p:nvPr/>
        </p:nvSpPr>
        <p:spPr>
          <a:xfrm rot="5400000">
            <a:off x="694398" y="5949280"/>
            <a:ext cx="439458" cy="399558"/>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anchor="ctr" anchorCtr="1">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114000"/>
              </a:lnSpc>
              <a:spcBef>
                <a:spcPts val="0"/>
              </a:spcBef>
              <a:defRPr/>
            </a:pPr>
            <a:r>
              <a:rPr lang="fa-IR" sz="3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Titr" pitchFamily="2" charset="-78"/>
              </a:rPr>
              <a:t>*</a:t>
            </a:r>
            <a:endParaRPr lang="en-US" sz="5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Titr" pitchFamily="2" charset="-78"/>
            </a:endParaRPr>
          </a:p>
        </p:txBody>
      </p:sp>
      <p:sp>
        <p:nvSpPr>
          <p:cNvPr id="11" name="Rounded Rectangle 10"/>
          <p:cNvSpPr/>
          <p:nvPr/>
        </p:nvSpPr>
        <p:spPr>
          <a:xfrm rot="5400000">
            <a:off x="7981074" y="5949280"/>
            <a:ext cx="439458" cy="399558"/>
          </a:xfrm>
          <a:prstGeom prst="roundRect">
            <a:avLst>
              <a:gd name="adj" fmla="val 50000"/>
            </a:avLst>
          </a:prstGeom>
          <a:ln>
            <a:noFill/>
          </a:ln>
          <a:effectLst/>
          <a:scene3d>
            <a:camera prst="orthographicFront">
              <a:rot lat="0" lon="0" rev="0"/>
            </a:camera>
            <a:lightRig rig="chilly" dir="t">
              <a:rot lat="0" lon="0" rev="18480000"/>
            </a:lightRig>
          </a:scene3d>
          <a:sp3d prstMaterial="clear">
            <a:bevelT h="63500"/>
          </a:sp3d>
        </p:spPr>
        <p:style>
          <a:lnRef idx="1">
            <a:schemeClr val="accent6"/>
          </a:lnRef>
          <a:fillRef idx="2">
            <a:schemeClr val="accent6"/>
          </a:fillRef>
          <a:effectRef idx="1">
            <a:schemeClr val="accent6"/>
          </a:effectRef>
          <a:fontRef idx="minor">
            <a:schemeClr val="dk1"/>
          </a:fontRef>
        </p:style>
        <p:txBody>
          <a:bodyPr lIns="0" tIns="0" rIns="0" bIns="0" anchor="ctr" anchorCtr="1">
            <a:scene3d>
              <a:camera prst="orthographicFront"/>
              <a:lightRig rig="glow" dir="tl">
                <a:rot lat="0" lon="0" rev="5400000"/>
              </a:lightRig>
            </a:scene3d>
            <a:sp3d contourW="12700">
              <a:bevelT w="25400" h="25400"/>
              <a:contourClr>
                <a:schemeClr val="accent6">
                  <a:shade val="73000"/>
                </a:schemeClr>
              </a:contourClr>
            </a:sp3d>
          </a:bodyPr>
          <a:lstStyle/>
          <a:p>
            <a:pPr algn="ctr">
              <a:lnSpc>
                <a:spcPct val="114000"/>
              </a:lnSpc>
              <a:spcBef>
                <a:spcPts val="0"/>
              </a:spcBef>
              <a:defRPr/>
            </a:pPr>
            <a:r>
              <a:rPr lang="fa-IR" sz="3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Titr" pitchFamily="2" charset="-78"/>
              </a:rPr>
              <a:t>*</a:t>
            </a:r>
            <a:endParaRPr lang="en-US" sz="5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1328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179512" y="1556792"/>
            <a:ext cx="8784976" cy="4862870"/>
          </a:xfrm>
          <a:prstGeom prst="rect">
            <a:avLst/>
          </a:prstGeom>
          <a:noFill/>
        </p:spPr>
        <p:txBody>
          <a:bodyPr wrap="square" rtlCol="0">
            <a:spAutoFit/>
          </a:bodyPr>
          <a:lstStyle/>
          <a:p>
            <a:pPr algn="justLow" rtl="1">
              <a:lnSpc>
                <a:spcPct val="200000"/>
              </a:lnSpc>
            </a:pPr>
            <a:r>
              <a:rPr lang="fa-IR" sz="4000" dirty="0" smtClean="0">
                <a:cs typeface="B Nazanin" pitchFamily="2" charset="-78"/>
              </a:rPr>
              <a:t>به عبارت ديگر ، نقاط مرجع استراتژيك،‌ نقاطي براي هماهنگي هستند و اگر همه عناصر و سيستم هاي سازمان ، خود را با آن هماهنگ نمايند يك هماهنگي همه جانبه به وجود مي آيد (اعرابي ،‌ 1384).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285992"/>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فرهنگ قوی</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فرهنگ</a:t>
                      </a:r>
                      <a:r>
                        <a:rPr lang="fa-IR" sz="3200" b="1" baseline="0" dirty="0" smtClean="0">
                          <a:solidFill>
                            <a:srgbClr val="006600"/>
                          </a:solidFill>
                          <a:cs typeface="B Titr" pitchFamily="2" charset="-78"/>
                        </a:rPr>
                        <a:t> میانه</a:t>
                      </a:r>
                      <a:endParaRPr lang="fa-IR" sz="32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فرهنگ میانه</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فرهنگ ضعیف</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35729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98264"/>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تعداد کارکنانیکه دارای ارزشهای مشترک هستند</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143900" y="1643050"/>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664251"/>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28794" y="1863024"/>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3991303"/>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96156"/>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24490"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441120"/>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838220" y="4280183"/>
            <a:ext cx="4357719" cy="369332"/>
          </a:xfrm>
          <a:prstGeom prst="rect">
            <a:avLst/>
          </a:prstGeom>
        </p:spPr>
        <p:txBody>
          <a:bodyPr wrap="square">
            <a:spAutoFit/>
          </a:bodyPr>
          <a:lstStyle/>
          <a:p>
            <a:pPr algn="ctr" rtl="1" eaLnBrk="0" hangingPunct="0"/>
            <a:r>
              <a:rPr lang="fa-IR" b="1" dirty="0" smtClean="0">
                <a:solidFill>
                  <a:srgbClr val="C00000"/>
                </a:solidFill>
                <a:cs typeface="B Titr" pitchFamily="2" charset="-78"/>
              </a:rPr>
              <a:t>تعداد کارکنان به ارزشهای سازمانی</a:t>
            </a:r>
            <a:endParaRPr lang="en-US" sz="1200" b="1" dirty="0">
              <a:solidFill>
                <a:srgbClr val="C00000"/>
              </a:solidFill>
              <a:cs typeface="B Titr" pitchFamily="2" charset="-78"/>
            </a:endParaRPr>
          </a:p>
        </p:txBody>
      </p:sp>
      <p:sp>
        <p:nvSpPr>
          <p:cNvPr id="13" name="Rounded Rectangle 12"/>
          <p:cNvSpPr/>
          <p:nvPr/>
        </p:nvSpPr>
        <p:spPr>
          <a:xfrm>
            <a:off x="124491" y="13572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Rectangle 13"/>
          <p:cNvSpPr/>
          <p:nvPr/>
        </p:nvSpPr>
        <p:spPr>
          <a:xfrm>
            <a:off x="2489573" y="762640"/>
            <a:ext cx="6596998" cy="461665"/>
          </a:xfrm>
          <a:prstGeom prst="rect">
            <a:avLst/>
          </a:prstGeom>
        </p:spPr>
        <p:txBody>
          <a:bodyPr wrap="none">
            <a:spAutoFit/>
          </a:bodyPr>
          <a:lstStyle/>
          <a:p>
            <a:pPr indent="442913" algn="r" rtl="1">
              <a:buClr>
                <a:srgbClr val="C00000"/>
              </a:buClr>
              <a:buFont typeface="Wingdings" pitchFamily="2" charset="2"/>
              <a:buChar char="v"/>
            </a:pPr>
            <a:r>
              <a:rPr lang="fa-IR" sz="2400" b="1" dirty="0" smtClean="0">
                <a:solidFill>
                  <a:srgbClr val="000066"/>
                </a:solidFill>
                <a:cs typeface="B Titr" pitchFamily="2" charset="-78"/>
              </a:rPr>
              <a:t>نوع فرهنگ براساس رابطه کارکنان با ارزشهای سازمانی</a:t>
            </a:r>
            <a:endParaRPr lang="en-US" sz="2400"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5743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7030A0"/>
                          </a:solidFill>
                          <a:cs typeface="B Titr" pitchFamily="2" charset="-78"/>
                        </a:rPr>
                        <a:t>مشورتي</a:t>
                      </a:r>
                    </a:p>
                  </a:txBody>
                  <a:tcPr anchor="ctr">
                    <a:solidFill>
                      <a:schemeClr val="accent4">
                        <a:lumMod val="75000"/>
                        <a:alpha val="9000"/>
                      </a:schemeClr>
                    </a:solidFill>
                  </a:tcPr>
                </a:tc>
                <a:tc>
                  <a:txBody>
                    <a:bodyPr/>
                    <a:lstStyle/>
                    <a:p>
                      <a:pPr algn="ctr" rtl="0"/>
                      <a:r>
                        <a:rPr lang="fa-IR" sz="3200" b="1" dirty="0" smtClean="0">
                          <a:solidFill>
                            <a:srgbClr val="7030A0"/>
                          </a:solidFill>
                          <a:cs typeface="B Titr" pitchFamily="2" charset="-78"/>
                        </a:rPr>
                        <a:t>تعهدي</a:t>
                      </a:r>
                    </a:p>
                  </a:txBody>
                  <a:tcPr anchor="ctr">
                    <a:solidFill>
                      <a:schemeClr val="accent4">
                        <a:lumMod val="75000"/>
                        <a:alpha val="9000"/>
                      </a:schemeClr>
                    </a:solidFill>
                  </a:tcPr>
                </a:tc>
              </a:tr>
              <a:tr h="2336747">
                <a:tc>
                  <a:txBody>
                    <a:bodyPr/>
                    <a:lstStyle/>
                    <a:p>
                      <a:pPr algn="ctr" rtl="0"/>
                      <a:r>
                        <a:rPr lang="fa-IR" sz="3200" b="1" dirty="0" smtClean="0">
                          <a:solidFill>
                            <a:srgbClr val="7030A0"/>
                          </a:solidFill>
                          <a:cs typeface="B Titr" pitchFamily="2" charset="-78"/>
                        </a:rPr>
                        <a:t>مقرراتي</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7030A0"/>
                          </a:solidFill>
                          <a:cs typeface="B Titr" pitchFamily="2" charset="-78"/>
                        </a:rPr>
                        <a:t>سنتي</a:t>
                      </a:r>
                    </a:p>
                  </a:txBody>
                  <a:tcPr anchor="ctr">
                    <a:solidFill>
                      <a:schemeClr val="accent4">
                        <a:lumMod val="75000"/>
                        <a:alpha val="9000"/>
                      </a:schemeClr>
                    </a:solidFill>
                  </a:tcPr>
                </a:tc>
              </a:tr>
            </a:tbl>
          </a:graphicData>
        </a:graphic>
      </p:graphicFrame>
      <p:sp>
        <p:nvSpPr>
          <p:cNvPr id="3" name="Rounded Rectangle 2"/>
          <p:cNvSpPr/>
          <p:nvPr/>
        </p:nvSpPr>
        <p:spPr>
          <a:xfrm>
            <a:off x="1142976" y="142873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46970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215206" y="1888447"/>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6" name="Rectangle 15"/>
          <p:cNvSpPr>
            <a:spLocks noChangeArrowheads="1"/>
          </p:cNvSpPr>
          <p:nvPr/>
        </p:nvSpPr>
        <p:spPr bwMode="auto">
          <a:xfrm>
            <a:off x="1142977" y="1888447"/>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7" name="Straight Arrow Connector 6"/>
          <p:cNvCxnSpPr>
            <a:stCxn id="6" idx="3"/>
            <a:endCxn id="5" idx="1"/>
          </p:cNvCxnSpPr>
          <p:nvPr/>
        </p:nvCxnSpPr>
        <p:spPr>
          <a:xfrm>
            <a:off x="2928926" y="2087220"/>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6274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88513"/>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محصول </a:t>
            </a:r>
            <a:endParaRPr lang="en-US" sz="1600" b="1" dirty="0">
              <a:cs typeface="B Nazanin" pitchFamily="2" charset="-78"/>
            </a:endParaRPr>
          </a:p>
        </p:txBody>
      </p:sp>
      <p:sp>
        <p:nvSpPr>
          <p:cNvPr id="10" name="Rectangle 14"/>
          <p:cNvSpPr>
            <a:spLocks noChangeArrowheads="1"/>
          </p:cNvSpPr>
          <p:nvPr/>
        </p:nvSpPr>
        <p:spPr bwMode="auto">
          <a:xfrm>
            <a:off x="142844"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فرایند </a:t>
            </a:r>
            <a:endParaRPr lang="en-US" b="1" dirty="0">
              <a:cs typeface="B Nazanin" pitchFamily="2" charset="-78"/>
            </a:endParaRPr>
          </a:p>
        </p:txBody>
      </p:sp>
      <p:cxnSp>
        <p:nvCxnSpPr>
          <p:cNvPr id="11" name="Straight Arrow Connector 10"/>
          <p:cNvCxnSpPr>
            <a:stCxn id="9" idx="2"/>
            <a:endCxn id="10" idx="0"/>
          </p:cNvCxnSpPr>
          <p:nvPr/>
        </p:nvCxnSpPr>
        <p:spPr>
          <a:xfrm rot="5400000">
            <a:off x="-1129769" y="4496476"/>
            <a:ext cx="3429024"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234018"/>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3" name="Rounded Rectangle 12"/>
          <p:cNvSpPr/>
          <p:nvPr/>
        </p:nvSpPr>
        <p:spPr>
          <a:xfrm>
            <a:off x="124491" y="1428736"/>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4" name="Rectangle 3"/>
          <p:cNvSpPr txBox="1">
            <a:spLocks noChangeArrowheads="1"/>
          </p:cNvSpPr>
          <p:nvPr/>
        </p:nvSpPr>
        <p:spPr>
          <a:xfrm>
            <a:off x="1714480" y="676260"/>
            <a:ext cx="7353320" cy="609600"/>
          </a:xfrm>
          <a:prstGeom prst="rect">
            <a:avLst/>
          </a:prstGeom>
        </p:spPr>
        <p:txBody>
          <a:bodyPr>
            <a:noAutofit/>
          </a:bodyPr>
          <a:lstStyle/>
          <a:p>
            <a:pPr lvl="0" algn="r" rtl="1">
              <a:lnSpc>
                <a:spcPct val="120000"/>
              </a:lnSpc>
              <a:spcBef>
                <a:spcPct val="0"/>
              </a:spcBef>
            </a:pPr>
            <a:r>
              <a:rPr lang="fa-IR" sz="2800" dirty="0" smtClean="0">
                <a:solidFill>
                  <a:srgbClr val="542600"/>
                </a:solidFill>
                <a:effectLst>
                  <a:outerShdw blurRad="38100" dist="38100" dir="2700000" algn="tl">
                    <a:srgbClr val="C0C0C0"/>
                  </a:outerShdw>
                </a:effectLst>
                <a:latin typeface="+mj-lt"/>
                <a:ea typeface="+mj-ea"/>
                <a:cs typeface="B Titr" pitchFamily="2" charset="-78"/>
              </a:rPr>
              <a:t>استراتژي‌هاي مديريت منابع انساني </a:t>
            </a:r>
            <a:r>
              <a:rPr lang="en-US" sz="2800" dirty="0" smtClean="0">
                <a:solidFill>
                  <a:srgbClr val="542600"/>
                </a:solidFill>
                <a:effectLst>
                  <a:outerShdw blurRad="38100" dist="38100" dir="2700000" algn="tl">
                    <a:srgbClr val="C0C0C0"/>
                  </a:outerShdw>
                </a:effectLst>
                <a:latin typeface="+mj-lt"/>
                <a:ea typeface="+mj-ea"/>
                <a:cs typeface="B Titr" pitchFamily="2" charset="-78"/>
              </a:rPr>
              <a:t>/</a:t>
            </a:r>
            <a:r>
              <a:rPr lang="fa-IR" sz="2800" dirty="0" smtClean="0">
                <a:solidFill>
                  <a:srgbClr val="542600"/>
                </a:solidFill>
                <a:effectLst>
                  <a:outerShdw blurRad="38100" dist="38100" dir="2700000" algn="tl">
                    <a:srgbClr val="C0C0C0"/>
                  </a:outerShdw>
                </a:effectLst>
                <a:latin typeface="+mj-lt"/>
                <a:ea typeface="+mj-ea"/>
                <a:cs typeface="B Titr" pitchFamily="2" charset="-78"/>
              </a:rPr>
              <a:t>نظري</a:t>
            </a:r>
            <a:r>
              <a:rPr lang="en-US" sz="2800" dirty="0" smtClean="0">
                <a:solidFill>
                  <a:srgbClr val="542600"/>
                </a:solidFill>
                <a:effectLst>
                  <a:outerShdw blurRad="38100" dist="38100" dir="2700000" algn="tl">
                    <a:srgbClr val="C0C0C0"/>
                  </a:outerShdw>
                </a:effectLst>
                <a:latin typeface="+mj-lt"/>
                <a:ea typeface="+mj-ea"/>
                <a:cs typeface="B Titr" pitchFamily="2" charset="-78"/>
              </a:rPr>
              <a:t>  </a:t>
            </a:r>
            <a:r>
              <a:rPr lang="fa-IR" sz="2800" dirty="0" smtClean="0">
                <a:solidFill>
                  <a:srgbClr val="542600"/>
                </a:solidFill>
                <a:effectLst>
                  <a:outerShdw blurRad="38100" dist="38100" dir="2700000" algn="tl">
                    <a:srgbClr val="C0C0C0"/>
                  </a:outerShdw>
                </a:effectLst>
                <a:latin typeface="+mj-lt"/>
                <a:ea typeface="+mj-ea"/>
                <a:cs typeface="B Titr" pitchFamily="2" charset="-78"/>
              </a:rPr>
              <a:t> </a:t>
            </a:r>
            <a:r>
              <a:rPr lang="fa-IR" sz="2000" dirty="0" smtClean="0">
                <a:solidFill>
                  <a:srgbClr val="542600"/>
                </a:solidFill>
                <a:effectLst>
                  <a:outerShdw blurRad="38100" dist="38100" dir="2700000" algn="tl">
                    <a:srgbClr val="C0C0C0"/>
                  </a:outerShdw>
                </a:effectLst>
                <a:latin typeface="+mj-lt"/>
                <a:ea typeface="+mj-ea"/>
                <a:cs typeface="B Titr" pitchFamily="2" charset="-78"/>
              </a:rPr>
              <a:t>(لپك و اسنل)</a:t>
            </a:r>
            <a:endParaRPr kumimoji="0" lang="en-US" sz="2000" i="0" u="none" strike="noStrike" kern="1200" cap="none" spc="0" normalizeH="0" baseline="0" noProof="0" dirty="0">
              <a:ln>
                <a:noFill/>
              </a:ln>
              <a:solidFill>
                <a:srgbClr val="542600"/>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214578"/>
          <a:ext cx="7858180" cy="3786190"/>
        </p:xfrm>
        <a:graphic>
          <a:graphicData uri="http://schemas.openxmlformats.org/drawingml/2006/table">
            <a:tbl>
              <a:tblPr rtl="1" firstRow="1" bandRow="1">
                <a:tableStyleId>{D7AC3CCA-C797-4891-BE02-D94E43425B78}</a:tableStyleId>
              </a:tblPr>
              <a:tblGrid>
                <a:gridCol w="7858180"/>
              </a:tblGrid>
              <a:tr h="3786190">
                <a:tc>
                  <a:txBody>
                    <a:bodyPr/>
                    <a:lstStyle/>
                    <a:p>
                      <a:pPr algn="ctr" rtl="0"/>
                      <a:endParaRPr lang="fa-IR" sz="1800" b="1" dirty="0" smtClean="0">
                        <a:cs typeface="B Nazanin" pitchFamily="2" charset="-78"/>
                      </a:endParaRPr>
                    </a:p>
                  </a:txBody>
                  <a:tcPr anchor="ctr">
                    <a:solidFill>
                      <a:schemeClr val="accent4">
                        <a:lumMod val="75000"/>
                        <a:alpha val="9000"/>
                      </a:schemeClr>
                    </a:solidFill>
                  </a:tcPr>
                </a:tc>
              </a:tr>
            </a:tbl>
          </a:graphicData>
        </a:graphic>
      </p:graphicFrame>
      <p:sp>
        <p:nvSpPr>
          <p:cNvPr id="11" name="Rounded Rectangle 10"/>
          <p:cNvSpPr/>
          <p:nvPr/>
        </p:nvSpPr>
        <p:spPr>
          <a:xfrm>
            <a:off x="1142976" y="1357323"/>
            <a:ext cx="7858180" cy="74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p:cNvSpPr>
            <a:spLocks noChangeArrowheads="1"/>
          </p:cNvSpPr>
          <p:nvPr/>
        </p:nvSpPr>
        <p:spPr bwMode="auto">
          <a:xfrm>
            <a:off x="1142976" y="1316117"/>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زمان</a:t>
            </a:r>
            <a:endParaRPr lang="en-US" sz="1600" b="1" dirty="0">
              <a:solidFill>
                <a:srgbClr val="C00000"/>
              </a:solidFill>
              <a:cs typeface="B Titr" pitchFamily="2" charset="-78"/>
            </a:endParaRPr>
          </a:p>
        </p:txBody>
      </p:sp>
      <p:sp>
        <p:nvSpPr>
          <p:cNvPr id="13" name="Rectangle 14"/>
          <p:cNvSpPr>
            <a:spLocks noChangeArrowheads="1"/>
          </p:cNvSpPr>
          <p:nvPr/>
        </p:nvSpPr>
        <p:spPr bwMode="auto">
          <a:xfrm>
            <a:off x="7982671" y="1489467"/>
            <a:ext cx="1018485" cy="582211"/>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p>
          <a:p>
            <a:pPr algn="ctr" eaLnBrk="0" hangingPunct="0"/>
            <a:r>
              <a:rPr lang="en-US" sz="1400" b="1" dirty="0" smtClean="0">
                <a:cs typeface="B Nazanin" pitchFamily="2" charset="-78"/>
              </a:rPr>
              <a:t>High</a:t>
            </a:r>
            <a:endParaRPr lang="en-US" sz="1400" b="1" dirty="0">
              <a:cs typeface="B Nazanin" pitchFamily="2" charset="-78"/>
            </a:endParaRPr>
          </a:p>
        </p:txBody>
      </p:sp>
      <p:sp>
        <p:nvSpPr>
          <p:cNvPr id="14" name="Rectangle 15"/>
          <p:cNvSpPr>
            <a:spLocks noChangeArrowheads="1"/>
          </p:cNvSpPr>
          <p:nvPr/>
        </p:nvSpPr>
        <p:spPr bwMode="auto">
          <a:xfrm>
            <a:off x="1142977" y="1500174"/>
            <a:ext cx="928693" cy="582211"/>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600" b="1" dirty="0" smtClean="0">
              <a:cs typeface="B Nazanin" pitchFamily="2" charset="-78"/>
            </a:endParaRPr>
          </a:p>
          <a:p>
            <a:pPr algn="ctr" eaLnBrk="0" hangingPunct="0"/>
            <a:r>
              <a:rPr lang="en-US" sz="1600" b="1" dirty="0" smtClean="0">
                <a:cs typeface="B Nazanin" pitchFamily="2" charset="-78"/>
              </a:rPr>
              <a:t>Low</a:t>
            </a:r>
            <a:endParaRPr lang="en-US" sz="1200" b="1" dirty="0">
              <a:cs typeface="B Nazanin" pitchFamily="2" charset="-78"/>
            </a:endParaRPr>
          </a:p>
        </p:txBody>
      </p:sp>
      <p:cxnSp>
        <p:nvCxnSpPr>
          <p:cNvPr id="15" name="Straight Arrow Connector 14"/>
          <p:cNvCxnSpPr>
            <a:stCxn id="14" idx="3"/>
            <a:endCxn id="13" idx="1"/>
          </p:cNvCxnSpPr>
          <p:nvPr/>
        </p:nvCxnSpPr>
        <p:spPr>
          <a:xfrm flipV="1">
            <a:off x="2071670" y="1780573"/>
            <a:ext cx="5911001" cy="10707"/>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rot="16200000">
            <a:off x="-1295081" y="3634125"/>
            <a:ext cx="3786190"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4"/>
          <p:cNvSpPr>
            <a:spLocks noChangeArrowheads="1"/>
          </p:cNvSpPr>
          <p:nvPr/>
        </p:nvSpPr>
        <p:spPr bwMode="auto">
          <a:xfrm>
            <a:off x="124490" y="2224743"/>
            <a:ext cx="928694" cy="551433"/>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p>
          <a:p>
            <a:pPr algn="ctr" eaLnBrk="0" hangingPunct="0"/>
            <a:r>
              <a:rPr lang="en-US" sz="1400" b="1" dirty="0" smtClean="0"/>
              <a:t>High</a:t>
            </a:r>
            <a:endParaRPr lang="en-US" sz="1200" b="1" dirty="0"/>
          </a:p>
        </p:txBody>
      </p:sp>
      <p:sp>
        <p:nvSpPr>
          <p:cNvPr id="19" name="Rectangle 14"/>
          <p:cNvSpPr>
            <a:spLocks noChangeArrowheads="1"/>
          </p:cNvSpPr>
          <p:nvPr/>
        </p:nvSpPr>
        <p:spPr bwMode="auto">
          <a:xfrm>
            <a:off x="124490" y="5449335"/>
            <a:ext cx="875609" cy="551433"/>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p>
          <a:p>
            <a:pPr algn="ctr" eaLnBrk="0" hangingPunct="0"/>
            <a:r>
              <a:rPr lang="en-US" sz="1400" b="1" dirty="0" smtClean="0"/>
              <a:t>Low</a:t>
            </a:r>
            <a:endParaRPr lang="en-US" sz="1400" b="1" dirty="0"/>
          </a:p>
        </p:txBody>
      </p:sp>
      <p:cxnSp>
        <p:nvCxnSpPr>
          <p:cNvPr id="20" name="Straight Arrow Connector 19"/>
          <p:cNvCxnSpPr>
            <a:stCxn id="17" idx="2"/>
            <a:endCxn id="19" idx="0"/>
          </p:cNvCxnSpPr>
          <p:nvPr/>
        </p:nvCxnSpPr>
        <p:spPr>
          <a:xfrm rot="5400000">
            <a:off x="-761013" y="4099484"/>
            <a:ext cx="2673159"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rot="16200000">
            <a:off x="-1180044" y="4004472"/>
            <a:ext cx="3041368"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دشواری</a:t>
            </a:r>
            <a:endParaRPr lang="en-US" sz="1600" b="1" dirty="0">
              <a:solidFill>
                <a:srgbClr val="C00000"/>
              </a:solidFill>
              <a:cs typeface="B Titr" pitchFamily="2" charset="-78"/>
            </a:endParaRPr>
          </a:p>
        </p:txBody>
      </p:sp>
      <p:sp>
        <p:nvSpPr>
          <p:cNvPr id="22" name="Rounded Rectangle 21"/>
          <p:cNvSpPr/>
          <p:nvPr/>
        </p:nvSpPr>
        <p:spPr>
          <a:xfrm>
            <a:off x="124491" y="1357299"/>
            <a:ext cx="928693" cy="744824"/>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99"/>
                </a:solidFill>
              </a:rPr>
              <a:t>SRP</a:t>
            </a:r>
            <a:r>
              <a:rPr lang="en-US" sz="1400" b="1" spc="300" dirty="0" smtClean="0">
                <a:solidFill>
                  <a:srgbClr val="000099"/>
                </a:solidFill>
              </a:rPr>
              <a:t>s</a:t>
            </a:r>
            <a:endParaRPr lang="en-US" sz="2400" b="1" spc="300" dirty="0">
              <a:solidFill>
                <a:srgbClr val="000099"/>
              </a:solidFill>
            </a:endParaRPr>
          </a:p>
        </p:txBody>
      </p:sp>
      <p:sp>
        <p:nvSpPr>
          <p:cNvPr id="23" name="Rectangle 240"/>
          <p:cNvSpPr>
            <a:spLocks noChangeArrowheads="1"/>
          </p:cNvSpPr>
          <p:nvPr/>
        </p:nvSpPr>
        <p:spPr bwMode="auto">
          <a:xfrm>
            <a:off x="2428860" y="642918"/>
            <a:ext cx="6572296" cy="553998"/>
          </a:xfrm>
          <a:prstGeom prst="rect">
            <a:avLst/>
          </a:prstGeom>
          <a:noFill/>
          <a:ln w="28575" algn="ctr">
            <a:noFill/>
            <a:miter lim="800000"/>
            <a:headEnd/>
            <a:tailEnd/>
          </a:ln>
          <a:effectLst/>
        </p:spPr>
        <p:txBody>
          <a:bodyPr wrap="square" lIns="0" tIns="0" rIns="0" bIns="0">
            <a:spAutoFit/>
          </a:bodyPr>
          <a:lstStyle/>
          <a:p>
            <a:pPr algn="just" rtl="1">
              <a:spcBef>
                <a:spcPct val="0"/>
              </a:spcBef>
            </a:pPr>
            <a:r>
              <a:rPr lang="fa-IR" sz="3600" dirty="0" smtClean="0">
                <a:solidFill>
                  <a:srgbClr val="542600"/>
                </a:solidFill>
                <a:cs typeface="B Nazanin" pitchFamily="2" charset="-78"/>
              </a:rPr>
              <a:t>راهبرد تحول مشارکتی</a:t>
            </a:r>
          </a:p>
        </p:txBody>
      </p:sp>
      <p:sp>
        <p:nvSpPr>
          <p:cNvPr id="24" name="Freeform 372"/>
          <p:cNvSpPr>
            <a:spLocks/>
          </p:cNvSpPr>
          <p:nvPr/>
        </p:nvSpPr>
        <p:spPr bwMode="auto">
          <a:xfrm>
            <a:off x="1155192" y="3130955"/>
            <a:ext cx="5774262" cy="2869813"/>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29" name="Freeform 373"/>
          <p:cNvSpPr>
            <a:spLocks/>
          </p:cNvSpPr>
          <p:nvPr/>
        </p:nvSpPr>
        <p:spPr bwMode="auto">
          <a:xfrm>
            <a:off x="1145691" y="4071942"/>
            <a:ext cx="3712061" cy="1907787"/>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30" name="Freeform 374"/>
          <p:cNvSpPr>
            <a:spLocks/>
          </p:cNvSpPr>
          <p:nvPr/>
        </p:nvSpPr>
        <p:spPr bwMode="auto">
          <a:xfrm>
            <a:off x="1142976" y="5039994"/>
            <a:ext cx="2135242" cy="960774"/>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31" name="Line 375"/>
          <p:cNvSpPr>
            <a:spLocks noChangeShapeType="1"/>
          </p:cNvSpPr>
          <p:nvPr/>
        </p:nvSpPr>
        <p:spPr bwMode="auto">
          <a:xfrm flipV="1">
            <a:off x="1142976" y="5072074"/>
            <a:ext cx="2143140" cy="928692"/>
          </a:xfrm>
          <a:prstGeom prst="line">
            <a:avLst/>
          </a:prstGeom>
          <a:noFill/>
          <a:ln w="12700">
            <a:solidFill>
              <a:schemeClr val="tx1"/>
            </a:solidFill>
            <a:round/>
            <a:headEnd/>
            <a:tailEnd type="triangle" w="med" len="med"/>
          </a:ln>
          <a:effectLst/>
        </p:spPr>
        <p:txBody>
          <a:bodyPr lIns="78885" tIns="41020" rIns="78885" bIns="41020"/>
          <a:lstStyle/>
          <a:p>
            <a:endParaRPr lang="en-US"/>
          </a:p>
        </p:txBody>
      </p:sp>
      <p:sp>
        <p:nvSpPr>
          <p:cNvPr id="32" name="Line 376"/>
          <p:cNvSpPr>
            <a:spLocks noChangeShapeType="1"/>
          </p:cNvSpPr>
          <p:nvPr/>
        </p:nvSpPr>
        <p:spPr bwMode="auto">
          <a:xfrm flipV="1">
            <a:off x="3286116" y="4141044"/>
            <a:ext cx="1571636" cy="931030"/>
          </a:xfrm>
          <a:prstGeom prst="line">
            <a:avLst/>
          </a:prstGeom>
          <a:noFill/>
          <a:ln w="12700">
            <a:solidFill>
              <a:schemeClr val="tx1"/>
            </a:solidFill>
            <a:round/>
            <a:headEnd/>
            <a:tailEnd type="triangle" w="med" len="med"/>
          </a:ln>
          <a:effectLst/>
        </p:spPr>
        <p:txBody>
          <a:bodyPr lIns="78885" tIns="41020" rIns="78885" bIns="41020"/>
          <a:lstStyle/>
          <a:p>
            <a:endParaRPr lang="en-US"/>
          </a:p>
        </p:txBody>
      </p:sp>
      <p:sp>
        <p:nvSpPr>
          <p:cNvPr id="33" name="Line 377"/>
          <p:cNvSpPr>
            <a:spLocks noChangeShapeType="1"/>
          </p:cNvSpPr>
          <p:nvPr/>
        </p:nvSpPr>
        <p:spPr bwMode="auto">
          <a:xfrm flipV="1">
            <a:off x="4857752" y="3143248"/>
            <a:ext cx="2071702" cy="928694"/>
          </a:xfrm>
          <a:prstGeom prst="line">
            <a:avLst/>
          </a:prstGeom>
          <a:noFill/>
          <a:ln w="12700">
            <a:solidFill>
              <a:schemeClr val="tx1"/>
            </a:solidFill>
            <a:round/>
            <a:headEnd/>
            <a:tailEnd type="triangle" w="med" len="med"/>
          </a:ln>
          <a:effectLst/>
        </p:spPr>
        <p:txBody>
          <a:bodyPr lIns="78885" tIns="41020" rIns="78885" bIns="41020"/>
          <a:lstStyle/>
          <a:p>
            <a:endParaRPr lang="en-US"/>
          </a:p>
        </p:txBody>
      </p:sp>
      <p:sp>
        <p:nvSpPr>
          <p:cNvPr id="34" name="Line 378"/>
          <p:cNvSpPr>
            <a:spLocks noChangeShapeType="1"/>
          </p:cNvSpPr>
          <p:nvPr/>
        </p:nvSpPr>
        <p:spPr bwMode="auto">
          <a:xfrm flipV="1">
            <a:off x="6929454" y="2218167"/>
            <a:ext cx="2071702" cy="927891"/>
          </a:xfrm>
          <a:prstGeom prst="line">
            <a:avLst/>
          </a:prstGeom>
          <a:noFill/>
          <a:ln w="12700">
            <a:solidFill>
              <a:schemeClr val="tx1"/>
            </a:solidFill>
            <a:round/>
            <a:headEnd/>
            <a:tailEnd type="triangle" w="med" len="med"/>
          </a:ln>
          <a:effectLst/>
        </p:spPr>
        <p:txBody>
          <a:bodyPr lIns="78885" tIns="41020" rIns="78885" bIns="41020"/>
          <a:lstStyle/>
          <a:p>
            <a:endParaRPr lang="en-US"/>
          </a:p>
        </p:txBody>
      </p:sp>
      <p:sp>
        <p:nvSpPr>
          <p:cNvPr id="35" name="Rectangle 371"/>
          <p:cNvSpPr>
            <a:spLocks noChangeArrowheads="1"/>
          </p:cNvSpPr>
          <p:nvPr/>
        </p:nvSpPr>
        <p:spPr bwMode="auto">
          <a:xfrm>
            <a:off x="6064779" y="2428868"/>
            <a:ext cx="1364741" cy="467548"/>
          </a:xfrm>
          <a:prstGeom prst="rect">
            <a:avLst/>
          </a:prstGeom>
          <a:noFill/>
          <a:ln w="25400">
            <a:noFill/>
            <a:miter lim="800000"/>
            <a:headEnd/>
            <a:tailEnd/>
          </a:ln>
          <a:effectLst/>
        </p:spPr>
        <p:txBody>
          <a:bodyPr wrap="none" lIns="78871" tIns="41013" rIns="78871" bIns="41013">
            <a:spAutoFit/>
          </a:bodyPr>
          <a:lstStyle/>
          <a:p>
            <a:pPr rtl="1" eaLnBrk="1" hangingPunct="1"/>
            <a:r>
              <a:rPr lang="fa-IR" sz="2500" b="1" dirty="0">
                <a:solidFill>
                  <a:srgbClr val="000099"/>
                </a:solidFill>
                <a:cs typeface="Nazanin" pitchFamily="2" charset="-78"/>
              </a:rPr>
              <a:t>رفتارجمعي</a:t>
            </a:r>
          </a:p>
        </p:txBody>
      </p:sp>
      <p:sp>
        <p:nvSpPr>
          <p:cNvPr id="36" name="Rectangle 379"/>
          <p:cNvSpPr>
            <a:spLocks noChangeArrowheads="1"/>
          </p:cNvSpPr>
          <p:nvPr/>
        </p:nvSpPr>
        <p:spPr bwMode="auto">
          <a:xfrm>
            <a:off x="4214810" y="3318642"/>
            <a:ext cx="1372756" cy="467548"/>
          </a:xfrm>
          <a:prstGeom prst="rect">
            <a:avLst/>
          </a:prstGeom>
          <a:noFill/>
          <a:ln w="25400">
            <a:noFill/>
            <a:miter lim="800000"/>
            <a:headEnd/>
            <a:tailEnd/>
          </a:ln>
          <a:effectLst/>
        </p:spPr>
        <p:txBody>
          <a:bodyPr wrap="none" lIns="78871" tIns="41013" rIns="78871" bIns="41013">
            <a:spAutoFit/>
          </a:bodyPr>
          <a:lstStyle/>
          <a:p>
            <a:pPr rtl="1" eaLnBrk="1" hangingPunct="1"/>
            <a:r>
              <a:rPr lang="fa-IR" sz="2500" b="1" dirty="0">
                <a:solidFill>
                  <a:srgbClr val="000099"/>
                </a:solidFill>
                <a:cs typeface="Nazanin" pitchFamily="2" charset="-78"/>
              </a:rPr>
              <a:t>رفتار فردي</a:t>
            </a:r>
          </a:p>
        </p:txBody>
      </p:sp>
      <p:sp>
        <p:nvSpPr>
          <p:cNvPr id="37" name="Rectangle 380"/>
          <p:cNvSpPr>
            <a:spLocks noChangeArrowheads="1"/>
          </p:cNvSpPr>
          <p:nvPr/>
        </p:nvSpPr>
        <p:spPr bwMode="auto">
          <a:xfrm>
            <a:off x="1571604" y="4318774"/>
            <a:ext cx="2561269" cy="467548"/>
          </a:xfrm>
          <a:prstGeom prst="rect">
            <a:avLst/>
          </a:prstGeom>
          <a:noFill/>
          <a:ln w="25400">
            <a:noFill/>
            <a:miter lim="800000"/>
            <a:headEnd/>
            <a:tailEnd/>
          </a:ln>
          <a:effectLst/>
        </p:spPr>
        <p:txBody>
          <a:bodyPr wrap="square" lIns="78871" tIns="41013" rIns="78871" bIns="41013">
            <a:spAutoFit/>
          </a:bodyPr>
          <a:lstStyle/>
          <a:p>
            <a:pPr algn="ctr" rtl="1" eaLnBrk="1" hangingPunct="1"/>
            <a:r>
              <a:rPr lang="fa-IR" sz="2500" b="1" dirty="0">
                <a:solidFill>
                  <a:srgbClr val="000099"/>
                </a:solidFill>
                <a:cs typeface="Nazanin" pitchFamily="2" charset="-78"/>
              </a:rPr>
              <a:t>گرايش‏</a:t>
            </a:r>
            <a:r>
              <a:rPr lang="fa-IR" sz="2500" b="1" dirty="0" smtClean="0">
                <a:solidFill>
                  <a:srgbClr val="000099"/>
                </a:solidFill>
                <a:cs typeface="Nazanin" pitchFamily="2" charset="-78"/>
              </a:rPr>
              <a:t>ها و </a:t>
            </a:r>
            <a:r>
              <a:rPr lang="fa-IR" sz="2500" b="1" dirty="0">
                <a:solidFill>
                  <a:srgbClr val="000099"/>
                </a:solidFill>
                <a:cs typeface="Nazanin" pitchFamily="2" charset="-78"/>
              </a:rPr>
              <a:t>نگرش‏ها</a:t>
            </a:r>
          </a:p>
        </p:txBody>
      </p:sp>
      <p:sp>
        <p:nvSpPr>
          <p:cNvPr id="38" name="Rectangle 381"/>
          <p:cNvSpPr>
            <a:spLocks noChangeArrowheads="1"/>
          </p:cNvSpPr>
          <p:nvPr/>
        </p:nvSpPr>
        <p:spPr bwMode="auto">
          <a:xfrm>
            <a:off x="1095968" y="5072074"/>
            <a:ext cx="1547206" cy="467548"/>
          </a:xfrm>
          <a:prstGeom prst="rect">
            <a:avLst/>
          </a:prstGeom>
          <a:noFill/>
          <a:ln w="25400">
            <a:noFill/>
            <a:miter lim="800000"/>
            <a:headEnd/>
            <a:tailEnd/>
          </a:ln>
          <a:effectLst/>
        </p:spPr>
        <p:txBody>
          <a:bodyPr wrap="square" lIns="78871" tIns="41013" rIns="78871" bIns="41013">
            <a:spAutoFit/>
          </a:bodyPr>
          <a:lstStyle/>
          <a:p>
            <a:pPr algn="ctr" rtl="1" eaLnBrk="1" hangingPunct="1"/>
            <a:r>
              <a:rPr lang="fa-IR" sz="2500" b="1" dirty="0">
                <a:solidFill>
                  <a:srgbClr val="000099"/>
                </a:solidFill>
                <a:cs typeface="Nazanin" pitchFamily="2" charset="-78"/>
              </a:rPr>
              <a:t>معرف/ </a:t>
            </a:r>
            <a:r>
              <a:rPr lang="fa-IR" sz="2500" b="1" dirty="0" smtClean="0">
                <a:solidFill>
                  <a:srgbClr val="000099"/>
                </a:solidFill>
                <a:cs typeface="Nazanin" pitchFamily="2" charset="-78"/>
              </a:rPr>
              <a:t>دانش</a:t>
            </a:r>
            <a:endParaRPr lang="fa-IR" sz="2500" b="1" dirty="0">
              <a:solidFill>
                <a:srgbClr val="000099"/>
              </a:solidFill>
              <a:cs typeface="Nazanin" pitchFamily="2" charset="-78"/>
            </a:endParaRPr>
          </a:p>
        </p:txBody>
      </p:sp>
      <p:sp>
        <p:nvSpPr>
          <p:cNvPr id="41" name="Up Arrow Callout 40"/>
          <p:cNvSpPr/>
          <p:nvPr/>
        </p:nvSpPr>
        <p:spPr>
          <a:xfrm>
            <a:off x="142844" y="6072206"/>
            <a:ext cx="2071702" cy="642942"/>
          </a:xfrm>
          <a:prstGeom prst="upArrowCallou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tx1"/>
                </a:solidFill>
                <a:cs typeface="Nazanin" pitchFamily="2" charset="-78"/>
              </a:rPr>
              <a:t>قدرت شخصي</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childTnLst>
                          </p:cTn>
                        </p:par>
                        <p:par>
                          <p:cTn id="11" fill="hold">
                            <p:stCondLst>
                              <p:cond delay="2500"/>
                            </p:stCondLst>
                            <p:childTnLst>
                              <p:par>
                                <p:cTn id="12" presetID="1" presetClass="entr" presetSubtype="0" fill="hold" grpId="0" nodeType="afterEffect">
                                  <p:stCondLst>
                                    <p:cond delay="0"/>
                                  </p:stCondLst>
                                  <p:childTnLst>
                                    <p:set>
                                      <p:cBhvr>
                                        <p:cTn id="13" dur="1" fill="hold">
                                          <p:stCondLst>
                                            <p:cond delay="499"/>
                                          </p:stCondLst>
                                        </p:cTn>
                                        <p:tgtEl>
                                          <p:spTgt spid="29"/>
                                        </p:tgtEl>
                                        <p:attrNameLst>
                                          <p:attrName>style.visibility</p:attrName>
                                        </p:attrNameLst>
                                      </p:cBhvr>
                                      <p:to>
                                        <p:strVal val="visible"/>
                                      </p:to>
                                    </p:set>
                                  </p:childTnLst>
                                </p:cTn>
                              </p:par>
                            </p:childTnLst>
                          </p:cTn>
                        </p:par>
                        <p:par>
                          <p:cTn id="14" fill="hold">
                            <p:stCondLst>
                              <p:cond delay="3000"/>
                            </p:stCondLst>
                            <p:childTnLst>
                              <p:par>
                                <p:cTn id="15" presetID="1" presetClass="entr" presetSubtype="0" fill="hold" grpId="0" nodeType="afterEffect">
                                  <p:stCondLst>
                                    <p:cond delay="0"/>
                                  </p:stCondLst>
                                  <p:childTnLst>
                                    <p:set>
                                      <p:cBhvr>
                                        <p:cTn id="16" dur="1" fill="hold">
                                          <p:stCondLst>
                                            <p:cond delay="499"/>
                                          </p:stCondLst>
                                        </p:cTn>
                                        <p:tgtEl>
                                          <p:spTgt spid="30"/>
                                        </p:tgtEl>
                                        <p:attrNameLst>
                                          <p:attrName>style.visibility</p:attrName>
                                        </p:attrNameLst>
                                      </p:cBhvr>
                                      <p:to>
                                        <p:strVal val="visible"/>
                                      </p:to>
                                    </p:set>
                                  </p:childTnLst>
                                </p:cTn>
                              </p:par>
                            </p:childTnLst>
                          </p:cTn>
                        </p:par>
                        <p:par>
                          <p:cTn id="17" fill="hold">
                            <p:stCondLst>
                              <p:cond delay="3500"/>
                            </p:stCondLst>
                            <p:childTnLst>
                              <p:par>
                                <p:cTn id="18" presetID="1" presetClass="entr" presetSubtype="0" fill="hold" grpId="0" nodeType="afterEffect">
                                  <p:stCondLst>
                                    <p:cond delay="0"/>
                                  </p:stCondLst>
                                  <p:childTnLst>
                                    <p:set>
                                      <p:cBhvr>
                                        <p:cTn id="19" dur="1" fill="hold">
                                          <p:stCondLst>
                                            <p:cond delay="499"/>
                                          </p:stCondLst>
                                        </p:cTn>
                                        <p:tgtEl>
                                          <p:spTgt spid="31"/>
                                        </p:tgtEl>
                                        <p:attrNameLst>
                                          <p:attrName>style.visibility</p:attrName>
                                        </p:attrNameLst>
                                      </p:cBhvr>
                                      <p:to>
                                        <p:strVal val="visible"/>
                                      </p:to>
                                    </p:set>
                                  </p:childTnLst>
                                </p:cTn>
                              </p:par>
                            </p:childTnLst>
                          </p:cTn>
                        </p:par>
                        <p:par>
                          <p:cTn id="20" fill="hold">
                            <p:stCondLst>
                              <p:cond delay="4000"/>
                            </p:stCondLst>
                            <p:childTnLst>
                              <p:par>
                                <p:cTn id="21" presetID="1" presetClass="entr" presetSubtype="0" fill="hold" grpId="0" nodeType="afterEffect">
                                  <p:stCondLst>
                                    <p:cond delay="0"/>
                                  </p:stCondLst>
                                  <p:childTnLst>
                                    <p:set>
                                      <p:cBhvr>
                                        <p:cTn id="22" dur="1" fill="hold">
                                          <p:stCondLst>
                                            <p:cond delay="499"/>
                                          </p:stCondLst>
                                        </p:cTn>
                                        <p:tgtEl>
                                          <p:spTgt spid="32"/>
                                        </p:tgtEl>
                                        <p:attrNameLst>
                                          <p:attrName>style.visibility</p:attrName>
                                        </p:attrNameLst>
                                      </p:cBhvr>
                                      <p:to>
                                        <p:strVal val="visible"/>
                                      </p:to>
                                    </p:set>
                                  </p:childTnLst>
                                </p:cTn>
                              </p:par>
                            </p:childTnLst>
                          </p:cTn>
                        </p:par>
                        <p:par>
                          <p:cTn id="23" fill="hold">
                            <p:stCondLst>
                              <p:cond delay="4500"/>
                            </p:stCondLst>
                            <p:childTnLst>
                              <p:par>
                                <p:cTn id="24" presetID="1" presetClass="entr" presetSubtype="0" fill="hold" grpId="0" nodeType="afterEffect">
                                  <p:stCondLst>
                                    <p:cond delay="0"/>
                                  </p:stCondLst>
                                  <p:childTnLst>
                                    <p:set>
                                      <p:cBhvr>
                                        <p:cTn id="25" dur="1" fill="hold">
                                          <p:stCondLst>
                                            <p:cond delay="499"/>
                                          </p:stCondLst>
                                        </p:cTn>
                                        <p:tgtEl>
                                          <p:spTgt spid="33"/>
                                        </p:tgtEl>
                                        <p:attrNameLst>
                                          <p:attrName>style.visibility</p:attrName>
                                        </p:attrNameLst>
                                      </p:cBhvr>
                                      <p:to>
                                        <p:strVal val="visible"/>
                                      </p:to>
                                    </p:set>
                                  </p:childTnLst>
                                </p:cTn>
                              </p:par>
                            </p:childTnLst>
                          </p:cTn>
                        </p:par>
                        <p:par>
                          <p:cTn id="26" fill="hold">
                            <p:stCondLst>
                              <p:cond delay="5000"/>
                            </p:stCondLst>
                            <p:childTnLst>
                              <p:par>
                                <p:cTn id="27" presetID="1" presetClass="entr" presetSubtype="0" fill="hold" grpId="0" nodeType="afterEffect">
                                  <p:stCondLst>
                                    <p:cond delay="0"/>
                                  </p:stCondLst>
                                  <p:childTnLst>
                                    <p:set>
                                      <p:cBhvr>
                                        <p:cTn id="28" dur="1" fill="hold">
                                          <p:stCondLst>
                                            <p:cond delay="499"/>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5"/>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36"/>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499"/>
                                          </p:stCondLst>
                                        </p:cTn>
                                        <p:tgtEl>
                                          <p:spTgt spid="37"/>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0"/>
                                  </p:stCondLst>
                                  <p:childTnLst>
                                    <p:set>
                                      <p:cBhvr>
                                        <p:cTn id="41"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9" grpId="0" animBg="1"/>
      <p:bldP spid="30" grpId="0" animBg="1"/>
      <p:bldP spid="31" grpId="0" animBg="1"/>
      <p:bldP spid="32" grpId="0" animBg="1"/>
      <p:bldP spid="33" grpId="0" animBg="1"/>
      <p:bldP spid="34" grpId="0" animBg="1"/>
      <p:bldP spid="35" grpId="0" autoUpdateAnimBg="0"/>
      <p:bldP spid="36" grpId="0" autoUpdateAnimBg="0"/>
      <p:bldP spid="37" grpId="0" autoUpdateAnimBg="0"/>
      <p:bldP spid="38" grpId="0"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48880"/>
          <a:ext cx="7317456" cy="4176464"/>
        </p:xfrm>
        <a:graphic>
          <a:graphicData uri="http://schemas.openxmlformats.org/drawingml/2006/table">
            <a:tbl>
              <a:tblPr rtl="1" firstRow="1" bandRow="1">
                <a:tableStyleId>{D7AC3CCA-C797-4891-BE02-D94E43425B78}</a:tableStyleId>
              </a:tblPr>
              <a:tblGrid>
                <a:gridCol w="7317456"/>
              </a:tblGrid>
              <a:tr h="4176464">
                <a:tc>
                  <a:txBody>
                    <a:bodyPr/>
                    <a:lstStyle/>
                    <a:p>
                      <a:pPr algn="ctr" rtl="0"/>
                      <a:endParaRPr lang="fa-IR" sz="1800" b="1" dirty="0" smtClean="0">
                        <a:cs typeface="B Nazanin" pitchFamily="2" charset="-78"/>
                      </a:endParaRPr>
                    </a:p>
                  </a:txBody>
                  <a:tcPr anchor="ctr">
                    <a:solidFill>
                      <a:schemeClr val="accent4">
                        <a:lumMod val="75000"/>
                        <a:alpha val="9000"/>
                      </a:schemeClr>
                    </a:solidFill>
                  </a:tcPr>
                </a:tc>
              </a:tr>
            </a:tbl>
          </a:graphicData>
        </a:graphic>
      </p:graphicFrame>
      <p:grpSp>
        <p:nvGrpSpPr>
          <p:cNvPr id="3" name="Group 26"/>
          <p:cNvGrpSpPr/>
          <p:nvPr/>
        </p:nvGrpSpPr>
        <p:grpSpPr>
          <a:xfrm>
            <a:off x="1142976" y="1484784"/>
            <a:ext cx="7389464" cy="786030"/>
            <a:chOff x="1142976" y="1316117"/>
            <a:chExt cx="7858180" cy="786030"/>
          </a:xfrm>
        </p:grpSpPr>
        <p:sp>
          <p:nvSpPr>
            <p:cNvPr id="11" name="Rounded Rectangle 10"/>
            <p:cNvSpPr/>
            <p:nvPr/>
          </p:nvSpPr>
          <p:spPr>
            <a:xfrm>
              <a:off x="1142976" y="1357323"/>
              <a:ext cx="7858180" cy="74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p:cNvSpPr>
              <a:spLocks noChangeArrowheads="1"/>
            </p:cNvSpPr>
            <p:nvPr/>
          </p:nvSpPr>
          <p:spPr bwMode="auto">
            <a:xfrm>
              <a:off x="1142976" y="1316117"/>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زمان</a:t>
              </a:r>
              <a:endParaRPr lang="en-US" sz="1600" b="1" dirty="0">
                <a:solidFill>
                  <a:srgbClr val="C00000"/>
                </a:solidFill>
                <a:cs typeface="B Titr" pitchFamily="2" charset="-78"/>
              </a:endParaRPr>
            </a:p>
          </p:txBody>
        </p:sp>
        <p:sp>
          <p:nvSpPr>
            <p:cNvPr id="13" name="Rectangle 14"/>
            <p:cNvSpPr>
              <a:spLocks noChangeArrowheads="1"/>
            </p:cNvSpPr>
            <p:nvPr/>
          </p:nvSpPr>
          <p:spPr bwMode="auto">
            <a:xfrm>
              <a:off x="7982671" y="1489467"/>
              <a:ext cx="1018485" cy="582211"/>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p>
            <a:p>
              <a:pPr algn="ctr" eaLnBrk="0" hangingPunct="0"/>
              <a:r>
                <a:rPr lang="en-US" sz="1400" b="1" dirty="0" smtClean="0"/>
                <a:t>High</a:t>
              </a:r>
              <a:endParaRPr lang="en-US" sz="1400" b="1" dirty="0"/>
            </a:p>
          </p:txBody>
        </p:sp>
        <p:sp>
          <p:nvSpPr>
            <p:cNvPr id="14" name="Rectangle 15"/>
            <p:cNvSpPr>
              <a:spLocks noChangeArrowheads="1"/>
            </p:cNvSpPr>
            <p:nvPr/>
          </p:nvSpPr>
          <p:spPr bwMode="auto">
            <a:xfrm>
              <a:off x="1142977" y="1500174"/>
              <a:ext cx="928693" cy="582211"/>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600" b="1" dirty="0" smtClean="0">
                <a:cs typeface="B Nazanin" pitchFamily="2" charset="-78"/>
              </a:endParaRPr>
            </a:p>
            <a:p>
              <a:pPr algn="ctr" eaLnBrk="0" hangingPunct="0"/>
              <a:r>
                <a:rPr lang="en-US" sz="1600" b="1" dirty="0" smtClean="0"/>
                <a:t>Low</a:t>
              </a:r>
              <a:endParaRPr lang="en-US" sz="1200" b="1" dirty="0"/>
            </a:p>
          </p:txBody>
        </p:sp>
        <p:cxnSp>
          <p:nvCxnSpPr>
            <p:cNvPr id="15" name="Straight Arrow Connector 14"/>
            <p:cNvCxnSpPr>
              <a:stCxn id="14" idx="3"/>
              <a:endCxn id="13" idx="1"/>
            </p:cNvCxnSpPr>
            <p:nvPr/>
          </p:nvCxnSpPr>
          <p:spPr>
            <a:xfrm flipV="1">
              <a:off x="2071670" y="1780573"/>
              <a:ext cx="5911001" cy="10707"/>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27"/>
          <p:cNvGrpSpPr/>
          <p:nvPr/>
        </p:nvGrpSpPr>
        <p:grpSpPr>
          <a:xfrm>
            <a:off x="109807" y="2348880"/>
            <a:ext cx="961731" cy="4176438"/>
            <a:chOff x="109807" y="2214554"/>
            <a:chExt cx="961731" cy="3786190"/>
          </a:xfrm>
        </p:grpSpPr>
        <p:sp>
          <p:nvSpPr>
            <p:cNvPr id="16" name="Rounded Rectangle 15"/>
            <p:cNvSpPr/>
            <p:nvPr/>
          </p:nvSpPr>
          <p:spPr>
            <a:xfrm rot="16200000">
              <a:off x="-1295081" y="3634125"/>
              <a:ext cx="3786190"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4"/>
            <p:cNvSpPr>
              <a:spLocks noChangeArrowheads="1"/>
            </p:cNvSpPr>
            <p:nvPr/>
          </p:nvSpPr>
          <p:spPr bwMode="auto">
            <a:xfrm>
              <a:off x="124490" y="2224743"/>
              <a:ext cx="928694" cy="499907"/>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p>
            <a:p>
              <a:pPr algn="ctr" eaLnBrk="0" hangingPunct="0"/>
              <a:r>
                <a:rPr lang="en-US" sz="1400" b="1" dirty="0" smtClean="0"/>
                <a:t>High</a:t>
              </a:r>
              <a:endParaRPr lang="en-US" sz="1200" b="1" dirty="0"/>
            </a:p>
          </p:txBody>
        </p:sp>
        <p:sp>
          <p:nvSpPr>
            <p:cNvPr id="19" name="Rectangle 14"/>
            <p:cNvSpPr>
              <a:spLocks noChangeArrowheads="1"/>
            </p:cNvSpPr>
            <p:nvPr/>
          </p:nvSpPr>
          <p:spPr bwMode="auto">
            <a:xfrm>
              <a:off x="124490" y="5449335"/>
              <a:ext cx="875609" cy="499907"/>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p>
            <a:p>
              <a:pPr algn="ctr" eaLnBrk="0" hangingPunct="0"/>
              <a:r>
                <a:rPr lang="en-US" sz="1400" b="1" dirty="0" smtClean="0"/>
                <a:t>Low</a:t>
              </a:r>
              <a:endParaRPr lang="en-US" sz="1400" b="1" dirty="0"/>
            </a:p>
          </p:txBody>
        </p:sp>
        <p:cxnSp>
          <p:nvCxnSpPr>
            <p:cNvPr id="20" name="Straight Arrow Connector 19"/>
            <p:cNvCxnSpPr>
              <a:stCxn id="17" idx="2"/>
              <a:endCxn id="19" idx="0"/>
            </p:cNvCxnSpPr>
            <p:nvPr/>
          </p:nvCxnSpPr>
          <p:spPr>
            <a:xfrm rot="5400000">
              <a:off x="-786776" y="4073721"/>
              <a:ext cx="2724685"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rot="16200000">
              <a:off x="-1180044" y="4004472"/>
              <a:ext cx="3041368"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دشواری</a:t>
              </a:r>
              <a:endParaRPr lang="en-US" sz="1600" b="1" dirty="0">
                <a:solidFill>
                  <a:srgbClr val="C00000"/>
                </a:solidFill>
                <a:cs typeface="B Titr" pitchFamily="2" charset="-78"/>
              </a:endParaRPr>
            </a:p>
          </p:txBody>
        </p:sp>
      </p:grpSp>
      <p:sp>
        <p:nvSpPr>
          <p:cNvPr id="22" name="Rounded Rectangle 21"/>
          <p:cNvSpPr/>
          <p:nvPr/>
        </p:nvSpPr>
        <p:spPr>
          <a:xfrm>
            <a:off x="124491" y="1525966"/>
            <a:ext cx="928693" cy="744824"/>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99"/>
                </a:solidFill>
              </a:rPr>
              <a:t>SRP</a:t>
            </a:r>
            <a:r>
              <a:rPr lang="en-US" sz="1400" b="1" spc="300" dirty="0" smtClean="0">
                <a:solidFill>
                  <a:srgbClr val="000099"/>
                </a:solidFill>
              </a:rPr>
              <a:t>s</a:t>
            </a:r>
            <a:endParaRPr lang="en-US" sz="2400" b="1" spc="300" dirty="0">
              <a:solidFill>
                <a:srgbClr val="000099"/>
              </a:solidFill>
            </a:endParaRPr>
          </a:p>
        </p:txBody>
      </p:sp>
      <p:sp>
        <p:nvSpPr>
          <p:cNvPr id="23" name="Rectangle 240"/>
          <p:cNvSpPr>
            <a:spLocks noChangeArrowheads="1"/>
          </p:cNvSpPr>
          <p:nvPr/>
        </p:nvSpPr>
        <p:spPr bwMode="auto">
          <a:xfrm>
            <a:off x="2428860" y="642918"/>
            <a:ext cx="6572296" cy="553998"/>
          </a:xfrm>
          <a:prstGeom prst="rect">
            <a:avLst/>
          </a:prstGeom>
          <a:noFill/>
          <a:ln w="28575" algn="ctr">
            <a:noFill/>
            <a:miter lim="800000"/>
            <a:headEnd/>
            <a:tailEnd/>
          </a:ln>
          <a:effectLst/>
        </p:spPr>
        <p:txBody>
          <a:bodyPr wrap="square" lIns="0" tIns="0" rIns="0" bIns="0">
            <a:spAutoFit/>
          </a:bodyPr>
          <a:lstStyle/>
          <a:p>
            <a:pPr algn="just" rtl="1">
              <a:spcBef>
                <a:spcPct val="0"/>
              </a:spcBef>
            </a:pPr>
            <a:r>
              <a:rPr lang="fa-IR" sz="3600" dirty="0" smtClean="0">
                <a:solidFill>
                  <a:srgbClr val="542600"/>
                </a:solidFill>
                <a:cs typeface="B Nazanin" pitchFamily="2" charset="-78"/>
              </a:rPr>
              <a:t>راهبرد تحول اجباری</a:t>
            </a:r>
          </a:p>
        </p:txBody>
      </p:sp>
      <p:sp>
        <p:nvSpPr>
          <p:cNvPr id="24" name="Freeform 372"/>
          <p:cNvSpPr>
            <a:spLocks/>
          </p:cNvSpPr>
          <p:nvPr/>
        </p:nvSpPr>
        <p:spPr bwMode="auto">
          <a:xfrm>
            <a:off x="1155192" y="3655531"/>
            <a:ext cx="5774262" cy="2869813"/>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29" name="Freeform 373"/>
          <p:cNvSpPr>
            <a:spLocks/>
          </p:cNvSpPr>
          <p:nvPr/>
        </p:nvSpPr>
        <p:spPr bwMode="auto">
          <a:xfrm>
            <a:off x="1145691" y="4596518"/>
            <a:ext cx="3712061" cy="1907787"/>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30" name="Freeform 374"/>
          <p:cNvSpPr>
            <a:spLocks/>
          </p:cNvSpPr>
          <p:nvPr/>
        </p:nvSpPr>
        <p:spPr bwMode="auto">
          <a:xfrm>
            <a:off x="1142976" y="5564570"/>
            <a:ext cx="2135242" cy="960774"/>
          </a:xfrm>
          <a:custGeom>
            <a:avLst/>
            <a:gdLst/>
            <a:ahLst/>
            <a:cxnLst>
              <a:cxn ang="0">
                <a:pos x="0" y="1"/>
              </a:cxn>
              <a:cxn ang="0">
                <a:pos x="3429" y="0"/>
              </a:cxn>
              <a:cxn ang="0">
                <a:pos x="3438" y="2294"/>
              </a:cxn>
            </a:cxnLst>
            <a:rect l="0" t="0" r="r" b="b"/>
            <a:pathLst>
              <a:path w="3438" h="2294">
                <a:moveTo>
                  <a:pt x="0" y="1"/>
                </a:moveTo>
                <a:lnTo>
                  <a:pt x="3429" y="0"/>
                </a:lnTo>
                <a:lnTo>
                  <a:pt x="3438" y="2294"/>
                </a:lnTo>
              </a:path>
            </a:pathLst>
          </a:custGeom>
          <a:noFill/>
          <a:ln w="12700" cap="flat" cmpd="sng">
            <a:solidFill>
              <a:schemeClr val="tx1"/>
            </a:solidFill>
            <a:prstDash val="solid"/>
            <a:round/>
            <a:headEnd type="none" w="med" len="med"/>
            <a:tailEnd type="none" w="med" len="med"/>
          </a:ln>
          <a:effectLst/>
        </p:spPr>
        <p:txBody>
          <a:bodyPr lIns="78885" tIns="41020" rIns="78885" bIns="41020"/>
          <a:lstStyle/>
          <a:p>
            <a:endParaRPr lang="en-US"/>
          </a:p>
        </p:txBody>
      </p:sp>
      <p:sp>
        <p:nvSpPr>
          <p:cNvPr id="31" name="Line 375"/>
          <p:cNvSpPr>
            <a:spLocks noChangeShapeType="1"/>
          </p:cNvSpPr>
          <p:nvPr/>
        </p:nvSpPr>
        <p:spPr bwMode="auto">
          <a:xfrm flipV="1">
            <a:off x="1142976" y="5596650"/>
            <a:ext cx="2143140" cy="928692"/>
          </a:xfrm>
          <a:prstGeom prst="line">
            <a:avLst/>
          </a:prstGeom>
          <a:noFill/>
          <a:ln w="12700">
            <a:solidFill>
              <a:schemeClr val="tx1"/>
            </a:solidFill>
            <a:round/>
            <a:headEnd type="stealth"/>
            <a:tailEnd type="stealth" w="med" len="med"/>
          </a:ln>
          <a:effectLst/>
        </p:spPr>
        <p:txBody>
          <a:bodyPr lIns="78885" tIns="41020" rIns="78885" bIns="41020"/>
          <a:lstStyle/>
          <a:p>
            <a:endParaRPr lang="en-US"/>
          </a:p>
        </p:txBody>
      </p:sp>
      <p:sp>
        <p:nvSpPr>
          <p:cNvPr id="32" name="Line 376"/>
          <p:cNvSpPr>
            <a:spLocks noChangeShapeType="1"/>
          </p:cNvSpPr>
          <p:nvPr/>
        </p:nvSpPr>
        <p:spPr bwMode="auto">
          <a:xfrm flipV="1">
            <a:off x="3286116" y="4653136"/>
            <a:ext cx="1573916" cy="943514"/>
          </a:xfrm>
          <a:prstGeom prst="line">
            <a:avLst/>
          </a:prstGeom>
          <a:noFill/>
          <a:ln w="12700">
            <a:solidFill>
              <a:schemeClr val="tx1"/>
            </a:solidFill>
            <a:prstDash val="dash"/>
            <a:round/>
            <a:headEnd/>
            <a:tailEnd type="triangle" w="med" len="med"/>
          </a:ln>
          <a:effectLst/>
        </p:spPr>
        <p:txBody>
          <a:bodyPr lIns="78885" tIns="41020" rIns="78885" bIns="41020"/>
          <a:lstStyle/>
          <a:p>
            <a:endParaRPr lang="en-US"/>
          </a:p>
        </p:txBody>
      </p:sp>
      <p:sp>
        <p:nvSpPr>
          <p:cNvPr id="33" name="Line 377"/>
          <p:cNvSpPr>
            <a:spLocks noChangeShapeType="1"/>
          </p:cNvSpPr>
          <p:nvPr/>
        </p:nvSpPr>
        <p:spPr bwMode="auto">
          <a:xfrm flipV="1">
            <a:off x="4857752" y="3667824"/>
            <a:ext cx="2071702" cy="928694"/>
          </a:xfrm>
          <a:prstGeom prst="line">
            <a:avLst/>
          </a:prstGeom>
          <a:noFill/>
          <a:ln w="12700">
            <a:solidFill>
              <a:schemeClr val="tx1"/>
            </a:solidFill>
            <a:round/>
            <a:headEnd type="stealth"/>
            <a:tailEnd type="none" w="med" len="med"/>
          </a:ln>
          <a:effectLst/>
        </p:spPr>
        <p:txBody>
          <a:bodyPr lIns="78885" tIns="41020" rIns="78885" bIns="41020"/>
          <a:lstStyle/>
          <a:p>
            <a:endParaRPr lang="en-US"/>
          </a:p>
        </p:txBody>
      </p:sp>
      <p:sp>
        <p:nvSpPr>
          <p:cNvPr id="34" name="Line 378"/>
          <p:cNvSpPr>
            <a:spLocks noChangeShapeType="1"/>
          </p:cNvSpPr>
          <p:nvPr/>
        </p:nvSpPr>
        <p:spPr bwMode="auto">
          <a:xfrm flipV="1">
            <a:off x="6929454" y="2729440"/>
            <a:ext cx="1530978" cy="941194"/>
          </a:xfrm>
          <a:prstGeom prst="line">
            <a:avLst/>
          </a:prstGeom>
          <a:noFill/>
          <a:ln w="12700">
            <a:solidFill>
              <a:schemeClr val="tx1"/>
            </a:solidFill>
            <a:round/>
            <a:headEnd type="stealth"/>
            <a:tailEnd type="none" w="med" len="med"/>
          </a:ln>
          <a:effectLst/>
        </p:spPr>
        <p:txBody>
          <a:bodyPr lIns="78885" tIns="41020" rIns="78885" bIns="41020"/>
          <a:lstStyle/>
          <a:p>
            <a:endParaRPr lang="en-US"/>
          </a:p>
        </p:txBody>
      </p:sp>
      <p:sp>
        <p:nvSpPr>
          <p:cNvPr id="35" name="Rectangle 371"/>
          <p:cNvSpPr>
            <a:spLocks noChangeArrowheads="1"/>
          </p:cNvSpPr>
          <p:nvPr/>
        </p:nvSpPr>
        <p:spPr bwMode="auto">
          <a:xfrm>
            <a:off x="6064779" y="2953444"/>
            <a:ext cx="1364741" cy="467548"/>
          </a:xfrm>
          <a:prstGeom prst="rect">
            <a:avLst/>
          </a:prstGeom>
          <a:noFill/>
          <a:ln w="25400">
            <a:noFill/>
            <a:miter lim="800000"/>
            <a:headEnd/>
            <a:tailEnd/>
          </a:ln>
          <a:effectLst/>
        </p:spPr>
        <p:txBody>
          <a:bodyPr wrap="none" lIns="78871" tIns="41013" rIns="78871" bIns="41013">
            <a:spAutoFit/>
          </a:bodyPr>
          <a:lstStyle/>
          <a:p>
            <a:pPr rtl="1" eaLnBrk="1" hangingPunct="1"/>
            <a:r>
              <a:rPr lang="fa-IR" sz="2500" b="1" dirty="0">
                <a:solidFill>
                  <a:srgbClr val="000099"/>
                </a:solidFill>
                <a:cs typeface="Nazanin" pitchFamily="2" charset="-78"/>
              </a:rPr>
              <a:t>رفتارجمعي</a:t>
            </a:r>
          </a:p>
        </p:txBody>
      </p:sp>
      <p:sp>
        <p:nvSpPr>
          <p:cNvPr id="36" name="Rectangle 379"/>
          <p:cNvSpPr>
            <a:spLocks noChangeArrowheads="1"/>
          </p:cNvSpPr>
          <p:nvPr/>
        </p:nvSpPr>
        <p:spPr bwMode="auto">
          <a:xfrm>
            <a:off x="4214810" y="3843218"/>
            <a:ext cx="1372756" cy="467548"/>
          </a:xfrm>
          <a:prstGeom prst="rect">
            <a:avLst/>
          </a:prstGeom>
          <a:noFill/>
          <a:ln w="25400">
            <a:noFill/>
            <a:miter lim="800000"/>
            <a:headEnd/>
            <a:tailEnd/>
          </a:ln>
          <a:effectLst/>
        </p:spPr>
        <p:txBody>
          <a:bodyPr wrap="none" lIns="78871" tIns="41013" rIns="78871" bIns="41013">
            <a:spAutoFit/>
          </a:bodyPr>
          <a:lstStyle/>
          <a:p>
            <a:pPr rtl="1" eaLnBrk="1" hangingPunct="1"/>
            <a:r>
              <a:rPr lang="fa-IR" sz="2500" b="1" dirty="0">
                <a:solidFill>
                  <a:srgbClr val="000099"/>
                </a:solidFill>
                <a:cs typeface="Nazanin" pitchFamily="2" charset="-78"/>
              </a:rPr>
              <a:t>رفتار فردي</a:t>
            </a:r>
          </a:p>
        </p:txBody>
      </p:sp>
      <p:sp>
        <p:nvSpPr>
          <p:cNvPr id="37" name="Rectangle 380"/>
          <p:cNvSpPr>
            <a:spLocks noChangeArrowheads="1"/>
          </p:cNvSpPr>
          <p:nvPr/>
        </p:nvSpPr>
        <p:spPr bwMode="auto">
          <a:xfrm>
            <a:off x="1571604" y="4843350"/>
            <a:ext cx="2561269" cy="467548"/>
          </a:xfrm>
          <a:prstGeom prst="rect">
            <a:avLst/>
          </a:prstGeom>
          <a:noFill/>
          <a:ln w="25400">
            <a:noFill/>
            <a:miter lim="800000"/>
            <a:headEnd/>
            <a:tailEnd/>
          </a:ln>
          <a:effectLst/>
        </p:spPr>
        <p:txBody>
          <a:bodyPr wrap="square" lIns="78871" tIns="41013" rIns="78871" bIns="41013">
            <a:spAutoFit/>
          </a:bodyPr>
          <a:lstStyle/>
          <a:p>
            <a:pPr algn="ctr" rtl="1" eaLnBrk="1" hangingPunct="1"/>
            <a:r>
              <a:rPr lang="fa-IR" sz="2500" b="1" dirty="0">
                <a:solidFill>
                  <a:srgbClr val="000099"/>
                </a:solidFill>
                <a:cs typeface="Nazanin" pitchFamily="2" charset="-78"/>
              </a:rPr>
              <a:t>گرايش‏</a:t>
            </a:r>
            <a:r>
              <a:rPr lang="fa-IR" sz="2500" b="1" dirty="0" smtClean="0">
                <a:solidFill>
                  <a:srgbClr val="000099"/>
                </a:solidFill>
                <a:cs typeface="Nazanin" pitchFamily="2" charset="-78"/>
              </a:rPr>
              <a:t>ها و </a:t>
            </a:r>
            <a:r>
              <a:rPr lang="fa-IR" sz="2500" b="1" dirty="0">
                <a:solidFill>
                  <a:srgbClr val="000099"/>
                </a:solidFill>
                <a:cs typeface="Nazanin" pitchFamily="2" charset="-78"/>
              </a:rPr>
              <a:t>نگرش‏ها</a:t>
            </a:r>
          </a:p>
        </p:txBody>
      </p:sp>
      <p:sp>
        <p:nvSpPr>
          <p:cNvPr id="38" name="Rectangle 381"/>
          <p:cNvSpPr>
            <a:spLocks noChangeArrowheads="1"/>
          </p:cNvSpPr>
          <p:nvPr/>
        </p:nvSpPr>
        <p:spPr bwMode="auto">
          <a:xfrm>
            <a:off x="1095968" y="5596650"/>
            <a:ext cx="1547206" cy="467548"/>
          </a:xfrm>
          <a:prstGeom prst="rect">
            <a:avLst/>
          </a:prstGeom>
          <a:noFill/>
          <a:ln w="25400">
            <a:noFill/>
            <a:miter lim="800000"/>
            <a:headEnd/>
            <a:tailEnd/>
          </a:ln>
          <a:effectLst/>
        </p:spPr>
        <p:txBody>
          <a:bodyPr wrap="square" lIns="78871" tIns="41013" rIns="78871" bIns="41013">
            <a:spAutoFit/>
          </a:bodyPr>
          <a:lstStyle/>
          <a:p>
            <a:pPr algn="ctr" rtl="1" eaLnBrk="1" hangingPunct="1"/>
            <a:r>
              <a:rPr lang="fa-IR" sz="2500" b="1" dirty="0">
                <a:solidFill>
                  <a:srgbClr val="000099"/>
                </a:solidFill>
                <a:cs typeface="Nazanin" pitchFamily="2" charset="-78"/>
              </a:rPr>
              <a:t>معرف/ </a:t>
            </a:r>
            <a:r>
              <a:rPr lang="fa-IR" sz="2500" b="1" dirty="0" smtClean="0">
                <a:solidFill>
                  <a:srgbClr val="000099"/>
                </a:solidFill>
                <a:cs typeface="Nazanin" pitchFamily="2" charset="-78"/>
              </a:rPr>
              <a:t>دانش</a:t>
            </a:r>
            <a:endParaRPr lang="fa-IR" sz="2500" b="1" dirty="0">
              <a:solidFill>
                <a:srgbClr val="000099"/>
              </a:solidFill>
              <a:cs typeface="Nazanin" pitchFamily="2" charset="-78"/>
            </a:endParaRPr>
          </a:p>
        </p:txBody>
      </p:sp>
      <p:sp>
        <p:nvSpPr>
          <p:cNvPr id="41" name="Up Arrow Callout 40"/>
          <p:cNvSpPr/>
          <p:nvPr/>
        </p:nvSpPr>
        <p:spPr>
          <a:xfrm rot="16200000">
            <a:off x="7890068" y="2143686"/>
            <a:ext cx="1783670" cy="498926"/>
          </a:xfrm>
          <a:prstGeom prst="upArrowCallou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tx1"/>
                </a:solidFill>
                <a:cs typeface="Nazanin" pitchFamily="2" charset="-78"/>
              </a:rPr>
              <a:t>قدرت مقاومت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499"/>
                                          </p:stCondLst>
                                        </p:cTn>
                                        <p:tgtEl>
                                          <p:spTgt spid="24"/>
                                        </p:tgtEl>
                                        <p:attrNameLst>
                                          <p:attrName>style.visibility</p:attrName>
                                        </p:attrNameLst>
                                      </p:cBhvr>
                                      <p:to>
                                        <p:strVal val="visible"/>
                                      </p:to>
                                    </p:set>
                                  </p:childTnLst>
                                </p:cTn>
                              </p:par>
                            </p:childTnLst>
                          </p:cTn>
                        </p:par>
                        <p:par>
                          <p:cTn id="11" fill="hold">
                            <p:stCondLst>
                              <p:cond delay="2500"/>
                            </p:stCondLst>
                            <p:childTnLst>
                              <p:par>
                                <p:cTn id="12" presetID="1" presetClass="entr" presetSubtype="0" fill="hold" grpId="0" nodeType="afterEffect">
                                  <p:stCondLst>
                                    <p:cond delay="0"/>
                                  </p:stCondLst>
                                  <p:childTnLst>
                                    <p:set>
                                      <p:cBhvr>
                                        <p:cTn id="13" dur="1" fill="hold">
                                          <p:stCondLst>
                                            <p:cond delay="499"/>
                                          </p:stCondLst>
                                        </p:cTn>
                                        <p:tgtEl>
                                          <p:spTgt spid="29"/>
                                        </p:tgtEl>
                                        <p:attrNameLst>
                                          <p:attrName>style.visibility</p:attrName>
                                        </p:attrNameLst>
                                      </p:cBhvr>
                                      <p:to>
                                        <p:strVal val="visible"/>
                                      </p:to>
                                    </p:set>
                                  </p:childTnLst>
                                </p:cTn>
                              </p:par>
                            </p:childTnLst>
                          </p:cTn>
                        </p:par>
                        <p:par>
                          <p:cTn id="14" fill="hold">
                            <p:stCondLst>
                              <p:cond delay="3000"/>
                            </p:stCondLst>
                            <p:childTnLst>
                              <p:par>
                                <p:cTn id="15" presetID="1" presetClass="entr" presetSubtype="0" fill="hold" grpId="0" nodeType="afterEffect">
                                  <p:stCondLst>
                                    <p:cond delay="0"/>
                                  </p:stCondLst>
                                  <p:childTnLst>
                                    <p:set>
                                      <p:cBhvr>
                                        <p:cTn id="16" dur="1" fill="hold">
                                          <p:stCondLst>
                                            <p:cond delay="499"/>
                                          </p:stCondLst>
                                        </p:cTn>
                                        <p:tgtEl>
                                          <p:spTgt spid="30"/>
                                        </p:tgtEl>
                                        <p:attrNameLst>
                                          <p:attrName>style.visibility</p:attrName>
                                        </p:attrNameLst>
                                      </p:cBhvr>
                                      <p:to>
                                        <p:strVal val="visible"/>
                                      </p:to>
                                    </p:set>
                                  </p:childTnLst>
                                </p:cTn>
                              </p:par>
                            </p:childTnLst>
                          </p:cTn>
                        </p:par>
                        <p:par>
                          <p:cTn id="17" fill="hold">
                            <p:stCondLst>
                              <p:cond delay="3500"/>
                            </p:stCondLst>
                            <p:childTnLst>
                              <p:par>
                                <p:cTn id="18" presetID="1" presetClass="entr" presetSubtype="0" fill="hold" grpId="0" nodeType="afterEffect">
                                  <p:stCondLst>
                                    <p:cond delay="0"/>
                                  </p:stCondLst>
                                  <p:childTnLst>
                                    <p:set>
                                      <p:cBhvr>
                                        <p:cTn id="19" dur="1" fill="hold">
                                          <p:stCondLst>
                                            <p:cond delay="499"/>
                                          </p:stCondLst>
                                        </p:cTn>
                                        <p:tgtEl>
                                          <p:spTgt spid="31"/>
                                        </p:tgtEl>
                                        <p:attrNameLst>
                                          <p:attrName>style.visibility</p:attrName>
                                        </p:attrNameLst>
                                      </p:cBhvr>
                                      <p:to>
                                        <p:strVal val="visible"/>
                                      </p:to>
                                    </p:set>
                                  </p:childTnLst>
                                </p:cTn>
                              </p:par>
                            </p:childTnLst>
                          </p:cTn>
                        </p:par>
                        <p:par>
                          <p:cTn id="20" fill="hold">
                            <p:stCondLst>
                              <p:cond delay="4000"/>
                            </p:stCondLst>
                            <p:childTnLst>
                              <p:par>
                                <p:cTn id="21" presetID="1" presetClass="entr" presetSubtype="0" fill="hold" grpId="0" nodeType="afterEffect">
                                  <p:stCondLst>
                                    <p:cond delay="0"/>
                                  </p:stCondLst>
                                  <p:childTnLst>
                                    <p:set>
                                      <p:cBhvr>
                                        <p:cTn id="22" dur="1" fill="hold">
                                          <p:stCondLst>
                                            <p:cond delay="499"/>
                                          </p:stCondLst>
                                        </p:cTn>
                                        <p:tgtEl>
                                          <p:spTgt spid="32"/>
                                        </p:tgtEl>
                                        <p:attrNameLst>
                                          <p:attrName>style.visibility</p:attrName>
                                        </p:attrNameLst>
                                      </p:cBhvr>
                                      <p:to>
                                        <p:strVal val="visible"/>
                                      </p:to>
                                    </p:set>
                                  </p:childTnLst>
                                </p:cTn>
                              </p:par>
                            </p:childTnLst>
                          </p:cTn>
                        </p:par>
                        <p:par>
                          <p:cTn id="23" fill="hold">
                            <p:stCondLst>
                              <p:cond delay="4500"/>
                            </p:stCondLst>
                            <p:childTnLst>
                              <p:par>
                                <p:cTn id="24" presetID="1" presetClass="entr" presetSubtype="0" fill="hold" grpId="0" nodeType="afterEffect">
                                  <p:stCondLst>
                                    <p:cond delay="0"/>
                                  </p:stCondLst>
                                  <p:childTnLst>
                                    <p:set>
                                      <p:cBhvr>
                                        <p:cTn id="25" dur="1" fill="hold">
                                          <p:stCondLst>
                                            <p:cond delay="499"/>
                                          </p:stCondLst>
                                        </p:cTn>
                                        <p:tgtEl>
                                          <p:spTgt spid="33"/>
                                        </p:tgtEl>
                                        <p:attrNameLst>
                                          <p:attrName>style.visibility</p:attrName>
                                        </p:attrNameLst>
                                      </p:cBhvr>
                                      <p:to>
                                        <p:strVal val="visible"/>
                                      </p:to>
                                    </p:set>
                                  </p:childTnLst>
                                </p:cTn>
                              </p:par>
                            </p:childTnLst>
                          </p:cTn>
                        </p:par>
                        <p:par>
                          <p:cTn id="26" fill="hold">
                            <p:stCondLst>
                              <p:cond delay="5000"/>
                            </p:stCondLst>
                            <p:childTnLst>
                              <p:par>
                                <p:cTn id="27" presetID="1" presetClass="entr" presetSubtype="0" fill="hold" grpId="0" nodeType="afterEffect">
                                  <p:stCondLst>
                                    <p:cond delay="0"/>
                                  </p:stCondLst>
                                  <p:childTnLst>
                                    <p:set>
                                      <p:cBhvr>
                                        <p:cTn id="28" dur="1" fill="hold">
                                          <p:stCondLst>
                                            <p:cond delay="499"/>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5"/>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36"/>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grpId="0" nodeType="afterEffect">
                                  <p:stCondLst>
                                    <p:cond delay="0"/>
                                  </p:stCondLst>
                                  <p:childTnLst>
                                    <p:set>
                                      <p:cBhvr>
                                        <p:cTn id="38" dur="1" fill="hold">
                                          <p:stCondLst>
                                            <p:cond delay="499"/>
                                          </p:stCondLst>
                                        </p:cTn>
                                        <p:tgtEl>
                                          <p:spTgt spid="37"/>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0"/>
                                  </p:stCondLst>
                                  <p:childTnLst>
                                    <p:set>
                                      <p:cBhvr>
                                        <p:cTn id="41" dur="1" fill="hold">
                                          <p:stCondLst>
                                            <p:cond delay="499"/>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9" grpId="0" animBg="1"/>
      <p:bldP spid="30" grpId="0" animBg="1"/>
      <p:bldP spid="31" grpId="0" animBg="1"/>
      <p:bldP spid="32" grpId="0" animBg="1"/>
      <p:bldP spid="33" grpId="0" animBg="1"/>
      <p:bldP spid="34" grpId="0" animBg="1"/>
      <p:bldP spid="35" grpId="0" autoUpdateAnimBg="0"/>
      <p:bldP spid="36" grpId="0" autoUpdateAnimBg="0"/>
      <p:bldP spid="37" grpId="0" autoUpdateAnimBg="0"/>
      <p:bldP spid="38" grpId="0"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45" y="2451100"/>
          <a:ext cx="7858180" cy="4263311"/>
        </p:xfrm>
        <a:graphic>
          <a:graphicData uri="http://schemas.openxmlformats.org/drawingml/2006/table">
            <a:tbl>
              <a:tblPr rtl="1" firstRow="1" bandRow="1">
                <a:tableStyleId>{D7AC3CCA-C797-4891-BE02-D94E43425B78}</a:tableStyleId>
              </a:tblPr>
              <a:tblGrid>
                <a:gridCol w="3986781"/>
                <a:gridCol w="3871399"/>
              </a:tblGrid>
              <a:tr h="2143140">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000" b="1" i="0" u="none" strike="noStrike" cap="none" normalizeH="0" baseline="0" dirty="0" smtClean="0">
                          <a:ln>
                            <a:noFill/>
                          </a:ln>
                          <a:solidFill>
                            <a:srgbClr val="5600B4"/>
                          </a:solidFill>
                          <a:effectLst/>
                          <a:latin typeface="Arial" pitchFamily="34" charset="0"/>
                          <a:cs typeface="B Nazanin" pitchFamily="2" charset="-78"/>
                        </a:rPr>
                        <a:t>یادگیرنده</a:t>
                      </a:r>
                      <a:endParaRPr kumimoji="0" lang="fa-IR" altLang="en-US" sz="40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a-IR" altLang="ar-SA" sz="4000" b="1" i="0" u="none" strike="noStrike" cap="none" normalizeH="0" baseline="0" dirty="0" smtClean="0">
                          <a:ln>
                            <a:noFill/>
                          </a:ln>
                          <a:solidFill>
                            <a:srgbClr val="5600B4"/>
                          </a:solidFill>
                          <a:effectLst/>
                          <a:latin typeface="Arial" pitchFamily="34" charset="0"/>
                          <a:cs typeface="B Nazanin" pitchFamily="2" charset="-78"/>
                        </a:rPr>
                        <a:t>ماتریسی</a:t>
                      </a:r>
                      <a:endParaRPr kumimoji="0" lang="fa-IR" altLang="en-US" sz="40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r>
              <a:tr h="2120171">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fa-IR" altLang="ar-SA" sz="4000" b="1" i="0" u="none" strike="noStrike" cap="none" normalizeH="0" baseline="0" dirty="0" smtClean="0">
                          <a:ln>
                            <a:noFill/>
                          </a:ln>
                          <a:solidFill>
                            <a:srgbClr val="5600B4"/>
                          </a:solidFill>
                          <a:effectLst/>
                          <a:latin typeface="Arial" pitchFamily="34" charset="0"/>
                          <a:cs typeface="B Nazanin" pitchFamily="2" charset="-78"/>
                        </a:rPr>
                        <a:t>افقی</a:t>
                      </a:r>
                      <a:endParaRPr kumimoji="0" lang="en-US" altLang="en-US" sz="40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000" b="1" i="0" u="none" strike="noStrike" cap="none" normalizeH="0" baseline="0" dirty="0" smtClean="0">
                          <a:ln>
                            <a:noFill/>
                          </a:ln>
                          <a:solidFill>
                            <a:srgbClr val="5600B4"/>
                          </a:solidFill>
                          <a:effectLst/>
                          <a:latin typeface="Arial" pitchFamily="34" charset="0"/>
                          <a:cs typeface="B Nazanin" pitchFamily="2" charset="-78"/>
                        </a:rPr>
                        <a:t>سلسله مراتب اختیارات سنتی</a:t>
                      </a:r>
                      <a:endParaRPr lang="fa-IR" sz="2800" b="1" dirty="0" smtClean="0">
                        <a:solidFill>
                          <a:srgbClr val="3333FF"/>
                        </a:solidFill>
                        <a:cs typeface="B Nazanin" pitchFamily="2" charset="-78"/>
                      </a:endParaRPr>
                    </a:p>
                  </a:txBody>
                  <a:tcPr anchor="ctr" anchorCtr="1">
                    <a:solidFill>
                      <a:schemeClr val="accent4">
                        <a:lumMod val="75000"/>
                        <a:alpha val="9000"/>
                      </a:schemeClr>
                    </a:solidFill>
                  </a:tcPr>
                </a:tc>
              </a:tr>
            </a:tbl>
          </a:graphicData>
        </a:graphic>
      </p:graphicFrame>
      <p:sp>
        <p:nvSpPr>
          <p:cNvPr id="4" name="Rounded Rectangle 3"/>
          <p:cNvSpPr/>
          <p:nvPr/>
        </p:nvSpPr>
        <p:spPr>
          <a:xfrm>
            <a:off x="1143000" y="1500188"/>
            <a:ext cx="7858125" cy="857250"/>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214" name="Rectangle 12"/>
          <p:cNvSpPr>
            <a:spLocks noChangeArrowheads="1"/>
          </p:cNvSpPr>
          <p:nvPr/>
        </p:nvSpPr>
        <p:spPr bwMode="auto">
          <a:xfrm>
            <a:off x="1143000" y="1470025"/>
            <a:ext cx="7858125" cy="458788"/>
          </a:xfrm>
          <a:prstGeom prst="rect">
            <a:avLst/>
          </a:prstGeom>
          <a:noFill/>
          <a:ln w="9525">
            <a:noFill/>
            <a:miter lim="800000"/>
            <a:headEnd/>
            <a:tailEnd/>
          </a:ln>
        </p:spPr>
        <p:txBody>
          <a:bodyPr lIns="90488" tIns="44450" rIns="90488" bIns="44450">
            <a:spAutoFit/>
          </a:bodyPr>
          <a:lstStyle/>
          <a:p>
            <a:pPr algn="ctr" eaLnBrk="0" hangingPunct="0"/>
            <a:r>
              <a:rPr lang="fa-IR" sz="2400" b="1">
                <a:solidFill>
                  <a:srgbClr val="C00000"/>
                </a:solidFill>
                <a:cs typeface="B Titr" pitchFamily="2" charset="-78"/>
              </a:rPr>
              <a:t>مسئوليت جريان امور</a:t>
            </a:r>
            <a:endParaRPr lang="en-US" sz="1600" b="1">
              <a:solidFill>
                <a:srgbClr val="C00000"/>
              </a:solidFill>
              <a:cs typeface="B Titr" pitchFamily="2" charset="-78"/>
            </a:endParaRPr>
          </a:p>
        </p:txBody>
      </p:sp>
      <p:sp>
        <p:nvSpPr>
          <p:cNvPr id="51215" name="Rectangle 14"/>
          <p:cNvSpPr>
            <a:spLocks noChangeArrowheads="1"/>
          </p:cNvSpPr>
          <p:nvPr/>
        </p:nvSpPr>
        <p:spPr bwMode="auto">
          <a:xfrm>
            <a:off x="7215188" y="1571625"/>
            <a:ext cx="1714500" cy="704850"/>
          </a:xfrm>
          <a:prstGeom prst="rect">
            <a:avLst/>
          </a:prstGeom>
          <a:noFill/>
          <a:ln w="9525">
            <a:noFill/>
            <a:miter lim="800000"/>
            <a:headEnd/>
            <a:tailEnd/>
          </a:ln>
        </p:spPr>
        <p:txBody>
          <a:bodyPr lIns="90488" tIns="44450" rIns="90488" bIns="44450">
            <a:spAutoFit/>
          </a:bodyPr>
          <a:lstStyle/>
          <a:p>
            <a:pPr algn="ctr" eaLnBrk="0" hangingPunct="0"/>
            <a:r>
              <a:rPr lang="fa-IR" b="1">
                <a:cs typeface="B Nazanin" pitchFamily="2" charset="-78"/>
              </a:rPr>
              <a:t>كاركنان </a:t>
            </a:r>
          </a:p>
          <a:p>
            <a:pPr algn="ctr" eaLnBrk="0" hangingPunct="0"/>
            <a:r>
              <a:rPr lang="fa-IR" b="1">
                <a:cs typeface="B Nazanin" pitchFamily="2" charset="-78"/>
              </a:rPr>
              <a:t>(تفويض اختيار)</a:t>
            </a:r>
            <a:endParaRPr lang="en-US" sz="1400" b="1">
              <a:cs typeface="B Nazanin" pitchFamily="2" charset="-78"/>
            </a:endParaRPr>
          </a:p>
        </p:txBody>
      </p:sp>
      <p:sp>
        <p:nvSpPr>
          <p:cNvPr id="51216" name="Rectangle 15"/>
          <p:cNvSpPr>
            <a:spLocks noChangeArrowheads="1"/>
          </p:cNvSpPr>
          <p:nvPr/>
        </p:nvSpPr>
        <p:spPr bwMode="auto">
          <a:xfrm>
            <a:off x="1143000" y="1571625"/>
            <a:ext cx="1785938" cy="766763"/>
          </a:xfrm>
          <a:prstGeom prst="rect">
            <a:avLst/>
          </a:prstGeom>
          <a:noFill/>
          <a:ln w="9525">
            <a:noFill/>
            <a:miter lim="800000"/>
            <a:headEnd/>
            <a:tailEnd/>
          </a:ln>
        </p:spPr>
        <p:txBody>
          <a:bodyPr lIns="90488" tIns="44450" rIns="90488" bIns="44450">
            <a:spAutoFit/>
          </a:bodyPr>
          <a:lstStyle/>
          <a:p>
            <a:pPr algn="ctr">
              <a:spcBef>
                <a:spcPct val="20000"/>
              </a:spcBef>
            </a:pPr>
            <a:r>
              <a:rPr lang="fa-IR" b="1">
                <a:cs typeface="B Nazanin" pitchFamily="2" charset="-78"/>
              </a:rPr>
              <a:t>مديران ارشد </a:t>
            </a:r>
          </a:p>
          <a:p>
            <a:pPr algn="ctr">
              <a:spcBef>
                <a:spcPct val="20000"/>
              </a:spcBef>
            </a:pPr>
            <a:r>
              <a:rPr lang="fa-IR" b="1">
                <a:cs typeface="B Nazanin" pitchFamily="2" charset="-78"/>
              </a:rPr>
              <a:t>(كنترل مركزي)</a:t>
            </a:r>
            <a:endParaRPr lang="en-US" b="1">
              <a:cs typeface="B Nazanin" pitchFamily="2" charset="-78"/>
            </a:endParaRPr>
          </a:p>
        </p:txBody>
      </p:sp>
      <p:cxnSp>
        <p:nvCxnSpPr>
          <p:cNvPr id="8" name="Straight Arrow Connector 7"/>
          <p:cNvCxnSpPr>
            <a:stCxn id="51216" idx="3"/>
            <a:endCxn id="51215" idx="1"/>
          </p:cNvCxnSpPr>
          <p:nvPr/>
        </p:nvCxnSpPr>
        <p:spPr>
          <a:xfrm flipV="1">
            <a:off x="2928938" y="1924050"/>
            <a:ext cx="4286250" cy="3175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45431" y="4098131"/>
            <a:ext cx="4286250" cy="94773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14"/>
          <p:cNvSpPr>
            <a:spLocks noChangeArrowheads="1"/>
          </p:cNvSpPr>
          <p:nvPr/>
        </p:nvSpPr>
        <p:spPr bwMode="auto">
          <a:xfrm>
            <a:off x="123825" y="2500313"/>
            <a:ext cx="928688" cy="982662"/>
          </a:xfrm>
          <a:prstGeom prst="rect">
            <a:avLst/>
          </a:prstGeom>
          <a:noFill/>
          <a:ln w="9525">
            <a:noFill/>
            <a:miter lim="800000"/>
            <a:headEnd/>
            <a:tailEnd/>
          </a:ln>
        </p:spPr>
        <p:txBody>
          <a:bodyPr lIns="90488" tIns="44450" rIns="90488" bIns="44450">
            <a:spAutoFit/>
          </a:bodyPr>
          <a:lstStyle/>
          <a:p>
            <a:pPr algn="ctr" eaLnBrk="0" hangingPunct="0">
              <a:spcBef>
                <a:spcPts val="600"/>
              </a:spcBef>
              <a:spcAft>
                <a:spcPts val="600"/>
              </a:spcAft>
              <a:defRPr/>
            </a:pPr>
            <a:r>
              <a:rPr lang="fa-IR" b="1" dirty="0" smtClean="0">
                <a:cs typeface="B Nazanin" pitchFamily="2" charset="-78"/>
              </a:rPr>
              <a:t>کارکنان </a:t>
            </a:r>
          </a:p>
          <a:p>
            <a:pPr algn="ctr" eaLnBrk="0" hangingPunct="0">
              <a:spcBef>
                <a:spcPts val="600"/>
              </a:spcBef>
              <a:spcAft>
                <a:spcPts val="600"/>
              </a:spcAft>
              <a:defRPr/>
            </a:pPr>
            <a:r>
              <a:rPr lang="fa-IR" sz="1400" b="1" dirty="0" smtClean="0">
                <a:cs typeface="B Nazanin" pitchFamily="2" charset="-78"/>
              </a:rPr>
              <a:t>(استراتژی خودجوش)</a:t>
            </a:r>
            <a:endParaRPr lang="en-US" sz="1200" b="1" dirty="0">
              <a:cs typeface="B Nazanin" pitchFamily="2" charset="-78"/>
            </a:endParaRPr>
          </a:p>
        </p:txBody>
      </p:sp>
      <p:sp>
        <p:nvSpPr>
          <p:cNvPr id="11" name="Rectangle 14"/>
          <p:cNvSpPr>
            <a:spLocks noChangeArrowheads="1"/>
          </p:cNvSpPr>
          <p:nvPr/>
        </p:nvSpPr>
        <p:spPr bwMode="auto">
          <a:xfrm>
            <a:off x="0" y="5786438"/>
            <a:ext cx="1143000" cy="920750"/>
          </a:xfrm>
          <a:prstGeom prst="rect">
            <a:avLst/>
          </a:prstGeom>
          <a:noFill/>
          <a:ln w="9525">
            <a:noFill/>
            <a:miter lim="800000"/>
            <a:headEnd/>
            <a:tailEnd/>
          </a:ln>
        </p:spPr>
        <p:txBody>
          <a:bodyPr lIns="90488" tIns="44450" rIns="90488" bIns="44450">
            <a:spAutoFit/>
          </a:bodyPr>
          <a:lstStyle/>
          <a:p>
            <a:pPr algn="ctr">
              <a:spcBef>
                <a:spcPts val="600"/>
              </a:spcBef>
              <a:spcAft>
                <a:spcPts val="600"/>
              </a:spcAft>
              <a:defRPr/>
            </a:pPr>
            <a:r>
              <a:rPr lang="fa-IR" sz="1600" b="1" dirty="0" smtClean="0">
                <a:cs typeface="B Nazanin" pitchFamily="2" charset="-78"/>
              </a:rPr>
              <a:t>مديران ارشد </a:t>
            </a:r>
          </a:p>
          <a:p>
            <a:pPr algn="ctr">
              <a:spcBef>
                <a:spcPts val="600"/>
              </a:spcBef>
              <a:spcAft>
                <a:spcPts val="600"/>
              </a:spcAft>
              <a:defRPr/>
            </a:pPr>
            <a:r>
              <a:rPr lang="fa-IR" sz="1400" b="1" dirty="0" smtClean="0">
                <a:cs typeface="B Nazanin" pitchFamily="2" charset="-78"/>
              </a:rPr>
              <a:t>(استراتژي هدايت‌شده)</a:t>
            </a:r>
            <a:r>
              <a:rPr lang="en-US" sz="1400" b="1" dirty="0" smtClean="0">
                <a:cs typeface="B Nazanin" pitchFamily="2" charset="-78"/>
              </a:rPr>
              <a:t> </a:t>
            </a:r>
            <a:endParaRPr lang="en-US" sz="1200" b="1" dirty="0">
              <a:cs typeface="B Nazanin" pitchFamily="2" charset="-78"/>
            </a:endParaRPr>
          </a:p>
        </p:txBody>
      </p:sp>
      <p:sp>
        <p:nvSpPr>
          <p:cNvPr id="14" name="Rounded Rectangle 13"/>
          <p:cNvSpPr/>
          <p:nvPr/>
        </p:nvSpPr>
        <p:spPr>
          <a:xfrm>
            <a:off x="123825" y="1500188"/>
            <a:ext cx="928688" cy="857250"/>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accent3">
                    <a:lumMod val="50000"/>
                  </a:schemeClr>
                </a:solidFill>
              </a:rPr>
              <a:t>SRP</a:t>
            </a:r>
            <a:r>
              <a:rPr lang="en-US" sz="1400" b="1" spc="300" dirty="0">
                <a:solidFill>
                  <a:schemeClr val="accent3">
                    <a:lumMod val="50000"/>
                  </a:schemeClr>
                </a:solidFill>
              </a:rPr>
              <a:t>s</a:t>
            </a:r>
            <a:endParaRPr lang="en-US" sz="2400" b="1" spc="300" dirty="0">
              <a:solidFill>
                <a:schemeClr val="accent3">
                  <a:lumMod val="50000"/>
                </a:schemeClr>
              </a:solidFill>
            </a:endParaRPr>
          </a:p>
        </p:txBody>
      </p:sp>
      <p:sp>
        <p:nvSpPr>
          <p:cNvPr id="17" name="Rectangle 14"/>
          <p:cNvSpPr>
            <a:spLocks noChangeArrowheads="1"/>
          </p:cNvSpPr>
          <p:nvPr/>
        </p:nvSpPr>
        <p:spPr bwMode="auto">
          <a:xfrm>
            <a:off x="71406" y="3857628"/>
            <a:ext cx="979115" cy="1500198"/>
          </a:xfrm>
          <a:prstGeom prst="rect">
            <a:avLst/>
          </a:prstGeom>
          <a:noFill/>
          <a:ln w="9525">
            <a:noFill/>
            <a:miter lim="800000"/>
            <a:headEnd/>
            <a:tailEnd/>
          </a:ln>
        </p:spPr>
        <p:txBody>
          <a:bodyPr vert="vert270" lIns="90488" tIns="44450" rIns="90488" bIns="44450">
            <a:spAutoFit/>
          </a:bodyPr>
          <a:lstStyle/>
          <a:p>
            <a:pPr algn="ctr">
              <a:lnSpc>
                <a:spcPct val="150000"/>
              </a:lnSpc>
              <a:spcBef>
                <a:spcPct val="20000"/>
              </a:spcBef>
              <a:defRPr/>
            </a:pPr>
            <a:r>
              <a:rPr lang="fa-IR" sz="1800" b="1" dirty="0" smtClean="0">
                <a:solidFill>
                  <a:srgbClr val="C00000"/>
                </a:solidFill>
                <a:cs typeface="+mj-cs"/>
              </a:rPr>
              <a:t>مسئوليت رهبري استراتژيك</a:t>
            </a:r>
            <a:endParaRPr lang="fa-IR" sz="1800" b="1" dirty="0">
              <a:solidFill>
                <a:srgbClr val="C00000"/>
              </a:solidFill>
              <a:cs typeface="+mj-cs"/>
            </a:endParaRPr>
          </a:p>
        </p:txBody>
      </p:sp>
      <p:sp>
        <p:nvSpPr>
          <p:cNvPr id="16" name="Rectangle 3"/>
          <p:cNvSpPr txBox="1">
            <a:spLocks noChangeArrowheads="1"/>
          </p:cNvSpPr>
          <p:nvPr/>
        </p:nvSpPr>
        <p:spPr>
          <a:xfrm>
            <a:off x="214313" y="762000"/>
            <a:ext cx="8715375" cy="381000"/>
          </a:xfrm>
          <a:prstGeom prst="rect">
            <a:avLst/>
          </a:prstGeom>
        </p:spPr>
        <p:txBody>
          <a:bodyPr/>
          <a:lstStyle/>
          <a:p>
            <a:pPr algn="ctr" eaLnBrk="0" hangingPunct="0">
              <a:lnSpc>
                <a:spcPct val="120000"/>
              </a:lnSpc>
              <a:defRPr/>
            </a:pPr>
            <a:r>
              <a:rPr lang="fa-IR" sz="3200" dirty="0">
                <a:solidFill>
                  <a:srgbClr val="C00000"/>
                </a:solidFill>
                <a:effectLst>
                  <a:outerShdw blurRad="38100" dist="38100" dir="2700000" algn="tl">
                    <a:srgbClr val="C0C0C0"/>
                  </a:outerShdw>
                </a:effectLst>
                <a:latin typeface="+mj-lt"/>
                <a:ea typeface="+mj-ea"/>
                <a:cs typeface="B Nazanin" pitchFamily="2" charset="-78"/>
              </a:rPr>
              <a:t>سير تكامل</a:t>
            </a:r>
            <a:r>
              <a:rPr lang="fa-IR" b="1" dirty="0">
                <a:solidFill>
                  <a:srgbClr val="C00000"/>
                </a:solidFill>
                <a:latin typeface="+mj-lt"/>
                <a:ea typeface="+mj-ea"/>
                <a:cs typeface="B Nazanin" pitchFamily="2" charset="-78"/>
              </a:rPr>
              <a:t> </a:t>
            </a:r>
            <a:r>
              <a:rPr lang="fa-IR" sz="3200" dirty="0">
                <a:solidFill>
                  <a:srgbClr val="C00000"/>
                </a:solidFill>
                <a:effectLst>
                  <a:outerShdw blurRad="38100" dist="38100" dir="2700000" algn="tl">
                    <a:srgbClr val="C0C0C0"/>
                  </a:outerShdw>
                </a:effectLst>
                <a:latin typeface="+mj-lt"/>
                <a:ea typeface="+mj-ea"/>
                <a:cs typeface="B Nazanin" pitchFamily="2" charset="-78"/>
              </a:rPr>
              <a:t>سازمان‌هاي يادگيرنده </a:t>
            </a:r>
            <a:r>
              <a:rPr lang="fa-IR" sz="2800" dirty="0">
                <a:solidFill>
                  <a:srgbClr val="C00000"/>
                </a:solidFill>
                <a:effectLst>
                  <a:outerShdw blurRad="38100" dist="38100" dir="2700000" algn="tl">
                    <a:srgbClr val="C0C0C0"/>
                  </a:outerShdw>
                </a:effectLst>
                <a:latin typeface="+mj-lt"/>
                <a:ea typeface="+mj-ea"/>
                <a:cs typeface="B Nazanin" pitchFamily="2" charset="-78"/>
              </a:rPr>
              <a:t>(دفت)</a:t>
            </a:r>
            <a:endParaRPr lang="en-US" sz="2800" dirty="0">
              <a:solidFill>
                <a:srgbClr val="C00000"/>
              </a:solidFill>
              <a:effectLst>
                <a:outerShdw blurRad="38100" dist="38100" dir="2700000" algn="tl">
                  <a:srgbClr val="C0C0C0"/>
                </a:outerShdw>
              </a:effectLst>
              <a:latin typeface="+mj-lt"/>
              <a:ea typeface="+mj-ea"/>
              <a:cs typeface="B Nazanin" pitchFamily="2" charset="-78"/>
            </a:endParaRPr>
          </a:p>
        </p:txBody>
      </p:sp>
      <p:cxnSp>
        <p:nvCxnSpPr>
          <p:cNvPr id="15" name="Straight Arrow Connector 14"/>
          <p:cNvCxnSpPr>
            <a:stCxn id="10" idx="2"/>
            <a:endCxn id="11" idx="0"/>
          </p:cNvCxnSpPr>
          <p:nvPr/>
        </p:nvCxnSpPr>
        <p:spPr>
          <a:xfrm flipH="1">
            <a:off x="571500" y="3482975"/>
            <a:ext cx="16669" cy="230346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3"/>
          <p:cNvSpPr txBox="1">
            <a:spLocks noChangeArrowheads="1"/>
          </p:cNvSpPr>
          <p:nvPr/>
        </p:nvSpPr>
        <p:spPr bwMode="auto">
          <a:xfrm>
            <a:off x="4572000" y="620118"/>
            <a:ext cx="3857652" cy="523220"/>
          </a:xfrm>
          <a:prstGeom prst="rect">
            <a:avLst/>
          </a:prstGeom>
          <a:noFill/>
          <a:ln w="12700">
            <a:noFill/>
            <a:miter lim="800000"/>
            <a:headEnd/>
            <a:tailEnd/>
          </a:ln>
          <a:effectLst/>
        </p:spPr>
        <p:txBody>
          <a:bodyPr wrap="square">
            <a:spAutoFit/>
          </a:bodyPr>
          <a:lstStyle/>
          <a:p>
            <a:pPr algn="r" rtl="1" fontAlgn="base">
              <a:spcBef>
                <a:spcPct val="50000"/>
              </a:spcBef>
            </a:pPr>
            <a:r>
              <a:rPr lang="fa-IR" sz="2800" b="1" baseline="0" dirty="0" smtClean="0">
                <a:solidFill>
                  <a:srgbClr val="C00000"/>
                </a:solidFill>
                <a:latin typeface="+mj-lt"/>
                <a:cs typeface="B Nazanin" pitchFamily="2" charset="-78"/>
              </a:rPr>
              <a:t>مد</a:t>
            </a:r>
            <a:r>
              <a:rPr lang="fa-IR" sz="2800" b="1" dirty="0" smtClean="0">
                <a:solidFill>
                  <a:srgbClr val="C00000"/>
                </a:solidFill>
                <a:latin typeface="+mj-lt"/>
                <a:cs typeface="B Nazanin" pitchFamily="2" charset="-78"/>
              </a:rPr>
              <a:t>ل </a:t>
            </a:r>
            <a:r>
              <a:rPr lang="en-US" sz="2800" b="1" dirty="0" smtClean="0">
                <a:solidFill>
                  <a:srgbClr val="C00000"/>
                </a:solidFill>
                <a:latin typeface="+mj-lt"/>
                <a:cs typeface="B Nazanin" pitchFamily="2" charset="-78"/>
              </a:rPr>
              <a:t> </a:t>
            </a:r>
            <a:r>
              <a:rPr lang="en-US" sz="2800" b="1" dirty="0" err="1" smtClean="0">
                <a:solidFill>
                  <a:srgbClr val="C00000"/>
                </a:solidFill>
                <a:latin typeface="+mj-lt"/>
                <a:cs typeface="B Nazanin" pitchFamily="2" charset="-78"/>
              </a:rPr>
              <a:t>Nonaka</a:t>
            </a:r>
            <a:r>
              <a:rPr lang="fa-IR" sz="2800" b="1" dirty="0" smtClean="0">
                <a:solidFill>
                  <a:srgbClr val="C00000"/>
                </a:solidFill>
                <a:latin typeface="+mj-lt"/>
                <a:cs typeface="B Nazanin" pitchFamily="2" charset="-78"/>
              </a:rPr>
              <a:t>و  </a:t>
            </a:r>
            <a:r>
              <a:rPr lang="en-US" sz="2800" b="1" dirty="0" smtClean="0">
                <a:solidFill>
                  <a:srgbClr val="C00000"/>
                </a:solidFill>
                <a:latin typeface="+mj-lt"/>
                <a:cs typeface="B Nazanin" pitchFamily="2" charset="-78"/>
              </a:rPr>
              <a:t>Takeuchi</a:t>
            </a:r>
            <a:r>
              <a:rPr lang="fa-IR" sz="2800" b="1" baseline="0" dirty="0" smtClean="0">
                <a:solidFill>
                  <a:srgbClr val="C00000"/>
                </a:solidFill>
                <a:latin typeface="+mj-lt"/>
                <a:cs typeface="B Nazanin" pitchFamily="2" charset="-78"/>
              </a:rPr>
              <a:t> </a:t>
            </a:r>
            <a:endParaRPr lang="en-US" sz="2800" b="1" baseline="0" dirty="0">
              <a:solidFill>
                <a:srgbClr val="C00000"/>
              </a:solidFill>
              <a:latin typeface="+mj-lt"/>
              <a:cs typeface="B Nazanin" pitchFamily="2" charset="-78"/>
            </a:endParaRPr>
          </a:p>
        </p:txBody>
      </p:sp>
      <p:grpSp>
        <p:nvGrpSpPr>
          <p:cNvPr id="2" name="Group 20"/>
          <p:cNvGrpSpPr/>
          <p:nvPr/>
        </p:nvGrpSpPr>
        <p:grpSpPr>
          <a:xfrm>
            <a:off x="107504" y="1484784"/>
            <a:ext cx="8856954" cy="5097748"/>
            <a:chOff x="428569" y="1571612"/>
            <a:chExt cx="8215397" cy="4643470"/>
          </a:xfrm>
        </p:grpSpPr>
        <p:sp>
          <p:nvSpPr>
            <p:cNvPr id="29" name="Pentagon 28"/>
            <p:cNvSpPr/>
            <p:nvPr/>
          </p:nvSpPr>
          <p:spPr>
            <a:xfrm>
              <a:off x="928662" y="1571612"/>
              <a:ext cx="7429552" cy="42862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30435" name="Rectangle 6"/>
            <p:cNvSpPr>
              <a:spLocks noChangeArrowheads="1"/>
            </p:cNvSpPr>
            <p:nvPr/>
          </p:nvSpPr>
          <p:spPr bwMode="auto">
            <a:xfrm>
              <a:off x="928663" y="2071678"/>
              <a:ext cx="3643338" cy="1857388"/>
            </a:xfrm>
            <a:prstGeom prst="rect">
              <a:avLst/>
            </a:prstGeom>
            <a:solidFill>
              <a:srgbClr val="FFFFFF"/>
            </a:solidFill>
            <a:ln w="25400">
              <a:solidFill>
                <a:schemeClr val="tx1"/>
              </a:solidFill>
              <a:miter lim="800000"/>
              <a:headEnd type="none" w="sm" len="sm"/>
              <a:tailEnd type="none" w="sm" len="sm"/>
            </a:ln>
          </p:spPr>
          <p:txBody>
            <a:bodyPr anchor="ctr"/>
            <a:lstStyle/>
            <a:p>
              <a:pPr algn="ctr" rtl="1" fontAlgn="base"/>
              <a:r>
                <a:rPr lang="fa-IR" sz="2800" b="1" baseline="0" dirty="0" smtClean="0">
                  <a:solidFill>
                    <a:srgbClr val="000099"/>
                  </a:solidFill>
                  <a:latin typeface="+mj-lt"/>
                  <a:cs typeface="B Nazanin" pitchFamily="2" charset="-78"/>
                </a:rPr>
                <a:t>اجتماعی کردن</a:t>
              </a:r>
            </a:p>
            <a:p>
              <a:pPr algn="ctr" rtl="1" fontAlgn="base"/>
              <a:r>
                <a:rPr lang="en-US" sz="1600" baseline="0" dirty="0" smtClean="0">
                  <a:solidFill>
                    <a:srgbClr val="FF3300"/>
                  </a:solidFill>
                  <a:latin typeface="+mj-lt"/>
                  <a:cs typeface="B Nazanin" pitchFamily="2" charset="-78"/>
                </a:rPr>
                <a:t>Socialization</a:t>
              </a:r>
              <a:endParaRPr lang="en-US" sz="1800" baseline="0" dirty="0">
                <a:solidFill>
                  <a:srgbClr val="FF3300"/>
                </a:solidFill>
                <a:latin typeface="+mj-lt"/>
                <a:cs typeface="B Nazanin" pitchFamily="2" charset="-78"/>
              </a:endParaRPr>
            </a:p>
            <a:p>
              <a:pPr algn="ctr" rtl="1" fontAlgn="base"/>
              <a:r>
                <a:rPr lang="fa-IR" baseline="0" dirty="0">
                  <a:latin typeface="+mj-lt"/>
                  <a:cs typeface="B Nazanin" pitchFamily="2" charset="-78"/>
                </a:rPr>
                <a:t>انسان‌ها با يكديگر صحبت مي‌كنند و </a:t>
              </a:r>
              <a:r>
                <a:rPr lang="fa-IR" baseline="0" dirty="0" smtClean="0">
                  <a:latin typeface="+mj-lt"/>
                  <a:cs typeface="B Nazanin" pitchFamily="2" charset="-78"/>
                </a:rPr>
                <a:t>دانش </a:t>
              </a:r>
              <a:r>
                <a:rPr lang="fa-IR" baseline="0" dirty="0">
                  <a:latin typeface="+mj-lt"/>
                  <a:cs typeface="B Nazanin" pitchFamily="2" charset="-78"/>
                </a:rPr>
                <a:t>رد و بدل </a:t>
              </a:r>
              <a:r>
                <a:rPr lang="fa-IR" baseline="0" dirty="0" smtClean="0">
                  <a:latin typeface="+mj-lt"/>
                  <a:cs typeface="B Nazanin" pitchFamily="2" charset="-78"/>
                </a:rPr>
                <a:t>مي‌كنند.</a:t>
              </a:r>
              <a:endParaRPr lang="en-US" baseline="0" dirty="0">
                <a:latin typeface="+mj-lt"/>
                <a:cs typeface="B Nazanin" pitchFamily="2" charset="-78"/>
              </a:endParaRPr>
            </a:p>
          </p:txBody>
        </p:sp>
        <p:sp>
          <p:nvSpPr>
            <p:cNvPr id="530436" name="Text Box 7"/>
            <p:cNvSpPr txBox="1">
              <a:spLocks noChangeArrowheads="1"/>
            </p:cNvSpPr>
            <p:nvPr/>
          </p:nvSpPr>
          <p:spPr bwMode="auto">
            <a:xfrm>
              <a:off x="1500166" y="1571612"/>
              <a:ext cx="2603500" cy="364455"/>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a:t>
              </a:r>
              <a:r>
                <a:rPr lang="fa-IR" sz="2000" b="1" baseline="0" dirty="0" smtClean="0">
                  <a:latin typeface="Times New Roman" pitchFamily="18" charset="0"/>
                  <a:cs typeface="B Nazanin" pitchFamily="2" charset="-78"/>
                </a:rPr>
                <a:t>صریح</a:t>
              </a:r>
              <a:endParaRPr lang="en-US" sz="2000" b="1" baseline="0" dirty="0">
                <a:latin typeface="Times New Roman" pitchFamily="18" charset="0"/>
                <a:cs typeface="B Nazanin" pitchFamily="2" charset="-78"/>
              </a:endParaRPr>
            </a:p>
          </p:txBody>
        </p:sp>
        <p:sp>
          <p:nvSpPr>
            <p:cNvPr id="530440" name="Rectangle 12"/>
            <p:cNvSpPr>
              <a:spLocks noChangeArrowheads="1"/>
            </p:cNvSpPr>
            <p:nvPr/>
          </p:nvSpPr>
          <p:spPr bwMode="auto">
            <a:xfrm>
              <a:off x="928663" y="3929066"/>
              <a:ext cx="3643338" cy="1785950"/>
            </a:xfrm>
            <a:prstGeom prst="rect">
              <a:avLst/>
            </a:prstGeom>
            <a:solidFill>
              <a:srgbClr val="FFFFFF"/>
            </a:solidFill>
            <a:ln w="25400">
              <a:solidFill>
                <a:schemeClr val="tx1"/>
              </a:solidFill>
              <a:miter lim="800000"/>
              <a:headEnd type="none" w="sm" len="sm"/>
              <a:tailEnd type="none" w="sm" len="sm"/>
            </a:ln>
          </p:spPr>
          <p:txBody>
            <a:bodyPr anchor="ctr"/>
            <a:lstStyle/>
            <a:p>
              <a:pPr algn="ctr" rtl="1" fontAlgn="base"/>
              <a:r>
                <a:rPr lang="fa-IR" sz="2800" b="1" dirty="0" smtClean="0">
                  <a:solidFill>
                    <a:srgbClr val="000099"/>
                  </a:solidFill>
                  <a:latin typeface="+mj-lt"/>
                  <a:cs typeface="B Nazanin" pitchFamily="2" charset="-78"/>
                </a:rPr>
                <a:t>درونی کردن</a:t>
              </a:r>
              <a:endParaRPr lang="en-US" sz="2800" b="1" baseline="0" dirty="0" smtClean="0">
                <a:solidFill>
                  <a:srgbClr val="000099"/>
                </a:solidFill>
                <a:latin typeface="+mj-lt"/>
                <a:cs typeface="B Nazanin" pitchFamily="2" charset="-78"/>
              </a:endParaRPr>
            </a:p>
            <a:p>
              <a:pPr algn="ctr" rtl="1" fontAlgn="base"/>
              <a:r>
                <a:rPr lang="en-US" sz="1600" baseline="0" dirty="0" smtClean="0">
                  <a:solidFill>
                    <a:srgbClr val="FF3300"/>
                  </a:solidFill>
                  <a:latin typeface="+mj-lt"/>
                  <a:cs typeface="B Nazanin" pitchFamily="2" charset="-78"/>
                </a:rPr>
                <a:t>Internalization</a:t>
              </a:r>
              <a:endParaRPr lang="en-US" sz="1600" baseline="0" dirty="0">
                <a:solidFill>
                  <a:srgbClr val="FF3300"/>
                </a:solidFill>
                <a:latin typeface="+mj-lt"/>
                <a:cs typeface="B Nazanin" pitchFamily="2" charset="-78"/>
              </a:endParaRPr>
            </a:p>
            <a:p>
              <a:pPr algn="ctr" rtl="1" fontAlgn="base"/>
              <a:r>
                <a:rPr lang="fa-IR" baseline="0" dirty="0">
                  <a:latin typeface="+mj-lt"/>
                  <a:cs typeface="B Nazanin" pitchFamily="2" charset="-78"/>
                </a:rPr>
                <a:t>افراد بعد از مطالعه مستندات و مطالب موجود در رايانه آن را ياد گرفته و مورد استفاده قرار </a:t>
              </a:r>
              <a:r>
                <a:rPr lang="fa-IR" baseline="0" dirty="0" smtClean="0">
                  <a:latin typeface="+mj-lt"/>
                  <a:cs typeface="B Nazanin" pitchFamily="2" charset="-78"/>
                </a:rPr>
                <a:t>مي‌دهند.</a:t>
              </a:r>
              <a:endParaRPr lang="en-US" baseline="0" dirty="0">
                <a:latin typeface="+mj-lt"/>
                <a:cs typeface="B Nazanin" pitchFamily="2" charset="-78"/>
              </a:endParaRPr>
            </a:p>
          </p:txBody>
        </p:sp>
        <p:sp>
          <p:nvSpPr>
            <p:cNvPr id="530444" name="Rectangle 18"/>
            <p:cNvSpPr>
              <a:spLocks noChangeArrowheads="1"/>
            </p:cNvSpPr>
            <p:nvPr/>
          </p:nvSpPr>
          <p:spPr bwMode="auto">
            <a:xfrm>
              <a:off x="4572000" y="2071678"/>
              <a:ext cx="3571900" cy="1857388"/>
            </a:xfrm>
            <a:prstGeom prst="rect">
              <a:avLst/>
            </a:prstGeom>
            <a:solidFill>
              <a:srgbClr val="FFFFFF"/>
            </a:solidFill>
            <a:ln w="25400">
              <a:solidFill>
                <a:schemeClr val="tx1"/>
              </a:solidFill>
              <a:miter lim="800000"/>
              <a:headEnd type="none" w="sm" len="sm"/>
              <a:tailEnd type="none" w="sm" len="sm"/>
            </a:ln>
          </p:spPr>
          <p:txBody>
            <a:bodyPr anchor="ctr"/>
            <a:lstStyle/>
            <a:p>
              <a:pPr algn="ctr" rtl="1" fontAlgn="base"/>
              <a:r>
                <a:rPr lang="fa-IR" sz="2800" b="1" baseline="0" dirty="0" smtClean="0">
                  <a:solidFill>
                    <a:srgbClr val="000099"/>
                  </a:solidFill>
                  <a:latin typeface="+mj-lt"/>
                  <a:cs typeface="B Nazanin" pitchFamily="2" charset="-78"/>
                </a:rPr>
                <a:t>بیرونی کردن</a:t>
              </a:r>
            </a:p>
            <a:p>
              <a:pPr algn="ctr" rtl="1" fontAlgn="base"/>
              <a:r>
                <a:rPr lang="en-US" sz="1600" baseline="0" dirty="0" smtClean="0">
                  <a:solidFill>
                    <a:srgbClr val="FF3300"/>
                  </a:solidFill>
                  <a:latin typeface="+mj-lt"/>
                  <a:cs typeface="B Nazanin" pitchFamily="2" charset="-78"/>
                </a:rPr>
                <a:t>Externalization</a:t>
              </a:r>
              <a:endParaRPr lang="en-US" sz="1600" baseline="0" dirty="0">
                <a:solidFill>
                  <a:srgbClr val="FF3300"/>
                </a:solidFill>
                <a:latin typeface="+mj-lt"/>
                <a:cs typeface="B Nazanin" pitchFamily="2" charset="-78"/>
              </a:endParaRPr>
            </a:p>
            <a:p>
              <a:pPr algn="ctr" rtl="1" fontAlgn="base"/>
              <a:r>
                <a:rPr lang="fa-IR" baseline="0" dirty="0">
                  <a:latin typeface="+mj-lt"/>
                  <a:cs typeface="B Nazanin" pitchFamily="2" charset="-78"/>
                </a:rPr>
                <a:t>فرد دانش را از طريق مستنداتي مانند كتاب، مقاله، نامه، گزارش و... منتقل </a:t>
              </a:r>
              <a:r>
                <a:rPr lang="fa-IR" baseline="0" dirty="0" smtClean="0">
                  <a:latin typeface="+mj-lt"/>
                  <a:cs typeface="B Nazanin" pitchFamily="2" charset="-78"/>
                </a:rPr>
                <a:t>مي‌كند.</a:t>
              </a:r>
              <a:endParaRPr lang="en-US" baseline="0" dirty="0">
                <a:latin typeface="+mj-lt"/>
                <a:cs typeface="B Nazanin" pitchFamily="2" charset="-78"/>
              </a:endParaRPr>
            </a:p>
          </p:txBody>
        </p:sp>
        <p:sp>
          <p:nvSpPr>
            <p:cNvPr id="530449" name="Rectangle 24"/>
            <p:cNvSpPr>
              <a:spLocks noChangeArrowheads="1"/>
            </p:cNvSpPr>
            <p:nvPr/>
          </p:nvSpPr>
          <p:spPr bwMode="auto">
            <a:xfrm>
              <a:off x="4572000" y="3929066"/>
              <a:ext cx="3571900" cy="1785950"/>
            </a:xfrm>
            <a:prstGeom prst="rect">
              <a:avLst/>
            </a:prstGeom>
            <a:solidFill>
              <a:srgbClr val="FFFFFF"/>
            </a:solidFill>
            <a:ln w="25400">
              <a:solidFill>
                <a:schemeClr val="tx1"/>
              </a:solidFill>
              <a:miter lim="800000"/>
              <a:headEnd type="none" w="sm" len="sm"/>
              <a:tailEnd type="none" w="sm" len="sm"/>
            </a:ln>
          </p:spPr>
          <p:txBody>
            <a:bodyPr lIns="45720" rIns="45720" anchor="ctr"/>
            <a:lstStyle/>
            <a:p>
              <a:pPr algn="ctr" rtl="1" fontAlgn="base"/>
              <a:r>
                <a:rPr lang="fa-IR" sz="2800" b="1" baseline="0" dirty="0" smtClean="0">
                  <a:solidFill>
                    <a:srgbClr val="000099"/>
                  </a:solidFill>
                  <a:latin typeface="+mj-lt"/>
                  <a:cs typeface="B Nazanin" pitchFamily="2" charset="-78"/>
                </a:rPr>
                <a:t>ترکیب</a:t>
              </a:r>
              <a:r>
                <a:rPr lang="fa-IR" sz="2800" b="1" dirty="0" smtClean="0">
                  <a:solidFill>
                    <a:srgbClr val="000099"/>
                  </a:solidFill>
                  <a:latin typeface="+mj-lt"/>
                  <a:cs typeface="B Nazanin" pitchFamily="2" charset="-78"/>
                </a:rPr>
                <a:t> کردن</a:t>
              </a:r>
              <a:endParaRPr lang="fa-IR" sz="2800" b="1" baseline="0" dirty="0" smtClean="0">
                <a:solidFill>
                  <a:srgbClr val="000099"/>
                </a:solidFill>
                <a:latin typeface="+mj-lt"/>
                <a:cs typeface="B Nazanin" pitchFamily="2" charset="-78"/>
              </a:endParaRPr>
            </a:p>
            <a:p>
              <a:pPr algn="ctr" rtl="1" fontAlgn="base"/>
              <a:r>
                <a:rPr lang="en-US" sz="1600" baseline="0" dirty="0" smtClean="0">
                  <a:solidFill>
                    <a:srgbClr val="FF3300"/>
                  </a:solidFill>
                  <a:latin typeface="+mj-lt"/>
                  <a:cs typeface="B Nazanin" pitchFamily="2" charset="-78"/>
                </a:rPr>
                <a:t>Combination</a:t>
              </a:r>
              <a:endParaRPr lang="en-US" sz="1800" baseline="0" dirty="0">
                <a:solidFill>
                  <a:srgbClr val="FF3300"/>
                </a:solidFill>
                <a:latin typeface="+mj-lt"/>
                <a:cs typeface="B Nazanin" pitchFamily="2" charset="-78"/>
              </a:endParaRPr>
            </a:p>
            <a:p>
              <a:pPr algn="ctr" rtl="1" fontAlgn="base"/>
              <a:r>
                <a:rPr lang="fa-IR" baseline="0" dirty="0">
                  <a:latin typeface="+mj-lt"/>
                  <a:cs typeface="B Nazanin" pitchFamily="2" charset="-78"/>
                </a:rPr>
                <a:t>دانش موجود به شكل مستند يا ذخيره شده در رايانه با هم تركيب شده و ارتباطاتشان تعريف </a:t>
              </a:r>
              <a:r>
                <a:rPr lang="fa-IR" baseline="0" dirty="0" smtClean="0">
                  <a:latin typeface="+mj-lt"/>
                  <a:cs typeface="B Nazanin" pitchFamily="2" charset="-78"/>
                </a:rPr>
                <a:t>مي‌شود.</a:t>
              </a:r>
              <a:endParaRPr lang="en-US" b="0" baseline="0" dirty="0">
                <a:latin typeface="+mj-lt"/>
                <a:cs typeface="B Nazanin" pitchFamily="2" charset="-78"/>
              </a:endParaRPr>
            </a:p>
          </p:txBody>
        </p:sp>
        <p:sp>
          <p:nvSpPr>
            <p:cNvPr id="530450" name="Text Box 25"/>
            <p:cNvSpPr txBox="1">
              <a:spLocks noChangeArrowheads="1"/>
            </p:cNvSpPr>
            <p:nvPr/>
          </p:nvSpPr>
          <p:spPr bwMode="auto">
            <a:xfrm>
              <a:off x="5521345" y="1571612"/>
              <a:ext cx="1908175" cy="364455"/>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a:t>
              </a:r>
              <a:r>
                <a:rPr lang="fa-IR" sz="2000" b="1" baseline="0" dirty="0" smtClean="0">
                  <a:latin typeface="Times New Roman" pitchFamily="18" charset="0"/>
                  <a:cs typeface="B Nazanin" pitchFamily="2" charset="-78"/>
                </a:rPr>
                <a:t>صریح</a:t>
              </a:r>
              <a:endParaRPr lang="en-US" sz="2000" b="1" baseline="0" dirty="0">
                <a:latin typeface="Times New Roman" pitchFamily="18" charset="0"/>
                <a:cs typeface="B Nazanin" pitchFamily="2" charset="-78"/>
              </a:endParaRPr>
            </a:p>
          </p:txBody>
        </p:sp>
        <p:sp>
          <p:nvSpPr>
            <p:cNvPr id="530454" name="Text Box 35"/>
            <p:cNvSpPr txBox="1">
              <a:spLocks noChangeArrowheads="1"/>
            </p:cNvSpPr>
            <p:nvPr/>
          </p:nvSpPr>
          <p:spPr bwMode="auto">
            <a:xfrm>
              <a:off x="2468566" y="5686444"/>
              <a:ext cx="2603500" cy="457200"/>
            </a:xfrm>
            <a:prstGeom prst="rect">
              <a:avLst/>
            </a:prstGeom>
            <a:noFill/>
            <a:ln w="25400">
              <a:noFill/>
              <a:miter lim="800000"/>
              <a:headEnd type="none" w="sm" len="sm"/>
              <a:tailEnd type="none" w="sm" len="sm"/>
            </a:ln>
          </p:spPr>
          <p:txBody>
            <a:bodyPr>
              <a:spAutoFit/>
            </a:bodyPr>
            <a:lstStyle/>
            <a:p>
              <a:pPr algn="ctr" fontAlgn="base"/>
              <a:r>
                <a:rPr lang="fa-IR" sz="2400" b="1" baseline="0" dirty="0">
                  <a:solidFill>
                    <a:srgbClr val="000099"/>
                  </a:solidFill>
                  <a:latin typeface="Times New Roman" pitchFamily="18" charset="0"/>
                </a:rPr>
                <a:t>دانش </a:t>
              </a:r>
              <a:r>
                <a:rPr lang="fa-IR" sz="2400" b="1" baseline="0" dirty="0" smtClean="0">
                  <a:solidFill>
                    <a:srgbClr val="000099"/>
                  </a:solidFill>
                  <a:latin typeface="Times New Roman" pitchFamily="18" charset="0"/>
                </a:rPr>
                <a:t>ضمنی</a:t>
              </a:r>
              <a:endParaRPr lang="en-US" sz="2400" b="1" baseline="0" dirty="0">
                <a:solidFill>
                  <a:srgbClr val="000099"/>
                </a:solidFill>
                <a:latin typeface="Times New Roman" pitchFamily="18" charset="0"/>
              </a:endParaRPr>
            </a:p>
          </p:txBody>
        </p:sp>
        <p:sp>
          <p:nvSpPr>
            <p:cNvPr id="30" name="Pentagon 29"/>
            <p:cNvSpPr/>
            <p:nvPr/>
          </p:nvSpPr>
          <p:spPr>
            <a:xfrm flipH="1">
              <a:off x="714348" y="5786454"/>
              <a:ext cx="7429552" cy="42862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Pentagon 30"/>
            <p:cNvSpPr/>
            <p:nvPr/>
          </p:nvSpPr>
          <p:spPr>
            <a:xfrm rot="5400000" flipH="1">
              <a:off x="-1285916" y="3571876"/>
              <a:ext cx="3857652" cy="42862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2" name="Pentagon 31"/>
            <p:cNvSpPr/>
            <p:nvPr/>
          </p:nvSpPr>
          <p:spPr>
            <a:xfrm rot="16200000" flipH="1">
              <a:off x="6500826" y="3786190"/>
              <a:ext cx="3857652" cy="428628"/>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3" name="Text Box 7"/>
            <p:cNvSpPr txBox="1">
              <a:spLocks noChangeArrowheads="1"/>
            </p:cNvSpPr>
            <p:nvPr/>
          </p:nvSpPr>
          <p:spPr bwMode="auto">
            <a:xfrm>
              <a:off x="1357290" y="5814972"/>
              <a:ext cx="2603500" cy="364455"/>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ضمني</a:t>
              </a:r>
              <a:endParaRPr lang="en-US" sz="2000" b="1" baseline="0" dirty="0">
                <a:latin typeface="Times New Roman" pitchFamily="18" charset="0"/>
                <a:cs typeface="B Nazanin" pitchFamily="2" charset="-78"/>
              </a:endParaRPr>
            </a:p>
          </p:txBody>
        </p:sp>
        <p:sp>
          <p:nvSpPr>
            <p:cNvPr id="34" name="Text Box 25"/>
            <p:cNvSpPr txBox="1">
              <a:spLocks noChangeArrowheads="1"/>
            </p:cNvSpPr>
            <p:nvPr/>
          </p:nvSpPr>
          <p:spPr bwMode="auto">
            <a:xfrm rot="5400000">
              <a:off x="7489851" y="4697590"/>
              <a:ext cx="1908175" cy="371128"/>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a:t>
              </a:r>
              <a:r>
                <a:rPr lang="fa-IR" sz="2000" b="1" baseline="0" dirty="0" smtClean="0">
                  <a:latin typeface="Times New Roman" pitchFamily="18" charset="0"/>
                  <a:cs typeface="B Nazanin" pitchFamily="2" charset="-78"/>
                </a:rPr>
                <a:t>ضمنی</a:t>
              </a:r>
              <a:endParaRPr lang="en-US" sz="2000" b="1" baseline="0" dirty="0">
                <a:latin typeface="Times New Roman" pitchFamily="18" charset="0"/>
                <a:cs typeface="B Nazanin" pitchFamily="2" charset="-78"/>
              </a:endParaRPr>
            </a:p>
          </p:txBody>
        </p:sp>
        <p:sp>
          <p:nvSpPr>
            <p:cNvPr id="35" name="Text Box 25"/>
            <p:cNvSpPr txBox="1">
              <a:spLocks noChangeArrowheads="1"/>
            </p:cNvSpPr>
            <p:nvPr/>
          </p:nvSpPr>
          <p:spPr bwMode="auto">
            <a:xfrm rot="5400000">
              <a:off x="7489851" y="2932290"/>
              <a:ext cx="1908175" cy="371128"/>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a:t>
              </a:r>
              <a:r>
                <a:rPr lang="fa-IR" sz="2000" b="1" dirty="0" smtClean="0">
                  <a:latin typeface="Times New Roman" pitchFamily="18" charset="0"/>
                  <a:cs typeface="B Nazanin" pitchFamily="2" charset="-78"/>
                </a:rPr>
                <a:t>صریح</a:t>
              </a:r>
              <a:endParaRPr lang="en-US" sz="2000" b="1" baseline="0" dirty="0">
                <a:latin typeface="Times New Roman" pitchFamily="18" charset="0"/>
                <a:cs typeface="B Nazanin" pitchFamily="2" charset="-78"/>
              </a:endParaRPr>
            </a:p>
          </p:txBody>
        </p:sp>
        <p:sp>
          <p:nvSpPr>
            <p:cNvPr id="36" name="Text Box 7"/>
            <p:cNvSpPr txBox="1">
              <a:spLocks noChangeArrowheads="1"/>
            </p:cNvSpPr>
            <p:nvPr/>
          </p:nvSpPr>
          <p:spPr bwMode="auto">
            <a:xfrm>
              <a:off x="5111772" y="5814972"/>
              <a:ext cx="2603500" cy="364455"/>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ضمني</a:t>
              </a:r>
              <a:endParaRPr lang="en-US" sz="2000" b="1" baseline="0" dirty="0">
                <a:latin typeface="Times New Roman" pitchFamily="18" charset="0"/>
                <a:cs typeface="B Nazanin" pitchFamily="2" charset="-78"/>
              </a:endParaRPr>
            </a:p>
          </p:txBody>
        </p:sp>
        <p:sp>
          <p:nvSpPr>
            <p:cNvPr id="37" name="Text Box 25"/>
            <p:cNvSpPr txBox="1">
              <a:spLocks noChangeArrowheads="1"/>
            </p:cNvSpPr>
            <p:nvPr/>
          </p:nvSpPr>
          <p:spPr bwMode="auto">
            <a:xfrm rot="16200000">
              <a:off x="-325464" y="4632311"/>
              <a:ext cx="1908175" cy="400110"/>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mj-cs"/>
                </a:rPr>
                <a:t>دانش </a:t>
              </a:r>
              <a:r>
                <a:rPr lang="fa-IR" sz="2000" b="1" baseline="0" dirty="0" smtClean="0">
                  <a:latin typeface="Times New Roman" pitchFamily="18" charset="0"/>
                  <a:cs typeface="+mj-cs"/>
                </a:rPr>
                <a:t>ضمنی</a:t>
              </a:r>
              <a:endParaRPr lang="en-US" sz="2000" b="1" baseline="0" dirty="0">
                <a:latin typeface="Times New Roman" pitchFamily="18" charset="0"/>
                <a:cs typeface="+mj-cs"/>
              </a:endParaRPr>
            </a:p>
          </p:txBody>
        </p:sp>
        <p:sp>
          <p:nvSpPr>
            <p:cNvPr id="38" name="Text Box 25"/>
            <p:cNvSpPr txBox="1">
              <a:spLocks noChangeArrowheads="1"/>
            </p:cNvSpPr>
            <p:nvPr/>
          </p:nvSpPr>
          <p:spPr bwMode="auto">
            <a:xfrm rot="16200000">
              <a:off x="-325464" y="2840201"/>
              <a:ext cx="1908175" cy="371128"/>
            </a:xfrm>
            <a:prstGeom prst="rect">
              <a:avLst/>
            </a:prstGeom>
            <a:noFill/>
            <a:ln w="25400">
              <a:noFill/>
              <a:miter lim="800000"/>
              <a:headEnd type="none" w="sm" len="sm"/>
              <a:tailEnd type="none" w="sm" len="sm"/>
            </a:ln>
          </p:spPr>
          <p:txBody>
            <a:bodyPr>
              <a:spAutoFit/>
            </a:bodyPr>
            <a:lstStyle/>
            <a:p>
              <a:pPr algn="ctr" fontAlgn="base"/>
              <a:r>
                <a:rPr lang="fa-IR" sz="2000" b="1" baseline="0" dirty="0">
                  <a:latin typeface="Times New Roman" pitchFamily="18" charset="0"/>
                  <a:cs typeface="B Nazanin" pitchFamily="2" charset="-78"/>
                </a:rPr>
                <a:t>دانش </a:t>
              </a:r>
              <a:r>
                <a:rPr lang="fa-IR" sz="2000" b="1" dirty="0" smtClean="0">
                  <a:latin typeface="Times New Roman" pitchFamily="18" charset="0"/>
                  <a:cs typeface="B Nazanin" pitchFamily="2" charset="-78"/>
                </a:rPr>
                <a:t>صریح</a:t>
              </a:r>
              <a:endParaRPr lang="en-US" sz="2000" b="1" baseline="0" dirty="0">
                <a:latin typeface="Times New Roman" pitchFamily="18" charset="0"/>
                <a:cs typeface="B Nazanin" pitchFamily="2" charset="-78"/>
              </a:endParaRPr>
            </a:p>
          </p:txBody>
        </p:sp>
      </p:grpSp>
      <p:pic>
        <p:nvPicPr>
          <p:cNvPr id="39" name="Picture 1" descr="1275.png"/>
          <p:cNvPicPr>
            <a:picLocks noChangeAspect="1"/>
          </p:cNvPicPr>
          <p:nvPr/>
        </p:nvPicPr>
        <p:blipFill>
          <a:blip r:embed="rId3" cstate="print"/>
          <a:srcRect/>
          <a:stretch>
            <a:fillRect/>
          </a:stretch>
        </p:blipFill>
        <p:spPr bwMode="auto">
          <a:xfrm rot="-873098">
            <a:off x="8395146" y="619646"/>
            <a:ext cx="647573" cy="647573"/>
          </a:xfrm>
          <a:prstGeom prst="rect">
            <a:avLst/>
          </a:prstGeom>
          <a:noFill/>
          <a:ln w="9525">
            <a:noFill/>
            <a:miter lim="800000"/>
            <a:headEnd/>
            <a:tailEnd/>
          </a:ln>
        </p:spPr>
      </p:pic>
    </p:spTree>
  </p:cSld>
  <p:clrMapOvr>
    <a:masterClrMapping/>
  </p:clrMapOvr>
  <p:transition advClick="0" advTm="1000"/>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8"/>
          <p:cNvGraphicFramePr>
            <a:graphicFrameLocks/>
          </p:cNvGraphicFramePr>
          <p:nvPr/>
        </p:nvGraphicFramePr>
        <p:xfrm>
          <a:off x="107505" y="822152"/>
          <a:ext cx="8928992" cy="5919216"/>
        </p:xfrm>
        <a:graphic>
          <a:graphicData uri="http://schemas.openxmlformats.org/drawingml/2006/table">
            <a:tbl>
              <a:tblPr/>
              <a:tblGrid>
                <a:gridCol w="993499"/>
                <a:gridCol w="991416"/>
                <a:gridCol w="991416"/>
                <a:gridCol w="993498"/>
                <a:gridCol w="989334"/>
                <a:gridCol w="993498"/>
                <a:gridCol w="991416"/>
                <a:gridCol w="991416"/>
                <a:gridCol w="993499"/>
              </a:tblGrid>
              <a:tr h="90827">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666699"/>
                          </a:solidFill>
                          <a:effectLst/>
                          <a:latin typeface="Arial" charset="0"/>
                          <a:cs typeface="B Nazanin" pitchFamily="2" charset="-78"/>
                        </a:rPr>
                        <a:t>مهارت فني</a:t>
                      </a:r>
                      <a:endParaRPr kumimoji="0" lang="en-US" sz="1000" b="1" i="0" u="none" strike="noStrike" cap="none" normalizeH="0" baseline="0" dirty="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gradFill rotWithShape="1">
                      <a:gsLst>
                        <a:gs pos="0">
                          <a:srgbClr val="FFF3EB"/>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سطوح مهارت انساني</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gradFill rotWithShape="1">
                      <a:gsLst>
                        <a:gs pos="0">
                          <a:srgbClr val="FFF3EB"/>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مهارت ادراکي</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gradFill rotWithShape="1">
                      <a:gsLst>
                        <a:gs pos="0">
                          <a:srgbClr val="FFF3EB"/>
                        </a:gs>
                        <a:gs pos="100000">
                          <a:schemeClr val="bg1"/>
                        </a:gs>
                      </a:gsLst>
                      <a:lin ang="5400000" scaled="1"/>
                    </a:gradFill>
                  </a:tcPr>
                </a:tc>
                <a:tc hMerge="1">
                  <a:txBody>
                    <a:bodyPr/>
                    <a:lstStyle/>
                    <a:p>
                      <a:endParaRPr lang="en-US"/>
                    </a:p>
                  </a:txBody>
                  <a:tcPr/>
                </a:tc>
                <a:tc rowSpan="3"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rowSpan="3"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dirty="0" smtClean="0">
                          <a:ln>
                            <a:noFill/>
                          </a:ln>
                          <a:solidFill>
                            <a:srgbClr val="004608"/>
                          </a:solidFill>
                          <a:effectLst/>
                          <a:latin typeface="Arial" charset="0"/>
                          <a:cs typeface="B Nazanin" pitchFamily="2" charset="-78"/>
                        </a:rPr>
                        <a:t>1</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4608"/>
                          </a:solidFill>
                          <a:effectLst/>
                          <a:latin typeface="Arial" charset="0"/>
                          <a:cs typeface="B Nazanin" pitchFamily="2" charset="-78"/>
                        </a:rPr>
                        <a:t>مهارت</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004608"/>
                          </a:solidFill>
                          <a:effectLst/>
                          <a:latin typeface="Arial" charset="0"/>
                          <a:cs typeface="B Nazanin" pitchFamily="2" charset="-78"/>
                        </a:rPr>
                        <a:t>Skill</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FFF3EB"/>
                        </a:gs>
                      </a:gsLst>
                      <a:lin ang="5400000" scaled="1"/>
                    </a:gradFill>
                  </a:tcPr>
                </a:tc>
              </a:tr>
              <a:tr h="18165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فنون</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دانش</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سطح گروهي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سطح سازمان‏ها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توجه به رفتار حال</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جهت دهي،</a:t>
                      </a:r>
                      <a:r>
                        <a:rPr kumimoji="0" lang="en-US" sz="1000" b="1" i="0" u="none" strike="noStrike" cap="none" normalizeH="0" baseline="0" dirty="0" smtClean="0">
                          <a:ln>
                            <a:noFill/>
                          </a:ln>
                          <a:solidFill>
                            <a:srgbClr val="000066"/>
                          </a:solidFill>
                          <a:effectLst/>
                          <a:latin typeface="Arial" charset="0"/>
                          <a:cs typeface="B Nazanin" pitchFamily="2" charset="-78"/>
                        </a:rPr>
                        <a:t> </a:t>
                      </a:r>
                      <a:r>
                        <a:rPr kumimoji="0" lang="fa-IR" sz="1000" b="1" i="0" u="none" strike="noStrike" cap="none" normalizeH="0" baseline="0" dirty="0" smtClean="0">
                          <a:ln>
                            <a:noFill/>
                          </a:ln>
                          <a:solidFill>
                            <a:srgbClr val="000066"/>
                          </a:solidFill>
                          <a:effectLst/>
                          <a:latin typeface="Arial" charset="0"/>
                          <a:cs typeface="B Nazanin" pitchFamily="2" charset="-78"/>
                        </a:rPr>
                        <a:t>کنترل و تغيير رفتار</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66"/>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3EB"/>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19982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ابزار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روش‏ها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سطح</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فردي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سطح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سازماني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شناخت رفتار گذشته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پيش بيني رفتار آينده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3EB"/>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r>
              <a:tr h="90827">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سه بعدي  اثربخشي رهبر</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BFA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سبک تجويزي رهبري</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BFA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سبک‏هاي مديريتي ليکرت</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BFA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سبک‏هاي مديريتي بليک و موتن</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BFAFF"/>
                        </a:gs>
                        <a:gs pos="100000">
                          <a:schemeClr val="bg1"/>
                        </a:gs>
                      </a:gsLst>
                      <a:lin ang="5400000" scaled="1"/>
                    </a:gra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rgbClr val="004608"/>
                          </a:solidFill>
                          <a:effectLst/>
                          <a:latin typeface="Arial" charset="0"/>
                          <a:cs typeface="B Nazanin" pitchFamily="2" charset="-78"/>
                        </a:rPr>
                        <a:t>2</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4608"/>
                          </a:solidFill>
                          <a:effectLst/>
                          <a:latin typeface="Arial" charset="0"/>
                          <a:cs typeface="B Nazanin" pitchFamily="2" charset="-78"/>
                        </a:rPr>
                        <a:t>سبک رهبري (مديريت)</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04608"/>
                          </a:solidFill>
                          <a:effectLst/>
                          <a:latin typeface="Arial" charset="0"/>
                          <a:cs typeface="B Nazanin" pitchFamily="2" charset="-78"/>
                        </a:rPr>
                        <a:t>Style</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EBFFFF"/>
                        </a:gs>
                      </a:gsLst>
                      <a:lin ang="5400000" scaled="1"/>
                    </a:gradFill>
                  </a:tcPr>
                </a:tc>
              </a:tr>
              <a:tr h="29064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رابطه مدار: قوي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900" b="1" i="0" u="none" strike="noStrike" cap="none" normalizeH="0" baseline="0" smtClean="0">
                          <a:ln>
                            <a:noFill/>
                          </a:ln>
                          <a:solidFill>
                            <a:srgbClr val="000066"/>
                          </a:solidFill>
                          <a:effectLst/>
                          <a:latin typeface="Arial" charset="0"/>
                          <a:cs typeface="B Nazanin" pitchFamily="2" charset="-78"/>
                        </a:rPr>
                        <a:t>وظيفه‏مدار؛ضعيف</a:t>
                      </a:r>
                      <a:endParaRPr kumimoji="0" lang="en-US" sz="9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رابطه مدار: قوي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وظيفه مدار: قوي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آمرانه فردي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گروهي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S2</a:t>
                      </a:r>
                      <a:endParaRPr kumimoji="0" lang="fa-IR" sz="800" b="1" i="0" u="none" strike="noStrike" cap="none" normalizeH="0" baseline="0" smtClean="0">
                        <a:ln>
                          <a:noFill/>
                        </a:ln>
                        <a:solidFill>
                          <a:srgbClr val="000066"/>
                        </a:solidFill>
                        <a:effectLst/>
                        <a:latin typeface="Arial"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استبدادي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خيرخواهانه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S4</a:t>
                      </a:r>
                      <a:endParaRPr kumimoji="0" lang="fa-IR" sz="800" b="1" i="0" u="none" strike="noStrike" cap="none" normalizeH="0" baseline="0" smtClean="0">
                        <a:ln>
                          <a:noFill/>
                        </a:ln>
                        <a:solidFill>
                          <a:srgbClr val="000066"/>
                        </a:solidFill>
                        <a:effectLst/>
                        <a:latin typeface="Arial"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مشارکتي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 9-1</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باشگاهي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  9-9</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تيمي</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BFAFF"/>
                    </a:solidFill>
                  </a:tcPr>
                </a:tc>
                <a:tc vMerge="1">
                  <a:txBody>
                    <a:bodyPr/>
                    <a:lstStyle/>
                    <a:p>
                      <a:endParaRPr lang="en-US"/>
                    </a:p>
                  </a:txBody>
                  <a:tcPr/>
                </a:tc>
              </a:tr>
              <a:tr h="19982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900" b="1" i="0" u="none" strike="noStrike" cap="none" normalizeH="0" baseline="0" smtClean="0">
                          <a:ln>
                            <a:noFill/>
                          </a:ln>
                          <a:solidFill>
                            <a:srgbClr val="000066"/>
                          </a:solidFill>
                          <a:effectLst/>
                          <a:latin typeface="Arial" charset="0"/>
                          <a:cs typeface="B Nazanin" pitchFamily="2" charset="-78"/>
                        </a:rPr>
                        <a:t>وظيفه‏مدار:ضعيف</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رابطه‏مدار:ضعيف</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وظيفه مدار: قوي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رابطه‏مدار:ضعيف</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کاملاً آمرانه فردي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آمرانه</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گروهي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S1</a:t>
                      </a:r>
                      <a:endParaRPr kumimoji="0" lang="fa-IR" sz="800" b="1" i="0" u="none" strike="noStrike" cap="none" normalizeH="0" baseline="0" smtClean="0">
                        <a:ln>
                          <a:noFill/>
                        </a:ln>
                        <a:solidFill>
                          <a:srgbClr val="000066"/>
                        </a:solidFill>
                        <a:effectLst/>
                        <a:latin typeface="Arial"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استبدادي استثماري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S3</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مشورتي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بي‏خاصيت</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1-1</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وظيفه‏مدار</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  1-9</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BFAFF"/>
                    </a:solidFill>
                  </a:tcPr>
                </a:tc>
                <a:tc vMerge="1">
                  <a:txBody>
                    <a:bodyPr/>
                    <a:lstStyle/>
                    <a:p>
                      <a:endParaRPr lang="en-US"/>
                    </a:p>
                  </a:txBody>
                  <a:tcPr/>
                </a:tc>
              </a:tr>
              <a:tr h="18165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تحقيق و توسعه</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(پورتر)</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5EF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تكنولوژي‌اطلاعات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(بارل و مورگن)</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5EF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تكنولوژي توليد</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(مرديت)</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5EF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تكنولوژي خدمات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(دفت و مكينتاش)</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5EFFF"/>
                        </a:gs>
                        <a:gs pos="100000">
                          <a:schemeClr val="bg1"/>
                        </a:gs>
                      </a:gsLst>
                      <a:lin ang="5400000" scaled="1"/>
                    </a:gradFill>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rgbClr val="004608"/>
                          </a:solidFill>
                          <a:effectLst/>
                          <a:latin typeface="Arial" charset="0"/>
                          <a:cs typeface="B Nazanin" pitchFamily="2" charset="-78"/>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4608"/>
                          </a:solidFill>
                          <a:effectLst/>
                          <a:latin typeface="Arial" charset="0"/>
                          <a:cs typeface="B Nazanin" pitchFamily="2" charset="-78"/>
                        </a:rPr>
                        <a:t>سيستم</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04608"/>
                          </a:solidFill>
                          <a:effectLst/>
                          <a:latin typeface="Arial" charset="0"/>
                          <a:cs typeface="B Nazanin" pitchFamily="2" charset="-78"/>
                        </a:rPr>
                        <a:t>System</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F5EFFF"/>
                        </a:gs>
                      </a:gsLst>
                      <a:lin ang="5400000" scaled="1"/>
                    </a:gradFill>
                  </a:tcPr>
                </a:tc>
              </a:tr>
              <a:tr h="18165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نياز مشتري با استفاده ازتجربه رهبر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نوآوري و پيشگامي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تفسيرگرا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انسان‌گرا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تك‌محصولي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انبوه سفارشي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خدمات طراحي و هنري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خدمات پيچيده /غيرتكراري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5EFFF"/>
                    </a:solidFill>
                  </a:tcPr>
                </a:tc>
                <a:tc vMerge="1">
                  <a:txBody>
                    <a:bodyPr/>
                    <a:lstStyle/>
                    <a:p>
                      <a:endParaRPr lang="en-US"/>
                    </a:p>
                  </a:txBody>
                  <a:tcPr/>
                </a:tc>
              </a:tr>
              <a:tr h="19982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تقليد</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از رهبر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طراحي روش‌هاي هزينه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عمل‌گرا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ساختارگرا</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انبوه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مستمر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خدمات ساده (تكراري)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خدمات مهندسي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5EFFF"/>
                    </a:solidFill>
                  </a:tcPr>
                </a:tc>
                <a:tc vMerge="1">
                  <a:txBody>
                    <a:bodyPr/>
                    <a:lstStyle/>
                    <a:p>
                      <a:endParaRPr lang="en-US"/>
                    </a:p>
                  </a:txBody>
                  <a:tcPr/>
                </a:tc>
              </a:tr>
              <a:tr h="18165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سبك‌هاي رهبري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(هرسي و بلانچارد)</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1FFE9"/>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منابع انساني (لپك و اسنل)</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1FFE9"/>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منابع انساني (آسترمن)</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1FFE9"/>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منابع انساني (بامبرگر و مشولم)</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1FFE9"/>
                        </a:gs>
                        <a:gs pos="100000">
                          <a:schemeClr val="bg1"/>
                        </a:gs>
                      </a:gsLst>
                      <a:lin ang="5400000" scaled="1"/>
                    </a:gra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rgbClr val="004608"/>
                          </a:solidFill>
                          <a:effectLst/>
                          <a:latin typeface="Arial" charset="0"/>
                          <a:cs typeface="B Nazanin" pitchFamily="2" charset="-78"/>
                        </a:rPr>
                        <a:t>4</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4608"/>
                          </a:solidFill>
                          <a:effectLst/>
                          <a:latin typeface="Arial" charset="0"/>
                          <a:cs typeface="B Nazanin" pitchFamily="2" charset="-78"/>
                        </a:rPr>
                        <a:t>کارکنان</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04608"/>
                          </a:solidFill>
                          <a:effectLst/>
                          <a:latin typeface="Arial" charset="0"/>
                          <a:cs typeface="B Nazanin" pitchFamily="2" charset="-78"/>
                        </a:rPr>
                        <a:t>Staff</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E1FFE9"/>
                        </a:gs>
                      </a:gsLst>
                      <a:lin ang="5400000" scaled="1"/>
                    </a:gradFill>
                  </a:tcPr>
                </a:tc>
              </a:tr>
              <a:tr h="9082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حمايتي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تفويض اختيار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تعهدي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مشورتي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مبتني بر حقوق</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مبتني بر مهارت</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متعهدانه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پيمانكارانه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1FFE9"/>
                    </a:solidFill>
                  </a:tcPr>
                </a:tc>
                <a:tc vMerge="1">
                  <a:txBody>
                    <a:bodyPr/>
                    <a:lstStyle/>
                    <a:p>
                      <a:endParaRPr lang="en-US"/>
                    </a:p>
                  </a:txBody>
                  <a:tcPr/>
                </a:tc>
              </a:tr>
              <a:tr h="18165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تشويقي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دستوري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سنتي </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مقرراتي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مبتني بر استخدام صنعتي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ثانويه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پدرانه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ثانويه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1FFE9"/>
                    </a:solidFill>
                  </a:tcPr>
                </a:tc>
                <a:tc vMerge="1">
                  <a:txBody>
                    <a:bodyPr/>
                    <a:lstStyle/>
                    <a:p>
                      <a:endParaRPr lang="en-US"/>
                    </a:p>
                  </a:txBody>
                  <a:tcPr/>
                </a:tc>
              </a:tr>
              <a:tr h="18165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سازمان ها : سيستم‏ها</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(اسکات)</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5ED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سير تكامل سازمان‌هاي يادگيرنده</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(دفت)</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5ED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سيستم‌هاي طراحي ساختار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(مينتز برگ)</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5EDF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سيستم‌هاي طراحي ساختار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(دفت)</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E5EDFF"/>
                        </a:gs>
                        <a:gs pos="100000">
                          <a:schemeClr val="bg1"/>
                        </a:gs>
                      </a:gsLst>
                      <a:lin ang="5400000" scaled="1"/>
                    </a:gra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1" i="0" u="none" strike="noStrike" cap="none" normalizeH="0" baseline="0" smtClean="0">
                          <a:ln>
                            <a:noFill/>
                          </a:ln>
                          <a:solidFill>
                            <a:srgbClr val="004608"/>
                          </a:solidFill>
                          <a:effectLst/>
                          <a:latin typeface="Arial" charset="0"/>
                          <a:cs typeface="B Nazanin" pitchFamily="2" charset="-78"/>
                        </a:rPr>
                        <a:t>5</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4608"/>
                          </a:solidFill>
                          <a:effectLst/>
                          <a:latin typeface="Arial" charset="0"/>
                          <a:cs typeface="B Nazanin" pitchFamily="2" charset="-78"/>
                        </a:rPr>
                        <a:t>ساختار</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rgbClr val="004608"/>
                          </a:solidFill>
                          <a:effectLst/>
                          <a:latin typeface="Arial" charset="0"/>
                          <a:cs typeface="B Nazanin" pitchFamily="2" charset="-78"/>
                        </a:rPr>
                        <a:t>Structure</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E5EDFF"/>
                        </a:gs>
                      </a:gsLst>
                      <a:lin ang="5400000" scaled="1"/>
                    </a:gradFill>
                  </a:tcPr>
                </a:tc>
              </a:tr>
              <a:tr h="19982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سيستم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طبيعي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سيستم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باز</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ماتريسي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يادگيرنده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بوروكراتيك حرفه‌اي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متخصص سالاري (ادهوكراسي)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مكانيكي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بسيار ارگانيك</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5EDFF"/>
                    </a:solidFill>
                  </a:tcPr>
                </a:tc>
                <a:tc vMerge="1">
                  <a:txBody>
                    <a:bodyPr/>
                    <a:lstStyle/>
                    <a:p>
                      <a:endParaRPr lang="en-US"/>
                    </a:p>
                  </a:txBody>
                  <a:tcPr/>
                </a:tc>
              </a:tr>
              <a:tr h="19982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سيستم عقلايي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سيستم تلفيقي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سلسله‌مراتبي (اختيارات سنتي)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افقي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    بوروكراتيك     ماشيني (مكانيكي)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 ساختار ساده</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 (مبتني بر خلاقيت)</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بسيار مكانيكي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ارگانيك</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5EDFF"/>
                    </a:solidFill>
                  </a:tcPr>
                </a:tc>
                <a:tc vMerge="1">
                  <a:txBody>
                    <a:bodyPr/>
                    <a:lstStyle/>
                    <a:p>
                      <a:endParaRPr lang="en-US"/>
                    </a:p>
                  </a:txBody>
                  <a:tcPr/>
                </a:tc>
              </a:tr>
              <a:tr h="18165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فرهنگ‌هاي صنعتي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(ديل و كندي)</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EFE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فرهنگ سازماني (جفري سوني فيلد)</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EFE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فرهنگ سازماني (دنيسون و ميشرا)</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EFEF"/>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استراتژي‌هاي مديريت فرهنگ سازماني (هريسون و هندي)</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EFEF"/>
                        </a:gs>
                        <a:gs pos="100000">
                          <a:schemeClr val="bg1"/>
                        </a:gs>
                      </a:gsLst>
                      <a:lin ang="5400000" scaled="1"/>
                    </a:gra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1" i="0" u="none" strike="noStrike" cap="none" normalizeH="0" baseline="0" smtClean="0">
                          <a:ln>
                            <a:noFill/>
                          </a:ln>
                          <a:solidFill>
                            <a:srgbClr val="004608"/>
                          </a:solidFill>
                          <a:effectLst/>
                          <a:latin typeface="Arial" charset="0"/>
                          <a:cs typeface="B Nazanin" pitchFamily="2" charset="-78"/>
                        </a:rPr>
                        <a:t>6</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900" b="1" i="0" u="none" strike="noStrike" cap="none" normalizeH="0" baseline="0" smtClean="0">
                          <a:ln>
                            <a:noFill/>
                          </a:ln>
                          <a:solidFill>
                            <a:srgbClr val="004608"/>
                          </a:solidFill>
                          <a:effectLst/>
                          <a:latin typeface="Arial" charset="0"/>
                          <a:cs typeface="B Nazanin" pitchFamily="2" charset="-78"/>
                        </a:rPr>
                        <a:t>ارزش مشترک</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500" b="1" i="0" u="none" strike="noStrike" cap="none" normalizeH="0" baseline="0" smtClean="0">
                          <a:ln>
                            <a:noFill/>
                          </a:ln>
                          <a:solidFill>
                            <a:srgbClr val="004608"/>
                          </a:solidFill>
                          <a:effectLst/>
                          <a:latin typeface="Arial" charset="0"/>
                          <a:cs typeface="B Nazanin" pitchFamily="2" charset="-78"/>
                        </a:rPr>
                        <a:t>(فرهنگ سازماني)</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fa-IR" sz="500" b="1" i="0" u="none" strike="noStrike" cap="none" normalizeH="0" baseline="0" smtClean="0">
                        <a:ln>
                          <a:noFill/>
                        </a:ln>
                        <a:solidFill>
                          <a:srgbClr val="004608"/>
                        </a:solidFill>
                        <a:effectLst/>
                        <a:latin typeface="Arial" charset="0"/>
                        <a:cs typeface="B 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rgbClr val="004608"/>
                          </a:solidFill>
                          <a:effectLst/>
                          <a:latin typeface="Arial" charset="0"/>
                          <a:cs typeface="B Nazanin" pitchFamily="2" charset="-78"/>
                        </a:rPr>
                        <a:t>Shared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rgbClr val="004608"/>
                          </a:solidFill>
                          <a:effectLst/>
                          <a:latin typeface="Arial" charset="0"/>
                          <a:cs typeface="B Nazanin" pitchFamily="2" charset="-78"/>
                        </a:rPr>
                        <a:t>Values</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FFEFEF"/>
                        </a:gs>
                      </a:gsLst>
                      <a:lin ang="5400000" scaled="1"/>
                    </a:gradFill>
                  </a:tcPr>
                </a:tc>
              </a:tr>
              <a:tr h="18165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احتياط عقلي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دانه‌پاشيدن (فروختن)</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علمي/ مكتبي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تيمي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مشاركتي/ قبيله‌اي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انعطاف‌پذير/ كارآفريني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وظيفه‌اي/ حمايت‌مدار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شخصي/  توفيق‌مدار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EF"/>
                    </a:solidFill>
                  </a:tcPr>
                </a:tc>
                <a:tc vMerge="1">
                  <a:txBody>
                    <a:bodyPr/>
                    <a:lstStyle/>
                    <a:p>
                      <a:endParaRPr lang="en-US"/>
                    </a:p>
                  </a:txBody>
                  <a:tcPr/>
                </a:tc>
              </a:tr>
              <a:tr h="22161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صبر ايوب داشتن</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دل به دريا زدن</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باشگاهي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سنگري/ نظامي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بوروكراتيك</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ماموريتي/ بازار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نقش/ وظيفه‌مدار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قدرت/ قدرت‌مدار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EFEF"/>
                    </a:solidFill>
                  </a:tcPr>
                </a:tc>
                <a:tc vMerge="1">
                  <a:txBody>
                    <a:bodyPr/>
                    <a:lstStyle/>
                    <a:p>
                      <a:endParaRPr lang="en-US"/>
                    </a:p>
                  </a:txBody>
                  <a:tcPr/>
                </a:tc>
              </a:tr>
              <a:tr h="18165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گونه‌هاي استراتژيك تجاري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(مدل پورتر)</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F4DD"/>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ماتريس </a:t>
                      </a:r>
                      <a:r>
                        <a:rPr kumimoji="0" lang="en-US" sz="800" b="1" i="0" u="none" strike="noStrike" cap="none" normalizeH="0" baseline="0" smtClean="0">
                          <a:ln>
                            <a:noFill/>
                          </a:ln>
                          <a:solidFill>
                            <a:srgbClr val="666699"/>
                          </a:solidFill>
                          <a:effectLst/>
                          <a:latin typeface="Arial" charset="0"/>
                          <a:cs typeface="B Nazanin" pitchFamily="2" charset="-78"/>
                        </a:rPr>
                        <a:t>BCG</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(گروه مشاورين بوستن)</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F4DD"/>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ماتريس </a:t>
                      </a:r>
                      <a:r>
                        <a:rPr kumimoji="0" lang="en-US" sz="800" b="1" i="0" u="none" strike="noStrike" cap="none" normalizeH="0" baseline="0" smtClean="0">
                          <a:ln>
                            <a:noFill/>
                          </a:ln>
                          <a:solidFill>
                            <a:srgbClr val="666699"/>
                          </a:solidFill>
                          <a:effectLst/>
                          <a:latin typeface="Arial" charset="0"/>
                          <a:cs typeface="B Nazanin" pitchFamily="2" charset="-78"/>
                        </a:rPr>
                        <a:t>SPACE</a:t>
                      </a:r>
                      <a:endParaRPr kumimoji="0" lang="fa-IR" sz="800" b="1" i="0" u="none" strike="noStrike" cap="none" normalizeH="0" baseline="0" smtClean="0">
                        <a:ln>
                          <a:noFill/>
                        </a:ln>
                        <a:solidFill>
                          <a:srgbClr val="666699"/>
                        </a:solidFill>
                        <a:effectLst/>
                        <a:latin typeface="Arial" charset="0"/>
                        <a:cs typeface="B Nazanin"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(رو، ماسون و ديكل)</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F4DD"/>
                        </a:gs>
                        <a:gs pos="100000">
                          <a:schemeClr val="bg1"/>
                        </a:gs>
                      </a:gsLst>
                      <a:lin ang="5400000" scaled="1"/>
                    </a:gra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rgbClr val="666699"/>
                          </a:solidFill>
                          <a:effectLst/>
                          <a:latin typeface="Arial" charset="0"/>
                          <a:cs typeface="B Nazanin" pitchFamily="2" charset="-78"/>
                        </a:rPr>
                        <a:t>گونه‌هاي استراتژيك تجاري ديويد  (</a:t>
                      </a:r>
                      <a:r>
                        <a:rPr kumimoji="0" lang="en-US" sz="800" b="1" i="0" u="none" strike="noStrike" cap="none" normalizeH="0" baseline="0" smtClean="0">
                          <a:ln>
                            <a:noFill/>
                          </a:ln>
                          <a:solidFill>
                            <a:srgbClr val="666699"/>
                          </a:solidFill>
                          <a:effectLst/>
                          <a:latin typeface="Arial" charset="0"/>
                          <a:cs typeface="B Nazanin" pitchFamily="2" charset="-78"/>
                        </a:rPr>
                        <a:t>SWOT</a:t>
                      </a:r>
                      <a:r>
                        <a:rPr kumimoji="0" lang="fa-IR" sz="1000" b="1" i="0" u="none" strike="noStrike" cap="none" normalizeH="0" baseline="0" smtClean="0">
                          <a:ln>
                            <a:noFill/>
                          </a:ln>
                          <a:solidFill>
                            <a:srgbClr val="666699"/>
                          </a:solidFill>
                          <a:effectLst/>
                          <a:latin typeface="Arial" charset="0"/>
                          <a:cs typeface="B Nazanin" pitchFamily="2" charset="-78"/>
                        </a:rPr>
                        <a:t>)</a:t>
                      </a:r>
                      <a:endParaRPr kumimoji="0" lang="en-US" sz="1000" b="1" i="0" u="none" strike="noStrike" cap="none" normalizeH="0" baseline="0" smtClean="0">
                        <a:ln>
                          <a:noFill/>
                        </a:ln>
                        <a:solidFill>
                          <a:srgbClr val="666699"/>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rgbClr val="FFF4DD"/>
                        </a:gs>
                        <a:gs pos="100000">
                          <a:schemeClr val="bg1"/>
                        </a:gs>
                      </a:gsLst>
                      <a:lin ang="5400000" scaled="1"/>
                    </a:gra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1" i="0" u="none" strike="noStrike" cap="none" normalizeH="0" baseline="0" dirty="0" smtClean="0">
                          <a:ln>
                            <a:noFill/>
                          </a:ln>
                          <a:solidFill>
                            <a:srgbClr val="004608"/>
                          </a:solidFill>
                          <a:effectLst/>
                          <a:latin typeface="Arial" charset="0"/>
                          <a:cs typeface="B Nazanin" pitchFamily="2" charset="-78"/>
                        </a:rPr>
                        <a:t>7</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900" b="1" i="0" u="none" strike="noStrike" cap="none" normalizeH="0" baseline="0" dirty="0" smtClean="0">
                          <a:ln>
                            <a:noFill/>
                          </a:ln>
                          <a:solidFill>
                            <a:srgbClr val="004608"/>
                          </a:solidFill>
                          <a:effectLst/>
                          <a:latin typeface="Arial" charset="0"/>
                          <a:cs typeface="B Nazanin" pitchFamily="2" charset="-78"/>
                        </a:rPr>
                        <a:t>استراتژي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rgbClr val="004608"/>
                          </a:solidFill>
                          <a:effectLst/>
                          <a:latin typeface="Arial" charset="0"/>
                          <a:cs typeface="B Nazanin" pitchFamily="2" charset="-78"/>
                        </a:rPr>
                        <a:t>Strategy</a:t>
                      </a: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gradFill rotWithShape="1">
                      <a:gsLst>
                        <a:gs pos="0">
                          <a:schemeClr val="bg1"/>
                        </a:gs>
                        <a:gs pos="100000">
                          <a:srgbClr val="FFF4DD"/>
                        </a:gs>
                      </a:gsLst>
                      <a:lin ang="5400000" scaled="1"/>
                    </a:gradFill>
                  </a:tcPr>
                </a:tc>
              </a:tr>
              <a:tr h="9082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تمايز محور</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تمايز</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گاو شيرده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ستاره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محافظه كارانه</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smtClean="0">
                          <a:ln>
                            <a:noFill/>
                          </a:ln>
                          <a:solidFill>
                            <a:srgbClr val="000066"/>
                          </a:solidFill>
                          <a:effectLst/>
                          <a:latin typeface="Arial" charset="0"/>
                          <a:cs typeface="B Nazanin" pitchFamily="2" charset="-78"/>
                        </a:rPr>
                        <a:t>تهاجمي</a:t>
                      </a:r>
                      <a:endParaRPr kumimoji="0" lang="en-US" sz="1000" b="1" i="0" u="none" strike="noStrike" cap="none" normalizeH="0" baseline="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ST</a:t>
                      </a: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smtClean="0">
                          <a:ln>
                            <a:noFill/>
                          </a:ln>
                          <a:solidFill>
                            <a:srgbClr val="000066"/>
                          </a:solidFill>
                          <a:effectLst/>
                          <a:latin typeface="Arial" charset="0"/>
                          <a:cs typeface="B Nazanin" pitchFamily="2" charset="-78"/>
                        </a:rPr>
                        <a:t>SO</a:t>
                      </a: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4DD"/>
                    </a:solidFill>
                  </a:tcPr>
                </a:tc>
                <a:tc vMerge="1">
                  <a:txBody>
                    <a:bodyPr/>
                    <a:lstStyle/>
                    <a:p>
                      <a:endParaRPr lang="en-US"/>
                    </a:p>
                  </a:txBody>
                  <a:tcPr/>
                </a:tc>
              </a:tr>
              <a:tr h="9082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هزينه محور</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رهبري هزينه‌ها</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سگ</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علامت سؤال</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تدافعي</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000" b="1" i="0" u="none" strike="noStrike" cap="none" normalizeH="0" baseline="0" dirty="0" smtClean="0">
                          <a:ln>
                            <a:noFill/>
                          </a:ln>
                          <a:solidFill>
                            <a:srgbClr val="000066"/>
                          </a:solidFill>
                          <a:effectLst/>
                          <a:latin typeface="Arial" charset="0"/>
                          <a:cs typeface="B Nazanin" pitchFamily="2" charset="-78"/>
                        </a:rPr>
                        <a:t>رقابتي</a:t>
                      </a:r>
                      <a:endParaRPr kumimoji="0" lang="en-US" sz="1000" b="1" i="0" u="none" strike="noStrike" cap="none" normalizeH="0" baseline="0" dirty="0" smtClean="0">
                        <a:ln>
                          <a:noFill/>
                        </a:ln>
                        <a:solidFill>
                          <a:srgbClr val="000066"/>
                        </a:solidFill>
                        <a:effectLst/>
                        <a:latin typeface="Arial" charset="0"/>
                        <a:cs typeface="B 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smtClean="0">
                          <a:ln>
                            <a:noFill/>
                          </a:ln>
                          <a:solidFill>
                            <a:srgbClr val="000066"/>
                          </a:solidFill>
                          <a:effectLst/>
                          <a:latin typeface="Arial" charset="0"/>
                          <a:cs typeface="B Nazanin" pitchFamily="2" charset="-78"/>
                        </a:rPr>
                        <a:t>WT</a:t>
                      </a: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smtClean="0">
                          <a:ln>
                            <a:noFill/>
                          </a:ln>
                          <a:solidFill>
                            <a:srgbClr val="000066"/>
                          </a:solidFill>
                          <a:effectLst/>
                          <a:latin typeface="Arial" charset="0"/>
                          <a:cs typeface="B Nazanin" pitchFamily="2" charset="-78"/>
                        </a:rPr>
                        <a:t>WO</a:t>
                      </a:r>
                    </a:p>
                  </a:txBody>
                  <a:tcPr marL="0" marR="0" marT="0" marB="0" anchor="ctr" horzOverflow="overflow">
                    <a:lnL w="3175" cap="flat" cmpd="sng" algn="ctr">
                      <a:solidFill>
                        <a:srgbClr val="666699"/>
                      </a:solidFill>
                      <a:prstDash val="solid"/>
                      <a:round/>
                      <a:headEnd type="none" w="med" len="med"/>
                      <a:tailEnd type="none" w="med" len="med"/>
                    </a:lnL>
                    <a:lnR w="19050" cap="flat" cmpd="sng" algn="ctr">
                      <a:solidFill>
                        <a:srgbClr val="000066"/>
                      </a:solidFill>
                      <a:prstDash val="solid"/>
                      <a:round/>
                      <a:headEnd type="none" w="med" len="med"/>
                      <a:tailEnd type="none" w="med" len="med"/>
                    </a:lnR>
                    <a:lnT w="3175"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FFF4DD"/>
                    </a:solidFill>
                  </a:tcPr>
                </a:tc>
                <a:tc vMerge="1">
                  <a:txBody>
                    <a:bodyPr/>
                    <a:lstStyle/>
                    <a:p>
                      <a:endParaRPr lang="en-US"/>
                    </a:p>
                  </a:txBody>
                  <a:tcPr/>
                </a:tc>
              </a:tr>
            </a:tbl>
          </a:graphicData>
        </a:graphic>
      </p:graphicFrame>
      <p:grpSp>
        <p:nvGrpSpPr>
          <p:cNvPr id="3" name="Group 217"/>
          <p:cNvGrpSpPr>
            <a:grpSpLocks/>
          </p:cNvGrpSpPr>
          <p:nvPr/>
        </p:nvGrpSpPr>
        <p:grpSpPr bwMode="auto">
          <a:xfrm>
            <a:off x="6228186" y="836712"/>
            <a:ext cx="1606551" cy="792088"/>
            <a:chOff x="1902" y="664"/>
            <a:chExt cx="1012" cy="1320"/>
          </a:xfrm>
        </p:grpSpPr>
        <p:sp>
          <p:nvSpPr>
            <p:cNvPr id="4" name="Rectangle 218"/>
            <p:cNvSpPr>
              <a:spLocks noChangeArrowheads="1"/>
            </p:cNvSpPr>
            <p:nvPr/>
          </p:nvSpPr>
          <p:spPr bwMode="auto">
            <a:xfrm>
              <a:off x="1902" y="1144"/>
              <a:ext cx="1012" cy="442"/>
            </a:xfrm>
            <a:prstGeom prst="rect">
              <a:avLst/>
            </a:prstGeom>
            <a:noFill/>
            <a:ln w="12700">
              <a:noFill/>
              <a:miter lim="800000"/>
              <a:headEnd/>
              <a:tailEnd/>
            </a:ln>
          </p:spPr>
          <p:txBody>
            <a:bodyPr wrap="none" lIns="90000" tIns="46800" rIns="90000" bIns="46800" anchor="ctr"/>
            <a:lstStyle/>
            <a:p>
              <a:pPr algn="r" rtl="1"/>
              <a:r>
                <a:rPr lang="fa-IR" sz="1200" b="1" dirty="0">
                  <a:solidFill>
                    <a:srgbClr val="003399"/>
                  </a:solidFill>
                  <a:cs typeface="Nazanin" pitchFamily="2" charset="-78"/>
                </a:rPr>
                <a:t>                                فني</a:t>
              </a:r>
              <a:endParaRPr lang="en-US" sz="1200" b="1" dirty="0">
                <a:solidFill>
                  <a:srgbClr val="003399"/>
                </a:solidFill>
                <a:cs typeface="Nazanin" pitchFamily="2" charset="-78"/>
              </a:endParaRPr>
            </a:p>
            <a:p>
              <a:pPr algn="r" rtl="1"/>
              <a:endParaRPr lang="en-US" sz="100" b="1" dirty="0">
                <a:solidFill>
                  <a:srgbClr val="003399"/>
                </a:solidFill>
                <a:cs typeface="Nazanin" pitchFamily="2" charset="-78"/>
              </a:endParaRPr>
            </a:p>
            <a:p>
              <a:pPr algn="r" rtl="1"/>
              <a:r>
                <a:rPr lang="fa-IR" sz="1200" b="1" dirty="0">
                  <a:solidFill>
                    <a:srgbClr val="003399"/>
                  </a:solidFill>
                  <a:cs typeface="Nazanin" pitchFamily="2" charset="-78"/>
                </a:rPr>
                <a:t>                انساني</a:t>
              </a:r>
            </a:p>
            <a:p>
              <a:pPr algn="r" rtl="1"/>
              <a:endParaRPr lang="en-US" sz="400" b="1" dirty="0">
                <a:solidFill>
                  <a:srgbClr val="003399"/>
                </a:solidFill>
                <a:cs typeface="Nazanin" pitchFamily="2" charset="-78"/>
              </a:endParaRPr>
            </a:p>
            <a:p>
              <a:pPr algn="r" rtl="1"/>
              <a:r>
                <a:rPr lang="fa-IR" sz="1200" b="1" dirty="0">
                  <a:solidFill>
                    <a:srgbClr val="003399"/>
                  </a:solidFill>
                  <a:cs typeface="Nazanin" pitchFamily="2" charset="-78"/>
                </a:rPr>
                <a:t>ادراکي</a:t>
              </a:r>
              <a:endParaRPr lang="en-US" sz="1200" b="1" dirty="0">
                <a:solidFill>
                  <a:srgbClr val="003399"/>
                </a:solidFill>
                <a:cs typeface="Nazanin" pitchFamily="2" charset="-78"/>
              </a:endParaRPr>
            </a:p>
          </p:txBody>
        </p:sp>
        <p:sp>
          <p:nvSpPr>
            <p:cNvPr id="5" name="Line 219"/>
            <p:cNvSpPr>
              <a:spLocks noChangeShapeType="1"/>
            </p:cNvSpPr>
            <p:nvPr/>
          </p:nvSpPr>
          <p:spPr bwMode="auto">
            <a:xfrm flipH="1">
              <a:off x="2446" y="664"/>
              <a:ext cx="454" cy="1320"/>
            </a:xfrm>
            <a:prstGeom prst="line">
              <a:avLst/>
            </a:prstGeom>
            <a:noFill/>
            <a:ln w="12700">
              <a:solidFill>
                <a:schemeClr val="tx1"/>
              </a:solidFill>
              <a:round/>
              <a:headEnd/>
              <a:tailEnd/>
            </a:ln>
          </p:spPr>
          <p:txBody>
            <a:bodyPr lIns="90000" tIns="46800" rIns="90000" bIns="46800"/>
            <a:lstStyle/>
            <a:p>
              <a:endParaRPr lang="en-US"/>
            </a:p>
          </p:txBody>
        </p:sp>
        <p:sp>
          <p:nvSpPr>
            <p:cNvPr id="6" name="Line 220"/>
            <p:cNvSpPr>
              <a:spLocks noChangeShapeType="1"/>
            </p:cNvSpPr>
            <p:nvPr/>
          </p:nvSpPr>
          <p:spPr bwMode="auto">
            <a:xfrm flipH="1">
              <a:off x="1947" y="664"/>
              <a:ext cx="499" cy="1320"/>
            </a:xfrm>
            <a:prstGeom prst="line">
              <a:avLst/>
            </a:prstGeom>
            <a:noFill/>
            <a:ln w="12700">
              <a:solidFill>
                <a:schemeClr val="tx1"/>
              </a:solidFill>
              <a:round/>
              <a:headEnd/>
              <a:tailEnd/>
            </a:ln>
          </p:spPr>
          <p:txBody>
            <a:bodyPr lIns="90000" tIns="46800" rIns="90000" bIns="46800"/>
            <a:lstStyle/>
            <a:p>
              <a:endParaRPr lang="en-US"/>
            </a:p>
          </p:txBody>
        </p:sp>
      </p:gr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21"/>
          <p:cNvGraphicFramePr>
            <a:graphicFrameLocks noGrp="1"/>
          </p:cNvGraphicFramePr>
          <p:nvPr/>
        </p:nvGraphicFramePr>
        <p:xfrm>
          <a:off x="179512" y="764705"/>
          <a:ext cx="8856984" cy="5904655"/>
        </p:xfrm>
        <a:graphic>
          <a:graphicData uri="http://schemas.openxmlformats.org/drawingml/2006/table">
            <a:tbl>
              <a:tblPr/>
              <a:tblGrid>
                <a:gridCol w="985486"/>
                <a:gridCol w="983421"/>
                <a:gridCol w="983421"/>
                <a:gridCol w="985487"/>
                <a:gridCol w="981354"/>
                <a:gridCol w="985487"/>
                <a:gridCol w="983421"/>
                <a:gridCol w="983421"/>
                <a:gridCol w="985486"/>
              </a:tblGrid>
              <a:tr h="1556486">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استراتژاتژي</a:t>
                      </a:r>
                      <a:r>
                        <a:rPr kumimoji="0" lang="fa-IR" sz="1600" b="1" i="0" u="none" strike="noStrike" cap="none" normalizeH="0" baseline="0" dirty="0" smtClean="0">
                          <a:ln>
                            <a:noFill/>
                          </a:ln>
                          <a:solidFill>
                            <a:srgbClr val="666699"/>
                          </a:solidFill>
                          <a:effectLst/>
                          <a:latin typeface="Arial" charset="0"/>
                          <a:cs typeface="B Titr" pitchFamily="2" charset="-78"/>
                        </a:rPr>
                        <a:t>‌</a:t>
                      </a:r>
                      <a:r>
                        <a:rPr kumimoji="0" lang="fa-IR" sz="1600" b="1" i="0" u="none" strike="noStrike" cap="none" normalizeH="0" baseline="0" dirty="0" smtClean="0">
                          <a:ln>
                            <a:noFill/>
                          </a:ln>
                          <a:solidFill>
                            <a:srgbClr val="666699"/>
                          </a:solidFill>
                          <a:effectLst/>
                          <a:latin typeface="Arial" charset="0"/>
                          <a:cs typeface="Nazanin" pitchFamily="2" charset="-78"/>
                        </a:rPr>
                        <a:t>هاي رشد</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(هاگل و سينگر)</a:t>
                      </a:r>
                      <a:endParaRPr kumimoji="0" lang="en-US" sz="1600" b="1" i="0" u="none" strike="noStrike" cap="none" normalizeH="0" baseline="0" dirty="0" smtClean="0">
                        <a:ln>
                          <a:noFill/>
                        </a:ln>
                        <a:solidFill>
                          <a:srgbClr val="666699"/>
                        </a:solidFill>
                        <a:effectLst/>
                        <a:latin typeface="Arial" charset="0"/>
                        <a:cs typeface="Nazanin" pitchFamily="2" charset="-78"/>
                      </a:endParaRPr>
                    </a:p>
                  </a:txBody>
                  <a:tcPr marL="0" marR="0" marT="0" marB="0" anchor="ctr" horzOverflow="overflow">
                    <a:lnL w="19050"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طراحي استراتژي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(مينتز برگ)</a:t>
                      </a:r>
                      <a:endParaRPr kumimoji="0" lang="en-US" sz="1600" b="1" i="0" u="none" strike="noStrike" cap="none" normalizeH="0" baseline="0" dirty="0" smtClean="0">
                        <a:ln>
                          <a:noFill/>
                        </a:ln>
                        <a:solidFill>
                          <a:srgbClr val="666699"/>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1FF"/>
                    </a:soli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چرخه عمر سازمان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(كويين و كامرون)</a:t>
                      </a:r>
                      <a:endParaRPr kumimoji="0" lang="en-US" sz="1600" b="1" i="0" u="none" strike="noStrike" cap="none" normalizeH="0" baseline="0" dirty="0" smtClean="0">
                        <a:ln>
                          <a:noFill/>
                        </a:ln>
                        <a:solidFill>
                          <a:srgbClr val="666699"/>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lang="en-US"/>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666699"/>
                          </a:solidFill>
                          <a:effectLst/>
                          <a:latin typeface="Arial" charset="0"/>
                          <a:cs typeface="Nazanin" pitchFamily="2" charset="-78"/>
                        </a:rPr>
                        <a:t>الگوي جامع اثربخشي</a:t>
                      </a:r>
                      <a:endParaRPr kumimoji="0" lang="fa-IR" sz="1600" b="1" i="0" u="none" strike="noStrike" cap="none" normalizeH="0" baseline="0" dirty="0" smtClean="0">
                        <a:ln>
                          <a:noFill/>
                        </a:ln>
                        <a:solidFill>
                          <a:srgbClr val="666699"/>
                        </a:solidFill>
                        <a:effectLst/>
                        <a:latin typeface="Arial" charset="0"/>
                        <a:cs typeface="Nazanin"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rgbClr val="666699"/>
                          </a:solidFill>
                          <a:effectLst/>
                          <a:latin typeface="Arial" charset="0"/>
                          <a:cs typeface="Nazanin" pitchFamily="2" charset="-78"/>
                        </a:rPr>
                        <a:t>(كوين و رورباخ)</a:t>
                      </a:r>
                      <a:endParaRPr kumimoji="0" lang="en-US" sz="1600" b="1" i="0" u="none" strike="noStrike" cap="none" normalizeH="0" baseline="0" dirty="0" smtClean="0">
                        <a:ln>
                          <a:noFill/>
                        </a:ln>
                        <a:solidFill>
                          <a:srgbClr val="666699"/>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hMerge="1">
                  <a:txBody>
                    <a:bodyPr/>
                    <a:lstStyle/>
                    <a:p>
                      <a:endParaRPr lang="en-US"/>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dirty="0" smtClean="0">
                          <a:ln>
                            <a:noFill/>
                          </a:ln>
                          <a:solidFill>
                            <a:schemeClr val="accent2"/>
                          </a:solidFill>
                          <a:effectLst/>
                          <a:latin typeface="Arial" charset="0"/>
                          <a:cs typeface="Titr" pitchFamily="2" charset="-78"/>
                        </a:rPr>
                        <a:t>مدل‏هاي يکپارچه عمومي</a:t>
                      </a:r>
                      <a:endParaRPr kumimoji="0" lang="en-US" sz="2000" b="1" i="0" u="none" strike="noStrike" cap="none" normalizeH="0" baseline="0" dirty="0" smtClean="0">
                        <a:ln>
                          <a:noFill/>
                        </a:ln>
                        <a:solidFill>
                          <a:schemeClr val="accent2"/>
                        </a:solidFill>
                        <a:effectLst/>
                        <a:latin typeface="Arial" charset="0"/>
                        <a:cs typeface="Titr" pitchFamily="2" charset="-78"/>
                      </a:endParaRPr>
                    </a:p>
                  </a:txBody>
                  <a:tcPr marL="0" marR="0" marT="0" marB="0" anchor="ctr" horzOverflow="overflow">
                    <a:lnL w="19050" cap="flat" cmpd="sng" algn="ctr">
                      <a:solidFill>
                        <a:srgbClr val="000066"/>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lnTlToBr>
                      <a:noFill/>
                    </a:lnTlToBr>
                    <a:lnBlToTr>
                      <a:noFill/>
                    </a:lnBlToTr>
                    <a:solidFill>
                      <a:srgbClr val="E3FFDD"/>
                    </a:solidFill>
                  </a:tcPr>
                </a:tc>
              </a:tr>
              <a:tr h="263460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برجسته سازي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با سهم بازار</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كم</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برجسته سازي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با سهم بازار زياد</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تطابقي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2E1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مدون</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E2E1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بلوغ</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(رسمي</a:t>
                      </a:r>
                      <a:r>
                        <a:rPr kumimoji="0" lang="fa-IR" sz="1600" b="1" i="0" u="none" strike="noStrike" cap="none" normalizeH="0" baseline="0" dirty="0" smtClean="0">
                          <a:ln>
                            <a:noFill/>
                          </a:ln>
                          <a:solidFill>
                            <a:srgbClr val="000066"/>
                          </a:solidFill>
                          <a:effectLst/>
                          <a:latin typeface="Arial" charset="0"/>
                          <a:cs typeface="B Nazanin" pitchFamily="2" charset="-78"/>
                        </a:rPr>
                        <a:t>‌</a:t>
                      </a:r>
                      <a:r>
                        <a:rPr kumimoji="0" lang="fa-IR" sz="1600" b="1" i="0" u="none" strike="noStrike" cap="none" normalizeH="0" baseline="0" dirty="0" smtClean="0">
                          <a:ln>
                            <a:noFill/>
                          </a:ln>
                          <a:solidFill>
                            <a:srgbClr val="000066"/>
                          </a:solidFill>
                          <a:effectLst/>
                          <a:latin typeface="Arial" charset="0"/>
                          <a:cs typeface="Nazanin" pitchFamily="2" charset="-78"/>
                        </a:rPr>
                        <a:t>شدن)</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رشد</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(همكاري گروهي)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مبتني بر منابع انساني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FE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سيستم باز</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rgbClr val="666699"/>
                      </a:solidFill>
                      <a:prstDash val="solid"/>
                      <a:round/>
                      <a:headEnd type="none" w="med" len="med"/>
                      <a:tailEnd type="none" w="med" len="med"/>
                    </a:lnB>
                    <a:lnTlToBr>
                      <a:noFill/>
                    </a:lnTlToBr>
                    <a:lnBlToTr>
                      <a:noFill/>
                    </a:lnBlToTr>
                    <a:solidFill>
                      <a:srgbClr val="FFFFE5"/>
                    </a:solidFill>
                  </a:tcPr>
                </a:tc>
                <a:tc vMerge="1">
                  <a:txBody>
                    <a:bodyPr/>
                    <a:lstStyle/>
                    <a:p>
                      <a:endParaRPr lang="en-US"/>
                    </a:p>
                  </a:txBody>
                  <a:tcPr/>
                </a:tc>
              </a:tr>
              <a:tr h="17135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rgbClr val="000066"/>
                          </a:solidFill>
                          <a:effectLst/>
                          <a:latin typeface="Arial" charset="0"/>
                          <a:cs typeface="Nazanin" pitchFamily="2" charset="-78"/>
                        </a:rPr>
                        <a:t>يكپارچه</a:t>
                      </a:r>
                      <a:r>
                        <a:rPr kumimoji="0" lang="fa-IR" sz="1600" b="1" i="0" u="none" strike="noStrike" cap="none" normalizeH="0" baseline="0" smtClean="0">
                          <a:ln>
                            <a:noFill/>
                          </a:ln>
                          <a:solidFill>
                            <a:srgbClr val="000066"/>
                          </a:solidFill>
                          <a:effectLst/>
                          <a:latin typeface="Arial" charset="0"/>
                          <a:cs typeface="B Nazanin" pitchFamily="2" charset="-78"/>
                        </a:rPr>
                        <a:t>‌</a:t>
                      </a:r>
                      <a:r>
                        <a:rPr kumimoji="0" lang="fa-IR" sz="1600" b="1" i="0" u="none" strike="noStrike" cap="none" normalizeH="0" baseline="0" smtClean="0">
                          <a:ln>
                            <a:noFill/>
                          </a:ln>
                          <a:solidFill>
                            <a:srgbClr val="000066"/>
                          </a:solidFill>
                          <a:effectLst/>
                          <a:latin typeface="Arial" charset="0"/>
                          <a:cs typeface="Nazanin" pitchFamily="2" charset="-78"/>
                        </a:rPr>
                        <a:t>سازي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rgbClr val="000066"/>
                          </a:solidFill>
                          <a:effectLst/>
                          <a:latin typeface="Arial" charset="0"/>
                          <a:cs typeface="Nazanin" pitchFamily="2" charset="-78"/>
                        </a:rPr>
                        <a:t>با سهم بازاركم</a:t>
                      </a:r>
                      <a:endParaRPr kumimoji="0" lang="en-US" sz="1600" b="1" i="0" u="none" strike="noStrike" cap="none" normalizeH="0" baseline="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يكپارچه</a:t>
                      </a:r>
                      <a:r>
                        <a:rPr kumimoji="0" lang="fa-IR" sz="1600" b="1" i="0" u="none" strike="noStrike" cap="none" normalizeH="0" baseline="0" dirty="0" smtClean="0">
                          <a:ln>
                            <a:noFill/>
                          </a:ln>
                          <a:solidFill>
                            <a:srgbClr val="000066"/>
                          </a:solidFill>
                          <a:effectLst/>
                          <a:latin typeface="Arial" charset="0"/>
                          <a:cs typeface="B Nazanin" pitchFamily="2" charset="-78"/>
                        </a:rPr>
                        <a:t>‌</a:t>
                      </a:r>
                      <a:r>
                        <a:rPr kumimoji="0" lang="fa-IR" sz="1600" b="1" i="0" u="none" strike="noStrike" cap="none" normalizeH="0" baseline="0" dirty="0" smtClean="0">
                          <a:ln>
                            <a:noFill/>
                          </a:ln>
                          <a:solidFill>
                            <a:srgbClr val="000066"/>
                          </a:solidFill>
                          <a:effectLst/>
                          <a:latin typeface="Arial" charset="0"/>
                          <a:cs typeface="Nazanin" pitchFamily="2" charset="-78"/>
                        </a:rPr>
                        <a:t>سازي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با سهم بازار زياد</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rgbClr val="000066"/>
                          </a:solidFill>
                          <a:effectLst/>
                          <a:latin typeface="Arial" charset="0"/>
                          <a:cs typeface="Nazanin" pitchFamily="2" charset="-78"/>
                        </a:rPr>
                        <a:t>انفعالي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smtClean="0">
                          <a:ln>
                            <a:noFill/>
                          </a:ln>
                          <a:solidFill>
                            <a:srgbClr val="000066"/>
                          </a:solidFill>
                          <a:effectLst/>
                          <a:latin typeface="Arial" charset="0"/>
                          <a:cs typeface="Nazanin" pitchFamily="2" charset="-78"/>
                        </a:rPr>
                        <a:t>(الله بختكي)</a:t>
                      </a:r>
                      <a:endParaRPr kumimoji="0" lang="en-US" sz="1600" b="1" i="0" u="none" strike="noStrike" cap="none" normalizeH="0" baseline="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1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ريسك</a:t>
                      </a:r>
                      <a:r>
                        <a:rPr kumimoji="0" lang="fa-IR" sz="1600" b="1" i="0" u="none" strike="noStrike" cap="none" normalizeH="0" baseline="0" dirty="0" smtClean="0">
                          <a:ln>
                            <a:noFill/>
                          </a:ln>
                          <a:solidFill>
                            <a:srgbClr val="000066"/>
                          </a:solidFill>
                          <a:effectLst/>
                          <a:latin typeface="Arial" charset="0"/>
                          <a:cs typeface="B Nazanin" pitchFamily="2" charset="-78"/>
                        </a:rPr>
                        <a:t>‌</a:t>
                      </a:r>
                      <a:r>
                        <a:rPr kumimoji="0" lang="fa-IR" sz="1600" b="1" i="0" u="none" strike="noStrike" cap="none" normalizeH="0" baseline="0" dirty="0" smtClean="0">
                          <a:ln>
                            <a:noFill/>
                          </a:ln>
                          <a:solidFill>
                            <a:srgbClr val="000066"/>
                          </a:solidFill>
                          <a:effectLst/>
                          <a:latin typeface="Arial" charset="0"/>
                          <a:cs typeface="Nazanin" pitchFamily="2" charset="-78"/>
                        </a:rPr>
                        <a:t>جويانه</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(كارآفرينانه)</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1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زوال</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(تدبير انديشي)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تولد</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(كارآفريني)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مبتني بر فرآيند داخلي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12700" cap="flat" cmpd="sng" algn="ctr">
                      <a:solidFill>
                        <a:schemeClr val="tx1"/>
                      </a:solidFill>
                      <a:prstDash val="solid"/>
                      <a:round/>
                      <a:headEnd type="none" w="med" len="med"/>
                      <a:tailEnd type="none" w="med" len="med"/>
                    </a:lnL>
                    <a:lnR w="3175" cap="flat" cmpd="sng" algn="ctr">
                      <a:solidFill>
                        <a:srgbClr val="666699"/>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مبتني بر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1" i="0" u="none" strike="noStrike" cap="none" normalizeH="0" baseline="0" dirty="0" smtClean="0">
                          <a:ln>
                            <a:noFill/>
                          </a:ln>
                          <a:solidFill>
                            <a:srgbClr val="000066"/>
                          </a:solidFill>
                          <a:effectLst/>
                          <a:latin typeface="Arial" charset="0"/>
                          <a:cs typeface="Nazanin" pitchFamily="2" charset="-78"/>
                        </a:rPr>
                        <a:t>هدف منطقي</a:t>
                      </a:r>
                      <a:endParaRPr kumimoji="0" lang="en-US" sz="1600" b="1" i="0" u="none" strike="noStrike" cap="none" normalizeH="0" baseline="0" dirty="0" smtClean="0">
                        <a:ln>
                          <a:noFill/>
                        </a:ln>
                        <a:solidFill>
                          <a:srgbClr val="000066"/>
                        </a:solidFill>
                        <a:effectLst/>
                        <a:latin typeface="Arial" charset="0"/>
                        <a:cs typeface="Nazanin" pitchFamily="2" charset="-78"/>
                      </a:endParaRPr>
                    </a:p>
                  </a:txBody>
                  <a:tcPr marL="0" marR="0" marT="0" marB="0" anchor="ctr" horzOverflow="overflow">
                    <a:lnL w="3175" cap="flat" cmpd="sng" algn="ctr">
                      <a:solidFill>
                        <a:srgbClr val="666699"/>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rgbClr val="6666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40121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4613" name="Group 3109"/>
          <p:cNvGraphicFramePr>
            <a:graphicFrameLocks noGrp="1"/>
          </p:cNvGraphicFramePr>
          <p:nvPr>
            <p:ph type="tbl" idx="1"/>
          </p:nvPr>
        </p:nvGraphicFramePr>
        <p:xfrm>
          <a:off x="320675" y="1561160"/>
          <a:ext cx="8577263" cy="5180208"/>
        </p:xfrm>
        <a:graphic>
          <a:graphicData uri="http://schemas.openxmlformats.org/drawingml/2006/table">
            <a:tbl>
              <a:tblPr rtl="1">
                <a:tableStyleId>{775DCB02-9BB8-47FD-8907-85C794F793BA}</a:tableStyleId>
              </a:tblPr>
              <a:tblGrid>
                <a:gridCol w="407988"/>
                <a:gridCol w="1736725"/>
                <a:gridCol w="1071562"/>
                <a:gridCol w="979488"/>
                <a:gridCol w="1165225"/>
                <a:gridCol w="1071562"/>
                <a:gridCol w="1073150"/>
                <a:gridCol w="1071563"/>
              </a:tblGrid>
              <a:tr h="144463">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000" u="none" strike="noStrike" cap="none" normalizeH="0" baseline="0" dirty="0" smtClean="0">
                          <a:ln>
                            <a:noFill/>
                          </a:ln>
                          <a:effectLst/>
                          <a:cs typeface="B Nazanin" pitchFamily="2" charset="-78"/>
                        </a:rPr>
                        <a:t>رديف</a:t>
                      </a:r>
                      <a:endParaRPr kumimoji="0" lang="en-US" sz="1000" b="1"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cs typeface="B Nazanin" pitchFamily="2" charset="-78"/>
                        </a:rPr>
                        <a:t>مدل‌ها</a:t>
                      </a:r>
                      <a:endParaRPr kumimoji="0" lang="en-US" sz="20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cs typeface="B Nazanin" pitchFamily="2" charset="-78"/>
                        </a:rPr>
                        <a:t>1</a:t>
                      </a:r>
                      <a:r>
                        <a:rPr kumimoji="0" lang="en-US" sz="2000" u="none" strike="noStrike" cap="none" normalizeH="0" baseline="0" smtClean="0">
                          <a:ln>
                            <a:noFill/>
                          </a:ln>
                          <a:effectLst/>
                          <a:cs typeface="B Nazanin" pitchFamily="2" charset="-78"/>
                        </a:rPr>
                        <a:t>S</a:t>
                      </a:r>
                      <a:endParaRPr kumimoji="0" lang="en-US" sz="20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cs typeface="B Nazanin" pitchFamily="2" charset="-78"/>
                        </a:rPr>
                        <a:t>2</a:t>
                      </a:r>
                      <a:r>
                        <a:rPr kumimoji="0" lang="en-US" sz="2000" u="none" strike="noStrike" cap="none" normalizeH="0" baseline="0" smtClean="0">
                          <a:ln>
                            <a:noFill/>
                          </a:ln>
                          <a:effectLst/>
                          <a:cs typeface="B Nazanin" pitchFamily="2" charset="-78"/>
                        </a:rPr>
                        <a:t>S</a:t>
                      </a:r>
                      <a:endParaRPr kumimoji="0" lang="en-US" sz="20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cs typeface="B Nazanin" pitchFamily="2" charset="-78"/>
                        </a:rPr>
                        <a:t>3</a:t>
                      </a:r>
                      <a:r>
                        <a:rPr kumimoji="0" lang="en-US" sz="2000" u="none" strike="noStrike" cap="none" normalizeH="0" baseline="0" smtClean="0">
                          <a:ln>
                            <a:noFill/>
                          </a:ln>
                          <a:effectLst/>
                          <a:cs typeface="B Nazanin" pitchFamily="2" charset="-78"/>
                        </a:rPr>
                        <a:t>S</a:t>
                      </a:r>
                      <a:endParaRPr kumimoji="0" lang="en-US" sz="20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cs typeface="B Nazanin" pitchFamily="2" charset="-78"/>
                        </a:rPr>
                        <a:t>4</a:t>
                      </a:r>
                      <a:r>
                        <a:rPr kumimoji="0" lang="en-US" sz="2000" u="none" strike="noStrike" cap="none" normalizeH="0" baseline="0" smtClean="0">
                          <a:ln>
                            <a:noFill/>
                          </a:ln>
                          <a:effectLst/>
                          <a:cs typeface="B Nazanin" pitchFamily="2" charset="-78"/>
                        </a:rPr>
                        <a:t>S</a:t>
                      </a:r>
                      <a:endParaRPr kumimoji="0" lang="en-US" sz="20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0">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محور افقي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 </a:t>
                      </a:r>
                      <a:r>
                        <a:rPr kumimoji="0" lang="en-US" sz="1400" u="none" strike="noStrike" cap="none" normalizeH="0" baseline="0" smtClean="0">
                          <a:ln>
                            <a:noFill/>
                          </a:ln>
                          <a:effectLst/>
                          <a:cs typeface="B Nazanin" pitchFamily="2" charset="-78"/>
                        </a:rPr>
                        <a:t>X</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محور عمودي </a:t>
                      </a:r>
                      <a:r>
                        <a:rPr kumimoji="0" lang="en-US" sz="1400" u="none" strike="noStrike" cap="none" normalizeH="0" baseline="0" smtClean="0">
                          <a:ln>
                            <a:noFill/>
                          </a:ln>
                          <a:effectLst/>
                          <a:cs typeface="B Nazanin" pitchFamily="2" charset="-78"/>
                        </a:rPr>
                        <a:t>Y</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730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1</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الگوي جامع اثربخش (كوين و رودباخ)</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هدف</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وسيله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توجه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 (داخل – خارج</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كنترل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سيستم مبتني بر فرايندهاي داخلي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هدف: ثبات وكنترل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وسيله: مديريت ارتباط و اطلاعات (ضد اطلاعات)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بسيار مكانيك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سيستم مبتني بر روابط انساني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هدف: رشد نيروي انساني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وسيله: ايجاد وحدت و انسجام</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ارگانيك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سيستم مبتني بر عقلايي بودن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هدف: كارايي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وسيله: تعيين هدف و برنامه‌ريزي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مكانيكي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سيستم باز:</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هدف: جذب منابع بيروني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وسيله: انعطاف‌پذيري و در حال آماده‌باش بودن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بسيار ارگانيك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2730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2</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مراحل چرخه حيات و اندازه سازمان (كويين و كامورن)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مرحله اندازه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عوامل داخلي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ضعف – قوت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عوامل خارجي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تهديد – فرصت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زوال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(تدبير انديش)</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اندازه خيلي بزرگ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بلوغ (رسمي شدن)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اندازه: برگ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تولد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(كارآفريني)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اندازه: كوچك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رشد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(همكاري گروهي)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اندازه: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2730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رويكرد طراحي استراتژيك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(مينتزبرگ)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طراحي استراتژي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(رحمان سرشت)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چگونگي برقراري ارتباط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حس – شهودي/ الهامي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چگونگي پردازش اطلاعات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احساسي – متفكر / منطقي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انفعالي / الله بختكي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ناپيدا</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تطابقي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آشكار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ريسك جويانه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(كارآفرينانه)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ناپيدا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مدون آشكار</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33265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1804" name="Group 300"/>
          <p:cNvGraphicFramePr>
            <a:graphicFrameLocks noGrp="1"/>
          </p:cNvGraphicFramePr>
          <p:nvPr>
            <p:ph type="tbl" idx="1"/>
          </p:nvPr>
        </p:nvGraphicFramePr>
        <p:xfrm>
          <a:off x="323850" y="1557462"/>
          <a:ext cx="8569325" cy="5184777"/>
        </p:xfrm>
        <a:graphic>
          <a:graphicData uri="http://schemas.openxmlformats.org/drawingml/2006/table">
            <a:tbl>
              <a:tblPr rtl="1">
                <a:tableStyleId>{775DCB02-9BB8-47FD-8907-85C794F793BA}</a:tableStyleId>
              </a:tblPr>
              <a:tblGrid>
                <a:gridCol w="406400"/>
                <a:gridCol w="1735137"/>
                <a:gridCol w="1071563"/>
                <a:gridCol w="979487"/>
                <a:gridCol w="1163638"/>
                <a:gridCol w="1069975"/>
                <a:gridCol w="1071562"/>
                <a:gridCol w="1071563"/>
              </a:tblGrid>
              <a:tr h="477838">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5953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محور افقي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 </a:t>
                      </a:r>
                      <a:r>
                        <a:rPr kumimoji="0" lang="en-US" sz="1400" u="none" strike="noStrike" cap="none" normalizeH="0" baseline="0" smtClean="0">
                          <a:ln>
                            <a:noFill/>
                          </a:ln>
                          <a:effectLst>
                            <a:outerShdw blurRad="38100" dist="38100" dir="2700000" algn="tl">
                              <a:srgbClr val="C0C0C0"/>
                            </a:outerShdw>
                          </a:effectLst>
                          <a:cs typeface="B Nazanin" pitchFamily="2" charset="-78"/>
                        </a:rPr>
                        <a:t>X</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400" u="none" strike="noStrike" cap="none" normalizeH="0" baseline="0" smtClean="0">
                          <a:ln>
                            <a:noFill/>
                          </a:ln>
                          <a:effectLst>
                            <a:outerShdw blurRad="38100" dist="38100" dir="2700000" algn="tl">
                              <a:srgbClr val="C0C0C0"/>
                            </a:outerShdw>
                          </a:effectLst>
                          <a:cs typeface="B Nazanin" pitchFamily="2" charset="-78"/>
                        </a:rPr>
                        <a:t>Y</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55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4</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گونه‌هاي استراتژيك تجاري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(ديويد)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داخلي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ضعف – قوت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تدافعي </a:t>
                      </a:r>
                      <a:r>
                        <a:rPr kumimoji="0" lang="en-US" sz="1400" u="none" strike="noStrike" cap="none" normalizeH="0" baseline="0" smtClean="0">
                          <a:ln>
                            <a:noFill/>
                          </a:ln>
                          <a:effectLst>
                            <a:outerShdw blurRad="38100" dist="38100" dir="2700000" algn="tl">
                              <a:srgbClr val="C0C0C0"/>
                            </a:outerShdw>
                          </a:effectLst>
                          <a:cs typeface="B Nazanin" pitchFamily="2" charset="-78"/>
                        </a:rPr>
                        <a:t>WT</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محافظه كارانه </a:t>
                      </a:r>
                      <a:r>
                        <a:rPr kumimoji="0" lang="en-US" sz="1400" u="none" strike="noStrike" cap="none" normalizeH="0" baseline="0" smtClean="0">
                          <a:ln>
                            <a:noFill/>
                          </a:ln>
                          <a:effectLst>
                            <a:outerShdw blurRad="38100" dist="38100" dir="2700000" algn="tl">
                              <a:srgbClr val="C0C0C0"/>
                            </a:outerShdw>
                          </a:effectLst>
                          <a:cs typeface="B Nazanin" pitchFamily="2" charset="-78"/>
                        </a:rPr>
                        <a:t>WO</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تنوع / رقابتي </a:t>
                      </a:r>
                      <a:r>
                        <a:rPr kumimoji="0" lang="en-US" sz="1400" u="none" strike="noStrike" cap="none" normalizeH="0" baseline="0" smtClean="0">
                          <a:ln>
                            <a:noFill/>
                          </a:ln>
                          <a:effectLst>
                            <a:outerShdw blurRad="38100" dist="38100" dir="2700000" algn="tl">
                              <a:srgbClr val="C0C0C0"/>
                            </a:outerShdw>
                          </a:effectLst>
                          <a:cs typeface="B Nazanin" pitchFamily="2" charset="-78"/>
                        </a:rPr>
                        <a:t>ST</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تهاجمي/ توسعه  </a:t>
                      </a:r>
                      <a:r>
                        <a:rPr kumimoji="0" lang="en-US" sz="1400" u="none" strike="noStrike" cap="none" normalizeH="0" baseline="0" smtClean="0">
                          <a:ln>
                            <a:noFill/>
                          </a:ln>
                          <a:effectLst>
                            <a:outerShdw blurRad="38100" dist="38100" dir="2700000" algn="tl">
                              <a:srgbClr val="C0C0C0"/>
                            </a:outerShdw>
                          </a:effectLst>
                          <a:cs typeface="B Nazanin" pitchFamily="2" charset="-78"/>
                        </a:rPr>
                        <a:t>SO</a:t>
                      </a:r>
                      <a:r>
                        <a:rPr kumimoji="0" lang="ar-SA" sz="1400" u="none" strike="noStrike" cap="none" normalizeH="0" baseline="0" smtClean="0">
                          <a:ln>
                            <a:noFill/>
                          </a:ln>
                          <a:effectLst>
                            <a:outerShdw blurRad="38100" dist="38100" dir="2700000" algn="tl">
                              <a:srgbClr val="C0C0C0"/>
                            </a:outerShdw>
                          </a:effectLst>
                          <a:cs typeface="B Nazanin" pitchFamily="2" charset="-78"/>
                        </a:rPr>
                        <a:t> (ديويد)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161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5</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ارزيابي موقعيت و اقدام استراتژيك</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u="none" strike="noStrike" cap="none" normalizeH="0" baseline="0" smtClean="0">
                          <a:ln>
                            <a:noFill/>
                          </a:ln>
                          <a:effectLst>
                            <a:outerShdw blurRad="38100" dist="38100" dir="2700000" algn="tl">
                              <a:srgbClr val="C0C0C0"/>
                            </a:outerShdw>
                          </a:effectLst>
                          <a:cs typeface="B Nazanin" pitchFamily="2" charset="-78"/>
                        </a:rPr>
                        <a:t>SPACE</a:t>
                      </a:r>
                      <a:r>
                        <a:rPr kumimoji="0" lang="ar-SA" sz="1400" u="none" strike="noStrike" cap="none" normalizeH="0" baseline="0" smtClean="0">
                          <a:ln>
                            <a:noFill/>
                          </a:ln>
                          <a:effectLst>
                            <a:outerShdw blurRad="38100" dist="38100" dir="2700000" algn="tl">
                              <a:srgbClr val="C0C0C0"/>
                            </a:outerShdw>
                          </a:effectLst>
                          <a:cs typeface="B Nazanin" pitchFamily="2" charset="-78"/>
                        </a:rPr>
                        <a:t>(رو،ماسون و دمكل)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توان مالي </a:t>
                      </a:r>
                      <a:r>
                        <a:rPr kumimoji="0" lang="en-US" sz="1400" u="none" strike="noStrike" cap="none" normalizeH="0" baseline="0" smtClean="0">
                          <a:ln>
                            <a:noFill/>
                          </a:ln>
                          <a:effectLst>
                            <a:outerShdw blurRad="38100" dist="38100" dir="2700000" algn="tl">
                              <a:srgbClr val="C0C0C0"/>
                            </a:outerShdw>
                          </a:effectLst>
                          <a:cs typeface="B Nazanin" pitchFamily="2" charset="-78"/>
                        </a:rPr>
                        <a:t>(FS)</a:t>
                      </a:r>
                      <a:endParaRPr kumimoji="0" lang="ar-SA" sz="1400" u="none" strike="noStrike" cap="none" normalizeH="0" baseline="0" smtClean="0">
                        <a:ln>
                          <a:noFill/>
                        </a:ln>
                        <a:effectLst>
                          <a:outerShdw blurRad="38100" dist="38100" dir="2700000" algn="tl">
                            <a:srgbClr val="C0C0C0"/>
                          </a:outerShdw>
                        </a:effectLst>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ثبات محيط </a:t>
                      </a:r>
                      <a:r>
                        <a:rPr kumimoji="0" lang="en-US" sz="1400" u="none" strike="noStrike" cap="none" normalizeH="0" baseline="0" smtClean="0">
                          <a:ln>
                            <a:noFill/>
                          </a:ln>
                          <a:effectLst>
                            <a:outerShdw blurRad="38100" dist="38100" dir="2700000" algn="tl">
                              <a:srgbClr val="C0C0C0"/>
                            </a:outerShdw>
                          </a:effectLst>
                          <a:cs typeface="B Nazanin" pitchFamily="2" charset="-78"/>
                        </a:rPr>
                        <a:t>(ES)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توان صنعت  </a:t>
                      </a:r>
                      <a:r>
                        <a:rPr kumimoji="0" lang="en-US" sz="1400" u="none" strike="noStrike" cap="none" normalizeH="0" baseline="0" smtClean="0">
                          <a:ln>
                            <a:noFill/>
                          </a:ln>
                          <a:effectLst>
                            <a:outerShdw blurRad="38100" dist="38100" dir="2700000" algn="tl">
                              <a:srgbClr val="C0C0C0"/>
                            </a:outerShdw>
                          </a:effectLst>
                          <a:cs typeface="B Nazanin" pitchFamily="2" charset="-78"/>
                        </a:rPr>
                        <a:t>(IS)</a:t>
                      </a:r>
                      <a:endParaRPr kumimoji="0" lang="ar-SA" sz="1400" u="none" strike="noStrike" cap="none" normalizeH="0" baseline="0" smtClean="0">
                        <a:ln>
                          <a:noFill/>
                        </a:ln>
                        <a:effectLst>
                          <a:outerShdw blurRad="38100" dist="38100" dir="2700000" algn="tl">
                            <a:srgbClr val="C0C0C0"/>
                          </a:outerShdw>
                        </a:effectLst>
                        <a:cs typeface="B Nazanin" pitchFamily="2" charset="-78"/>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مزيت رقابتي  </a:t>
                      </a:r>
                      <a:r>
                        <a:rPr kumimoji="0" lang="en-US" sz="1400" u="none" strike="noStrike" cap="none" normalizeH="0" baseline="0" smtClean="0">
                          <a:ln>
                            <a:noFill/>
                          </a:ln>
                          <a:effectLst>
                            <a:outerShdw blurRad="38100" dist="38100" dir="2700000" algn="tl">
                              <a:srgbClr val="C0C0C0"/>
                            </a:outerShdw>
                          </a:effectLst>
                          <a:cs typeface="B Nazanin" pitchFamily="2" charset="-78"/>
                        </a:rPr>
                        <a:t>(CA)</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تدافعي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محافظه‌كارانه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رقابتي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تهاجمي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1338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6</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u="none" strike="noStrike" cap="none" normalizeH="0" baseline="0" smtClean="0">
                          <a:ln>
                            <a:noFill/>
                          </a:ln>
                          <a:effectLst>
                            <a:outerShdw blurRad="38100" dist="38100" dir="2700000" algn="tl">
                              <a:srgbClr val="C0C0C0"/>
                            </a:outerShdw>
                          </a:effectLst>
                          <a:cs typeface="B Nazanin" pitchFamily="2" charset="-78"/>
                        </a:rPr>
                        <a:t>BCG</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رشد فروش</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كم – زياد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سهم بازار</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كم – زياد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سگ هاي ها</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(خطر، فرار را بر قرار ترجيح دهيد)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گاوهاي شيرده</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(خوب احتياط كنيد)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علامت سؤال</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(ابهام احتياط كنيم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(روشن شتاب كنيد)</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ستاره</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Terminator 4"/>
          <p:cNvSpPr/>
          <p:nvPr/>
        </p:nvSpPr>
        <p:spPr>
          <a:xfrm>
            <a:off x="71406" y="91328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ویژگی های نقاط مرجع استراتژیک</a:t>
            </a:r>
            <a:endParaRPr lang="fa-IR" sz="2400" b="1" dirty="0" smtClean="0">
              <a:solidFill>
                <a:srgbClr val="C00000"/>
              </a:solidFill>
              <a:cs typeface="B Titr" pitchFamily="2" charset="-78"/>
            </a:endParaRPr>
          </a:p>
        </p:txBody>
      </p:sp>
      <p:graphicFrame>
        <p:nvGraphicFramePr>
          <p:cNvPr id="6" name="Diagram 5"/>
          <p:cNvGraphicFramePr/>
          <p:nvPr/>
        </p:nvGraphicFramePr>
        <p:xfrm>
          <a:off x="107504" y="1700808"/>
          <a:ext cx="8856984"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33265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2762" name="Group 234"/>
          <p:cNvGraphicFramePr>
            <a:graphicFrameLocks noGrp="1"/>
          </p:cNvGraphicFramePr>
          <p:nvPr>
            <p:ph type="tbl" idx="1"/>
          </p:nvPr>
        </p:nvGraphicFramePr>
        <p:xfrm>
          <a:off x="323850" y="1556792"/>
          <a:ext cx="8569325" cy="5126040"/>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7</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توسعه (احمدوند)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اقتضائات محيط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توسعه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توسعه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توسعه مديريت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99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8</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الگوي عمومي مديريت و برنامه‌ريزي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بودجه بندي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برنامه‌ريزي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فرهنگ وتفكر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9</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درجه انسجام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نامنسجم (غيريكپارچه)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مكانيكي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ارگانيكي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سيستماتيك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10</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پيوستگي سازماني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همكار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همسو</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هماهنگ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 هدف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11</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الگوي كنترل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پس كنترل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فرايندها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داده‌ها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همه جانبه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12</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فرهنگ و رفتار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متعارض</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متفاوت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منضبط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دروني شده</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68313" y="33265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117763" name="Group 3"/>
          <p:cNvGraphicFramePr>
            <a:graphicFrameLocks noGrp="1"/>
          </p:cNvGraphicFramePr>
          <p:nvPr>
            <p:ph type="tbl" idx="1"/>
          </p:nvPr>
        </p:nvGraphicFramePr>
        <p:xfrm>
          <a:off x="323850" y="1543320"/>
          <a:ext cx="8569325" cy="5126040"/>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7</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توسعه (احمدوند)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اقتضائات محيط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توسعه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توسعه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توسعه مديريت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99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8</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الگوي عمومي مديريت و برنامه‌ريزي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بودجه بندي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برنامه‌ريزي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فرهنگ وتفكر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استراتژيك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9</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درجه انسجام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نامنسجم (غيريكپارچه)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مكانيكي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ارگانيكي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انسجام سيستماتيك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10</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پيوستگي سازماني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همكار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همسو</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هماهنگ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 هدف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11</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الگوي كنترل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پس كنترل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فرايندها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داده‌ها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 همه جانبه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8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12</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فرهنگ و رفتار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متعارض</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متفاوت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منضبط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دروني شده</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33265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5780" name="Group 180"/>
          <p:cNvGraphicFramePr>
            <a:graphicFrameLocks noGrp="1"/>
          </p:cNvGraphicFramePr>
          <p:nvPr>
            <p:ph type="tbl" idx="1"/>
          </p:nvPr>
        </p:nvGraphicFramePr>
        <p:xfrm>
          <a:off x="323850" y="1557335"/>
          <a:ext cx="8569325" cy="5112025"/>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78628">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464822">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915162">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13</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اهداف فردي و سازماني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 راستايي اعضا و سازمان</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 راستايي اعضا، سازمان و اجتماع</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هم راستايي اعضاي سازمان و اجتماع با سنن الهي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44307">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14</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محيط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 سيطره عوامل محيط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محيط داخلي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محيط تعاملي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مديريت محيط زمينه‌اي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44307">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15</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فازبندي اقدام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مقابله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پيشگيري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پيش بيني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4430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16</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ساختار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شغل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وظيفه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نقش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سيستم گر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4430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17</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الگوي نقش</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استوانه‌اي شكل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هرمي شكل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لوزي شكل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هرم معكوس</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4430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18</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ساز و كار قدرت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ضابط</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ناظم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حامي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مربي</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60648"/>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6804" name="Group 180"/>
          <p:cNvGraphicFramePr>
            <a:graphicFrameLocks noGrp="1"/>
          </p:cNvGraphicFramePr>
          <p:nvPr>
            <p:ph type="tbl" idx="1"/>
          </p:nvPr>
        </p:nvGraphicFramePr>
        <p:xfrm>
          <a:off x="323850" y="1412776"/>
          <a:ext cx="8569325" cy="5293045"/>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1</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19</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زمان و شرايط</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قدرت تنبيهي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تنبيه و تشويق</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تنبيهي – تشويقي و اقناعي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تنبيهي – تشويقي، اقناعي و گفتمان سازي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20</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u="none" strike="noStrike" cap="none" normalizeH="0" baseline="0" smtClean="0">
                          <a:ln>
                            <a:noFill/>
                          </a:ln>
                          <a:effectLst>
                            <a:outerShdw blurRad="38100" dist="38100" dir="2700000" algn="tl">
                              <a:srgbClr val="C0C0C0"/>
                            </a:outerShdw>
                          </a:effectLst>
                          <a:cs typeface="B Nazanin" pitchFamily="2" charset="-78"/>
                        </a:rPr>
                        <a:t>IT</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گذشته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حال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موقعيت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آينده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21</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جايگاه نظريه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اخبار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اطلاعات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خبرگي و دانش</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حكمت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22</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داخي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قوت- ضعف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عوامل خارجي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تهديد – فرصت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عمل بدون نظريه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مصرف نظريه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بديل سازي نظري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نظريه‌سازي اصيل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23</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گونه‌هاي استراتژي‌ تجاري (پورتر)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قلمرو رقابت</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حدود – وسيع</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مزيت رقابتي</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كاهش هزينه – تمايز</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هزينه محور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رهبري هزينه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تمايز محور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تمايز </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24</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استراتژي‌هاي مديريت فرهنگ سازماني (هريسون و هندي)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كانون توجه</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نيازهاي محيط</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ثبات – انعطاف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نقش / وظيفه مدار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وظيفه مدار/ حمايت مدار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قدرت/ هقدر مدار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شخصي/ توفيق مدار</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439271"/>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27826" name="Group 178"/>
          <p:cNvGraphicFramePr>
            <a:graphicFrameLocks noGrp="1"/>
          </p:cNvGraphicFramePr>
          <p:nvPr>
            <p:ph type="tbl" idx="1"/>
          </p:nvPr>
        </p:nvGraphicFramePr>
        <p:xfrm>
          <a:off x="323850" y="1627267"/>
          <a:ext cx="8569325" cy="5114101"/>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1</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25</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استراتژي‌هاي مديريت فرهنگ سازماني (دنيسون و شيرا)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كانون توجه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نيازهاي محيط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ثبات – انعطاف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بوروكراتيك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(تداوم رويه)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مشاركتي (قبيله‌اي)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ماموريتي (بازار)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انعطاف پذير (كارآفريني)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26</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استراتژي‌هاي مديريت فرهنگ سازماني (جفري سوني فيلد)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كانون توجه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نيازهاي محيط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ثبات – انعطاف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باشگاهي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علمي (مكتبي)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سنگري (نظامي)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تيمي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27</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 فرهنگ‌هاي صنعتي (ديل و كندي)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كانون توجه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نيازهاي محيط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ثبات – انعطاف</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صبر ايوب داشتن</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احتياط عقلي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دل به دريا زدن</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دانه پاشيدن</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28</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سيستم‌هاي طراحي ساختار سازماني (دفت)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توجه مديران به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ميزان تمرمزك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زياد – كم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بسيار مكانيكي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مكانيك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ارگانيك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بسيار ارگانيك</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29</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از نظر رسمي بود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ازنظر متمركز بودن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شرايط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دامنه كنترل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ارتباطات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توجه مديران به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 –خارج</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ميزان تمرمزك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زياد – كم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 سطح بالا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 سطح بالا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تجربه و آموش كم</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وسيع</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مكتوب و عمودي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 سطح 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در سطح 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تجربه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متوسط تا 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افقي و كلامي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آموزش رسمي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مكتوب و كلامي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در سطح پايين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در سطح پايين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آموزش + تجربه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كم تا 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افقي، گردهمايي</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288177"/>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28837" name="Group 165"/>
          <p:cNvGraphicFramePr>
            <a:graphicFrameLocks noGrp="1"/>
          </p:cNvGraphicFramePr>
          <p:nvPr>
            <p:ph type="tbl" idx="1"/>
          </p:nvPr>
        </p:nvGraphicFramePr>
        <p:xfrm>
          <a:off x="323850" y="1512140"/>
          <a:ext cx="8569325" cy="5229228"/>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61963">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579438">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0715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30</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سيستم‌هاي طراحي ساختار سازماني مينتزبرگ، دفت، رابينز، الواني 236، اعرابي طراحي ساختار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تغيير محيطي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كم(ثبات) – زياد (پويا)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پيچيدگي محيطي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 – زياد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بوروكراسي ماشيني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(مكانيكي)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بوروكراسي حرفه‌اي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ساده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(مبتني بر خلاقيت)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متخصص سالاري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(ادهوكراسي)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13604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31</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سير تكامل سازمانهاي يادگيرنده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(دفت)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مسئوليت جريان امور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كنترل مركزي – تفويض اختيار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مسئوليت رهبري استراتژيك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 هدايت شده – استراتژي خودجوش</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سلسله مراتب اختيارات سنتي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افقي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يادگيرنده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8778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32</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مديريت منابع انساني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(بامبرگر و مشولم)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بازار كار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(داخلي – خارجي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كنترل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فرايند – محصول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پدرانه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متعهدانه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ثانويه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پيمانكارانه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8778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33</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مديريت – منابع انساني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(تجربي مستقيم) (آسترمن)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بازار كار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داخلي – خارجي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كنترل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فرايند – محصول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مبتني بر استخدام صنعتي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مبتني بر حقوق</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ثانويه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مبتني بر مهارت</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315098"/>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29860" name="Group 164"/>
          <p:cNvGraphicFramePr>
            <a:graphicFrameLocks noGrp="1"/>
          </p:cNvGraphicFramePr>
          <p:nvPr>
            <p:ph type="tbl" idx="1"/>
          </p:nvPr>
        </p:nvGraphicFramePr>
        <p:xfrm>
          <a:off x="323850" y="1510486"/>
          <a:ext cx="8569325" cy="5230882"/>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288925">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298450">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34</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استراتژي‌هاي مديريت منابع انساني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(نظري)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ليك وانسل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بازار كار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داخلي – خارجي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كنترل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فرايند – محصول</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سنتي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تعهدي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مقرراتي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مشورتي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35</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سبك‌هاي رهبري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(هري و بلانچارد)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توجه رهبر به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رابطه گرايي – كارگرايي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سطح پيرو</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بالغ – نابالغ</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تشويقي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حمايتي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دستوري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تفويض اختيار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36</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گونه‌هاي تكنولوژي خدمات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(دفت و مكينتاش)</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تنوع پذيري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كم – زياد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تجربه پذيري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زياد – كم</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يكنواخت (عادي)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طراحي و هنري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مهندسي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ديدگاه پرو (رابينز الواني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پيچيده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(سيدجوادين) دفت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37</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گونه‌هاي استراتژي تركيه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(مرديت)</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اندازه هر دسته از محصول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كوچك – بسيار بزرگ</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انعطاف پذيري محصول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زياد براساس استاندارد – كم براسسا سفارش</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انبوه</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تك محصولي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مستمر</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38</a:t>
                      </a: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استراتژي‌هاي طراحي سيستم اطلاعاتي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(بارل و مورگن)</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جامعه شناسي تغيير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تدريجي – بنيادي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تمايل به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عيني گرايي – ذهني گرايي</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عمل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تفسير 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outerShdw blurRad="38100" dist="38100" dir="2700000" algn="tl">
                              <a:srgbClr val="C0C0C0"/>
                            </a:outerShdw>
                          </a:effectLst>
                          <a:cs typeface="B Nazanin" pitchFamily="2" charset="-78"/>
                        </a:rPr>
                        <a:t>ساختارگرا</a:t>
                      </a: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outerShdw blurRad="38100" dist="38100" dir="2700000" algn="tl">
                              <a:srgbClr val="C0C0C0"/>
                            </a:outerShdw>
                          </a:effectLst>
                          <a:cs typeface="B Nazanin" pitchFamily="2" charset="-78"/>
                        </a:rPr>
                        <a:t>انسان گرا</a:t>
                      </a: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386409"/>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30884" name="Group 164"/>
          <p:cNvGraphicFramePr>
            <a:graphicFrameLocks noGrp="1"/>
          </p:cNvGraphicFramePr>
          <p:nvPr>
            <p:ph type="tbl" idx="1"/>
          </p:nvPr>
        </p:nvGraphicFramePr>
        <p:xfrm>
          <a:off x="323850" y="1583384"/>
          <a:ext cx="8569325" cy="5157984"/>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0">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39</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اولويت‌بندي مسائل استراتژيك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(هانگر)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اثر احتمالي بر شركت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احتمال وقوع</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اولويت پايين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اولويت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اولويت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اولويت بالا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40</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 يك ماتريس </a:t>
                      </a:r>
                      <a:r>
                        <a:rPr kumimoji="0" lang="en-US" sz="1400" u="none" strike="noStrike" cap="none" normalizeH="0" baseline="0" smtClean="0">
                          <a:ln>
                            <a:noFill/>
                          </a:ln>
                          <a:effectLst/>
                          <a:cs typeface="B Nazanin" pitchFamily="2" charset="-78"/>
                        </a:rPr>
                        <a:t>SWOT</a:t>
                      </a:r>
                      <a:r>
                        <a:rPr kumimoji="0" lang="ar-SA" sz="1400" u="none" strike="noStrike" cap="none" normalizeH="0" baseline="0" smtClean="0">
                          <a:ln>
                            <a:noFill/>
                          </a:ln>
                          <a:effectLst/>
                          <a:cs typeface="B Nazanin" pitchFamily="2" charset="-78"/>
                        </a:rPr>
                        <a:t>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(هانگر) علياحمدي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قوت  - ضعف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فرصت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تهديد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a:t>
                      </a:r>
                      <a:r>
                        <a:rPr kumimoji="0" lang="en-US" sz="1400" u="none" strike="noStrike" cap="none" normalizeH="0" baseline="0" smtClean="0">
                          <a:ln>
                            <a:noFill/>
                          </a:ln>
                          <a:effectLst/>
                          <a:cs typeface="B Nazanin" pitchFamily="2" charset="-78"/>
                        </a:rPr>
                        <a:t>WT</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تدافعي (دفاعي)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a:t>
                      </a:r>
                      <a:r>
                        <a:rPr kumimoji="0" lang="en-US" sz="1400" u="none" strike="noStrike" cap="none" normalizeH="0" baseline="0" smtClean="0">
                          <a:ln>
                            <a:noFill/>
                          </a:ln>
                          <a:effectLst/>
                          <a:cs typeface="B Nazanin" pitchFamily="2" charset="-78"/>
                        </a:rPr>
                        <a:t>WO</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محافظه كارانه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a:t>
                      </a:r>
                      <a:r>
                        <a:rPr kumimoji="0" lang="en-US" sz="1400" u="none" strike="noStrike" cap="none" normalizeH="0" baseline="0" smtClean="0">
                          <a:ln>
                            <a:noFill/>
                          </a:ln>
                          <a:effectLst/>
                          <a:cs typeface="B Nazanin" pitchFamily="2" charset="-78"/>
                        </a:rPr>
                        <a:t>ST</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تنوع يا رقابتي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a:t>
                      </a:r>
                      <a:r>
                        <a:rPr kumimoji="0" lang="en-US" sz="1400" u="none" strike="noStrike" cap="none" normalizeH="0" baseline="0" smtClean="0">
                          <a:ln>
                            <a:noFill/>
                          </a:ln>
                          <a:effectLst/>
                          <a:cs typeface="B Nazanin" pitchFamily="2" charset="-78"/>
                        </a:rPr>
                        <a:t>SO</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تهاجمي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41</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u="none" strike="noStrike" cap="none" normalizeH="0" baseline="0" smtClean="0">
                          <a:ln>
                            <a:noFill/>
                          </a:ln>
                          <a:effectLst/>
                          <a:cs typeface="B Nazanin" pitchFamily="2" charset="-78"/>
                        </a:rPr>
                        <a:t>GE</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موقعيت رقابتي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قوي – 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جذابيت (ضعيف)</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بازندگان 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علامت‌هاي سؤال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سود سازان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برندگان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(هانگر 175)</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301)</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42</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 ريشه از طريق خريداري يك شركت ديگر و مديريت فرهنگ‌هاي مختلف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وفاداري به فرهنگ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خيلي زياد – خيلي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جذابيت فرهنگ سازماني شركت خريدار براي كاركنان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خيلي جذاب است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اصلاً  جذابيت ندارد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فرهنگ زدايي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جداسازي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همگون سازي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انسجام (هانگر 251)</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473224"/>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31891" name="Group 147"/>
          <p:cNvGraphicFramePr>
            <a:graphicFrameLocks noGrp="1"/>
          </p:cNvGraphicFramePr>
          <p:nvPr>
            <p:ph type="tbl" idx="1"/>
          </p:nvPr>
        </p:nvGraphicFramePr>
        <p:xfrm>
          <a:off x="323850" y="1778523"/>
          <a:ext cx="8569325" cy="4818829"/>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3</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43</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الگوي تحقيق عملي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(كلينكي)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سطح درگيري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(خيلي) زياد  - كم (كمي)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سطح مشاركت در موضوع</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حداكثر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حداقل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دموگراني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اندازه گيري متغيرها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آزمون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ابزار كيفيت جامع</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آزمون‌هاي تجمسي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(مردم شناسي)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تحقيق كليني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(دكتر فرهي 57)</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44</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استراتژي‌هاي مقابله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قدرت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اهميت موضوع</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همراهي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اتحاد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پرهيز</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تغيير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(سيد جوادين 323)</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45</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تغيير تكنولوژي و يا خريد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 281)</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هزينه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دانش فني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خريد دستگاه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ارتقاي دانش فني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تأمين منابع مالي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عدم خريد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46</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راهبرد استراتژيك جهت گذراندان تعطيلات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28)</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زمان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پول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رفتن به پارك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بازديد آبشار نياگارا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رفتن به پيك نيك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سفر به دور دنيا</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401216"/>
            <a:ext cx="8229600" cy="1371600"/>
          </a:xfrm>
          <a:ln/>
        </p:spPr>
        <p:txBody>
          <a:bodyPr/>
          <a:lstStyle/>
          <a:p>
            <a:pPr rtl="1"/>
            <a:r>
              <a:rPr lang="fa-IR" sz="2800" b="1" dirty="0">
                <a:solidFill>
                  <a:schemeClr val="tx1"/>
                </a:solidFill>
                <a:cs typeface="B Nazanin" pitchFamily="2" charset="-78"/>
              </a:rPr>
              <a:t>الگوهای شناخت  تعیین موقعیت </a:t>
            </a:r>
            <a:br>
              <a:rPr lang="fa-IR" sz="2800" b="1" dirty="0">
                <a:solidFill>
                  <a:schemeClr val="tx1"/>
                </a:solidFill>
                <a:cs typeface="B Nazanin" pitchFamily="2" charset="-78"/>
              </a:rPr>
            </a:br>
            <a:r>
              <a:rPr lang="fa-IR" sz="2800" b="1" dirty="0">
                <a:solidFill>
                  <a:schemeClr val="tx1"/>
                </a:solidFill>
                <a:cs typeface="B Nazanin" pitchFamily="2" charset="-78"/>
              </a:rPr>
              <a:t>در مدیریت یکپارچه برنامه</a:t>
            </a:r>
            <a:r>
              <a:rPr lang="ar-SA" sz="2800" b="1" dirty="0">
                <a:solidFill>
                  <a:schemeClr val="tx1"/>
                </a:solidFill>
                <a:cs typeface="B Nazanin" pitchFamily="2" charset="-78"/>
              </a:rPr>
              <a:t>‌</a:t>
            </a:r>
            <a:r>
              <a:rPr lang="fa-IR" sz="2800" b="1" dirty="0">
                <a:solidFill>
                  <a:schemeClr val="tx1"/>
                </a:solidFill>
                <a:cs typeface="B Nazanin" pitchFamily="2" charset="-78"/>
              </a:rPr>
              <a:t>ریزی ، تحول و</a:t>
            </a:r>
            <a:r>
              <a:rPr lang="ar-SA" sz="2800" b="1" dirty="0">
                <a:solidFill>
                  <a:schemeClr val="tx1"/>
                </a:solidFill>
                <a:cs typeface="B Nazanin" pitchFamily="2" charset="-78"/>
              </a:rPr>
              <a:t> </a:t>
            </a:r>
            <a:r>
              <a:rPr lang="fa-IR" sz="2800" b="1" dirty="0">
                <a:solidFill>
                  <a:schemeClr val="tx1"/>
                </a:solidFill>
                <a:cs typeface="B Nazanin" pitchFamily="2" charset="-78"/>
              </a:rPr>
              <a:t>مدیریت استراتژیک</a:t>
            </a:r>
            <a:endParaRPr lang="en-US" sz="2800" b="1" dirty="0">
              <a:solidFill>
                <a:schemeClr val="tx1"/>
              </a:solidFill>
              <a:cs typeface="B Nazanin" pitchFamily="2" charset="-78"/>
            </a:endParaRPr>
          </a:p>
        </p:txBody>
      </p:sp>
      <p:graphicFrame>
        <p:nvGraphicFramePr>
          <p:cNvPr id="32916" name="Group 148"/>
          <p:cNvGraphicFramePr>
            <a:graphicFrameLocks noGrp="1"/>
          </p:cNvGraphicFramePr>
          <p:nvPr>
            <p:ph type="tbl" idx="1"/>
          </p:nvPr>
        </p:nvGraphicFramePr>
        <p:xfrm>
          <a:off x="323850" y="1583384"/>
          <a:ext cx="8569325" cy="5157984"/>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0">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47</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قدمت – قدرت يا روش </a:t>
                      </a:r>
                      <a:endParaRPr kumimoji="0" lang="en-US"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u="none" strike="noStrike" cap="none" normalizeH="0" baseline="0" smtClean="0">
                          <a:ln>
                            <a:noFill/>
                          </a:ln>
                          <a:effectLst/>
                          <a:cs typeface="B Nazanin" pitchFamily="2" charset="-78"/>
                        </a:rPr>
                        <a:t>ADL Arthor D.Little</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 7 و 206)</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بلوغ</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پيري – بلوغ – ريشه – معرفي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موقعيت رقابتي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مسلط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قوي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مساعد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ضعيف</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بدون دوام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خطر، تمركز در بازار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كناره گيري يا انحلال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اختيار توسعه انتخابي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وجود دامنه وسيعي از گزينه هاي استراتژيك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48</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تعيين جهت سياست‌گذاري‌ها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310)</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دورنماي حوزه امتحان </a:t>
                      </a:r>
                      <a:r>
                        <a:rPr kumimoji="0" lang="en-US" sz="1400" u="none" strike="noStrike" cap="none" normalizeH="0" baseline="0" smtClean="0">
                          <a:ln>
                            <a:noFill/>
                          </a:ln>
                          <a:effectLst/>
                          <a:cs typeface="B Nazanin" pitchFamily="2" charset="-78"/>
                        </a:rPr>
                        <a:t>SBU</a:t>
                      </a:r>
                      <a:endParaRPr kumimoji="0" lang="ar-SA"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جذاب – متوسط – غيرجذاب</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قابليت‌هاي رقابتي شركت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قوي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متوسط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رهبر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تلاش بيشتر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انحلال يا تضاعف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رهبر / رشد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مراقبت‌هاي خاص</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عقب نشيني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توليد نقدينگي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عقب نشيني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آزاد كردن سرمايه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49</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رشد آنسوف</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5/4</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محصول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جديد – موجود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بازار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جديد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موجود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نفوذ كردن به بازار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توسعه بازار (بالندگي)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توسعه محصول (بالندگي)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تنوع بخشيدن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50</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ماتريس گزينه‌هاي استراتژيك مالي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(علي احمدي 417)</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ارزش</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مثبت – منفي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نقدينگي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غني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كاهش سرمايه گذاري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تجديد ساختار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افزايش مالي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تجديد سرمايه‌گذاري</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412776"/>
            <a:ext cx="8856984" cy="5307607"/>
          </a:xfrm>
          <a:prstGeom prst="rect">
            <a:avLst/>
          </a:prstGeom>
        </p:spPr>
        <p:txBody>
          <a:bodyPr wrap="square">
            <a:spAutoFit/>
          </a:bodyPr>
          <a:lstStyle/>
          <a:p>
            <a:pPr algn="justLow" rtl="1">
              <a:lnSpc>
                <a:spcPct val="160000"/>
              </a:lnSpc>
              <a:spcBef>
                <a:spcPts val="1200"/>
              </a:spcBef>
            </a:pPr>
            <a:r>
              <a:rPr lang="fa-IR" sz="2600" dirty="0" smtClean="0">
                <a:cs typeface="B Nazanin" pitchFamily="2" charset="-78"/>
              </a:rPr>
              <a:t>نظريه دورنما (اميد به موفقيت) ثابت مي كند كه افراد مختلف براي ارزيابي گزينه ها، اهداف و نقاط مرجعي را مدنظر قرار مي دهند و رفتارشان ناشي از آن است كه خود را در سطحي بالاتر يا پايين تر از هدف يا نقطه مرجع (مطلوب) فرض كنند. فيگن بام و تامس در سال 1988 از نظريه دورنما براي تبيين رفتار در سطح سازمان استفاده كردند.</a:t>
            </a:r>
          </a:p>
          <a:p>
            <a:pPr algn="justLow" rtl="1">
              <a:lnSpc>
                <a:spcPct val="160000"/>
              </a:lnSpc>
              <a:spcBef>
                <a:spcPts val="1200"/>
              </a:spcBef>
            </a:pPr>
            <a:r>
              <a:rPr lang="fa-IR" sz="2600" dirty="0" smtClean="0">
                <a:cs typeface="B Nazanin" pitchFamily="2" charset="-78"/>
              </a:rPr>
              <a:t>آنها دريافتند سازمان ها زماني كه خود را پايين تر از نقاط مرجع مي بينند "‌ريسك پذيرند" و زماني كه بالاتر از نقاط مرجع مي بينند "ريسك گريز" مي شوند. بنابراين به نظر مي رسد انتخاب نقاط مرجعي براي سازمان (يا براي تصميم گيري سازماني) اثر مستقيمي بر رفتار انتخاب استراتژيك دارد.</a:t>
            </a:r>
            <a:endParaRPr lang="ar-SA" sz="2600" dirty="0" smtClean="0">
              <a:cs typeface="B Nazanin" pitchFamily="2" charset="-78"/>
            </a:endParaRPr>
          </a:p>
        </p:txBody>
      </p:sp>
      <p:sp>
        <p:nvSpPr>
          <p:cNvPr id="6" name="Flowchart: Terminator 5"/>
          <p:cNvSpPr/>
          <p:nvPr/>
        </p:nvSpPr>
        <p:spPr>
          <a:xfrm>
            <a:off x="71406" y="841272"/>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488015"/>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33939" name="Group 147"/>
          <p:cNvGraphicFramePr>
            <a:graphicFrameLocks noGrp="1"/>
          </p:cNvGraphicFramePr>
          <p:nvPr>
            <p:ph type="tbl" idx="1"/>
          </p:nvPr>
        </p:nvGraphicFramePr>
        <p:xfrm>
          <a:off x="323850" y="1861203"/>
          <a:ext cx="8569325" cy="4520125"/>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4</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51</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رويكردهاي اجرايي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برايسون، منويان: 333</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اهميت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حداكثر  - حداقل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وضعيت مسئله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حمايت – مخالفت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مشكل آفرين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با اولويت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مخالفت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حمايت كنندگان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52</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 اثربخشي و كارايي عملكرد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(سيد جوادين 39)</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كارايي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خوب – 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اثربخشي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غيرمؤثر و ناكارآمد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اثربخش و ناكارآمد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غيرمؤثر و كارآمد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اثربخش و كارآمد</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53</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چهارچوبي براي ارزيابي محيط نامطمئن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پيچيدگي محيط</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پيچيده – ساده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تغييرات محيطي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ناپايدار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پايدار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عدم اطمينان اندك، زياد،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ساده و پايدار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عدم اطمينان اندك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ساده ناپايدار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عدم اطمينان اندك، زياد،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پيچيده و ناپايدار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عدم اطمينان اندك تا متوسط</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54</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رابطه بين تغيير و خلاقيت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خلاقيت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تغيير و توسعه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تقليد كنننده: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محافظه كار و سنتي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تقليد كننده: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 نوآور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خلاق:</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به شكل نظري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لسيار خلاق:</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داراي خلاقيت و نوآوري</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314909"/>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34964" name="Group 148"/>
          <p:cNvGraphicFramePr>
            <a:graphicFrameLocks noGrp="1"/>
          </p:cNvGraphicFramePr>
          <p:nvPr>
            <p:ph type="tbl" idx="1"/>
          </p:nvPr>
        </p:nvGraphicFramePr>
        <p:xfrm>
          <a:off x="323850" y="1688097"/>
          <a:ext cx="8569325" cy="5053271"/>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0005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2</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4810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55</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رابطه بين خلاقيت و عامل سازماني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خلاقيت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u="none" strike="noStrike" cap="none" normalizeH="0" baseline="0" smtClean="0">
                        <a:ln>
                          <a:noFill/>
                        </a:ln>
                        <a:effectLst/>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مهارت انجام كار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مؤسس</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مروج و مبلغ</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مدير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خلاق و نوآور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كارآفرين</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56</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بليك و موتون</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توجه به توليد </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توجه به آزاد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منفعل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رابطه 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توليد 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فعال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57</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اصلاح رفتار</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روش تقويت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مناسب – نامناسب</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اقدام</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ايجاد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حذف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تقويت منفي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تنبيه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خاموشي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تقويت مثبت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58</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گونه‌هاي استراتژيك در صنعت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نيازهاي سرمايه‌اي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ميزان نوآوري در محصولات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خرده فروشان مواد اوليه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شركت‌هي توليد دوچرخه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نمونه‌ها: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شركت‌هاي توليدي نرم‌افزار كامپيوتر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ناشرين مجلات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نمونه‌ها: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شركت‌هاي معادن و فلزات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توليدكنندگان</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اسباب و اثاثيه منزل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نمونه: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شركت‌هاي فضايي/نظامي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شركت‌هاي توليدي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كامپيوترهاي بزرگ</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317577"/>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36002" name="Group 162"/>
          <p:cNvGraphicFramePr>
            <a:graphicFrameLocks noGrp="1"/>
          </p:cNvGraphicFramePr>
          <p:nvPr>
            <p:ph type="tbl" idx="1"/>
          </p:nvPr>
        </p:nvGraphicFramePr>
        <p:xfrm>
          <a:off x="323850" y="1690765"/>
          <a:ext cx="8569325" cy="5050603"/>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495300">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620713">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59</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سازمان يادگيرنده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(كثيري نژاد: 32)</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يادگيري سازماني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تأكيد بر عمل</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سازمان زوال يابنده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سازمان عملگرا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سازمان تشريفاتي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سازمان يادگيرنده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60</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وضعيت فرهنگ سازماني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(كثيري نژاد – 4)</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تعداد كاركنان داراي ارزش‌هاي مشترك</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توافق كاركنان در مورد ارزش‌هاي سازماني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قوي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ضعيف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فرهنگ ضعف</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فرهنگ ميانه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فرهنگ ميانه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فرهنگ قوي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61</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سبك‌هاي مديريت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وظيفه مداري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رابطه مداري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زياد – كم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بي تفاوتي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رابطه مداري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وظيفه مداري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تيمي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6667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62</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استراتژي‌هاي مديريت اطلاعات</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(مدل كلاك)</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جامعه شناسي (تغيير)</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راديكال – قانون گرا (تنظيم)</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تمايل (بازده)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ذهني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عيني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عمل 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تفسير 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ساختار گرا</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انسان گرا</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260648"/>
            <a:ext cx="8229600" cy="1371600"/>
          </a:xfrm>
          <a:ln/>
        </p:spPr>
        <p:txBody>
          <a:bodyPr/>
          <a:lstStyle/>
          <a:p>
            <a:pPr rtl="1"/>
            <a:r>
              <a:rPr lang="fa-IR" sz="2800" b="1">
                <a:solidFill>
                  <a:schemeClr val="tx1"/>
                </a:solidFill>
                <a:cs typeface="B Nazanin" pitchFamily="2" charset="-78"/>
              </a:rPr>
              <a:t>الگوهای شناخت  تعیین موقعیت </a:t>
            </a:r>
            <a:br>
              <a:rPr lang="fa-IR" sz="2800" b="1">
                <a:solidFill>
                  <a:schemeClr val="tx1"/>
                </a:solidFill>
                <a:cs typeface="B Nazanin" pitchFamily="2" charset="-78"/>
              </a:rPr>
            </a:br>
            <a:r>
              <a:rPr lang="fa-IR" sz="2800" b="1">
                <a:solidFill>
                  <a:schemeClr val="tx1"/>
                </a:solidFill>
                <a:cs typeface="B Nazanin" pitchFamily="2" charset="-78"/>
              </a:rPr>
              <a:t>در مدیریت یکپارچه برنامه</a:t>
            </a:r>
            <a:r>
              <a:rPr lang="ar-SA" sz="2800" b="1">
                <a:solidFill>
                  <a:schemeClr val="tx1"/>
                </a:solidFill>
                <a:cs typeface="B Nazanin" pitchFamily="2" charset="-78"/>
              </a:rPr>
              <a:t>‌</a:t>
            </a:r>
            <a:r>
              <a:rPr lang="fa-IR" sz="2800" b="1">
                <a:solidFill>
                  <a:schemeClr val="tx1"/>
                </a:solidFill>
                <a:cs typeface="B Nazanin" pitchFamily="2" charset="-78"/>
              </a:rPr>
              <a:t>ریزی ، تحول و</a:t>
            </a:r>
            <a:r>
              <a:rPr lang="ar-SA" sz="2800" b="1">
                <a:solidFill>
                  <a:schemeClr val="tx1"/>
                </a:solidFill>
                <a:cs typeface="B Nazanin" pitchFamily="2" charset="-78"/>
              </a:rPr>
              <a:t> </a:t>
            </a:r>
            <a:r>
              <a:rPr lang="fa-IR" sz="2800" b="1">
                <a:solidFill>
                  <a:schemeClr val="tx1"/>
                </a:solidFill>
                <a:cs typeface="B Nazanin" pitchFamily="2" charset="-78"/>
              </a:rPr>
              <a:t>مدیریت استراتژیک</a:t>
            </a:r>
            <a:endParaRPr lang="en-US" sz="2800" b="1">
              <a:solidFill>
                <a:schemeClr val="tx1"/>
              </a:solidFill>
              <a:cs typeface="B Nazanin" pitchFamily="2" charset="-78"/>
            </a:endParaRPr>
          </a:p>
        </p:txBody>
      </p:sp>
      <p:graphicFrame>
        <p:nvGraphicFramePr>
          <p:cNvPr id="36969" name="Group 105"/>
          <p:cNvGraphicFramePr>
            <a:graphicFrameLocks noGrp="1"/>
          </p:cNvGraphicFramePr>
          <p:nvPr>
            <p:ph type="tbl" idx="1"/>
          </p:nvPr>
        </p:nvGraphicFramePr>
        <p:xfrm>
          <a:off x="323850" y="1633836"/>
          <a:ext cx="8569325" cy="5080001"/>
        </p:xfrm>
        <a:graphic>
          <a:graphicData uri="http://schemas.openxmlformats.org/drawingml/2006/table">
            <a:tbl>
              <a:tblPr rtl="1">
                <a:tableStyleId>{775DCB02-9BB8-47FD-8907-85C794F793BA}</a:tableStyleId>
              </a:tblPr>
              <a:tblGrid>
                <a:gridCol w="407987"/>
                <a:gridCol w="1733550"/>
                <a:gridCol w="1071563"/>
                <a:gridCol w="979487"/>
                <a:gridCol w="1163638"/>
                <a:gridCol w="1069975"/>
                <a:gridCol w="1071562"/>
                <a:gridCol w="1071563"/>
              </a:tblGrid>
              <a:tr h="557213">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dirty="0" smtClean="0">
                          <a:ln>
                            <a:noFill/>
                          </a:ln>
                          <a:effectLst>
                            <a:outerShdw blurRad="38100" dist="38100" dir="2700000" algn="tl">
                              <a:srgbClr val="C0C0C0"/>
                            </a:outerShdw>
                          </a:effectLst>
                          <a:cs typeface="B Nazanin" pitchFamily="2" charset="-78"/>
                        </a:rPr>
                        <a:t>رديف</a:t>
                      </a:r>
                      <a:endParaRPr kumimoji="0" lang="en-US" sz="12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مدل‌ها</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u="none" strike="noStrike" cap="none" normalizeH="0" baseline="0" smtClean="0">
                          <a:ln>
                            <a:noFill/>
                          </a:ln>
                          <a:effectLst/>
                          <a:cs typeface="B Nazanin" pitchFamily="2" charset="-78"/>
                        </a:rPr>
                        <a:t>نقاط مرجع استراتژیک </a:t>
                      </a:r>
                      <a:endParaRPr kumimoji="0" lang="en-US" sz="18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hMerge="1">
                  <a:txBody>
                    <a:bodyPr/>
                    <a:lstStyle/>
                    <a:p>
                      <a:endParaRPr lang="en-US"/>
                    </a:p>
                  </a:txBody>
                  <a:tcPr/>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1</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dirty="0" smtClean="0">
                          <a:ln>
                            <a:noFill/>
                          </a:ln>
                          <a:effectLst>
                            <a:outerShdw blurRad="38100" dist="38100" dir="2700000" algn="tl">
                              <a:srgbClr val="C0C0C0"/>
                            </a:outerShdw>
                          </a:effectLst>
                          <a:cs typeface="B Nazanin" pitchFamily="2" charset="-78"/>
                        </a:rPr>
                        <a:t>2</a:t>
                      </a:r>
                      <a:r>
                        <a:rPr kumimoji="0" lang="en-US" sz="2000" u="none" strike="noStrike" cap="none" normalizeH="0" baseline="0" dirty="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3</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row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2000" u="none" strike="noStrike" cap="none" normalizeH="0" baseline="0" smtClean="0">
                          <a:ln>
                            <a:noFill/>
                          </a:ln>
                          <a:effectLst>
                            <a:outerShdw blurRad="38100" dist="38100" dir="2700000" algn="tl">
                              <a:srgbClr val="C0C0C0"/>
                            </a:outerShdw>
                          </a:effectLst>
                          <a:cs typeface="B Nazanin" pitchFamily="2" charset="-78"/>
                        </a:rPr>
                        <a:t>4</a:t>
                      </a:r>
                      <a:r>
                        <a:rPr kumimoji="0" lang="en-US" sz="2000" u="none" strike="noStrike" cap="none" normalizeH="0" baseline="0" smtClean="0">
                          <a:ln>
                            <a:noFill/>
                          </a:ln>
                          <a:effectLst>
                            <a:outerShdw blurRad="38100" dist="38100" dir="2700000" algn="tl">
                              <a:srgbClr val="C0C0C0"/>
                            </a:outerShdw>
                          </a:effectLst>
                          <a:cs typeface="B Nazanin" pitchFamily="2" charset="-78"/>
                        </a:rPr>
                        <a:t>S</a:t>
                      </a: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r>
              <a:tr h="590550">
                <a:tc vMerge="1">
                  <a:txBody>
                    <a:bodyPr/>
                    <a:lstStyle/>
                    <a:p>
                      <a:endParaRPr lang="en-US"/>
                    </a:p>
                  </a:txBody>
                  <a:tcPr/>
                </a:tc>
                <a:tc v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افقي  </a:t>
                      </a:r>
                      <a:r>
                        <a:rPr kumimoji="0" lang="en-US" sz="1200" u="none" strike="noStrike" cap="none" normalizeH="0" baseline="0" smtClean="0">
                          <a:ln>
                            <a:noFill/>
                          </a:ln>
                          <a:effectLst>
                            <a:outerShdw blurRad="38100" dist="38100" dir="2700000" algn="tl">
                              <a:srgbClr val="C0C0C0"/>
                            </a:outerShdw>
                          </a:effectLst>
                          <a:cs typeface="B Nazanin" pitchFamily="2" charset="-78"/>
                        </a:rPr>
                        <a:t>X</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200" u="none" strike="noStrike" cap="none" normalizeH="0" baseline="0" smtClean="0">
                          <a:ln>
                            <a:noFill/>
                          </a:ln>
                          <a:effectLst>
                            <a:outerShdw blurRad="38100" dist="38100" dir="2700000" algn="tl">
                              <a:srgbClr val="C0C0C0"/>
                            </a:outerShdw>
                          </a:effectLst>
                          <a:cs typeface="B Nazanin" pitchFamily="2" charset="-78"/>
                        </a:rPr>
                        <a:t>محور عمودي </a:t>
                      </a:r>
                      <a:r>
                        <a:rPr kumimoji="0" lang="en-US" sz="1200" u="none" strike="noStrike" cap="none" normalizeH="0" baseline="0" smtClean="0">
                          <a:ln>
                            <a:noFill/>
                          </a:ln>
                          <a:effectLst>
                            <a:outerShdw blurRad="38100" dist="38100" dir="2700000" algn="tl">
                              <a:srgbClr val="C0C0C0"/>
                            </a:outerShdw>
                          </a:effectLst>
                          <a:cs typeface="B Nazanin" pitchFamily="2" charset="-78"/>
                        </a:rPr>
                        <a:t>Y</a:t>
                      </a:r>
                      <a:endParaRPr kumimoji="0" lang="en-US" sz="12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B Nazanin" pitchFamily="2" charset="-78"/>
                      </a:endParaRPr>
                    </a:p>
                  </a:txBody>
                  <a:tcPr marL="36000" marR="36000" marT="46800" marB="46800" anchor="ctr" horzOverflow="overflow"/>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5049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63</a:t>
                      </a:r>
                      <a:endParaRPr kumimoji="0" lang="en-US" sz="1400" b="1"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مدل انواع ساختارها</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(پرو)</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تعامل (توجه)</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سازگاري با محيط (خارج)</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انسجام داخلي (داخل)</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(نيازهاي ) محيطي</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تهديد</a:t>
                      </a: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ثبات</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ساده</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هنري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smtClean="0">
                          <a:ln>
                            <a:noFill/>
                          </a:ln>
                          <a:effectLst/>
                          <a:cs typeface="B Nazanin" pitchFamily="2" charset="-78"/>
                        </a:rPr>
                        <a:t>مهندسي</a:t>
                      </a:r>
                      <a:endParaRPr kumimoji="0" lang="en-US" sz="1400" b="0" i="0" u="none" strike="noStrike" cap="none" normalizeH="0" baseline="0" smtClean="0">
                        <a:ln>
                          <a:noFill/>
                        </a:ln>
                        <a:solidFill>
                          <a:srgbClr val="000000"/>
                        </a:solidFill>
                        <a:effectLst/>
                        <a:latin typeface="Tahoma" pitchFamily="34" charset="0"/>
                        <a:cs typeface="B Nazanin" pitchFamily="2" charset="-78"/>
                      </a:endParaRPr>
                    </a:p>
                  </a:txBody>
                  <a:tcPr marL="36000" marR="36000" marT="46800" marB="46800" anchor="ct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sz="1400" u="none" strike="noStrike" cap="none" normalizeH="0" baseline="0" dirty="0" smtClean="0">
                          <a:ln>
                            <a:noFill/>
                          </a:ln>
                          <a:effectLst/>
                          <a:cs typeface="B Nazanin" pitchFamily="2" charset="-78"/>
                        </a:rPr>
                        <a:t>پيچيده</a:t>
                      </a:r>
                      <a:endParaRPr kumimoji="0" lang="en-US" sz="1400" b="0" i="0" u="none" strike="noStrike" cap="none" normalizeH="0" baseline="0" dirty="0" smtClean="0">
                        <a:ln>
                          <a:noFill/>
                        </a:ln>
                        <a:solidFill>
                          <a:srgbClr val="000000"/>
                        </a:solidFill>
                        <a:effectLst/>
                        <a:latin typeface="Tahoma" pitchFamily="34" charset="0"/>
                        <a:cs typeface="B Nazanin" pitchFamily="2" charset="-78"/>
                      </a:endParaRPr>
                    </a:p>
                  </a:txBody>
                  <a:tcPr marL="36000" marR="36000" marT="46800" marB="46800" anchor="ctr" horzOverflow="overflow"/>
                </a:tc>
              </a:tr>
              <a:tr h="8064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r>
              <a:tr h="8112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r>
              <a:tr h="809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1"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dirty="0" smtClean="0">
                        <a:ln>
                          <a:noFill/>
                        </a:ln>
                        <a:solidFill>
                          <a:srgbClr val="000000"/>
                        </a:solidFill>
                        <a:effectLst>
                          <a:outerShdw blurRad="38100" dist="38100" dir="2700000" algn="tl">
                            <a:srgbClr val="C0C0C0"/>
                          </a:outerShdw>
                        </a:effectLst>
                        <a:latin typeface="Tahoma" pitchFamily="34" charset="0"/>
                        <a:cs typeface="Zar" pitchFamily="2" charset="-78"/>
                      </a:endParaRPr>
                    </a:p>
                  </a:txBody>
                  <a:tcPr marL="36000" marR="36000" marT="46800" marB="46800" anchor="ctr" horzOverflow="overflow"/>
                </a:tc>
              </a:tr>
            </a:tbl>
          </a:graphicData>
        </a:graphic>
      </p:graphicFrame>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62" name="Picture 1" descr="7230.png"/>
          <p:cNvPicPr>
            <a:picLocks noChangeAspect="1"/>
          </p:cNvPicPr>
          <p:nvPr/>
        </p:nvPicPr>
        <p:blipFill>
          <a:blip r:embed="rId2" cstate="print"/>
          <a:srcRect/>
          <a:stretch>
            <a:fillRect/>
          </a:stretch>
        </p:blipFill>
        <p:spPr bwMode="auto">
          <a:xfrm>
            <a:off x="8604448" y="620891"/>
            <a:ext cx="379454" cy="379238"/>
          </a:xfrm>
          <a:prstGeom prst="rect">
            <a:avLst/>
          </a:prstGeom>
          <a:noFill/>
          <a:ln w="9525">
            <a:noFill/>
            <a:miter lim="800000"/>
            <a:headEnd/>
            <a:tailEnd/>
          </a:ln>
        </p:spPr>
      </p:pic>
      <p:sp>
        <p:nvSpPr>
          <p:cNvPr id="245763" name="Rectangle 2"/>
          <p:cNvSpPr>
            <a:spLocks noChangeArrowheads="1"/>
          </p:cNvSpPr>
          <p:nvPr/>
        </p:nvSpPr>
        <p:spPr bwMode="auto">
          <a:xfrm>
            <a:off x="6732240" y="515346"/>
            <a:ext cx="1903085" cy="609398"/>
          </a:xfrm>
          <a:prstGeom prst="rect">
            <a:avLst/>
          </a:prstGeom>
          <a:noFill/>
          <a:ln w="9525">
            <a:noFill/>
            <a:miter lim="800000"/>
            <a:headEnd/>
            <a:tailEnd/>
          </a:ln>
        </p:spPr>
        <p:txBody>
          <a:bodyPr wrap="none">
            <a:spAutoFit/>
          </a:bodyPr>
          <a:lstStyle/>
          <a:p>
            <a:pPr algn="just">
              <a:lnSpc>
                <a:spcPct val="120000"/>
              </a:lnSpc>
            </a:pPr>
            <a:r>
              <a:rPr lang="fa-IR" sz="2800" dirty="0">
                <a:solidFill>
                  <a:srgbClr val="C00000"/>
                </a:solidFill>
                <a:cs typeface="B Titr" pitchFamily="2" charset="-78"/>
              </a:rPr>
              <a:t> منابع‌ و مآخذ</a:t>
            </a:r>
          </a:p>
        </p:txBody>
      </p:sp>
      <p:sp>
        <p:nvSpPr>
          <p:cNvPr id="54276" name="Rectangle 3"/>
          <p:cNvSpPr>
            <a:spLocks noChangeArrowheads="1"/>
          </p:cNvSpPr>
          <p:nvPr/>
        </p:nvSpPr>
        <p:spPr bwMode="auto">
          <a:xfrm>
            <a:off x="251520" y="1129382"/>
            <a:ext cx="8712968" cy="5539978"/>
          </a:xfrm>
          <a:prstGeom prst="rect">
            <a:avLst/>
          </a:prstGeom>
          <a:noFill/>
          <a:ln w="9525">
            <a:noFill/>
            <a:miter lim="800000"/>
            <a:headEnd/>
            <a:tailEnd/>
          </a:ln>
        </p:spPr>
        <p:txBody>
          <a:bodyPr wrap="square">
            <a:spAutoFit/>
          </a:bodyPr>
          <a:lstStyle/>
          <a:p>
            <a:pPr marL="361950" indent="-361950" algn="justLow" rtl="1">
              <a:lnSpc>
                <a:spcPct val="120000"/>
              </a:lnSpc>
              <a:spcBef>
                <a:spcPts val="600"/>
              </a:spcBef>
              <a:spcAft>
                <a:spcPts val="600"/>
              </a:spcAft>
              <a:buClr>
                <a:srgbClr val="C00000"/>
              </a:buClr>
              <a:buFont typeface="Wingdings" pitchFamily="2" charset="2"/>
              <a:buChar char="ü"/>
            </a:pPr>
            <a:r>
              <a:rPr lang="fa-IR" sz="2000" b="1" dirty="0">
                <a:solidFill>
                  <a:srgbClr val="080808"/>
                </a:solidFill>
                <a:cs typeface="B Nazanin" pitchFamily="2" charset="-78"/>
              </a:rPr>
              <a:t>فرد آر . دیو.ید (1385). مدیریت استراتژیک (ترجمه سید محمد اعرابی و علی پارسائیان)</a:t>
            </a:r>
            <a:r>
              <a:rPr lang="en-US" sz="2000" b="1" dirty="0">
                <a:solidFill>
                  <a:srgbClr val="080808"/>
                </a:solidFill>
                <a:cs typeface="B Nazanin" pitchFamily="2" charset="-78"/>
              </a:rPr>
              <a:t>,</a:t>
            </a:r>
            <a:r>
              <a:rPr lang="fa-IR" sz="2000" b="1" dirty="0">
                <a:solidFill>
                  <a:srgbClr val="080808"/>
                </a:solidFill>
                <a:cs typeface="B Nazanin" pitchFamily="2" charset="-78"/>
              </a:rPr>
              <a:t>تهران : دفتر پژوهش های فرهنگی ، 1379</a:t>
            </a:r>
          </a:p>
          <a:p>
            <a:pPr marL="361950" indent="-361950" algn="justLow" rtl="1">
              <a:lnSpc>
                <a:spcPct val="120000"/>
              </a:lnSpc>
              <a:spcBef>
                <a:spcPts val="600"/>
              </a:spcBef>
              <a:spcAft>
                <a:spcPts val="600"/>
              </a:spcAft>
              <a:buClr>
                <a:srgbClr val="C00000"/>
              </a:buClr>
              <a:buFont typeface="Wingdings" pitchFamily="2" charset="2"/>
              <a:buChar char="ü"/>
            </a:pPr>
            <a:r>
              <a:rPr lang="fa-IR" sz="2000" b="1" dirty="0">
                <a:solidFill>
                  <a:srgbClr val="080808"/>
                </a:solidFill>
                <a:cs typeface="B Nazanin" pitchFamily="2" charset="-78"/>
              </a:rPr>
              <a:t>آرمسترانگ‌، مايكل‌ (1381).  مديريت‌ استراتژيك‌ منابع‌ انساني‌ (راهنماي‌ عمل‌) (ترجمه‌ سيدمحمد اعرابي‌ وداود ايزدي‌). تهران‌: دفتر پژوهشهاي‌ فرهنگي‌.</a:t>
            </a:r>
          </a:p>
          <a:p>
            <a:pPr marL="361950" indent="-361950" algn="justLow" rtl="1">
              <a:lnSpc>
                <a:spcPct val="110000"/>
              </a:lnSpc>
              <a:spcBef>
                <a:spcPts val="600"/>
              </a:spcBef>
              <a:spcAft>
                <a:spcPts val="600"/>
              </a:spcAft>
              <a:buClr>
                <a:srgbClr val="C00000"/>
              </a:buClr>
              <a:buFont typeface="Wingdings" pitchFamily="2" charset="2"/>
              <a:buChar char="ü"/>
            </a:pPr>
            <a:r>
              <a:rPr lang="fa-IR" sz="2000" b="1" dirty="0">
                <a:solidFill>
                  <a:srgbClr val="080808"/>
                </a:solidFill>
                <a:latin typeface="Arial" charset="0"/>
                <a:cs typeface="B Nazanin" pitchFamily="2" charset="-78"/>
              </a:rPr>
              <a:t>اعرابي ، سيدمحمد ؛ نظامي‏وند چگيني ، هوشنگ (1386) برنامه ريزي استراتژيک سازمان امور مالياتي کشور، معاونت برنامه ريزي و فناوري اطلاعات . تهران : دفتر پژوهش هاي فرهنگي.</a:t>
            </a:r>
          </a:p>
          <a:p>
            <a:pPr marL="361950" indent="-361950" algn="justLow" rtl="1">
              <a:lnSpc>
                <a:spcPct val="110000"/>
              </a:lnSpc>
              <a:spcBef>
                <a:spcPts val="600"/>
              </a:spcBef>
              <a:spcAft>
                <a:spcPts val="600"/>
              </a:spcAft>
              <a:buClr>
                <a:srgbClr val="C00000"/>
              </a:buClr>
              <a:buFont typeface="Wingdings" pitchFamily="2" charset="2"/>
              <a:buChar char="ü"/>
            </a:pPr>
            <a:r>
              <a:rPr lang="ar-SA" sz="2000" b="1" dirty="0">
                <a:solidFill>
                  <a:srgbClr val="080808"/>
                </a:solidFill>
                <a:latin typeface="Arial" charset="0"/>
                <a:cs typeface="B Nazanin" pitchFamily="2" charset="-78"/>
              </a:rPr>
              <a:t>جي ديويد هانگر و  ال </a:t>
            </a:r>
            <a:r>
              <a:rPr lang="fa-IR" sz="2000" b="1" dirty="0">
                <a:solidFill>
                  <a:srgbClr val="080808"/>
                </a:solidFill>
                <a:latin typeface="Arial" charset="0"/>
                <a:cs typeface="B Nazanin" pitchFamily="2" charset="-78"/>
              </a:rPr>
              <a:t>. </a:t>
            </a:r>
            <a:r>
              <a:rPr lang="ar-SA" sz="2000" b="1" dirty="0">
                <a:solidFill>
                  <a:srgbClr val="080808"/>
                </a:solidFill>
                <a:latin typeface="Arial" charset="0"/>
                <a:cs typeface="B Nazanin" pitchFamily="2" charset="-78"/>
              </a:rPr>
              <a:t>ويلن، توماس </a:t>
            </a:r>
            <a:r>
              <a:rPr lang="fa-IR" sz="2000" b="1" dirty="0">
                <a:solidFill>
                  <a:srgbClr val="080808"/>
                </a:solidFill>
                <a:latin typeface="Arial" charset="0"/>
                <a:cs typeface="B Nazanin" pitchFamily="2" charset="-78"/>
              </a:rPr>
              <a:t>(1381) </a:t>
            </a:r>
            <a:r>
              <a:rPr lang="ar-SA" sz="2000" b="1" dirty="0">
                <a:solidFill>
                  <a:srgbClr val="080808"/>
                </a:solidFill>
                <a:latin typeface="Arial" charset="0"/>
                <a:cs typeface="B Nazanin" pitchFamily="2" charset="-78"/>
              </a:rPr>
              <a:t>مباني مديريت استراتژيک ، ترجمه سيدمحمد اعرابي و داود ايزدي ، تهران </a:t>
            </a:r>
            <a:r>
              <a:rPr lang="fa-IR" sz="2000" b="1" dirty="0">
                <a:solidFill>
                  <a:srgbClr val="080808"/>
                </a:solidFill>
                <a:latin typeface="Arial" charset="0"/>
                <a:cs typeface="B Nazanin" pitchFamily="2" charset="-78"/>
              </a:rPr>
              <a:t>: </a:t>
            </a:r>
            <a:r>
              <a:rPr lang="ar-SA" sz="2000" b="1" dirty="0">
                <a:solidFill>
                  <a:srgbClr val="080808"/>
                </a:solidFill>
                <a:latin typeface="Arial" charset="0"/>
                <a:cs typeface="B Nazanin" pitchFamily="2" charset="-78"/>
              </a:rPr>
              <a:t>دفتر پژوهشهاي فرهنگي</a:t>
            </a:r>
            <a:r>
              <a:rPr lang="fa-IR" sz="2000" b="1" dirty="0">
                <a:solidFill>
                  <a:srgbClr val="080808"/>
                </a:solidFill>
                <a:latin typeface="Arial" charset="0"/>
                <a:cs typeface="B Nazanin" pitchFamily="2" charset="-78"/>
              </a:rPr>
              <a:t>.</a:t>
            </a:r>
          </a:p>
          <a:p>
            <a:pPr marL="361950" indent="-361950" algn="justLow" rtl="1">
              <a:lnSpc>
                <a:spcPct val="110000"/>
              </a:lnSpc>
              <a:spcBef>
                <a:spcPts val="600"/>
              </a:spcBef>
              <a:spcAft>
                <a:spcPts val="600"/>
              </a:spcAft>
              <a:buClr>
                <a:srgbClr val="C00000"/>
              </a:buClr>
              <a:buFont typeface="Wingdings" pitchFamily="2" charset="2"/>
              <a:buChar char="ü"/>
            </a:pPr>
            <a:r>
              <a:rPr lang="fa-IR" sz="2000" b="1" dirty="0">
                <a:solidFill>
                  <a:srgbClr val="080808"/>
                </a:solidFill>
                <a:latin typeface="Arial" charset="0"/>
                <a:cs typeface="B Nazanin" pitchFamily="2" charset="-78"/>
              </a:rPr>
              <a:t>علي احمدي ، مديريت استراتژيک .</a:t>
            </a:r>
          </a:p>
          <a:p>
            <a:pPr marL="361950" indent="-361950" algn="justLow" rtl="1">
              <a:lnSpc>
                <a:spcPct val="110000"/>
              </a:lnSpc>
              <a:spcBef>
                <a:spcPts val="600"/>
              </a:spcBef>
              <a:spcAft>
                <a:spcPts val="600"/>
              </a:spcAft>
              <a:buClr>
                <a:srgbClr val="C00000"/>
              </a:buClr>
              <a:buFont typeface="Wingdings" pitchFamily="2" charset="2"/>
              <a:buChar char="ü"/>
            </a:pPr>
            <a:r>
              <a:rPr lang="fa-IR" sz="2000" b="1" dirty="0">
                <a:solidFill>
                  <a:srgbClr val="080808"/>
                </a:solidFill>
                <a:latin typeface="Arial" charset="0"/>
                <a:cs typeface="B Nazanin" pitchFamily="2" charset="-78"/>
              </a:rPr>
              <a:t>مينتزبرگ ، هنري ، آلستراند ، بروس و لمپل ، ژوزف (1384) جنگل استراتژي ، ترجمه محمود احمدپور دارياني، تهران: شرکت پرديس 57.</a:t>
            </a:r>
          </a:p>
          <a:p>
            <a:pPr marL="361950" indent="-361950" algn="justLow" rtl="1">
              <a:lnSpc>
                <a:spcPct val="110000"/>
              </a:lnSpc>
              <a:spcBef>
                <a:spcPts val="600"/>
              </a:spcBef>
              <a:spcAft>
                <a:spcPts val="600"/>
              </a:spcAft>
              <a:buClr>
                <a:srgbClr val="C00000"/>
              </a:buClr>
              <a:buFont typeface="Wingdings" pitchFamily="2" charset="2"/>
              <a:buChar char="ü"/>
            </a:pPr>
            <a:r>
              <a:rPr lang="fa-IR" sz="2000" b="1" dirty="0">
                <a:solidFill>
                  <a:srgbClr val="080808"/>
                </a:solidFill>
                <a:latin typeface="Arial" charset="0"/>
                <a:cs typeface="B Nazanin" pitchFamily="2" charset="-78"/>
              </a:rPr>
              <a:t>ورزشکار ، احمد (1384) جزوه آموزشي مديريت استراتژيک ، تهران : مرکز مطالعات و پژوهشهاي مديريت.</a:t>
            </a:r>
            <a:endParaRPr lang="fa-IR" sz="2000" b="1" dirty="0">
              <a:solidFill>
                <a:srgbClr val="080808"/>
              </a:solidFill>
              <a:cs typeface="B Nazanin" pitchFamily="2" charset="-78"/>
            </a:endParaRPr>
          </a:p>
        </p:txBody>
      </p:sp>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1000" fill="hold"/>
                                        <p:tgtEl>
                                          <p:spTgt spid="245762"/>
                                        </p:tgtEl>
                                        <p:attrNameLst>
                                          <p:attrName>ppt_w</p:attrName>
                                        </p:attrNameLst>
                                      </p:cBhvr>
                                      <p:tavLst>
                                        <p:tav tm="0">
                                          <p:val>
                                            <p:strVal val="#ppt_w*0.70"/>
                                          </p:val>
                                        </p:tav>
                                        <p:tav tm="100000">
                                          <p:val>
                                            <p:strVal val="#ppt_w"/>
                                          </p:val>
                                        </p:tav>
                                      </p:tavLst>
                                    </p:anim>
                                    <p:anim calcmode="lin" valueType="num">
                                      <p:cBhvr>
                                        <p:cTn id="8" dur="1000" fill="hold"/>
                                        <p:tgtEl>
                                          <p:spTgt spid="245762"/>
                                        </p:tgtEl>
                                        <p:attrNameLst>
                                          <p:attrName>ppt_h</p:attrName>
                                        </p:attrNameLst>
                                      </p:cBhvr>
                                      <p:tavLst>
                                        <p:tav tm="0">
                                          <p:val>
                                            <p:strVal val="#ppt_h"/>
                                          </p:val>
                                        </p:tav>
                                        <p:tav tm="100000">
                                          <p:val>
                                            <p:strVal val="#ppt_h"/>
                                          </p:val>
                                        </p:tav>
                                      </p:tavLst>
                                    </p:anim>
                                    <p:animEffect transition="in" filter="fade">
                                      <p:cBhvr>
                                        <p:cTn id="9" dur="1000"/>
                                        <p:tgtEl>
                                          <p:spTgt spid="245762"/>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245763"/>
                                        </p:tgtEl>
                                        <p:attrNameLst>
                                          <p:attrName>style.visibility</p:attrName>
                                        </p:attrNameLst>
                                      </p:cBhvr>
                                      <p:to>
                                        <p:strVal val="visible"/>
                                      </p:to>
                                    </p:set>
                                    <p:animEffect transition="in" filter="wipe(right)">
                                      <p:cBhvr>
                                        <p:cTn id="13" dur="1000"/>
                                        <p:tgtEl>
                                          <p:spTgt spid="245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6" name="Rectangle 3"/>
          <p:cNvSpPr>
            <a:spLocks noChangeArrowheads="1"/>
          </p:cNvSpPr>
          <p:nvPr/>
        </p:nvSpPr>
        <p:spPr bwMode="auto">
          <a:xfrm>
            <a:off x="179512" y="1124744"/>
            <a:ext cx="8823162" cy="5592763"/>
          </a:xfrm>
          <a:prstGeom prst="rect">
            <a:avLst/>
          </a:prstGeom>
          <a:noFill/>
          <a:ln w="9525">
            <a:noFill/>
            <a:miter lim="800000"/>
            <a:headEnd/>
            <a:tailEnd/>
          </a:ln>
        </p:spPr>
        <p:txBody>
          <a:bodyPr wrap="square">
            <a:spAutoFit/>
          </a:bodyPr>
          <a:lstStyle/>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بامبرگر، پيتر و مشولم‌، آلن‌ (1381).  استراتژي‌ منابع‌ انساني‌ (تدوين‌، اجرا، آثار) (ترجمه‌ علي‌ پارسائيان‌ و سيدمحمد اعرابي‌). تهران‌: دفتر پژوهشهاي‌ فرهنگي‌.</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پيرس‌ و رابينسون‌،  «برنامه‌ريزي‌ و مديريت‌ استراتژيك‌»  ، ترجمه‌ خليلي‌ شوريني‌، سهراب‌، چاپ‌ اول‌، (تهران‌: انتشارات‌ يادواره‌ كتاب‌، 1377)</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منابع مدیریت استراتژیک دکتر حسین علوی راد .</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منابع مدیریت استراتژیک دکتر احمد وند .</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منابع مدیریت استراتژیک دکتر دکتر سید محمد اعرابی .</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اصول و مبانی مدیریت سیدجوادین .</a:t>
            </a:r>
          </a:p>
          <a:p>
            <a:pPr marL="447675" indent="-363538" algn="justLow" rtl="1">
              <a:lnSpc>
                <a:spcPct val="150000"/>
              </a:lnSpc>
              <a:spcBef>
                <a:spcPts val="600"/>
              </a:spcBef>
              <a:spcAft>
                <a:spcPts val="600"/>
              </a:spcAft>
              <a:buClr>
                <a:srgbClr val="FF0000"/>
              </a:buClr>
              <a:buFont typeface="Wingdings" pitchFamily="2" charset="2"/>
              <a:buChar char="ü"/>
              <a:defRPr/>
            </a:pPr>
            <a:r>
              <a:rPr lang="fa-IR" sz="2000" b="1" dirty="0">
                <a:solidFill>
                  <a:srgbClr val="080808"/>
                </a:solidFill>
                <a:cs typeface="B Nazanin" pitchFamily="2" charset="-78"/>
              </a:rPr>
              <a:t>صمدی ، ابراهیم(1388) مدل های مديريت وبرنامه ریزی  استراتژيک ، تهران : مرکز مطالعات و پژوهشهاي مديريت.</a:t>
            </a:r>
          </a:p>
        </p:txBody>
      </p:sp>
      <p:pic>
        <p:nvPicPr>
          <p:cNvPr id="5" name="Picture 1" descr="7230.png"/>
          <p:cNvPicPr>
            <a:picLocks noChangeAspect="1"/>
          </p:cNvPicPr>
          <p:nvPr/>
        </p:nvPicPr>
        <p:blipFill>
          <a:blip r:embed="rId2" cstate="print"/>
          <a:srcRect/>
          <a:stretch>
            <a:fillRect/>
          </a:stretch>
        </p:blipFill>
        <p:spPr bwMode="auto">
          <a:xfrm>
            <a:off x="8604448" y="620891"/>
            <a:ext cx="379454" cy="379238"/>
          </a:xfrm>
          <a:prstGeom prst="rect">
            <a:avLst/>
          </a:prstGeom>
          <a:noFill/>
          <a:ln w="9525">
            <a:noFill/>
            <a:miter lim="800000"/>
            <a:headEnd/>
            <a:tailEnd/>
          </a:ln>
        </p:spPr>
      </p:pic>
      <p:sp>
        <p:nvSpPr>
          <p:cNvPr id="6" name="Rectangle 2"/>
          <p:cNvSpPr>
            <a:spLocks noChangeArrowheads="1"/>
          </p:cNvSpPr>
          <p:nvPr/>
        </p:nvSpPr>
        <p:spPr bwMode="auto">
          <a:xfrm>
            <a:off x="6732240" y="515346"/>
            <a:ext cx="1903085" cy="609398"/>
          </a:xfrm>
          <a:prstGeom prst="rect">
            <a:avLst/>
          </a:prstGeom>
          <a:noFill/>
          <a:ln w="9525">
            <a:noFill/>
            <a:miter lim="800000"/>
            <a:headEnd/>
            <a:tailEnd/>
          </a:ln>
        </p:spPr>
        <p:txBody>
          <a:bodyPr wrap="none">
            <a:spAutoFit/>
          </a:bodyPr>
          <a:lstStyle/>
          <a:p>
            <a:pPr algn="just">
              <a:lnSpc>
                <a:spcPct val="120000"/>
              </a:lnSpc>
            </a:pPr>
            <a:r>
              <a:rPr lang="fa-IR" sz="2800" dirty="0">
                <a:solidFill>
                  <a:srgbClr val="C00000"/>
                </a:solidFill>
                <a:cs typeface="B Titr" pitchFamily="2" charset="-78"/>
              </a:rPr>
              <a:t> منابع‌ و مآخذ</a:t>
            </a:r>
          </a:p>
        </p:txBody>
      </p:sp>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64196"/>
                                        </p:tgtEl>
                                        <p:attrNameLst>
                                          <p:attrName>style.visibility</p:attrName>
                                        </p:attrNameLst>
                                      </p:cBhvr>
                                      <p:to>
                                        <p:strVal val="visible"/>
                                      </p:to>
                                    </p:set>
                                    <p:animEffect transition="in" filter="wipe(up)">
                                      <p:cBhvr>
                                        <p:cTn id="7" dur="5000"/>
                                        <p:tgtEl>
                                          <p:spTgt spid="264196"/>
                                        </p:tgtEl>
                                      </p:cBhvr>
                                    </p:animEffect>
                                  </p:childTnLst>
                                </p:cTn>
                              </p:par>
                            </p:childTnLst>
                          </p:cTn>
                        </p:par>
                        <p:par>
                          <p:cTn id="8" fill="hold">
                            <p:stCondLst>
                              <p:cond delay="5000"/>
                            </p:stCondLst>
                            <p:childTnLst>
                              <p:par>
                                <p:cTn id="9" presetID="5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par>
                          <p:cTn id="14" fill="hold">
                            <p:stCondLst>
                              <p:cond delay="6000"/>
                            </p:stCondLst>
                            <p:childTnLst>
                              <p:par>
                                <p:cTn id="15" presetID="2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6" grpId="0"/>
      <p:bldP spid="6"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8202887" cy="3046988"/>
          </a:xfrm>
          <a:prstGeom prst="rect">
            <a:avLst/>
          </a:prstGeom>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صلی الله علی محمد </a:t>
            </a:r>
          </a:p>
          <a:p>
            <a:pPr algn="ctr">
              <a:lnSpc>
                <a:spcPct val="120000"/>
              </a:lnSpc>
              <a:defRPr/>
            </a:pPr>
            <a:r>
              <a:rPr lang="fa-IR"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Titr" pitchFamily="2" charset="-78"/>
              </a:rPr>
              <a:t>و آل محمد</a:t>
            </a:r>
          </a:p>
        </p:txBody>
      </p:sp>
      <p:sp>
        <p:nvSpPr>
          <p:cNvPr id="3" name="Rectangle 2"/>
          <p:cNvSpPr/>
          <p:nvPr/>
        </p:nvSpPr>
        <p:spPr>
          <a:xfrm>
            <a:off x="319350" y="4643727"/>
            <a:ext cx="8501122" cy="1089529"/>
          </a:xfrm>
          <a:prstGeom prst="rect">
            <a:avLst/>
          </a:prstGeom>
        </p:spPr>
        <p:txBody>
          <a:bodyPr>
            <a:spAutoFit/>
          </a:bodyPr>
          <a:lstStyle/>
          <a:p>
            <a:pPr algn="ctr">
              <a:lnSpc>
                <a:spcPct val="120000"/>
              </a:lnSpc>
              <a:defRPr/>
            </a:pPr>
            <a:r>
              <a:rPr lang="fa-IR" sz="5400" b="1" dirty="0">
                <a:solidFill>
                  <a:srgbClr val="FF0000"/>
                </a:solidFill>
                <a:effectLst>
                  <a:reflection blurRad="6350" stA="60000" endA="900" endPos="60000" dist="60007" dir="5400000" sy="-100000" algn="bl" rotWithShape="0"/>
                </a:effectLst>
                <a:latin typeface="Arial" pitchFamily="34" charset="0"/>
                <a:cs typeface="B Titr" pitchFamily="2" charset="-78"/>
              </a:rPr>
              <a:t>اللهم صلی علی محمد و آل محمد </a:t>
            </a:r>
          </a:p>
        </p:txBody>
      </p:sp>
      <p:sp>
        <p:nvSpPr>
          <p:cNvPr id="4" name="Slide Number Placeholder 3"/>
          <p:cNvSpPr>
            <a:spLocks noGrp="1"/>
          </p:cNvSpPr>
          <p:nvPr>
            <p:ph type="sldNum" sz="quarter" idx="12"/>
          </p:nvPr>
        </p:nvSpPr>
        <p:spPr/>
        <p:txBody>
          <a:bodyPr/>
          <a:lstStyle/>
          <a:p>
            <a:fld id="{4CA5C652-3BDF-494A-A1E3-FF30C4F8C8CB}" type="slidenum">
              <a:rPr lang="en-US" smtClean="0"/>
              <a:pPr/>
              <a:t>126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008" y="1340768"/>
            <a:ext cx="9036496" cy="5521512"/>
          </a:xfrm>
          <a:prstGeom prst="rect">
            <a:avLst/>
          </a:prstGeom>
        </p:spPr>
        <p:txBody>
          <a:bodyPr wrap="square">
            <a:spAutoFit/>
          </a:bodyPr>
          <a:lstStyle/>
          <a:p>
            <a:pPr algn="justLow" rtl="1">
              <a:lnSpc>
                <a:spcPct val="180000"/>
              </a:lnSpc>
              <a:spcBef>
                <a:spcPts val="1200"/>
              </a:spcBef>
            </a:pPr>
            <a:r>
              <a:rPr lang="fa-IR" sz="2800" dirty="0" smtClean="0">
                <a:cs typeface="B Nazanin" pitchFamily="2" charset="-78"/>
              </a:rPr>
              <a:t>با استفاده از نقاط مرجع استراتژیک دو گانه (محور </a:t>
            </a:r>
            <a:r>
              <a:rPr lang="en-US" sz="2800" dirty="0" smtClean="0">
                <a:cs typeface="B Nazanin" pitchFamily="2" charset="-78"/>
              </a:rPr>
              <a:t>x</a:t>
            </a:r>
            <a:r>
              <a:rPr lang="fa-IR" sz="2800" dirty="0" smtClean="0">
                <a:cs typeface="B Nazanin" pitchFamily="2" charset="-78"/>
              </a:rPr>
              <a:t>ها و </a:t>
            </a:r>
            <a:r>
              <a:rPr lang="en-US" sz="2800" dirty="0" smtClean="0">
                <a:cs typeface="B Nazanin" pitchFamily="2" charset="-78"/>
              </a:rPr>
              <a:t>Y</a:t>
            </a:r>
            <a:r>
              <a:rPr lang="fa-IR" sz="2800" dirty="0" smtClean="0">
                <a:cs typeface="B Nazanin" pitchFamily="2" charset="-78"/>
              </a:rPr>
              <a:t>ها )ودر بعضی موارد چهارگانه وسه بعدی که عمدتاً در یک طیف که نقاط مختلف را نشان می دهد ترسیم و از پیوند طیف های دو گانه مرجع استراتژیک تعیین میگردد ، نقطه مورد نظر و در مجموع گونه های مختلف به دست می آید .و با استفاده از نامگذاری در این گونه های چهارگانه می توان به جایگاه و موقعیت استراتژیک در وضع موجود و وضع مطلوب بنگاه یا سازمان دست یافت وبه شناخت مجموعه از این طریق کمک می کندتا تصمیمات چندگانه استراتژیک از طرف مدیران اتخاذ شود .</a:t>
            </a:r>
          </a:p>
        </p:txBody>
      </p:sp>
      <p:sp>
        <p:nvSpPr>
          <p:cNvPr id="2" name="Rectangle 1"/>
          <p:cNvSpPr/>
          <p:nvPr/>
        </p:nvSpPr>
        <p:spPr>
          <a:xfrm>
            <a:off x="2286000" y="2136339"/>
            <a:ext cx="4572000" cy="369332"/>
          </a:xfrm>
          <a:prstGeom prst="rect">
            <a:avLst/>
          </a:prstGeom>
        </p:spPr>
        <p:txBody>
          <a:bodyPr>
            <a:spAutoFit/>
          </a:bodyPr>
          <a:lstStyle/>
          <a:p>
            <a:endParaRPr lang="ar-SA" dirty="0" smtClean="0"/>
          </a:p>
        </p:txBody>
      </p:sp>
      <p:sp>
        <p:nvSpPr>
          <p:cNvPr id="3" name="Flowchart: Terminator 2"/>
          <p:cNvSpPr/>
          <p:nvPr/>
        </p:nvSpPr>
        <p:spPr>
          <a:xfrm>
            <a:off x="71406" y="841272"/>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412776"/>
            <a:ext cx="8856984" cy="5244513"/>
          </a:xfrm>
          <a:prstGeom prst="rect">
            <a:avLst/>
          </a:prstGeom>
        </p:spPr>
        <p:txBody>
          <a:bodyPr wrap="square">
            <a:spAutoFit/>
          </a:bodyPr>
          <a:lstStyle/>
          <a:p>
            <a:pPr algn="justLow" rtl="1">
              <a:lnSpc>
                <a:spcPct val="180000"/>
              </a:lnSpc>
              <a:spcBef>
                <a:spcPts val="1200"/>
              </a:spcBef>
              <a:spcAft>
                <a:spcPts val="600"/>
              </a:spcAft>
            </a:pPr>
            <a:r>
              <a:rPr lang="fa-IR" sz="3100" dirty="0" smtClean="0">
                <a:cs typeface="B Nazanin" pitchFamily="2" charset="-78"/>
              </a:rPr>
              <a:t>در این مجموعه تلاش بر آن بوده تا با بررسی و مطالعه تئوری نقاط مرجع استراتژیک و جمع آوری و ارائه مدل های موجود در موضوعات ؛ استراتژی ، مدیریت ، مدیریت منابع انسانی ، مدیریت رفتار سازمانی ، رهبری ، نهاد و نهادگرایی ، ساختار و سازمان ، تولید ، تصمیم گیری و ...  که از طریق تألیف یا ترجمه دریافت شده است را در اختیار علاقه مندان قرار دهیم . امید است مفید واقع گردد .</a:t>
            </a:r>
          </a:p>
        </p:txBody>
      </p:sp>
      <p:sp>
        <p:nvSpPr>
          <p:cNvPr id="2" name="Rectangle 1"/>
          <p:cNvSpPr/>
          <p:nvPr/>
        </p:nvSpPr>
        <p:spPr>
          <a:xfrm>
            <a:off x="2286000" y="2136339"/>
            <a:ext cx="4572000" cy="369332"/>
          </a:xfrm>
          <a:prstGeom prst="rect">
            <a:avLst/>
          </a:prstGeom>
        </p:spPr>
        <p:txBody>
          <a:bodyPr>
            <a:spAutoFit/>
          </a:bodyPr>
          <a:lstStyle/>
          <a:p>
            <a:endParaRPr lang="ar-SA" dirty="0" smtClean="0"/>
          </a:p>
        </p:txBody>
      </p:sp>
      <p:sp>
        <p:nvSpPr>
          <p:cNvPr id="3" name="Flowchart: Terminator 2"/>
          <p:cNvSpPr/>
          <p:nvPr/>
        </p:nvSpPr>
        <p:spPr>
          <a:xfrm>
            <a:off x="71406" y="841272"/>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48680"/>
            <a:ext cx="9144000" cy="540147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200000"/>
              </a:lnSpc>
            </a:pPr>
            <a:r>
              <a:rPr lang="fa-IR" sz="6000" b="1" spc="50" dirty="0" smtClean="0">
                <a:ln w="11430"/>
                <a:solidFill>
                  <a:srgbClr val="006600"/>
                </a:solidFill>
                <a:effectLst>
                  <a:outerShdw blurRad="76200" dist="50800" dir="5400000" algn="tl" rotWithShape="0">
                    <a:srgbClr val="000000">
                      <a:alpha val="65000"/>
                    </a:srgbClr>
                  </a:outerShdw>
                </a:effectLst>
                <a:cs typeface="B Titr" pitchFamily="2" charset="-78"/>
              </a:rPr>
              <a:t>نقاط مرجع استراتژیک </a:t>
            </a:r>
          </a:p>
          <a:p>
            <a:pPr algn="ctr" rtl="1">
              <a:lnSpc>
                <a:spcPct val="200000"/>
              </a:lnSpc>
            </a:pPr>
            <a:r>
              <a:rPr lang="fa-IR" sz="6000" b="1" spc="50" dirty="0" smtClean="0">
                <a:ln w="11430"/>
                <a:solidFill>
                  <a:srgbClr val="542600"/>
                </a:solidFill>
                <a:effectLst>
                  <a:outerShdw blurRad="76200" dist="50800" dir="5400000" algn="tl" rotWithShape="0">
                    <a:srgbClr val="000000">
                      <a:alpha val="65000"/>
                    </a:srgbClr>
                  </a:outerShdw>
                </a:effectLst>
                <a:cs typeface="B Titr" pitchFamily="2" charset="-78"/>
              </a:rPr>
              <a:t>در مدل های</a:t>
            </a:r>
          </a:p>
          <a:p>
            <a:pPr algn="ctr" rtl="1">
              <a:lnSpc>
                <a:spcPct val="200000"/>
              </a:lnSpc>
            </a:pPr>
            <a:r>
              <a:rPr lang="fa-IR" sz="6000" b="1" spc="50" dirty="0" smtClean="0">
                <a:ln w="11430"/>
                <a:solidFill>
                  <a:srgbClr val="C00000"/>
                </a:solidFill>
                <a:effectLst>
                  <a:outerShdw blurRad="76200" dist="50800" dir="5400000" algn="tl" rotWithShape="0">
                    <a:srgbClr val="000000">
                      <a:alpha val="65000"/>
                    </a:srgbClr>
                  </a:outerShdw>
                </a:effectLst>
                <a:cs typeface="B Titr" pitchFamily="2" charset="-78"/>
              </a:rPr>
              <a:t> </a:t>
            </a:r>
            <a:r>
              <a:rPr lang="fa-IR" sz="5400" b="1" spc="50" dirty="0" smtClean="0">
                <a:ln w="11430"/>
                <a:solidFill>
                  <a:srgbClr val="C00000"/>
                </a:solidFill>
                <a:effectLst>
                  <a:outerShdw blurRad="76200" dist="50800" dir="5400000" algn="tl" rotWithShape="0">
                    <a:srgbClr val="000000">
                      <a:alpha val="65000"/>
                    </a:srgbClr>
                  </a:outerShdw>
                </a:effectLst>
                <a:cs typeface="B Titr" pitchFamily="2" charset="-78"/>
              </a:rPr>
              <a:t>مدیریت ومدیریت استراتژیک و... </a:t>
            </a:r>
            <a:endParaRPr lang="en-US" sz="8000" b="1" spc="50" dirty="0" smtClean="0">
              <a:ln w="11430"/>
              <a:solidFill>
                <a:srgbClr val="C00000"/>
              </a:solidFill>
              <a:effectLst>
                <a:outerShdw blurRad="76200" dist="50800" dir="5400000" algn="tl" rotWithShape="0">
                  <a:srgbClr val="000000">
                    <a:alpha val="65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251520" y="1382948"/>
            <a:ext cx="8640960" cy="5286412"/>
            <a:chOff x="785786" y="1454956"/>
            <a:chExt cx="7590781" cy="5286412"/>
          </a:xfrm>
        </p:grpSpPr>
        <p:sp>
          <p:nvSpPr>
            <p:cNvPr id="2" name="Rounded Rectangle 1"/>
            <p:cNvSpPr/>
            <p:nvPr/>
          </p:nvSpPr>
          <p:spPr>
            <a:xfrm>
              <a:off x="1804271" y="1454956"/>
              <a:ext cx="6572296"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ChangeArrowheads="1"/>
            </p:cNvSpPr>
            <p:nvPr/>
          </p:nvSpPr>
          <p:spPr bwMode="auto">
            <a:xfrm>
              <a:off x="1804271" y="2383650"/>
              <a:ext cx="6572296" cy="4317993"/>
            </a:xfrm>
            <a:prstGeom prst="rect">
              <a:avLst/>
            </a:prstGeom>
            <a:ln w="25400">
              <a:solidFill>
                <a:srgbClr val="C00000"/>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4" name="Rectangle 5"/>
            <p:cNvSpPr>
              <a:spLocks noChangeArrowheads="1"/>
            </p:cNvSpPr>
            <p:nvPr/>
          </p:nvSpPr>
          <p:spPr bwMode="auto">
            <a:xfrm>
              <a:off x="1872555" y="2455088"/>
              <a:ext cx="3003550" cy="135095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5" name="Rectangle 7"/>
            <p:cNvSpPr>
              <a:spLocks noChangeArrowheads="1"/>
            </p:cNvSpPr>
            <p:nvPr/>
          </p:nvSpPr>
          <p:spPr bwMode="auto">
            <a:xfrm>
              <a:off x="4947543" y="2455088"/>
              <a:ext cx="3378200" cy="135095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6" name="Rectangle 8"/>
            <p:cNvSpPr>
              <a:spLocks noChangeArrowheads="1"/>
            </p:cNvSpPr>
            <p:nvPr/>
          </p:nvSpPr>
          <p:spPr bwMode="auto">
            <a:xfrm>
              <a:off x="4947543" y="2337528"/>
              <a:ext cx="3357586" cy="1382430"/>
            </a:xfrm>
            <a:prstGeom prst="rect">
              <a:avLst/>
            </a:prstGeom>
            <a:noFill/>
            <a:ln w="9525">
              <a:noFill/>
              <a:miter lim="800000"/>
              <a:headEnd/>
              <a:tailEnd/>
            </a:ln>
          </p:spPr>
          <p:txBody>
            <a:bodyPr wrap="square" lIns="90488" tIns="44450" rIns="90488" bIns="44450">
              <a:spAutoFit/>
            </a:bodyPr>
            <a:lstStyle/>
            <a:p>
              <a:pPr algn="ctr" eaLnBrk="0" hangingPunct="0">
                <a:lnSpc>
                  <a:spcPct val="200000"/>
                </a:lnSpc>
              </a:pPr>
              <a:r>
                <a:rPr lang="fa-IR" sz="2400" b="1" dirty="0" smtClean="0">
                  <a:cs typeface="B Nazanin" pitchFamily="2" charset="-78"/>
                </a:rPr>
                <a:t>جامعه شناسی سازمانی</a:t>
              </a:r>
              <a:endParaRPr lang="en-US" sz="2400" b="1" dirty="0" smtClean="0">
                <a:cs typeface="B Nazanin" pitchFamily="2" charset="-78"/>
              </a:endParaRPr>
            </a:p>
            <a:p>
              <a:pPr algn="ctr" eaLnBrk="0" hangingPunct="0"/>
              <a:r>
                <a:rPr lang="en-US" b="1" dirty="0" smtClean="0"/>
                <a:t>Organizational </a:t>
              </a:r>
              <a:r>
                <a:rPr lang="en-US" b="1" dirty="0"/>
                <a:t>Sociology </a:t>
              </a:r>
              <a:endParaRPr lang="en-US" b="1" dirty="0" smtClean="0"/>
            </a:p>
            <a:p>
              <a:pPr algn="ctr" eaLnBrk="0" hangingPunct="0"/>
              <a:r>
                <a:rPr lang="en-US" b="1" dirty="0" smtClean="0"/>
                <a:t>(</a:t>
              </a:r>
              <a:r>
                <a:rPr lang="en-US" b="1" dirty="0"/>
                <a:t>OS)</a:t>
              </a:r>
            </a:p>
          </p:txBody>
        </p:sp>
        <p:sp>
          <p:nvSpPr>
            <p:cNvPr id="7" name="Rectangle 9"/>
            <p:cNvSpPr>
              <a:spLocks noChangeArrowheads="1"/>
            </p:cNvSpPr>
            <p:nvPr/>
          </p:nvSpPr>
          <p:spPr bwMode="auto">
            <a:xfrm>
              <a:off x="1870161" y="2331380"/>
              <a:ext cx="3005944" cy="1382430"/>
            </a:xfrm>
            <a:prstGeom prst="rect">
              <a:avLst/>
            </a:prstGeom>
            <a:noFill/>
            <a:ln w="9525">
              <a:noFill/>
              <a:miter lim="800000"/>
              <a:headEnd/>
              <a:tailEnd/>
            </a:ln>
          </p:spPr>
          <p:txBody>
            <a:bodyPr wrap="square" lIns="90488" tIns="44450" rIns="90488" bIns="44450">
              <a:spAutoFit/>
            </a:bodyPr>
            <a:lstStyle/>
            <a:p>
              <a:pPr algn="ctr" eaLnBrk="0" hangingPunct="0">
                <a:lnSpc>
                  <a:spcPct val="200000"/>
                </a:lnSpc>
              </a:pPr>
              <a:r>
                <a:rPr lang="fa-IR" sz="2400" b="1" dirty="0" smtClean="0">
                  <a:cs typeface="B Nazanin" pitchFamily="2" charset="-78"/>
                </a:rPr>
                <a:t>مدیریت استراتژیک</a:t>
              </a:r>
            </a:p>
            <a:p>
              <a:pPr algn="ctr" eaLnBrk="0" hangingPunct="0"/>
              <a:r>
                <a:rPr lang="en-US" b="1" dirty="0" smtClean="0"/>
                <a:t>Strategic Management</a:t>
              </a:r>
            </a:p>
            <a:p>
              <a:pPr algn="ctr" eaLnBrk="0" hangingPunct="0"/>
              <a:r>
                <a:rPr lang="en-US" b="1" dirty="0" smtClean="0"/>
                <a:t>(SM)</a:t>
              </a:r>
              <a:endParaRPr lang="en-US" b="1" dirty="0"/>
            </a:p>
          </p:txBody>
        </p:sp>
        <p:sp>
          <p:nvSpPr>
            <p:cNvPr id="8" name="Rectangle 12"/>
            <p:cNvSpPr>
              <a:spLocks noChangeArrowheads="1"/>
            </p:cNvSpPr>
            <p:nvPr/>
          </p:nvSpPr>
          <p:spPr bwMode="auto">
            <a:xfrm>
              <a:off x="1714480" y="1454956"/>
              <a:ext cx="6572296" cy="335989"/>
            </a:xfrm>
            <a:prstGeom prst="rect">
              <a:avLst/>
            </a:prstGeom>
            <a:noFill/>
            <a:ln w="9525">
              <a:noFill/>
              <a:miter lim="800000"/>
              <a:headEnd/>
              <a:tailEnd/>
            </a:ln>
          </p:spPr>
          <p:txBody>
            <a:bodyPr wrap="square" lIns="90488" tIns="44450" rIns="90488" bIns="44450">
              <a:spAutoFit/>
            </a:bodyPr>
            <a:lstStyle/>
            <a:p>
              <a:pPr algn="ctr" rtl="1" eaLnBrk="0" hangingPunct="0"/>
              <a:r>
                <a:rPr lang="fa-IR" sz="1600" b="1" dirty="0" smtClean="0">
                  <a:solidFill>
                    <a:srgbClr val="C00000"/>
                  </a:solidFill>
                  <a:cs typeface="B Titr" pitchFamily="2" charset="-78"/>
                </a:rPr>
                <a:t>نوع تجزیه و تحلیل </a:t>
              </a:r>
              <a:r>
                <a:rPr lang="fa-IR" sz="1100" b="1" dirty="0" smtClean="0">
                  <a:solidFill>
                    <a:srgbClr val="C00000"/>
                  </a:solidFill>
                  <a:cs typeface="B Titr" pitchFamily="2" charset="-78"/>
                </a:rPr>
                <a:t>(</a:t>
              </a:r>
              <a:r>
                <a:rPr lang="en-US" sz="1100" b="1" dirty="0" smtClean="0">
                  <a:solidFill>
                    <a:srgbClr val="C00000"/>
                  </a:solidFill>
                  <a:cs typeface="B Titr" pitchFamily="2" charset="-78"/>
                </a:rPr>
                <a:t>Type of Analysis</a:t>
              </a:r>
              <a:r>
                <a:rPr lang="fa-IR" sz="1100" b="1" dirty="0" smtClean="0">
                  <a:solidFill>
                    <a:srgbClr val="C00000"/>
                  </a:solidFill>
                  <a:cs typeface="B Titr" pitchFamily="2" charset="-78"/>
                </a:rPr>
                <a:t>)</a:t>
              </a:r>
              <a:endParaRPr lang="en-US" sz="1100" b="1" dirty="0">
                <a:solidFill>
                  <a:srgbClr val="C00000"/>
                </a:solidFill>
                <a:cs typeface="B Titr" pitchFamily="2" charset="-78"/>
              </a:endParaRPr>
            </a:p>
          </p:txBody>
        </p:sp>
        <p:sp>
          <p:nvSpPr>
            <p:cNvPr id="9" name="Rectangle 14"/>
            <p:cNvSpPr>
              <a:spLocks noChangeArrowheads="1"/>
            </p:cNvSpPr>
            <p:nvPr/>
          </p:nvSpPr>
          <p:spPr bwMode="auto">
            <a:xfrm>
              <a:off x="7304997" y="1669270"/>
              <a:ext cx="1018485" cy="582211"/>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نظری</a:t>
              </a:r>
            </a:p>
            <a:p>
              <a:pPr algn="ctr" eaLnBrk="0" hangingPunct="0"/>
              <a:r>
                <a:rPr lang="en-US" sz="1400" b="1" dirty="0" smtClean="0">
                  <a:cs typeface="B Nazanin" pitchFamily="2" charset="-78"/>
                </a:rPr>
                <a:t>Theoretical</a:t>
              </a:r>
              <a:endParaRPr lang="en-US" sz="1400" b="1" dirty="0">
                <a:cs typeface="B Nazanin" pitchFamily="2" charset="-78"/>
              </a:endParaRPr>
            </a:p>
          </p:txBody>
        </p:sp>
        <p:sp>
          <p:nvSpPr>
            <p:cNvPr id="10" name="Rectangle 15"/>
            <p:cNvSpPr>
              <a:spLocks noChangeArrowheads="1"/>
            </p:cNvSpPr>
            <p:nvPr/>
          </p:nvSpPr>
          <p:spPr bwMode="auto">
            <a:xfrm>
              <a:off x="1804271" y="1720119"/>
              <a:ext cx="1351845" cy="520655"/>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کاربردی (عملی)</a:t>
              </a:r>
            </a:p>
            <a:p>
              <a:pPr algn="ctr" eaLnBrk="0" hangingPunct="0"/>
              <a:r>
                <a:rPr lang="en-US" sz="1200" b="1" dirty="0" smtClean="0">
                  <a:cs typeface="B Nazanin" pitchFamily="2" charset="-78"/>
                </a:rPr>
                <a:t>Applied </a:t>
              </a:r>
              <a:r>
                <a:rPr lang="en-US" sz="1200" b="1" dirty="0">
                  <a:cs typeface="B Nazanin" pitchFamily="2" charset="-78"/>
                </a:rPr>
                <a:t>(Practical)</a:t>
              </a:r>
            </a:p>
          </p:txBody>
        </p:sp>
        <p:sp>
          <p:nvSpPr>
            <p:cNvPr id="11" name="Rectangle 19"/>
            <p:cNvSpPr>
              <a:spLocks noChangeArrowheads="1"/>
            </p:cNvSpPr>
            <p:nvPr/>
          </p:nvSpPr>
          <p:spPr bwMode="auto">
            <a:xfrm>
              <a:off x="1880471" y="3926173"/>
              <a:ext cx="3003550" cy="132766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2" name="Rectangle 21"/>
            <p:cNvSpPr>
              <a:spLocks noChangeArrowheads="1"/>
            </p:cNvSpPr>
            <p:nvPr/>
          </p:nvSpPr>
          <p:spPr bwMode="auto">
            <a:xfrm>
              <a:off x="4947543" y="3927778"/>
              <a:ext cx="3378200" cy="132766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13" name="Rectangle 22"/>
            <p:cNvSpPr>
              <a:spLocks noChangeArrowheads="1"/>
            </p:cNvSpPr>
            <p:nvPr/>
          </p:nvSpPr>
          <p:spPr bwMode="auto">
            <a:xfrm>
              <a:off x="1991579" y="3962602"/>
              <a:ext cx="2691443" cy="1320874"/>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بهبود و بازسازی سازمان</a:t>
              </a:r>
              <a:endParaRPr lang="en-US" sz="2400" b="1" dirty="0" smtClean="0">
                <a:cs typeface="B Nazanin" pitchFamily="2" charset="-78"/>
              </a:endParaRPr>
            </a:p>
            <a:p>
              <a:pPr algn="ctr" eaLnBrk="0" hangingPunct="0"/>
              <a:r>
                <a:rPr lang="fa-IR" sz="1600" b="1" dirty="0" smtClean="0"/>
                <a:t>(توسعه سازمان)</a:t>
              </a:r>
            </a:p>
            <a:p>
              <a:pPr algn="ctr" eaLnBrk="0" hangingPunct="0">
                <a:lnSpc>
                  <a:spcPct val="150000"/>
                </a:lnSpc>
              </a:pPr>
              <a:r>
                <a:rPr lang="en-US" sz="1600" b="1" dirty="0" smtClean="0"/>
                <a:t>Organization Development</a:t>
              </a:r>
              <a:endParaRPr lang="fa-IR" sz="1600" b="1" dirty="0" smtClean="0"/>
            </a:p>
            <a:p>
              <a:pPr algn="ctr" eaLnBrk="0" hangingPunct="0"/>
              <a:r>
                <a:rPr lang="en-US" sz="1600" b="1" dirty="0" smtClean="0"/>
                <a:t>(OD)</a:t>
              </a:r>
              <a:endParaRPr lang="en-US" sz="1600" b="1" dirty="0"/>
            </a:p>
          </p:txBody>
        </p:sp>
        <p:sp>
          <p:nvSpPr>
            <p:cNvPr id="14" name="Rectangle 23"/>
            <p:cNvSpPr>
              <a:spLocks noChangeArrowheads="1"/>
            </p:cNvSpPr>
            <p:nvPr/>
          </p:nvSpPr>
          <p:spPr bwMode="auto">
            <a:xfrm>
              <a:off x="4947543" y="5371533"/>
              <a:ext cx="3378200" cy="125391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15" name="Rectangle 24"/>
            <p:cNvSpPr>
              <a:spLocks noChangeArrowheads="1"/>
            </p:cNvSpPr>
            <p:nvPr/>
          </p:nvSpPr>
          <p:spPr bwMode="auto">
            <a:xfrm>
              <a:off x="1872555" y="5371533"/>
              <a:ext cx="3003550" cy="12539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6" name="Rectangle 25"/>
            <p:cNvSpPr>
              <a:spLocks noChangeArrowheads="1"/>
            </p:cNvSpPr>
            <p:nvPr/>
          </p:nvSpPr>
          <p:spPr bwMode="auto">
            <a:xfrm>
              <a:off x="5161857" y="5285446"/>
              <a:ext cx="3000396" cy="1382430"/>
            </a:xfrm>
            <a:prstGeom prst="rect">
              <a:avLst/>
            </a:prstGeom>
            <a:noFill/>
            <a:ln w="9525">
              <a:noFill/>
              <a:miter lim="800000"/>
              <a:headEnd/>
              <a:tailEnd/>
            </a:ln>
          </p:spPr>
          <p:txBody>
            <a:bodyPr wrap="square" lIns="90488" tIns="44450" rIns="90488" bIns="44450">
              <a:spAutoFit/>
            </a:bodyPr>
            <a:lstStyle/>
            <a:p>
              <a:pPr algn="ctr" eaLnBrk="0" hangingPunct="0">
                <a:lnSpc>
                  <a:spcPct val="200000"/>
                </a:lnSpc>
              </a:pPr>
              <a:r>
                <a:rPr lang="fa-IR" sz="2400" b="1" dirty="0" smtClean="0">
                  <a:cs typeface="B Nazanin" pitchFamily="2" charset="-78"/>
                </a:rPr>
                <a:t>رفتار سازمانی</a:t>
              </a:r>
            </a:p>
            <a:p>
              <a:pPr algn="ctr" eaLnBrk="0" hangingPunct="0"/>
              <a:r>
                <a:rPr lang="en-US" b="1" dirty="0" smtClean="0"/>
                <a:t>Organizational </a:t>
              </a:r>
              <a:r>
                <a:rPr lang="en-US" b="1" dirty="0"/>
                <a:t>Behavior </a:t>
              </a:r>
              <a:endParaRPr lang="en-US" b="1" dirty="0" smtClean="0"/>
            </a:p>
            <a:p>
              <a:pPr algn="ctr" eaLnBrk="0" hangingPunct="0"/>
              <a:r>
                <a:rPr lang="en-US" b="1" dirty="0" smtClean="0"/>
                <a:t>(</a:t>
              </a:r>
              <a:r>
                <a:rPr lang="en-US" b="1" dirty="0"/>
                <a:t>OB)</a:t>
              </a:r>
            </a:p>
          </p:txBody>
        </p:sp>
        <p:sp>
          <p:nvSpPr>
            <p:cNvPr id="17" name="Rectangle 26"/>
            <p:cNvSpPr>
              <a:spLocks noChangeArrowheads="1"/>
            </p:cNvSpPr>
            <p:nvPr/>
          </p:nvSpPr>
          <p:spPr bwMode="auto">
            <a:xfrm>
              <a:off x="1804271" y="5285446"/>
              <a:ext cx="3143272" cy="1382430"/>
            </a:xfrm>
            <a:prstGeom prst="rect">
              <a:avLst/>
            </a:prstGeom>
            <a:noFill/>
            <a:ln w="9525">
              <a:noFill/>
              <a:miter lim="800000"/>
              <a:headEnd/>
              <a:tailEnd/>
            </a:ln>
          </p:spPr>
          <p:txBody>
            <a:bodyPr wrap="square" lIns="90488" tIns="44450" rIns="90488" bIns="44450">
              <a:spAutoFit/>
            </a:bodyPr>
            <a:lstStyle/>
            <a:p>
              <a:pPr algn="ctr" eaLnBrk="0" hangingPunct="0">
                <a:lnSpc>
                  <a:spcPct val="200000"/>
                </a:lnSpc>
              </a:pPr>
              <a:r>
                <a:rPr lang="fa-IR" sz="2400" b="1" dirty="0" smtClean="0">
                  <a:cs typeface="B Nazanin" pitchFamily="2" charset="-78"/>
                </a:rPr>
                <a:t>مدیریت منابع انسانی</a:t>
              </a:r>
            </a:p>
            <a:p>
              <a:pPr algn="ctr" eaLnBrk="0" hangingPunct="0"/>
              <a:r>
                <a:rPr lang="en-US" b="1" dirty="0" smtClean="0"/>
                <a:t>Human Resource Management </a:t>
              </a:r>
            </a:p>
            <a:p>
              <a:pPr algn="ctr" eaLnBrk="0" hangingPunct="0"/>
              <a:r>
                <a:rPr lang="en-US" b="1" dirty="0" smtClean="0"/>
                <a:t>(HRM)</a:t>
              </a:r>
              <a:endParaRPr lang="en-US" b="1" dirty="0"/>
            </a:p>
          </p:txBody>
        </p:sp>
        <p:sp>
          <p:nvSpPr>
            <p:cNvPr id="18" name="Right Arrow 17"/>
            <p:cNvSpPr/>
            <p:nvPr/>
          </p:nvSpPr>
          <p:spPr>
            <a:xfrm flipH="1">
              <a:off x="4661791" y="2455088"/>
              <a:ext cx="500066" cy="622349"/>
            </a:xfrm>
            <a:prstGeom prst="rightArrow">
              <a:avLst/>
            </a:prstGeom>
            <a:solidFill>
              <a:schemeClr val="bg1">
                <a:lumMod val="10000"/>
                <a:lumOff val="9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9" name="Rectangle 20"/>
            <p:cNvSpPr>
              <a:spLocks noChangeArrowheads="1"/>
            </p:cNvSpPr>
            <p:nvPr/>
          </p:nvSpPr>
          <p:spPr bwMode="auto">
            <a:xfrm>
              <a:off x="5376171" y="3856686"/>
              <a:ext cx="2714644" cy="1382430"/>
            </a:xfrm>
            <a:prstGeom prst="rect">
              <a:avLst/>
            </a:prstGeom>
            <a:noFill/>
            <a:ln w="9525">
              <a:noFill/>
              <a:miter lim="800000"/>
              <a:headEnd/>
              <a:tailEnd/>
            </a:ln>
          </p:spPr>
          <p:txBody>
            <a:bodyPr wrap="square" lIns="90488" tIns="44450" rIns="90488" bIns="44450">
              <a:spAutoFit/>
            </a:bodyPr>
            <a:lstStyle/>
            <a:p>
              <a:pPr algn="ctr" eaLnBrk="0" hangingPunct="0">
                <a:lnSpc>
                  <a:spcPct val="200000"/>
                </a:lnSpc>
              </a:pPr>
              <a:r>
                <a:rPr lang="fa-IR" sz="2400" b="1" dirty="0" smtClean="0">
                  <a:cs typeface="B Nazanin" pitchFamily="2" charset="-78"/>
                </a:rPr>
                <a:t>تئوری سازمان</a:t>
              </a:r>
            </a:p>
            <a:p>
              <a:pPr algn="ctr" eaLnBrk="0" hangingPunct="0"/>
              <a:r>
                <a:rPr lang="en-US" b="1" dirty="0" smtClean="0"/>
                <a:t>Organization Theory </a:t>
              </a:r>
            </a:p>
            <a:p>
              <a:pPr algn="ctr" eaLnBrk="0" hangingPunct="0"/>
              <a:r>
                <a:rPr lang="en-US" b="1" dirty="0" smtClean="0"/>
                <a:t>(</a:t>
              </a:r>
              <a:r>
                <a:rPr lang="en-US" b="1" dirty="0"/>
                <a:t>OT)</a:t>
              </a:r>
            </a:p>
          </p:txBody>
        </p:sp>
        <p:sp>
          <p:nvSpPr>
            <p:cNvPr id="20" name="Right Arrow 19"/>
            <p:cNvSpPr/>
            <p:nvPr/>
          </p:nvSpPr>
          <p:spPr>
            <a:xfrm flipH="1">
              <a:off x="4661791" y="3904441"/>
              <a:ext cx="500066" cy="622349"/>
            </a:xfrm>
            <a:prstGeom prst="rightArrow">
              <a:avLst/>
            </a:prstGeom>
            <a:solidFill>
              <a:schemeClr val="bg1">
                <a:lumMod val="10000"/>
                <a:lumOff val="9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1" name="Right Arrow 20"/>
            <p:cNvSpPr/>
            <p:nvPr/>
          </p:nvSpPr>
          <p:spPr>
            <a:xfrm flipH="1">
              <a:off x="4661791" y="5384046"/>
              <a:ext cx="500066" cy="622349"/>
            </a:xfrm>
            <a:prstGeom prst="rightArrow">
              <a:avLst/>
            </a:prstGeom>
            <a:solidFill>
              <a:schemeClr val="bg1">
                <a:lumMod val="10000"/>
                <a:lumOff val="9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2" name="Rounded Rectangle 21"/>
            <p:cNvSpPr/>
            <p:nvPr/>
          </p:nvSpPr>
          <p:spPr>
            <a:xfrm rot="16200000">
              <a:off x="-919549" y="4088985"/>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4"/>
            <p:cNvSpPr>
              <a:spLocks noChangeArrowheads="1"/>
            </p:cNvSpPr>
            <p:nvPr/>
          </p:nvSpPr>
          <p:spPr bwMode="auto">
            <a:xfrm>
              <a:off x="785786" y="2393838"/>
              <a:ext cx="928694" cy="489878"/>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t>کلان</a:t>
              </a:r>
            </a:p>
            <a:p>
              <a:pPr algn="ctr" eaLnBrk="0" hangingPunct="0"/>
              <a:r>
                <a:rPr lang="en-US" sz="1200" b="1" dirty="0" smtClean="0"/>
                <a:t>macro</a:t>
              </a:r>
              <a:endParaRPr lang="en-US" sz="1200" b="1" dirty="0"/>
            </a:p>
          </p:txBody>
        </p:sp>
        <p:sp>
          <p:nvSpPr>
            <p:cNvPr id="24" name="Rectangle 14"/>
            <p:cNvSpPr>
              <a:spLocks noChangeArrowheads="1"/>
            </p:cNvSpPr>
            <p:nvPr/>
          </p:nvSpPr>
          <p:spPr bwMode="auto">
            <a:xfrm rot="16200000">
              <a:off x="780693" y="4347339"/>
              <a:ext cx="1357322" cy="430341"/>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میانه</a:t>
              </a:r>
            </a:p>
            <a:p>
              <a:pPr algn="ctr" eaLnBrk="0" hangingPunct="0"/>
              <a:r>
                <a:rPr lang="en-US" sz="1200" b="1" dirty="0" err="1" smtClean="0"/>
                <a:t>meso</a:t>
              </a:r>
              <a:endParaRPr lang="en-US" sz="1200" b="1" dirty="0"/>
            </a:p>
          </p:txBody>
        </p:sp>
        <p:sp>
          <p:nvSpPr>
            <p:cNvPr id="25" name="Rectangle 14"/>
            <p:cNvSpPr>
              <a:spLocks noChangeArrowheads="1"/>
            </p:cNvSpPr>
            <p:nvPr/>
          </p:nvSpPr>
          <p:spPr bwMode="auto">
            <a:xfrm>
              <a:off x="785786" y="6220713"/>
              <a:ext cx="875609" cy="489878"/>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t>خرد </a:t>
              </a:r>
            </a:p>
            <a:p>
              <a:pPr algn="ctr" eaLnBrk="0" hangingPunct="0"/>
              <a:r>
                <a:rPr lang="en-US" sz="1200" b="1" dirty="0" smtClean="0"/>
                <a:t>micro</a:t>
              </a:r>
              <a:endParaRPr lang="en-US" sz="1200" b="1" dirty="0"/>
            </a:p>
          </p:txBody>
        </p:sp>
        <p:cxnSp>
          <p:nvCxnSpPr>
            <p:cNvPr id="26" name="Straight Arrow Connector 25"/>
            <p:cNvCxnSpPr>
              <a:stCxn id="23" idx="2"/>
              <a:endCxn id="25" idx="0"/>
            </p:cNvCxnSpPr>
            <p:nvPr/>
          </p:nvCxnSpPr>
          <p:spPr>
            <a:xfrm rot="5400000">
              <a:off x="-431636" y="4538943"/>
              <a:ext cx="3336997"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3"/>
              <a:endCxn id="9" idx="1"/>
            </p:cNvCxnSpPr>
            <p:nvPr/>
          </p:nvCxnSpPr>
          <p:spPr>
            <a:xfrm flipV="1">
              <a:off x="3156116" y="1960376"/>
              <a:ext cx="4148881" cy="2007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rot="16200000">
              <a:off x="-795167" y="4485243"/>
              <a:ext cx="3500462" cy="297408"/>
            </a:xfrm>
            <a:prstGeom prst="rect">
              <a:avLst/>
            </a:prstGeom>
          </p:spPr>
          <p:txBody>
            <a:bodyPr wrap="square">
              <a:spAutoFit/>
            </a:bodyPr>
            <a:lstStyle/>
            <a:p>
              <a:pPr algn="ctr" rtl="1" eaLnBrk="0" hangingPunct="0"/>
              <a:r>
                <a:rPr lang="fa-IR" sz="1600" b="1" dirty="0" smtClean="0">
                  <a:solidFill>
                    <a:srgbClr val="C00000"/>
                  </a:solidFill>
                  <a:cs typeface="B Nazanin" pitchFamily="2" charset="-78"/>
                </a:rPr>
                <a:t>سطح تجزیه و تحلیل </a:t>
              </a:r>
              <a:r>
                <a:rPr lang="fa-IR" sz="1100" b="1" dirty="0" smtClean="0">
                  <a:solidFill>
                    <a:srgbClr val="C00000"/>
                  </a:solidFill>
                  <a:cs typeface="B Nazanin" pitchFamily="2" charset="-78"/>
                </a:rPr>
                <a:t>(</a:t>
              </a:r>
              <a:r>
                <a:rPr lang="en-US" sz="1100" b="1" dirty="0" smtClean="0">
                  <a:solidFill>
                    <a:srgbClr val="C00000"/>
                  </a:solidFill>
                  <a:cs typeface="B Nazanin" pitchFamily="2" charset="-78"/>
                </a:rPr>
                <a:t>Type of Analysis</a:t>
              </a:r>
              <a:r>
                <a:rPr lang="fa-IR" sz="1100" b="1" dirty="0" smtClean="0">
                  <a:solidFill>
                    <a:srgbClr val="C00000"/>
                  </a:solidFill>
                  <a:cs typeface="B Nazanin" pitchFamily="2" charset="-78"/>
                </a:rPr>
                <a:t>)</a:t>
              </a:r>
              <a:r>
                <a:rPr lang="en-US" sz="1100" b="1" dirty="0" smtClean="0">
                  <a:solidFill>
                    <a:srgbClr val="C00000"/>
                  </a:solidFill>
                  <a:cs typeface="B Nazanin" pitchFamily="2" charset="-78"/>
                </a:rPr>
                <a:t>   </a:t>
              </a:r>
              <a:endParaRPr lang="en-US" sz="1100" b="1" dirty="0">
                <a:solidFill>
                  <a:srgbClr val="C00000"/>
                </a:solidFill>
                <a:cs typeface="B Nazanin" pitchFamily="2" charset="-78"/>
              </a:endParaRPr>
            </a:p>
          </p:txBody>
        </p:sp>
        <p:sp>
          <p:nvSpPr>
            <p:cNvPr id="29" name="Rounded Rectangle 28"/>
            <p:cNvSpPr/>
            <p:nvPr/>
          </p:nvSpPr>
          <p:spPr>
            <a:xfrm>
              <a:off x="785787" y="1454956"/>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grpSp>
      <p:sp>
        <p:nvSpPr>
          <p:cNvPr id="30" name="Rectangle 29"/>
          <p:cNvSpPr/>
          <p:nvPr/>
        </p:nvSpPr>
        <p:spPr>
          <a:xfrm>
            <a:off x="0" y="696551"/>
            <a:ext cx="9144000" cy="615553"/>
          </a:xfrm>
          <a:prstGeom prst="rect">
            <a:avLst/>
          </a:prstGeom>
        </p:spPr>
        <p:txBody>
          <a:bodyPr wrap="square">
            <a:spAutoFit/>
          </a:bodyPr>
          <a:lstStyle/>
          <a:p>
            <a:pPr algn="ctr" eaLnBrk="0" hangingPunct="0">
              <a:defRPr/>
            </a:pPr>
            <a:r>
              <a:rPr lang="fa-IR" sz="2400" b="1" cap="all" dirty="0" smtClean="0">
                <a:ln w="9000" cmpd="sng">
                  <a:noFill/>
                  <a:prstDash val="solid"/>
                </a:ln>
                <a:solidFill>
                  <a:srgbClr val="003300"/>
                </a:solidFill>
                <a:latin typeface="+mj-lt"/>
                <a:cs typeface="B Titr" pitchFamily="2" charset="-78"/>
              </a:rPr>
              <a:t>سازمان به عنوان یک پدیده اجتماعی</a:t>
            </a:r>
            <a:endParaRPr lang="en-US" sz="2400" b="1" cap="all" dirty="0" smtClean="0">
              <a:ln w="9000" cmpd="sng">
                <a:noFill/>
                <a:prstDash val="solid"/>
              </a:ln>
              <a:solidFill>
                <a:srgbClr val="003300"/>
              </a:solidFill>
              <a:latin typeface="+mj-lt"/>
              <a:cs typeface="B Titr" pitchFamily="2" charset="-78"/>
            </a:endParaRPr>
          </a:p>
          <a:p>
            <a:pPr algn="ctr" eaLnBrk="0" hangingPunct="0">
              <a:defRPr/>
            </a:pPr>
            <a:r>
              <a:rPr lang="en-US" sz="1000" b="1" cap="all" dirty="0" smtClean="0">
                <a:ln w="9000" cmpd="sng">
                  <a:noFill/>
                  <a:prstDash val="solid"/>
                </a:ln>
                <a:solidFill>
                  <a:srgbClr val="003300"/>
                </a:solidFill>
                <a:latin typeface="+mj-lt"/>
                <a:cs typeface="B Titr" pitchFamily="2" charset="-78"/>
              </a:rPr>
              <a:t>Organization as a Social Phenomenon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357344" y="2510015"/>
            <a:ext cx="184731" cy="369332"/>
          </a:xfrm>
          <a:prstGeom prst="rect">
            <a:avLst/>
          </a:prstGeom>
          <a:noFill/>
          <a:ln w="9525">
            <a:noFill/>
            <a:miter lim="800000"/>
            <a:headEnd/>
            <a:tailEnd/>
          </a:ln>
          <a:effectLst/>
        </p:spPr>
        <p:txBody>
          <a:bodyPr wrap="none" anchor="ctr">
            <a:spAutoFit/>
          </a:bodyPr>
          <a:lstStyle/>
          <a:p>
            <a:endParaRPr lang="en-US"/>
          </a:p>
        </p:txBody>
      </p:sp>
      <p:sp>
        <p:nvSpPr>
          <p:cNvPr id="3" name="Rectangle 4"/>
          <p:cNvSpPr>
            <a:spLocks noChangeArrowheads="1"/>
          </p:cNvSpPr>
          <p:nvPr/>
        </p:nvSpPr>
        <p:spPr bwMode="auto">
          <a:xfrm>
            <a:off x="357344" y="2510015"/>
            <a:ext cx="184731" cy="369332"/>
          </a:xfrm>
          <a:prstGeom prst="rect">
            <a:avLst/>
          </a:prstGeom>
          <a:noFill/>
          <a:ln w="9525">
            <a:noFill/>
            <a:miter lim="800000"/>
            <a:headEnd/>
            <a:tailEnd/>
          </a:ln>
          <a:effectLst/>
        </p:spPr>
        <p:txBody>
          <a:bodyPr wrap="none" anchor="ctr">
            <a:spAutoFit/>
          </a:bodyPr>
          <a:lstStyle/>
          <a:p>
            <a:endParaRPr lang="en-US"/>
          </a:p>
        </p:txBody>
      </p:sp>
      <p:sp>
        <p:nvSpPr>
          <p:cNvPr id="4" name="Line 5"/>
          <p:cNvSpPr>
            <a:spLocks noChangeShapeType="1"/>
          </p:cNvSpPr>
          <p:nvPr/>
        </p:nvSpPr>
        <p:spPr bwMode="auto">
          <a:xfrm>
            <a:off x="5427819" y="3343969"/>
            <a:ext cx="0" cy="0"/>
          </a:xfrm>
          <a:prstGeom prst="line">
            <a:avLst/>
          </a:prstGeom>
          <a:noFill/>
          <a:ln w="12700" cap="rnd">
            <a:solidFill>
              <a:srgbClr val="000000"/>
            </a:solidFill>
            <a:round/>
            <a:headEnd/>
            <a:tailEnd/>
          </a:ln>
          <a:effectLst/>
        </p:spPr>
        <p:txBody>
          <a:bodyPr/>
          <a:lstStyle/>
          <a:p>
            <a:endParaRPr lang="en-US"/>
          </a:p>
        </p:txBody>
      </p:sp>
      <p:sp>
        <p:nvSpPr>
          <p:cNvPr id="5" name="Line 6"/>
          <p:cNvSpPr>
            <a:spLocks noChangeShapeType="1"/>
          </p:cNvSpPr>
          <p:nvPr/>
        </p:nvSpPr>
        <p:spPr bwMode="auto">
          <a:xfrm>
            <a:off x="6532719" y="2694681"/>
            <a:ext cx="0" cy="0"/>
          </a:xfrm>
          <a:prstGeom prst="line">
            <a:avLst/>
          </a:prstGeom>
          <a:noFill/>
          <a:ln w="12700" cap="rnd">
            <a:solidFill>
              <a:srgbClr val="000000"/>
            </a:solidFill>
            <a:round/>
            <a:headEnd/>
            <a:tailEnd/>
          </a:ln>
          <a:effectLst/>
        </p:spPr>
        <p:txBody>
          <a:bodyPr/>
          <a:lstStyle/>
          <a:p>
            <a:endParaRPr lang="en-US"/>
          </a:p>
        </p:txBody>
      </p:sp>
      <p:sp>
        <p:nvSpPr>
          <p:cNvPr id="6" name="Line 7"/>
          <p:cNvSpPr>
            <a:spLocks noChangeShapeType="1"/>
          </p:cNvSpPr>
          <p:nvPr/>
        </p:nvSpPr>
        <p:spPr bwMode="auto">
          <a:xfrm>
            <a:off x="6532719" y="3343969"/>
            <a:ext cx="0" cy="0"/>
          </a:xfrm>
          <a:prstGeom prst="line">
            <a:avLst/>
          </a:prstGeom>
          <a:noFill/>
          <a:ln w="12700" cap="rnd">
            <a:solidFill>
              <a:srgbClr val="000000"/>
            </a:solidFill>
            <a:round/>
            <a:headEnd/>
            <a:tailEnd/>
          </a:ln>
          <a:effectLst/>
        </p:spPr>
        <p:txBody>
          <a:bodyPr/>
          <a:lstStyle/>
          <a:p>
            <a:endParaRPr lang="en-US"/>
          </a:p>
        </p:txBody>
      </p:sp>
      <p:sp>
        <p:nvSpPr>
          <p:cNvPr id="7" name="Line 8"/>
          <p:cNvSpPr>
            <a:spLocks noChangeShapeType="1"/>
          </p:cNvSpPr>
          <p:nvPr/>
        </p:nvSpPr>
        <p:spPr bwMode="auto">
          <a:xfrm>
            <a:off x="6532719" y="2694681"/>
            <a:ext cx="0" cy="0"/>
          </a:xfrm>
          <a:prstGeom prst="line">
            <a:avLst/>
          </a:prstGeom>
          <a:noFill/>
          <a:ln w="12700" cap="rnd">
            <a:solidFill>
              <a:srgbClr val="000000"/>
            </a:solidFill>
            <a:round/>
            <a:headEnd/>
            <a:tailEnd/>
          </a:ln>
          <a:effectLst/>
        </p:spPr>
        <p:txBody>
          <a:bodyPr/>
          <a:lstStyle/>
          <a:p>
            <a:endParaRPr lang="en-US"/>
          </a:p>
        </p:txBody>
      </p:sp>
      <p:sp>
        <p:nvSpPr>
          <p:cNvPr id="8" name="Line 9"/>
          <p:cNvSpPr>
            <a:spLocks noChangeShapeType="1"/>
          </p:cNvSpPr>
          <p:nvPr/>
        </p:nvSpPr>
        <p:spPr bwMode="auto">
          <a:xfrm>
            <a:off x="5427819" y="3343969"/>
            <a:ext cx="0" cy="0"/>
          </a:xfrm>
          <a:prstGeom prst="line">
            <a:avLst/>
          </a:prstGeom>
          <a:noFill/>
          <a:ln w="12700" cap="rnd">
            <a:solidFill>
              <a:srgbClr val="000000"/>
            </a:solidFill>
            <a:round/>
            <a:headEnd/>
            <a:tailEnd/>
          </a:ln>
          <a:effectLst/>
        </p:spPr>
        <p:txBody>
          <a:bodyPr/>
          <a:lstStyle/>
          <a:p>
            <a:endParaRPr lang="en-US"/>
          </a:p>
        </p:txBody>
      </p:sp>
      <p:sp>
        <p:nvSpPr>
          <p:cNvPr id="9" name="Line 10"/>
          <p:cNvSpPr>
            <a:spLocks noChangeShapeType="1"/>
          </p:cNvSpPr>
          <p:nvPr/>
        </p:nvSpPr>
        <p:spPr bwMode="auto">
          <a:xfrm>
            <a:off x="6532719" y="3343969"/>
            <a:ext cx="0" cy="0"/>
          </a:xfrm>
          <a:prstGeom prst="line">
            <a:avLst/>
          </a:prstGeom>
          <a:noFill/>
          <a:ln w="12700" cap="rnd">
            <a:solidFill>
              <a:srgbClr val="000000"/>
            </a:solidFill>
            <a:round/>
            <a:headEnd/>
            <a:tailEnd/>
          </a:ln>
          <a:effectLst/>
        </p:spPr>
        <p:txBody>
          <a:bodyPr/>
          <a:lstStyle/>
          <a:p>
            <a:endParaRPr lang="en-US"/>
          </a:p>
        </p:txBody>
      </p:sp>
      <p:sp>
        <p:nvSpPr>
          <p:cNvPr id="10" name="Line 11"/>
          <p:cNvSpPr>
            <a:spLocks noChangeShapeType="1"/>
          </p:cNvSpPr>
          <p:nvPr/>
        </p:nvSpPr>
        <p:spPr bwMode="auto">
          <a:xfrm>
            <a:off x="6548594" y="3763069"/>
            <a:ext cx="0" cy="0"/>
          </a:xfrm>
          <a:prstGeom prst="line">
            <a:avLst/>
          </a:prstGeom>
          <a:noFill/>
          <a:ln w="12700" cap="rnd">
            <a:solidFill>
              <a:srgbClr val="000000"/>
            </a:solidFill>
            <a:round/>
            <a:headEnd/>
            <a:tailEnd/>
          </a:ln>
          <a:effectLst/>
        </p:spPr>
        <p:txBody>
          <a:bodyPr/>
          <a:lstStyle/>
          <a:p>
            <a:endParaRPr lang="en-US"/>
          </a:p>
        </p:txBody>
      </p:sp>
      <p:sp>
        <p:nvSpPr>
          <p:cNvPr id="11" name="Line 12"/>
          <p:cNvSpPr>
            <a:spLocks noChangeShapeType="1"/>
          </p:cNvSpPr>
          <p:nvPr/>
        </p:nvSpPr>
        <p:spPr bwMode="auto">
          <a:xfrm>
            <a:off x="6532719" y="3343969"/>
            <a:ext cx="0" cy="0"/>
          </a:xfrm>
          <a:prstGeom prst="line">
            <a:avLst/>
          </a:prstGeom>
          <a:noFill/>
          <a:ln w="12700" cap="rnd">
            <a:solidFill>
              <a:srgbClr val="000000"/>
            </a:solidFill>
            <a:round/>
            <a:headEnd/>
            <a:tailEnd/>
          </a:ln>
          <a:effectLst/>
        </p:spPr>
        <p:txBody>
          <a:bodyPr/>
          <a:lstStyle/>
          <a:p>
            <a:endParaRPr lang="en-US"/>
          </a:p>
        </p:txBody>
      </p:sp>
      <p:sp>
        <p:nvSpPr>
          <p:cNvPr id="12" name="Line 13"/>
          <p:cNvSpPr>
            <a:spLocks noChangeShapeType="1"/>
          </p:cNvSpPr>
          <p:nvPr/>
        </p:nvSpPr>
        <p:spPr bwMode="auto">
          <a:xfrm>
            <a:off x="6532719" y="4129781"/>
            <a:ext cx="0" cy="0"/>
          </a:xfrm>
          <a:prstGeom prst="line">
            <a:avLst/>
          </a:prstGeom>
          <a:noFill/>
          <a:ln w="12700" cap="rnd">
            <a:solidFill>
              <a:srgbClr val="000000"/>
            </a:solidFill>
            <a:round/>
            <a:headEnd/>
            <a:tailEnd/>
          </a:ln>
          <a:effectLst/>
        </p:spPr>
        <p:txBody>
          <a:bodyPr/>
          <a:lstStyle/>
          <a:p>
            <a:endParaRPr lang="en-US"/>
          </a:p>
        </p:txBody>
      </p:sp>
      <p:sp>
        <p:nvSpPr>
          <p:cNvPr id="13" name="Line 14"/>
          <p:cNvSpPr>
            <a:spLocks noChangeShapeType="1"/>
          </p:cNvSpPr>
          <p:nvPr/>
        </p:nvSpPr>
        <p:spPr bwMode="auto">
          <a:xfrm>
            <a:off x="6532719" y="3343969"/>
            <a:ext cx="0" cy="0"/>
          </a:xfrm>
          <a:prstGeom prst="line">
            <a:avLst/>
          </a:prstGeom>
          <a:noFill/>
          <a:ln w="12700" cap="rnd">
            <a:solidFill>
              <a:srgbClr val="000000"/>
            </a:solidFill>
            <a:round/>
            <a:headEnd/>
            <a:tailEnd/>
          </a:ln>
          <a:effectLst/>
        </p:spPr>
        <p:txBody>
          <a:bodyPr/>
          <a:lstStyle/>
          <a:p>
            <a:endParaRPr lang="en-US"/>
          </a:p>
        </p:txBody>
      </p:sp>
      <p:sp>
        <p:nvSpPr>
          <p:cNvPr id="14" name="Line 15"/>
          <p:cNvSpPr>
            <a:spLocks noChangeShapeType="1"/>
          </p:cNvSpPr>
          <p:nvPr/>
        </p:nvSpPr>
        <p:spPr bwMode="auto">
          <a:xfrm>
            <a:off x="6548594" y="3763069"/>
            <a:ext cx="0" cy="0"/>
          </a:xfrm>
          <a:prstGeom prst="line">
            <a:avLst/>
          </a:prstGeom>
          <a:noFill/>
          <a:ln w="12700" cap="rnd">
            <a:solidFill>
              <a:srgbClr val="000000"/>
            </a:solidFill>
            <a:round/>
            <a:headEnd/>
            <a:tailEnd/>
          </a:ln>
          <a:effectLst/>
        </p:spPr>
        <p:txBody>
          <a:bodyPr/>
          <a:lstStyle/>
          <a:p>
            <a:endParaRPr lang="en-US"/>
          </a:p>
        </p:txBody>
      </p:sp>
      <p:sp>
        <p:nvSpPr>
          <p:cNvPr id="15" name="Line 16"/>
          <p:cNvSpPr>
            <a:spLocks noChangeShapeType="1"/>
          </p:cNvSpPr>
          <p:nvPr/>
        </p:nvSpPr>
        <p:spPr bwMode="auto">
          <a:xfrm>
            <a:off x="6564469" y="3763069"/>
            <a:ext cx="0" cy="0"/>
          </a:xfrm>
          <a:prstGeom prst="line">
            <a:avLst/>
          </a:prstGeom>
          <a:noFill/>
          <a:ln w="12700" cap="rnd">
            <a:solidFill>
              <a:srgbClr val="000000"/>
            </a:solidFill>
            <a:round/>
            <a:headEnd/>
            <a:tailEnd/>
          </a:ln>
          <a:effectLst/>
        </p:spPr>
        <p:txBody>
          <a:bodyPr/>
          <a:lstStyle/>
          <a:p>
            <a:endParaRPr lang="en-US"/>
          </a:p>
        </p:txBody>
      </p:sp>
      <p:sp>
        <p:nvSpPr>
          <p:cNvPr id="16" name="Line 17"/>
          <p:cNvSpPr>
            <a:spLocks noChangeShapeType="1"/>
          </p:cNvSpPr>
          <p:nvPr/>
        </p:nvSpPr>
        <p:spPr bwMode="auto">
          <a:xfrm>
            <a:off x="7667781" y="3763069"/>
            <a:ext cx="0" cy="0"/>
          </a:xfrm>
          <a:prstGeom prst="line">
            <a:avLst/>
          </a:prstGeom>
          <a:noFill/>
          <a:ln w="12700" cap="rnd">
            <a:solidFill>
              <a:srgbClr val="000000"/>
            </a:solidFill>
            <a:round/>
            <a:headEnd/>
            <a:tailEnd/>
          </a:ln>
          <a:effectLst/>
        </p:spPr>
        <p:txBody>
          <a:bodyPr/>
          <a:lstStyle/>
          <a:p>
            <a:endParaRPr lang="en-US"/>
          </a:p>
        </p:txBody>
      </p:sp>
      <p:sp>
        <p:nvSpPr>
          <p:cNvPr id="17" name="Line 18"/>
          <p:cNvSpPr>
            <a:spLocks noChangeShapeType="1"/>
          </p:cNvSpPr>
          <p:nvPr/>
        </p:nvSpPr>
        <p:spPr bwMode="auto">
          <a:xfrm>
            <a:off x="7997981" y="3763069"/>
            <a:ext cx="0" cy="0"/>
          </a:xfrm>
          <a:prstGeom prst="line">
            <a:avLst/>
          </a:prstGeom>
          <a:noFill/>
          <a:ln w="12700" cap="rnd">
            <a:solidFill>
              <a:srgbClr val="000000"/>
            </a:solidFill>
            <a:round/>
            <a:headEnd/>
            <a:tailEnd/>
          </a:ln>
          <a:effectLst/>
        </p:spPr>
        <p:txBody>
          <a:bodyPr/>
          <a:lstStyle/>
          <a:p>
            <a:endParaRPr lang="en-US"/>
          </a:p>
        </p:txBody>
      </p:sp>
      <p:sp>
        <p:nvSpPr>
          <p:cNvPr id="18" name="Line 19"/>
          <p:cNvSpPr>
            <a:spLocks noChangeShapeType="1"/>
          </p:cNvSpPr>
          <p:nvPr/>
        </p:nvSpPr>
        <p:spPr bwMode="auto">
          <a:xfrm>
            <a:off x="8351994" y="3763069"/>
            <a:ext cx="0" cy="0"/>
          </a:xfrm>
          <a:prstGeom prst="line">
            <a:avLst/>
          </a:prstGeom>
          <a:noFill/>
          <a:ln w="12700" cap="rnd">
            <a:solidFill>
              <a:srgbClr val="000000"/>
            </a:solidFill>
            <a:round/>
            <a:headEnd/>
            <a:tailEnd/>
          </a:ln>
          <a:effectLst/>
        </p:spPr>
        <p:txBody>
          <a:bodyPr/>
          <a:lstStyle/>
          <a:p>
            <a:endParaRPr lang="en-US"/>
          </a:p>
        </p:txBody>
      </p:sp>
      <p:sp>
        <p:nvSpPr>
          <p:cNvPr id="19" name="Line 20"/>
          <p:cNvSpPr>
            <a:spLocks noChangeShapeType="1"/>
          </p:cNvSpPr>
          <p:nvPr/>
        </p:nvSpPr>
        <p:spPr bwMode="auto">
          <a:xfrm>
            <a:off x="8707594" y="3763069"/>
            <a:ext cx="0" cy="0"/>
          </a:xfrm>
          <a:prstGeom prst="line">
            <a:avLst/>
          </a:prstGeom>
          <a:noFill/>
          <a:ln w="9525" cap="rnd">
            <a:solidFill>
              <a:srgbClr val="000000"/>
            </a:solidFill>
            <a:round/>
            <a:headEnd/>
            <a:tailEnd/>
          </a:ln>
          <a:effectLst/>
        </p:spPr>
        <p:txBody>
          <a:bodyPr/>
          <a:lstStyle/>
          <a:p>
            <a:endParaRPr lang="en-US"/>
          </a:p>
        </p:txBody>
      </p:sp>
      <p:sp>
        <p:nvSpPr>
          <p:cNvPr id="20" name="Line 21"/>
          <p:cNvSpPr>
            <a:spLocks noChangeShapeType="1"/>
          </p:cNvSpPr>
          <p:nvPr/>
        </p:nvSpPr>
        <p:spPr bwMode="auto">
          <a:xfrm>
            <a:off x="6532719" y="4129781"/>
            <a:ext cx="0" cy="0"/>
          </a:xfrm>
          <a:prstGeom prst="line">
            <a:avLst/>
          </a:prstGeom>
          <a:noFill/>
          <a:ln w="12700" cap="rnd">
            <a:solidFill>
              <a:srgbClr val="000000"/>
            </a:solidFill>
            <a:round/>
            <a:headEnd/>
            <a:tailEnd/>
          </a:ln>
          <a:effectLst/>
        </p:spPr>
        <p:txBody>
          <a:bodyPr/>
          <a:lstStyle/>
          <a:p>
            <a:endParaRPr lang="en-US"/>
          </a:p>
        </p:txBody>
      </p:sp>
      <p:sp>
        <p:nvSpPr>
          <p:cNvPr id="21" name="Line 22"/>
          <p:cNvSpPr>
            <a:spLocks noChangeShapeType="1"/>
          </p:cNvSpPr>
          <p:nvPr/>
        </p:nvSpPr>
        <p:spPr bwMode="auto">
          <a:xfrm>
            <a:off x="6548594" y="4129781"/>
            <a:ext cx="0" cy="0"/>
          </a:xfrm>
          <a:prstGeom prst="line">
            <a:avLst/>
          </a:prstGeom>
          <a:noFill/>
          <a:ln w="12700" cap="rnd">
            <a:solidFill>
              <a:srgbClr val="000000"/>
            </a:solidFill>
            <a:round/>
            <a:headEnd/>
            <a:tailEnd/>
          </a:ln>
          <a:effectLst/>
        </p:spPr>
        <p:txBody>
          <a:bodyPr/>
          <a:lstStyle/>
          <a:p>
            <a:endParaRPr lang="en-US"/>
          </a:p>
        </p:txBody>
      </p:sp>
      <p:sp>
        <p:nvSpPr>
          <p:cNvPr id="22" name="Line 23"/>
          <p:cNvSpPr>
            <a:spLocks noChangeShapeType="1"/>
          </p:cNvSpPr>
          <p:nvPr/>
        </p:nvSpPr>
        <p:spPr bwMode="auto">
          <a:xfrm>
            <a:off x="6548594" y="4129781"/>
            <a:ext cx="0" cy="0"/>
          </a:xfrm>
          <a:prstGeom prst="line">
            <a:avLst/>
          </a:prstGeom>
          <a:noFill/>
          <a:ln w="12700" cap="rnd">
            <a:solidFill>
              <a:srgbClr val="000000"/>
            </a:solidFill>
            <a:round/>
            <a:headEnd/>
            <a:tailEnd/>
          </a:ln>
          <a:effectLst/>
        </p:spPr>
        <p:txBody>
          <a:bodyPr/>
          <a:lstStyle/>
          <a:p>
            <a:endParaRPr lang="en-US"/>
          </a:p>
        </p:txBody>
      </p:sp>
      <p:sp>
        <p:nvSpPr>
          <p:cNvPr id="23" name="Line 24"/>
          <p:cNvSpPr>
            <a:spLocks noChangeShapeType="1"/>
          </p:cNvSpPr>
          <p:nvPr/>
        </p:nvSpPr>
        <p:spPr bwMode="auto">
          <a:xfrm>
            <a:off x="6548594" y="4129781"/>
            <a:ext cx="0" cy="0"/>
          </a:xfrm>
          <a:prstGeom prst="line">
            <a:avLst/>
          </a:prstGeom>
          <a:noFill/>
          <a:ln w="12700" cap="rnd">
            <a:solidFill>
              <a:srgbClr val="000000"/>
            </a:solidFill>
            <a:round/>
            <a:headEnd/>
            <a:tailEnd/>
          </a:ln>
          <a:effectLst/>
        </p:spPr>
        <p:txBody>
          <a:bodyPr/>
          <a:lstStyle/>
          <a:p>
            <a:endParaRPr lang="en-US"/>
          </a:p>
        </p:txBody>
      </p:sp>
      <p:sp>
        <p:nvSpPr>
          <p:cNvPr id="24" name="Line 25"/>
          <p:cNvSpPr>
            <a:spLocks noChangeShapeType="1"/>
          </p:cNvSpPr>
          <p:nvPr/>
        </p:nvSpPr>
        <p:spPr bwMode="auto">
          <a:xfrm>
            <a:off x="6548594" y="5155306"/>
            <a:ext cx="0" cy="0"/>
          </a:xfrm>
          <a:prstGeom prst="line">
            <a:avLst/>
          </a:prstGeom>
          <a:noFill/>
          <a:ln w="12700" cap="rnd">
            <a:solidFill>
              <a:srgbClr val="000000"/>
            </a:solidFill>
            <a:round/>
            <a:headEnd/>
            <a:tailEnd/>
          </a:ln>
          <a:effectLst/>
        </p:spPr>
        <p:txBody>
          <a:bodyPr/>
          <a:lstStyle/>
          <a:p>
            <a:endParaRPr lang="en-US"/>
          </a:p>
        </p:txBody>
      </p:sp>
      <p:sp>
        <p:nvSpPr>
          <p:cNvPr id="25" name="Line 26"/>
          <p:cNvSpPr>
            <a:spLocks noChangeShapeType="1"/>
          </p:cNvSpPr>
          <p:nvPr/>
        </p:nvSpPr>
        <p:spPr bwMode="auto">
          <a:xfrm>
            <a:off x="6548594" y="5395019"/>
            <a:ext cx="0" cy="0"/>
          </a:xfrm>
          <a:prstGeom prst="line">
            <a:avLst/>
          </a:prstGeom>
          <a:noFill/>
          <a:ln w="12700" cap="rnd">
            <a:solidFill>
              <a:srgbClr val="000000"/>
            </a:solidFill>
            <a:round/>
            <a:headEnd/>
            <a:tailEnd/>
          </a:ln>
          <a:effectLst/>
        </p:spPr>
        <p:txBody>
          <a:bodyPr/>
          <a:lstStyle/>
          <a:p>
            <a:endParaRPr lang="en-US"/>
          </a:p>
        </p:txBody>
      </p:sp>
      <p:sp>
        <p:nvSpPr>
          <p:cNvPr id="26" name="Line 27"/>
          <p:cNvSpPr>
            <a:spLocks noChangeShapeType="1"/>
          </p:cNvSpPr>
          <p:nvPr/>
        </p:nvSpPr>
        <p:spPr bwMode="auto">
          <a:xfrm>
            <a:off x="6532719" y="4620319"/>
            <a:ext cx="0" cy="0"/>
          </a:xfrm>
          <a:prstGeom prst="line">
            <a:avLst/>
          </a:prstGeom>
          <a:noFill/>
          <a:ln w="12700" cap="rnd">
            <a:solidFill>
              <a:srgbClr val="000000"/>
            </a:solidFill>
            <a:round/>
            <a:headEnd/>
            <a:tailEnd/>
          </a:ln>
          <a:effectLst/>
        </p:spPr>
        <p:txBody>
          <a:bodyPr/>
          <a:lstStyle/>
          <a:p>
            <a:endParaRPr lang="en-US"/>
          </a:p>
        </p:txBody>
      </p:sp>
      <p:sp>
        <p:nvSpPr>
          <p:cNvPr id="27" name="Line 28"/>
          <p:cNvSpPr>
            <a:spLocks noChangeShapeType="1"/>
          </p:cNvSpPr>
          <p:nvPr/>
        </p:nvSpPr>
        <p:spPr bwMode="auto">
          <a:xfrm>
            <a:off x="6548594" y="4883844"/>
            <a:ext cx="0" cy="0"/>
          </a:xfrm>
          <a:prstGeom prst="line">
            <a:avLst/>
          </a:prstGeom>
          <a:noFill/>
          <a:ln w="12700" cap="rnd">
            <a:solidFill>
              <a:srgbClr val="000000"/>
            </a:solidFill>
            <a:round/>
            <a:headEnd/>
            <a:tailEnd/>
          </a:ln>
          <a:effectLst/>
        </p:spPr>
        <p:txBody>
          <a:bodyPr/>
          <a:lstStyle/>
          <a:p>
            <a:endParaRPr lang="en-US"/>
          </a:p>
        </p:txBody>
      </p:sp>
      <p:sp>
        <p:nvSpPr>
          <p:cNvPr id="28" name="Line 29"/>
          <p:cNvSpPr>
            <a:spLocks noChangeShapeType="1"/>
          </p:cNvSpPr>
          <p:nvPr/>
        </p:nvSpPr>
        <p:spPr bwMode="auto">
          <a:xfrm>
            <a:off x="6548594" y="5155306"/>
            <a:ext cx="0" cy="0"/>
          </a:xfrm>
          <a:prstGeom prst="line">
            <a:avLst/>
          </a:prstGeom>
          <a:noFill/>
          <a:ln w="12700" cap="rnd">
            <a:solidFill>
              <a:srgbClr val="000000"/>
            </a:solidFill>
            <a:round/>
            <a:headEnd/>
            <a:tailEnd/>
          </a:ln>
          <a:effectLst/>
        </p:spPr>
        <p:txBody>
          <a:bodyPr/>
          <a:lstStyle/>
          <a:p>
            <a:endParaRPr lang="en-US"/>
          </a:p>
        </p:txBody>
      </p:sp>
      <p:sp>
        <p:nvSpPr>
          <p:cNvPr id="29" name="Line 30"/>
          <p:cNvSpPr>
            <a:spLocks noChangeShapeType="1"/>
          </p:cNvSpPr>
          <p:nvPr/>
        </p:nvSpPr>
        <p:spPr bwMode="auto">
          <a:xfrm>
            <a:off x="6532719" y="4620319"/>
            <a:ext cx="0" cy="0"/>
          </a:xfrm>
          <a:prstGeom prst="line">
            <a:avLst/>
          </a:prstGeom>
          <a:noFill/>
          <a:ln w="12700" cap="rnd">
            <a:solidFill>
              <a:srgbClr val="000000"/>
            </a:solidFill>
            <a:round/>
            <a:headEnd/>
            <a:tailEnd/>
          </a:ln>
          <a:effectLst/>
        </p:spPr>
        <p:txBody>
          <a:bodyPr/>
          <a:lstStyle/>
          <a:p>
            <a:endParaRPr lang="en-US"/>
          </a:p>
        </p:txBody>
      </p:sp>
      <p:sp>
        <p:nvSpPr>
          <p:cNvPr id="30" name="Line 31"/>
          <p:cNvSpPr>
            <a:spLocks noChangeShapeType="1"/>
          </p:cNvSpPr>
          <p:nvPr/>
        </p:nvSpPr>
        <p:spPr bwMode="auto">
          <a:xfrm>
            <a:off x="6548594" y="4620319"/>
            <a:ext cx="0" cy="0"/>
          </a:xfrm>
          <a:prstGeom prst="line">
            <a:avLst/>
          </a:prstGeom>
          <a:noFill/>
          <a:ln w="12700" cap="rnd">
            <a:solidFill>
              <a:srgbClr val="000000"/>
            </a:solidFill>
            <a:round/>
            <a:headEnd/>
            <a:tailEnd/>
          </a:ln>
          <a:effectLst/>
        </p:spPr>
        <p:txBody>
          <a:bodyPr/>
          <a:lstStyle/>
          <a:p>
            <a:endParaRPr lang="en-US"/>
          </a:p>
        </p:txBody>
      </p:sp>
      <p:sp>
        <p:nvSpPr>
          <p:cNvPr id="31" name="Line 32"/>
          <p:cNvSpPr>
            <a:spLocks noChangeShapeType="1"/>
          </p:cNvSpPr>
          <p:nvPr/>
        </p:nvSpPr>
        <p:spPr bwMode="auto">
          <a:xfrm>
            <a:off x="6548594" y="4883844"/>
            <a:ext cx="0" cy="0"/>
          </a:xfrm>
          <a:prstGeom prst="line">
            <a:avLst/>
          </a:prstGeom>
          <a:noFill/>
          <a:ln w="12700" cap="rnd">
            <a:solidFill>
              <a:srgbClr val="000000"/>
            </a:solidFill>
            <a:round/>
            <a:headEnd/>
            <a:tailEnd/>
          </a:ln>
          <a:effectLst/>
        </p:spPr>
        <p:txBody>
          <a:bodyPr/>
          <a:lstStyle/>
          <a:p>
            <a:endParaRPr lang="en-US"/>
          </a:p>
        </p:txBody>
      </p:sp>
      <p:sp>
        <p:nvSpPr>
          <p:cNvPr id="32" name="Line 33"/>
          <p:cNvSpPr>
            <a:spLocks noChangeShapeType="1"/>
          </p:cNvSpPr>
          <p:nvPr/>
        </p:nvSpPr>
        <p:spPr bwMode="auto">
          <a:xfrm>
            <a:off x="6548594" y="4620319"/>
            <a:ext cx="0" cy="0"/>
          </a:xfrm>
          <a:prstGeom prst="line">
            <a:avLst/>
          </a:prstGeom>
          <a:noFill/>
          <a:ln w="12700" cap="rnd">
            <a:solidFill>
              <a:srgbClr val="000000"/>
            </a:solidFill>
            <a:round/>
            <a:headEnd/>
            <a:tailEnd/>
          </a:ln>
          <a:effectLst/>
        </p:spPr>
        <p:txBody>
          <a:bodyPr/>
          <a:lstStyle/>
          <a:p>
            <a:endParaRPr lang="en-US"/>
          </a:p>
        </p:txBody>
      </p:sp>
      <p:sp>
        <p:nvSpPr>
          <p:cNvPr id="33" name="Line 34"/>
          <p:cNvSpPr>
            <a:spLocks noChangeShapeType="1"/>
          </p:cNvSpPr>
          <p:nvPr/>
        </p:nvSpPr>
        <p:spPr bwMode="auto">
          <a:xfrm>
            <a:off x="7667781" y="4883844"/>
            <a:ext cx="0" cy="0"/>
          </a:xfrm>
          <a:prstGeom prst="line">
            <a:avLst/>
          </a:prstGeom>
          <a:noFill/>
          <a:ln w="12700" cap="rnd">
            <a:solidFill>
              <a:srgbClr val="000000"/>
            </a:solidFill>
            <a:round/>
            <a:headEnd/>
            <a:tailEnd/>
          </a:ln>
          <a:effectLst/>
        </p:spPr>
        <p:txBody>
          <a:bodyPr/>
          <a:lstStyle/>
          <a:p>
            <a:endParaRPr lang="en-US"/>
          </a:p>
        </p:txBody>
      </p:sp>
      <p:sp>
        <p:nvSpPr>
          <p:cNvPr id="34" name="Line 35"/>
          <p:cNvSpPr>
            <a:spLocks noChangeShapeType="1"/>
          </p:cNvSpPr>
          <p:nvPr/>
        </p:nvSpPr>
        <p:spPr bwMode="auto">
          <a:xfrm>
            <a:off x="7997981" y="4883844"/>
            <a:ext cx="0" cy="0"/>
          </a:xfrm>
          <a:prstGeom prst="line">
            <a:avLst/>
          </a:prstGeom>
          <a:noFill/>
          <a:ln w="12700" cap="rnd">
            <a:solidFill>
              <a:srgbClr val="000000"/>
            </a:solidFill>
            <a:round/>
            <a:headEnd/>
            <a:tailEnd/>
          </a:ln>
          <a:effectLst/>
        </p:spPr>
        <p:txBody>
          <a:bodyPr/>
          <a:lstStyle/>
          <a:p>
            <a:endParaRPr lang="en-US"/>
          </a:p>
        </p:txBody>
      </p:sp>
      <p:sp>
        <p:nvSpPr>
          <p:cNvPr id="35" name="Line 36"/>
          <p:cNvSpPr>
            <a:spLocks noChangeShapeType="1"/>
          </p:cNvSpPr>
          <p:nvPr/>
        </p:nvSpPr>
        <p:spPr bwMode="auto">
          <a:xfrm>
            <a:off x="8351994" y="4883844"/>
            <a:ext cx="0" cy="0"/>
          </a:xfrm>
          <a:prstGeom prst="line">
            <a:avLst/>
          </a:prstGeom>
          <a:noFill/>
          <a:ln w="12700" cap="rnd">
            <a:solidFill>
              <a:srgbClr val="000000"/>
            </a:solidFill>
            <a:round/>
            <a:headEnd/>
            <a:tailEnd/>
          </a:ln>
          <a:effectLst/>
        </p:spPr>
        <p:txBody>
          <a:bodyPr/>
          <a:lstStyle/>
          <a:p>
            <a:endParaRPr lang="en-US"/>
          </a:p>
        </p:txBody>
      </p:sp>
      <p:sp>
        <p:nvSpPr>
          <p:cNvPr id="36" name="Line 37"/>
          <p:cNvSpPr>
            <a:spLocks noChangeShapeType="1"/>
          </p:cNvSpPr>
          <p:nvPr/>
        </p:nvSpPr>
        <p:spPr bwMode="auto">
          <a:xfrm>
            <a:off x="8707594" y="4883844"/>
            <a:ext cx="0" cy="0"/>
          </a:xfrm>
          <a:prstGeom prst="line">
            <a:avLst/>
          </a:prstGeom>
          <a:noFill/>
          <a:ln w="12700" cap="rnd">
            <a:solidFill>
              <a:srgbClr val="000000"/>
            </a:solidFill>
            <a:round/>
            <a:headEnd/>
            <a:tailEnd/>
          </a:ln>
          <a:effectLst/>
        </p:spPr>
        <p:txBody>
          <a:bodyPr/>
          <a:lstStyle/>
          <a:p>
            <a:endParaRPr lang="en-US"/>
          </a:p>
        </p:txBody>
      </p:sp>
      <p:sp>
        <p:nvSpPr>
          <p:cNvPr id="37" name="Line 38"/>
          <p:cNvSpPr>
            <a:spLocks noChangeShapeType="1"/>
          </p:cNvSpPr>
          <p:nvPr/>
        </p:nvSpPr>
        <p:spPr bwMode="auto">
          <a:xfrm>
            <a:off x="9093356" y="4883844"/>
            <a:ext cx="0" cy="0"/>
          </a:xfrm>
          <a:prstGeom prst="line">
            <a:avLst/>
          </a:prstGeom>
          <a:noFill/>
          <a:ln w="9525" cap="rnd">
            <a:solidFill>
              <a:srgbClr val="000000"/>
            </a:solidFill>
            <a:round/>
            <a:headEnd/>
            <a:tailEnd/>
          </a:ln>
          <a:effectLst/>
        </p:spPr>
        <p:txBody>
          <a:bodyPr/>
          <a:lstStyle/>
          <a:p>
            <a:endParaRPr lang="en-US"/>
          </a:p>
        </p:txBody>
      </p:sp>
      <p:sp>
        <p:nvSpPr>
          <p:cNvPr id="38" name="Line 39"/>
          <p:cNvSpPr>
            <a:spLocks noChangeShapeType="1"/>
          </p:cNvSpPr>
          <p:nvPr/>
        </p:nvSpPr>
        <p:spPr bwMode="auto">
          <a:xfrm>
            <a:off x="7667781" y="4883844"/>
            <a:ext cx="0" cy="0"/>
          </a:xfrm>
          <a:prstGeom prst="line">
            <a:avLst/>
          </a:prstGeom>
          <a:noFill/>
          <a:ln w="12700" cap="rnd">
            <a:solidFill>
              <a:srgbClr val="000000"/>
            </a:solidFill>
            <a:round/>
            <a:headEnd/>
            <a:tailEnd/>
          </a:ln>
          <a:effectLst/>
        </p:spPr>
        <p:txBody>
          <a:bodyPr/>
          <a:lstStyle/>
          <a:p>
            <a:endParaRPr lang="en-US"/>
          </a:p>
        </p:txBody>
      </p:sp>
      <p:sp>
        <p:nvSpPr>
          <p:cNvPr id="39" name="Line 40"/>
          <p:cNvSpPr>
            <a:spLocks noChangeShapeType="1"/>
          </p:cNvSpPr>
          <p:nvPr/>
        </p:nvSpPr>
        <p:spPr bwMode="auto">
          <a:xfrm>
            <a:off x="7997981" y="4883844"/>
            <a:ext cx="0" cy="0"/>
          </a:xfrm>
          <a:prstGeom prst="line">
            <a:avLst/>
          </a:prstGeom>
          <a:noFill/>
          <a:ln w="12700" cap="rnd">
            <a:solidFill>
              <a:srgbClr val="000000"/>
            </a:solidFill>
            <a:round/>
            <a:headEnd/>
            <a:tailEnd/>
          </a:ln>
          <a:effectLst/>
        </p:spPr>
        <p:txBody>
          <a:bodyPr/>
          <a:lstStyle/>
          <a:p>
            <a:endParaRPr lang="en-US"/>
          </a:p>
        </p:txBody>
      </p:sp>
      <p:sp>
        <p:nvSpPr>
          <p:cNvPr id="40" name="Line 41"/>
          <p:cNvSpPr>
            <a:spLocks noChangeShapeType="1"/>
          </p:cNvSpPr>
          <p:nvPr/>
        </p:nvSpPr>
        <p:spPr bwMode="auto">
          <a:xfrm>
            <a:off x="7997981" y="4883844"/>
            <a:ext cx="0" cy="0"/>
          </a:xfrm>
          <a:prstGeom prst="line">
            <a:avLst/>
          </a:prstGeom>
          <a:noFill/>
          <a:ln w="12700" cap="rnd">
            <a:solidFill>
              <a:srgbClr val="000000"/>
            </a:solidFill>
            <a:round/>
            <a:headEnd/>
            <a:tailEnd/>
          </a:ln>
          <a:effectLst/>
        </p:spPr>
        <p:txBody>
          <a:bodyPr/>
          <a:lstStyle/>
          <a:p>
            <a:endParaRPr lang="en-US"/>
          </a:p>
        </p:txBody>
      </p:sp>
      <p:sp>
        <p:nvSpPr>
          <p:cNvPr id="41" name="Line 42"/>
          <p:cNvSpPr>
            <a:spLocks noChangeShapeType="1"/>
          </p:cNvSpPr>
          <p:nvPr/>
        </p:nvSpPr>
        <p:spPr bwMode="auto">
          <a:xfrm>
            <a:off x="8351994" y="4883844"/>
            <a:ext cx="0" cy="0"/>
          </a:xfrm>
          <a:prstGeom prst="line">
            <a:avLst/>
          </a:prstGeom>
          <a:noFill/>
          <a:ln w="12700" cap="rnd">
            <a:solidFill>
              <a:srgbClr val="000000"/>
            </a:solidFill>
            <a:round/>
            <a:headEnd/>
            <a:tailEnd/>
          </a:ln>
          <a:effectLst/>
        </p:spPr>
        <p:txBody>
          <a:bodyPr/>
          <a:lstStyle/>
          <a:p>
            <a:endParaRPr lang="en-US"/>
          </a:p>
        </p:txBody>
      </p:sp>
      <p:sp>
        <p:nvSpPr>
          <p:cNvPr id="42" name="Line 43"/>
          <p:cNvSpPr>
            <a:spLocks noChangeShapeType="1"/>
          </p:cNvSpPr>
          <p:nvPr/>
        </p:nvSpPr>
        <p:spPr bwMode="auto">
          <a:xfrm>
            <a:off x="7997981" y="4883844"/>
            <a:ext cx="0" cy="0"/>
          </a:xfrm>
          <a:prstGeom prst="line">
            <a:avLst/>
          </a:prstGeom>
          <a:noFill/>
          <a:ln w="12700" cap="rnd">
            <a:solidFill>
              <a:srgbClr val="000000"/>
            </a:solidFill>
            <a:round/>
            <a:headEnd/>
            <a:tailEnd/>
          </a:ln>
          <a:effectLst/>
        </p:spPr>
        <p:txBody>
          <a:bodyPr/>
          <a:lstStyle/>
          <a:p>
            <a:endParaRPr lang="en-US"/>
          </a:p>
        </p:txBody>
      </p:sp>
      <p:sp>
        <p:nvSpPr>
          <p:cNvPr id="43" name="Line 44"/>
          <p:cNvSpPr>
            <a:spLocks noChangeShapeType="1"/>
          </p:cNvSpPr>
          <p:nvPr/>
        </p:nvSpPr>
        <p:spPr bwMode="auto">
          <a:xfrm>
            <a:off x="8707594" y="4883844"/>
            <a:ext cx="0" cy="0"/>
          </a:xfrm>
          <a:prstGeom prst="line">
            <a:avLst/>
          </a:prstGeom>
          <a:noFill/>
          <a:ln w="12700" cap="rnd">
            <a:solidFill>
              <a:srgbClr val="000000"/>
            </a:solidFill>
            <a:round/>
            <a:headEnd/>
            <a:tailEnd/>
          </a:ln>
          <a:effectLst/>
        </p:spPr>
        <p:txBody>
          <a:bodyPr/>
          <a:lstStyle/>
          <a:p>
            <a:endParaRPr lang="en-US"/>
          </a:p>
        </p:txBody>
      </p:sp>
      <p:sp>
        <p:nvSpPr>
          <p:cNvPr id="44" name="Line 45"/>
          <p:cNvSpPr>
            <a:spLocks noChangeShapeType="1"/>
          </p:cNvSpPr>
          <p:nvPr/>
        </p:nvSpPr>
        <p:spPr bwMode="auto">
          <a:xfrm>
            <a:off x="8707594" y="5155306"/>
            <a:ext cx="0" cy="0"/>
          </a:xfrm>
          <a:prstGeom prst="line">
            <a:avLst/>
          </a:prstGeom>
          <a:noFill/>
          <a:ln w="12700" cap="rnd">
            <a:solidFill>
              <a:srgbClr val="000000"/>
            </a:solidFill>
            <a:round/>
            <a:headEnd/>
            <a:tailEnd/>
          </a:ln>
          <a:effectLst/>
        </p:spPr>
        <p:txBody>
          <a:bodyPr/>
          <a:lstStyle/>
          <a:p>
            <a:endParaRPr lang="en-US"/>
          </a:p>
        </p:txBody>
      </p:sp>
      <p:sp>
        <p:nvSpPr>
          <p:cNvPr id="45" name="Line 46"/>
          <p:cNvSpPr>
            <a:spLocks noChangeShapeType="1"/>
          </p:cNvSpPr>
          <p:nvPr/>
        </p:nvSpPr>
        <p:spPr bwMode="auto">
          <a:xfrm>
            <a:off x="9093356" y="4883844"/>
            <a:ext cx="0" cy="0"/>
          </a:xfrm>
          <a:prstGeom prst="line">
            <a:avLst/>
          </a:prstGeom>
          <a:noFill/>
          <a:ln w="9525" cap="rnd">
            <a:solidFill>
              <a:srgbClr val="000000"/>
            </a:solidFill>
            <a:round/>
            <a:headEnd/>
            <a:tailEnd/>
          </a:ln>
          <a:effectLst/>
        </p:spPr>
        <p:txBody>
          <a:bodyPr/>
          <a:lstStyle/>
          <a:p>
            <a:endParaRPr lang="en-US"/>
          </a:p>
        </p:txBody>
      </p:sp>
      <p:sp>
        <p:nvSpPr>
          <p:cNvPr id="46" name="Line 47"/>
          <p:cNvSpPr>
            <a:spLocks noChangeShapeType="1"/>
          </p:cNvSpPr>
          <p:nvPr/>
        </p:nvSpPr>
        <p:spPr bwMode="auto">
          <a:xfrm>
            <a:off x="9093356" y="5155306"/>
            <a:ext cx="0" cy="0"/>
          </a:xfrm>
          <a:prstGeom prst="line">
            <a:avLst/>
          </a:prstGeom>
          <a:noFill/>
          <a:ln w="9525" cap="rnd">
            <a:solidFill>
              <a:srgbClr val="000000"/>
            </a:solidFill>
            <a:round/>
            <a:headEnd/>
            <a:tailEnd/>
          </a:ln>
          <a:effectLst/>
        </p:spPr>
        <p:txBody>
          <a:bodyPr/>
          <a:lstStyle/>
          <a:p>
            <a:endParaRPr lang="en-US"/>
          </a:p>
        </p:txBody>
      </p:sp>
      <p:sp>
        <p:nvSpPr>
          <p:cNvPr id="47" name="Line 48"/>
          <p:cNvSpPr>
            <a:spLocks noChangeShapeType="1"/>
          </p:cNvSpPr>
          <p:nvPr/>
        </p:nvSpPr>
        <p:spPr bwMode="auto">
          <a:xfrm>
            <a:off x="7997981" y="5155306"/>
            <a:ext cx="0" cy="0"/>
          </a:xfrm>
          <a:prstGeom prst="line">
            <a:avLst/>
          </a:prstGeom>
          <a:noFill/>
          <a:ln w="12700" cap="rnd">
            <a:solidFill>
              <a:srgbClr val="000000"/>
            </a:solidFill>
            <a:round/>
            <a:headEnd/>
            <a:tailEnd/>
          </a:ln>
          <a:effectLst/>
        </p:spPr>
        <p:txBody>
          <a:bodyPr/>
          <a:lstStyle/>
          <a:p>
            <a:endParaRPr lang="en-US"/>
          </a:p>
        </p:txBody>
      </p:sp>
      <p:sp>
        <p:nvSpPr>
          <p:cNvPr id="48" name="Line 49"/>
          <p:cNvSpPr>
            <a:spLocks noChangeShapeType="1"/>
          </p:cNvSpPr>
          <p:nvPr/>
        </p:nvSpPr>
        <p:spPr bwMode="auto">
          <a:xfrm>
            <a:off x="7997981" y="5155306"/>
            <a:ext cx="0" cy="0"/>
          </a:xfrm>
          <a:prstGeom prst="line">
            <a:avLst/>
          </a:prstGeom>
          <a:noFill/>
          <a:ln w="12700" cap="rnd">
            <a:solidFill>
              <a:srgbClr val="000000"/>
            </a:solidFill>
            <a:round/>
            <a:headEnd/>
            <a:tailEnd/>
          </a:ln>
          <a:effectLst/>
        </p:spPr>
        <p:txBody>
          <a:bodyPr/>
          <a:lstStyle/>
          <a:p>
            <a:endParaRPr lang="en-US"/>
          </a:p>
        </p:txBody>
      </p:sp>
      <p:sp>
        <p:nvSpPr>
          <p:cNvPr id="49" name="Line 50"/>
          <p:cNvSpPr>
            <a:spLocks noChangeShapeType="1"/>
          </p:cNvSpPr>
          <p:nvPr/>
        </p:nvSpPr>
        <p:spPr bwMode="auto">
          <a:xfrm>
            <a:off x="8707594" y="5155306"/>
            <a:ext cx="0" cy="0"/>
          </a:xfrm>
          <a:prstGeom prst="line">
            <a:avLst/>
          </a:prstGeom>
          <a:noFill/>
          <a:ln w="12700" cap="rnd">
            <a:solidFill>
              <a:srgbClr val="000000"/>
            </a:solidFill>
            <a:round/>
            <a:headEnd/>
            <a:tailEnd/>
          </a:ln>
          <a:effectLst/>
        </p:spPr>
        <p:txBody>
          <a:bodyPr/>
          <a:lstStyle/>
          <a:p>
            <a:endParaRPr lang="en-US"/>
          </a:p>
        </p:txBody>
      </p:sp>
      <p:sp>
        <p:nvSpPr>
          <p:cNvPr id="50" name="Line 51"/>
          <p:cNvSpPr>
            <a:spLocks noChangeShapeType="1"/>
          </p:cNvSpPr>
          <p:nvPr/>
        </p:nvSpPr>
        <p:spPr bwMode="auto">
          <a:xfrm>
            <a:off x="9093356" y="5155306"/>
            <a:ext cx="0" cy="0"/>
          </a:xfrm>
          <a:prstGeom prst="line">
            <a:avLst/>
          </a:prstGeom>
          <a:noFill/>
          <a:ln w="9525" cap="rnd">
            <a:solidFill>
              <a:srgbClr val="000000"/>
            </a:solidFill>
            <a:round/>
            <a:headEnd/>
            <a:tailEnd/>
          </a:ln>
          <a:effectLst/>
        </p:spPr>
        <p:txBody>
          <a:bodyPr/>
          <a:lstStyle/>
          <a:p>
            <a:endParaRPr lang="en-US"/>
          </a:p>
        </p:txBody>
      </p:sp>
      <p:sp>
        <p:nvSpPr>
          <p:cNvPr id="51" name="Line 52"/>
          <p:cNvSpPr>
            <a:spLocks noChangeShapeType="1"/>
          </p:cNvSpPr>
          <p:nvPr/>
        </p:nvSpPr>
        <p:spPr bwMode="auto">
          <a:xfrm>
            <a:off x="9093356" y="5395019"/>
            <a:ext cx="0" cy="0"/>
          </a:xfrm>
          <a:prstGeom prst="line">
            <a:avLst/>
          </a:prstGeom>
          <a:noFill/>
          <a:ln w="9525" cap="rnd">
            <a:solidFill>
              <a:srgbClr val="000000"/>
            </a:solidFill>
            <a:round/>
            <a:headEnd/>
            <a:tailEnd/>
          </a:ln>
          <a:effectLst/>
        </p:spPr>
        <p:txBody>
          <a:bodyPr/>
          <a:lstStyle/>
          <a:p>
            <a:endParaRPr lang="en-US"/>
          </a:p>
        </p:txBody>
      </p:sp>
      <p:sp>
        <p:nvSpPr>
          <p:cNvPr id="52" name="Line 53"/>
          <p:cNvSpPr>
            <a:spLocks noChangeShapeType="1"/>
          </p:cNvSpPr>
          <p:nvPr/>
        </p:nvSpPr>
        <p:spPr bwMode="auto">
          <a:xfrm>
            <a:off x="7997981" y="5395019"/>
            <a:ext cx="0" cy="0"/>
          </a:xfrm>
          <a:prstGeom prst="line">
            <a:avLst/>
          </a:prstGeom>
          <a:noFill/>
          <a:ln w="12700" cap="rnd">
            <a:solidFill>
              <a:srgbClr val="000000"/>
            </a:solidFill>
            <a:round/>
            <a:headEnd/>
            <a:tailEnd/>
          </a:ln>
          <a:effectLst/>
        </p:spPr>
        <p:txBody>
          <a:bodyPr/>
          <a:lstStyle/>
          <a:p>
            <a:endParaRPr lang="en-US"/>
          </a:p>
        </p:txBody>
      </p:sp>
      <p:sp>
        <p:nvSpPr>
          <p:cNvPr id="53" name="Line 54"/>
          <p:cNvSpPr>
            <a:spLocks noChangeShapeType="1"/>
          </p:cNvSpPr>
          <p:nvPr/>
        </p:nvSpPr>
        <p:spPr bwMode="auto">
          <a:xfrm>
            <a:off x="7997981" y="5395019"/>
            <a:ext cx="0" cy="0"/>
          </a:xfrm>
          <a:prstGeom prst="line">
            <a:avLst/>
          </a:prstGeom>
          <a:noFill/>
          <a:ln w="12700" cap="rnd">
            <a:solidFill>
              <a:srgbClr val="000000"/>
            </a:solidFill>
            <a:round/>
            <a:headEnd/>
            <a:tailEnd/>
          </a:ln>
          <a:effectLst/>
        </p:spPr>
        <p:txBody>
          <a:bodyPr/>
          <a:lstStyle/>
          <a:p>
            <a:endParaRPr lang="en-US"/>
          </a:p>
        </p:txBody>
      </p:sp>
      <p:sp>
        <p:nvSpPr>
          <p:cNvPr id="54" name="Line 55"/>
          <p:cNvSpPr>
            <a:spLocks noChangeShapeType="1"/>
          </p:cNvSpPr>
          <p:nvPr/>
        </p:nvSpPr>
        <p:spPr bwMode="auto">
          <a:xfrm>
            <a:off x="9093356" y="5395019"/>
            <a:ext cx="0" cy="0"/>
          </a:xfrm>
          <a:prstGeom prst="line">
            <a:avLst/>
          </a:prstGeom>
          <a:noFill/>
          <a:ln w="9525" cap="rnd">
            <a:solidFill>
              <a:srgbClr val="000000"/>
            </a:solidFill>
            <a:round/>
            <a:headEnd/>
            <a:tailEnd/>
          </a:ln>
          <a:effectLst/>
        </p:spPr>
        <p:txBody>
          <a:bodyPr/>
          <a:lstStyle/>
          <a:p>
            <a:endParaRPr lang="en-US"/>
          </a:p>
        </p:txBody>
      </p:sp>
      <p:sp>
        <p:nvSpPr>
          <p:cNvPr id="55" name="Line 56"/>
          <p:cNvSpPr>
            <a:spLocks noChangeShapeType="1"/>
          </p:cNvSpPr>
          <p:nvPr/>
        </p:nvSpPr>
        <p:spPr bwMode="auto">
          <a:xfrm>
            <a:off x="7997981" y="5649019"/>
            <a:ext cx="0" cy="0"/>
          </a:xfrm>
          <a:prstGeom prst="line">
            <a:avLst/>
          </a:prstGeom>
          <a:noFill/>
          <a:ln w="12700" cap="rnd">
            <a:solidFill>
              <a:srgbClr val="000000"/>
            </a:solidFill>
            <a:round/>
            <a:headEnd/>
            <a:tailEnd/>
          </a:ln>
          <a:effectLst/>
        </p:spPr>
        <p:txBody>
          <a:bodyPr/>
          <a:lstStyle/>
          <a:p>
            <a:endParaRPr lang="en-US"/>
          </a:p>
        </p:txBody>
      </p:sp>
      <p:sp>
        <p:nvSpPr>
          <p:cNvPr id="56" name="Line 57"/>
          <p:cNvSpPr>
            <a:spLocks noChangeShapeType="1"/>
          </p:cNvSpPr>
          <p:nvPr/>
        </p:nvSpPr>
        <p:spPr bwMode="auto">
          <a:xfrm>
            <a:off x="7997981" y="5649019"/>
            <a:ext cx="0" cy="0"/>
          </a:xfrm>
          <a:prstGeom prst="line">
            <a:avLst/>
          </a:prstGeom>
          <a:noFill/>
          <a:ln w="12700" cap="rnd">
            <a:solidFill>
              <a:srgbClr val="000000"/>
            </a:solidFill>
            <a:round/>
            <a:headEnd/>
            <a:tailEnd/>
          </a:ln>
          <a:effectLst/>
        </p:spPr>
        <p:txBody>
          <a:bodyPr/>
          <a:lstStyle/>
          <a:p>
            <a:endParaRPr lang="en-US"/>
          </a:p>
        </p:txBody>
      </p:sp>
      <p:sp>
        <p:nvSpPr>
          <p:cNvPr id="57" name="Line 58"/>
          <p:cNvSpPr>
            <a:spLocks noChangeShapeType="1"/>
          </p:cNvSpPr>
          <p:nvPr/>
        </p:nvSpPr>
        <p:spPr bwMode="auto">
          <a:xfrm>
            <a:off x="8707594" y="5649019"/>
            <a:ext cx="0" cy="0"/>
          </a:xfrm>
          <a:prstGeom prst="line">
            <a:avLst/>
          </a:prstGeom>
          <a:noFill/>
          <a:ln w="12700" cap="rnd">
            <a:solidFill>
              <a:srgbClr val="000000"/>
            </a:solidFill>
            <a:round/>
            <a:headEnd/>
            <a:tailEnd/>
          </a:ln>
          <a:effectLst/>
        </p:spPr>
        <p:txBody>
          <a:bodyPr/>
          <a:lstStyle/>
          <a:p>
            <a:endParaRPr lang="en-US"/>
          </a:p>
        </p:txBody>
      </p:sp>
      <p:sp>
        <p:nvSpPr>
          <p:cNvPr id="58" name="Line 59"/>
          <p:cNvSpPr>
            <a:spLocks noChangeShapeType="1"/>
          </p:cNvSpPr>
          <p:nvPr/>
        </p:nvSpPr>
        <p:spPr bwMode="auto">
          <a:xfrm>
            <a:off x="8707594" y="5649019"/>
            <a:ext cx="0" cy="0"/>
          </a:xfrm>
          <a:prstGeom prst="line">
            <a:avLst/>
          </a:prstGeom>
          <a:noFill/>
          <a:ln w="12700" cap="rnd">
            <a:solidFill>
              <a:srgbClr val="000000"/>
            </a:solidFill>
            <a:round/>
            <a:headEnd/>
            <a:tailEnd/>
          </a:ln>
          <a:effectLst/>
        </p:spPr>
        <p:txBody>
          <a:bodyPr/>
          <a:lstStyle/>
          <a:p>
            <a:endParaRPr lang="en-US"/>
          </a:p>
        </p:txBody>
      </p:sp>
      <p:graphicFrame>
        <p:nvGraphicFramePr>
          <p:cNvPr id="59" name="Group 60"/>
          <p:cNvGraphicFramePr>
            <a:graphicFrameLocks/>
          </p:cNvGraphicFramePr>
          <p:nvPr/>
        </p:nvGraphicFramePr>
        <p:xfrm>
          <a:off x="179512" y="1457974"/>
          <a:ext cx="8821075" cy="5204265"/>
        </p:xfrm>
        <a:graphic>
          <a:graphicData uri="http://schemas.openxmlformats.org/drawingml/2006/table">
            <a:tbl>
              <a:tblPr rtl="1"/>
              <a:tblGrid>
                <a:gridCol w="993668"/>
                <a:gridCol w="995317"/>
                <a:gridCol w="996965"/>
                <a:gridCol w="995317"/>
                <a:gridCol w="830529"/>
                <a:gridCol w="1001908"/>
                <a:gridCol w="1003555"/>
                <a:gridCol w="1001908"/>
                <a:gridCol w="1001908"/>
              </a:tblGrid>
              <a:tr h="556627">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بي</a:t>
                      </a:r>
                      <a:r>
                        <a:rPr kumimoji="0" lang="fa-IR" altLang="ja-JP" sz="1800" b="1" i="0" u="none" strike="noStrike" cap="none" normalizeH="0" baseline="0" dirty="0" smtClean="0">
                          <a:ln>
                            <a:noFill/>
                          </a:ln>
                          <a:solidFill>
                            <a:srgbClr val="232335"/>
                          </a:solidFill>
                          <a:effectLst/>
                          <a:latin typeface="Times New Roman" pitchFamily="18" charset="0"/>
                        </a:rPr>
                        <a:t>‌</a:t>
                      </a: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ثبات</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انعطاف پذير</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باز</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بنيادي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rowSpan="4">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rPr>
                        <a:t>SRP2</a:t>
                      </a:r>
                      <a:r>
                        <a:rPr kumimoji="0" lang="en-US" altLang="ja-JP" sz="2800" b="0" i="0" u="none" strike="noStrike" cap="none" normalizeH="0" baseline="0" dirty="0" smtClean="0">
                          <a:ln>
                            <a:noFill/>
                          </a:ln>
                          <a:solidFill>
                            <a:srgbClr val="232335"/>
                          </a:solidFill>
                          <a:effectLst/>
                          <a:latin typeface="Times New Roman" pitchFamily="18" charset="0"/>
                          <a:ea typeface="ＭＳ Ｐゴシック" pitchFamily="34" charset="-128"/>
                        </a:rPr>
                        <a:t> </a:t>
                      </a:r>
                      <a:endParaRPr kumimoji="0" lang="en-US" sz="2800" b="0" i="0" u="none" strike="noStrike" cap="none" normalizeH="0" baseline="0" dirty="0" smtClean="0">
                        <a:ln>
                          <a:noFill/>
                        </a:ln>
                        <a:solidFill>
                          <a:srgbClr val="232335"/>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2400" b="0"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FEF"/>
                    </a:solidFill>
                  </a:tcPr>
                </a:tc>
                <a:tc rowSpan="2" hMerge="1">
                  <a:txBody>
                    <a:bodyPr/>
                    <a:lstStyle/>
                    <a:p>
                      <a:endParaRPr lang="en-US"/>
                    </a:p>
                  </a:txBody>
                  <a:tcPr/>
                </a:tc>
                <a:tc rowSpan="2"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2400" b="0"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hMerge="1">
                  <a:txBody>
                    <a:bodyPr/>
                    <a:lstStyle/>
                    <a:p>
                      <a:endParaRPr lang="en-US"/>
                    </a:p>
                  </a:txBody>
                  <a:tcPr/>
                </a:tc>
              </a:tr>
              <a:tr h="784579">
                <a:tc row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محيط</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row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كنترل</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row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سيستم</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row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تغييرات</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46644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2400" b="0"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5"/>
                    </a:solidFill>
                  </a:tcPr>
                </a:tc>
                <a:tc rowSpan="2" hMerge="1">
                  <a:txBody>
                    <a:bodyPr/>
                    <a:lstStyle/>
                    <a:p>
                      <a:endParaRPr lang="en-US"/>
                    </a:p>
                  </a:txBody>
                  <a:tcPr/>
                </a:tc>
                <a:tc rowSpan="2"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fa-IR" sz="2400" b="0" i="0" u="none" strike="noStrike" cap="none" normalizeH="0" baseline="0" dirty="0" smtClean="0">
                        <a:ln>
                          <a:noFill/>
                        </a:ln>
                        <a:solidFill>
                          <a:schemeClr val="bg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2400" b="0"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E1FF"/>
                    </a:solidFill>
                  </a:tcPr>
                </a:tc>
                <a:tc rowSpan="2" hMerge="1">
                  <a:txBody>
                    <a:bodyPr/>
                    <a:lstStyle/>
                    <a:p>
                      <a:endParaRPr lang="en-US"/>
                    </a:p>
                  </a:txBody>
                  <a:tcPr/>
                </a:tc>
              </a:tr>
              <a:tr h="874759">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باثبات</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FF"/>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شديد</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smtClean="0">
                          <a:ln>
                            <a:noFill/>
                          </a:ln>
                          <a:solidFill>
                            <a:srgbClr val="232335"/>
                          </a:solidFill>
                          <a:effectLst/>
                          <a:latin typeface="Times New Roman" pitchFamily="18" charset="0"/>
                          <a:cs typeface="Zar" pitchFamily="2" charset="-78"/>
                        </a:rPr>
                        <a:t>بسته</a:t>
                      </a:r>
                      <a:r>
                        <a:rPr kumimoji="0" lang="en-US" altLang="ja-JP" sz="1800" b="1" i="0" u="none" strike="noStrike" cap="none" normalizeH="0" baseline="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تدريجي</a:t>
                      </a:r>
                      <a:r>
                        <a:rPr kumimoji="0" lang="en-US" altLang="ja-JP" sz="1800" b="1"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r>
              <a:tr h="344579">
                <a:tc rowSpan="5">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1400" b="0" i="0" u="none" strike="noStrike" cap="none" normalizeH="0" baseline="0" dirty="0" smtClean="0">
                        <a:ln>
                          <a:noFill/>
                        </a:ln>
                        <a:solidFill>
                          <a:srgbClr val="232335"/>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FFF"/>
                    </a:solidFill>
                  </a:tcPr>
                </a:tc>
                <a:tc rowSpan="4">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1400" b="0" i="0" u="none" strike="noStrike" cap="none" normalizeH="0" baseline="0" dirty="0" smtClean="0">
                        <a:ln>
                          <a:noFill/>
                        </a:ln>
                        <a:solidFill>
                          <a:srgbClr val="232335"/>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rowSpan="3">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endParaRPr kumimoji="0" lang="en-US" sz="1800" b="0" i="0" u="none" strike="noStrike" cap="none" normalizeH="0" baseline="0" dirty="0" smtClean="0">
                        <a:ln>
                          <a:noFill/>
                        </a:ln>
                        <a:solidFill>
                          <a:srgbClr val="232335"/>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rowSpan="2"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2800" b="1" i="0" u="none" strike="noStrike" cap="none" normalizeH="0" baseline="0" dirty="0" smtClean="0">
                          <a:ln>
                            <a:noFill/>
                          </a:ln>
                          <a:solidFill>
                            <a:srgbClr val="232335"/>
                          </a:solidFill>
                          <a:effectLst/>
                          <a:latin typeface="Times New Roman" pitchFamily="18" charset="0"/>
                          <a:cs typeface="Zar" pitchFamily="2" charset="-78"/>
                        </a:rPr>
                        <a:t>مورگان</a:t>
                      </a:r>
                      <a:endParaRPr kumimoji="0" lang="en-US" sz="2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rowSpan="2"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en-US" altLang="ja-JP" sz="2000" b="1" i="0" u="none" strike="noStrike" cap="none" normalizeH="0" baseline="0" smtClean="0">
                          <a:ln>
                            <a:noFill/>
                          </a:ln>
                          <a:solidFill>
                            <a:srgbClr val="232335"/>
                          </a:solidFill>
                          <a:effectLst/>
                          <a:latin typeface="Times New Roman" pitchFamily="18" charset="0"/>
                          <a:ea typeface="ＭＳ Ｐゴシック" pitchFamily="34" charset="-128"/>
                        </a:rPr>
                        <a:t>SRP1</a:t>
                      </a:r>
                      <a:endParaRPr kumimoji="0" lang="en-US" sz="2000" b="1" i="0" u="none" strike="noStrike" cap="none" normalizeH="0" baseline="0" smtClean="0">
                        <a:ln>
                          <a:noFill/>
                        </a:ln>
                        <a:solidFill>
                          <a:srgbClr val="232335"/>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18073">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ذهني</a:t>
                      </a:r>
                      <a:r>
                        <a:rPr kumimoji="0" lang="en-US" altLang="ja-JP" sz="1800" b="0"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0"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پيش</a:t>
                      </a:r>
                      <a:r>
                        <a:rPr kumimoji="0" lang="fa-IR" altLang="ja-JP" sz="1800" b="1" i="0" u="none" strike="noStrike" cap="none" normalizeH="0" baseline="0" dirty="0" smtClean="0">
                          <a:ln>
                            <a:noFill/>
                          </a:ln>
                          <a:solidFill>
                            <a:srgbClr val="232335"/>
                          </a:solidFill>
                          <a:effectLst/>
                          <a:latin typeface="Times New Roman" pitchFamily="18" charset="0"/>
                        </a:rPr>
                        <a:t>‌</a:t>
                      </a: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فرض</a:t>
                      </a:r>
                      <a:r>
                        <a:rPr kumimoji="0" lang="fa-IR" altLang="ja-JP" sz="1800" b="1" i="0" u="none" strike="noStrike" cap="none" normalizeH="0" baseline="0" dirty="0" smtClean="0">
                          <a:ln>
                            <a:noFill/>
                          </a:ln>
                          <a:solidFill>
                            <a:srgbClr val="232335"/>
                          </a:solidFill>
                          <a:effectLst/>
                          <a:latin typeface="Times New Roman" pitchFamily="18" charset="0"/>
                        </a:rPr>
                        <a:t>‌</a:t>
                      </a: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هاي فلسفي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عيني</a:t>
                      </a:r>
                      <a:r>
                        <a:rPr kumimoji="0" lang="en-US" altLang="ja-JP" sz="1800" b="0" i="0" u="none" strike="noStrike" cap="none" normalizeH="0" baseline="0" dirty="0" smtClean="0">
                          <a:ln>
                            <a:noFill/>
                          </a:ln>
                          <a:solidFill>
                            <a:srgbClr val="232335"/>
                          </a:solidFill>
                          <a:effectLst/>
                          <a:latin typeface="Times New Roman" pitchFamily="18" charset="0"/>
                          <a:ea typeface="ＭＳ Ｐゴシック" pitchFamily="34" charset="-128"/>
                          <a:cs typeface="Zar" pitchFamily="2" charset="-78"/>
                        </a:rPr>
                        <a:t> </a:t>
                      </a:r>
                      <a:endParaRPr kumimoji="0" lang="en-US" sz="1800" b="0"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E5"/>
                    </a:solidFill>
                  </a:tcPr>
                </a:tc>
              </a:tr>
              <a:tr h="450603">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400" rtl="1" eaLnBrk="1" fontAlgn="base" latinLnBrk="0" hangingPunct="1">
                        <a:lnSpc>
                          <a:spcPct val="100000"/>
                        </a:lnSpc>
                        <a:spcBef>
                          <a:spcPct val="20000"/>
                        </a:spcBef>
                        <a:spcAft>
                          <a:spcPct val="0"/>
                        </a:spcAft>
                        <a:buClrTx/>
                        <a:buSzPct val="75000"/>
                        <a:buFontTx/>
                        <a:buNone/>
                        <a:tabLst/>
                      </a:pPr>
                      <a:r>
                        <a:rPr kumimoji="0" lang="fa-IR" altLang="ja-JP" sz="2800" b="1" i="0" u="none" strike="noStrike" cap="none" normalizeH="0" baseline="0" dirty="0" smtClean="0">
                          <a:ln>
                            <a:noFill/>
                          </a:ln>
                          <a:solidFill>
                            <a:srgbClr val="232335"/>
                          </a:solidFill>
                          <a:effectLst/>
                          <a:latin typeface="Times New Roman" pitchFamily="18" charset="0"/>
                          <a:cs typeface="Zar" pitchFamily="2" charset="-78"/>
                        </a:rPr>
                        <a:t>اسكات</a:t>
                      </a:r>
                      <a:r>
                        <a:rPr kumimoji="0" lang="en-US" altLang="ja-JP" sz="2800" b="0" i="0" u="none" strike="noStrike" cap="none" normalizeH="0" baseline="0" dirty="0" smtClean="0">
                          <a:ln>
                            <a:noFill/>
                          </a:ln>
                          <a:solidFill>
                            <a:srgbClr val="232335"/>
                          </a:solidFill>
                          <a:effectLst/>
                          <a:latin typeface="Times New Roman" pitchFamily="18" charset="0"/>
                          <a:ea typeface="ＭＳ Ｐゴシック" pitchFamily="34" charset="-128"/>
                        </a:rPr>
                        <a:t> </a:t>
                      </a:r>
                      <a:endParaRPr kumimoji="0" lang="en-US" sz="2800" b="0" i="0" u="none" strike="noStrike" cap="none" normalizeH="0" baseline="0" dirty="0" smtClean="0">
                        <a:ln>
                          <a:noFill/>
                        </a:ln>
                        <a:solidFill>
                          <a:srgbClr val="232335"/>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طبيعي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ديدگاه</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عقلايي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FE7"/>
                    </a:solidFill>
                  </a:tcPr>
                </a:tc>
              </a:tr>
              <a:tr h="556627">
                <a:tc vMerge="1">
                  <a:txBody>
                    <a:bodyPr/>
                    <a:lstStyle/>
                    <a:p>
                      <a:endParaRPr lang="en-US"/>
                    </a:p>
                  </a:txBody>
                  <a:tcPr/>
                </a:tc>
                <a:tc vMerge="1">
                  <a:txBody>
                    <a:bodyPr/>
                    <a:lstStyle/>
                    <a:p>
                      <a:endParaRPr lang="en-US"/>
                    </a:p>
                  </a:txBody>
                  <a:tcPr/>
                </a:tc>
                <a:tc gridSpan="3">
                  <a:txBody>
                    <a:bodyPr/>
                    <a:lstStyle/>
                    <a:p>
                      <a:pPr marL="0" marR="0" lvl="0" indent="0" algn="r" defTabSz="914400" rtl="1" eaLnBrk="1" fontAlgn="base" latinLnBrk="0" hangingPunct="1">
                        <a:lnSpc>
                          <a:spcPct val="100000"/>
                        </a:lnSpc>
                        <a:spcBef>
                          <a:spcPct val="20000"/>
                        </a:spcBef>
                        <a:spcAft>
                          <a:spcPct val="0"/>
                        </a:spcAft>
                        <a:buClrTx/>
                        <a:buSzPct val="75000"/>
                        <a:buFontTx/>
                        <a:buNone/>
                        <a:tabLst/>
                      </a:pPr>
                      <a:r>
                        <a:rPr kumimoji="0" lang="fa-IR" altLang="ja-JP" sz="2800" b="1" i="0" u="none" strike="noStrike" cap="none" normalizeH="0" baseline="0" dirty="0" smtClean="0">
                          <a:ln>
                            <a:noFill/>
                          </a:ln>
                          <a:solidFill>
                            <a:srgbClr val="232335"/>
                          </a:solidFill>
                          <a:effectLst/>
                          <a:latin typeface="Times New Roman" pitchFamily="18" charset="0"/>
                          <a:cs typeface="Zar" pitchFamily="2" charset="-78"/>
                        </a:rPr>
                        <a:t>هال</a:t>
                      </a:r>
                      <a:r>
                        <a:rPr kumimoji="0" lang="en-US" altLang="ja-JP" sz="2800" b="0" i="0" u="none" strike="noStrike" cap="none" normalizeH="0" baseline="0" dirty="0" smtClean="0">
                          <a:ln>
                            <a:noFill/>
                          </a:ln>
                          <a:solidFill>
                            <a:srgbClr val="232335"/>
                          </a:solidFill>
                          <a:effectLst/>
                          <a:latin typeface="Times New Roman" pitchFamily="18" charset="0"/>
                          <a:ea typeface="ＭＳ Ｐゴシック" pitchFamily="34" charset="-128"/>
                        </a:rPr>
                        <a:t> </a:t>
                      </a:r>
                      <a:endParaRPr kumimoji="0" lang="en-US" sz="2800" b="0" i="0" u="none" strike="noStrike" cap="none" normalizeH="0" baseline="0" dirty="0" smtClean="0">
                        <a:ln>
                          <a:noFill/>
                        </a:ln>
                        <a:solidFill>
                          <a:srgbClr val="232335"/>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smtClean="0">
                          <a:ln>
                            <a:noFill/>
                          </a:ln>
                          <a:solidFill>
                            <a:srgbClr val="232335"/>
                          </a:solidFill>
                          <a:effectLst/>
                          <a:latin typeface="Times New Roman" pitchFamily="18" charset="0"/>
                          <a:cs typeface="Zar" pitchFamily="2" charset="-78"/>
                        </a:rPr>
                        <a:t>بيرون</a:t>
                      </a:r>
                      <a:br>
                        <a:rPr kumimoji="0" lang="fa-IR" altLang="ja-JP" sz="1800" b="1" i="0" u="none" strike="noStrike" cap="none" normalizeH="0" baseline="0" smtClean="0">
                          <a:ln>
                            <a:noFill/>
                          </a:ln>
                          <a:solidFill>
                            <a:srgbClr val="232335"/>
                          </a:solidFill>
                          <a:effectLst/>
                          <a:latin typeface="Times New Roman" pitchFamily="18" charset="0"/>
                          <a:cs typeface="Zar" pitchFamily="2" charset="-78"/>
                        </a:rPr>
                      </a:br>
                      <a:r>
                        <a:rPr kumimoji="0" lang="fa-IR" altLang="ja-JP" sz="1800" b="1" i="0" u="none" strike="noStrike" cap="none" normalizeH="0" baseline="0" smtClean="0">
                          <a:ln>
                            <a:noFill/>
                          </a:ln>
                          <a:solidFill>
                            <a:srgbClr val="232335"/>
                          </a:solidFill>
                          <a:effectLst/>
                          <a:latin typeface="Times New Roman" pitchFamily="18" charset="0"/>
                          <a:cs typeface="Zar" pitchFamily="2" charset="-78"/>
                        </a:rPr>
                        <a:t>(خارجي)</a:t>
                      </a:r>
                      <a:endParaRPr kumimoji="0" lang="en-US" sz="1800" b="1" i="0" u="none" strike="noStrike" cap="none" normalizeH="0" baseline="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ميزان توجه به عوامل</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درون</a:t>
                      </a:r>
                      <a:b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b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(داخلي)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FFF"/>
                    </a:solidFill>
                  </a:tcPr>
                </a:tc>
              </a:tr>
              <a:tr h="450603">
                <a:tc vMerge="1">
                  <a:txBody>
                    <a:bodyPr/>
                    <a:lstStyle/>
                    <a:p>
                      <a:endParaRPr lang="en-US"/>
                    </a:p>
                  </a:txBody>
                  <a:tcPr/>
                </a:tc>
                <a:tc gridSpan="4">
                  <a:txBody>
                    <a:bodyPr/>
                    <a:lstStyle/>
                    <a:p>
                      <a:pPr marL="0" marR="0" lvl="0" indent="0" algn="r" defTabSz="914400" rtl="1" eaLnBrk="1" fontAlgn="base" latinLnBrk="0" hangingPunct="1">
                        <a:lnSpc>
                          <a:spcPct val="100000"/>
                        </a:lnSpc>
                        <a:spcBef>
                          <a:spcPct val="20000"/>
                        </a:spcBef>
                        <a:spcAft>
                          <a:spcPct val="0"/>
                        </a:spcAft>
                        <a:buClrTx/>
                        <a:buSzPct val="75000"/>
                        <a:buFontTx/>
                        <a:buNone/>
                        <a:tabLst/>
                      </a:pPr>
                      <a:r>
                        <a:rPr kumimoji="0" lang="fa-IR" altLang="ja-JP" sz="2800" b="1" i="0" u="none" strike="noStrike" cap="none" normalizeH="0" baseline="0" dirty="0" smtClean="0">
                          <a:ln>
                            <a:noFill/>
                          </a:ln>
                          <a:solidFill>
                            <a:srgbClr val="232335"/>
                          </a:solidFill>
                          <a:effectLst/>
                          <a:latin typeface="Times New Roman" pitchFamily="18" charset="0"/>
                          <a:cs typeface="Zar" pitchFamily="2" charset="-78"/>
                        </a:rPr>
                        <a:t>دفت</a:t>
                      </a:r>
                      <a:r>
                        <a:rPr kumimoji="0" lang="en-US" altLang="ja-JP" sz="2800" b="0" i="0" u="none" strike="noStrike" cap="none" normalizeH="0" baseline="0" dirty="0" smtClean="0">
                          <a:ln>
                            <a:noFill/>
                          </a:ln>
                          <a:solidFill>
                            <a:srgbClr val="232335"/>
                          </a:solidFill>
                          <a:effectLst/>
                          <a:latin typeface="Times New Roman" pitchFamily="18" charset="0"/>
                          <a:ea typeface="ＭＳ Ｐゴシック" pitchFamily="34" charset="-128"/>
                        </a:rPr>
                        <a:t> </a:t>
                      </a:r>
                      <a:endParaRPr kumimoji="0" lang="en-US" sz="2800" b="0" i="0" u="none" strike="noStrike" cap="none" normalizeH="0" baseline="0" dirty="0" smtClean="0">
                        <a:ln>
                          <a:noFill/>
                        </a:ln>
                        <a:solidFill>
                          <a:srgbClr val="232335"/>
                        </a:solidFill>
                        <a:effectLst/>
                        <a:latin typeface="Times New Roman" pitchFamily="18"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خارجي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FFF"/>
                    </a:solidFill>
                  </a:tcPr>
                </a:tc>
                <a:tc gridSpan="2">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محيط</a:t>
                      </a:r>
                      <a:endParaRPr kumimoji="0" lang="en-US" sz="1400" b="0"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FFF"/>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fa-IR" altLang="ja-JP" sz="1800" b="1" i="0" u="none" strike="noStrike" cap="none" normalizeH="0" baseline="0" dirty="0" smtClean="0">
                          <a:ln>
                            <a:noFill/>
                          </a:ln>
                          <a:solidFill>
                            <a:srgbClr val="232335"/>
                          </a:solidFill>
                          <a:effectLst/>
                          <a:latin typeface="Times New Roman" pitchFamily="18" charset="0"/>
                          <a:cs typeface="Zar" pitchFamily="2" charset="-78"/>
                        </a:rPr>
                        <a:t>داخلي</a:t>
                      </a:r>
                      <a:endParaRPr kumimoji="0" lang="en-US" sz="1800" b="1" i="0" u="none" strike="noStrike" cap="none" normalizeH="0" baseline="0" dirty="0" smtClean="0">
                        <a:ln>
                          <a:noFill/>
                        </a:ln>
                        <a:solidFill>
                          <a:srgbClr val="232335"/>
                        </a:solidFill>
                        <a:effectLst/>
                        <a:latin typeface="Times New Roman" pitchFamily="18" charset="0"/>
                        <a:cs typeface="Zar"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EFFF"/>
                    </a:solidFill>
                  </a:tcPr>
                </a:tc>
              </a:tr>
            </a:tbl>
          </a:graphicData>
        </a:graphic>
      </p:graphicFrame>
      <p:sp>
        <p:nvSpPr>
          <p:cNvPr id="60" name="Flowchart: Terminator 59"/>
          <p:cNvSpPr/>
          <p:nvPr/>
        </p:nvSpPr>
        <p:spPr>
          <a:xfrm>
            <a:off x="71406" y="840702"/>
            <a:ext cx="9001188" cy="500066"/>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سازگاري مدل تركيبي با مباني منطقي تئوري‌هاي مديريت  (دکتر اعرابی ) </a:t>
            </a:r>
            <a:endParaRPr lang="en-US" sz="2400" b="1" dirty="0">
              <a:solidFill>
                <a:srgbClr val="006600"/>
              </a:solidFill>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ميزان توجه</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خارج</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15418" y="4491468"/>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ميزان كنترل</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الگوي جامع اثربخش (كویين و رورباخ)    هدف  - وسيله -  ساختار</a:t>
            </a:r>
          </a:p>
        </p:txBody>
      </p:sp>
      <p:sp>
        <p:nvSpPr>
          <p:cNvPr id="15" name="Rectangle 252"/>
          <p:cNvSpPr>
            <a:spLocks noChangeArrowheads="1"/>
          </p:cNvSpPr>
          <p:nvPr/>
        </p:nvSpPr>
        <p:spPr bwMode="auto">
          <a:xfrm>
            <a:off x="1259632" y="2276872"/>
            <a:ext cx="3668713" cy="2127250"/>
          </a:xfrm>
          <a:prstGeom prst="rect">
            <a:avLst/>
          </a:prstGeom>
          <a:noFill/>
          <a:ln w="9525">
            <a:noFill/>
            <a:miter lim="800000"/>
            <a:headEnd/>
            <a:tailEnd/>
          </a:ln>
          <a:effectLst/>
        </p:spPr>
        <p:txBody>
          <a:bodyPr wrap="none" anchor="ctr"/>
          <a:lstStyle/>
          <a:p>
            <a:pPr algn="ctr" rtl="1"/>
            <a:r>
              <a:rPr lang="ar-SA" sz="2000" b="1" dirty="0">
                <a:solidFill>
                  <a:srgbClr val="2F0E82"/>
                </a:solidFill>
                <a:cs typeface="Titr" pitchFamily="2" charset="-78"/>
              </a:rPr>
              <a:t>سيستم مبتني بر روابط انساني</a:t>
            </a:r>
          </a:p>
          <a:p>
            <a:pPr algn="ctr" rtl="1"/>
            <a:endParaRPr lang="ar-SA" sz="2000" b="1" dirty="0">
              <a:solidFill>
                <a:srgbClr val="2F0E82"/>
              </a:solidFill>
              <a:cs typeface="Titr" pitchFamily="2" charset="-78"/>
            </a:endParaRPr>
          </a:p>
          <a:p>
            <a:pPr algn="ctr" rtl="1"/>
            <a:r>
              <a:rPr lang="ar-SA" sz="2000" b="1" dirty="0">
                <a:solidFill>
                  <a:srgbClr val="000000"/>
                </a:solidFill>
                <a:cs typeface="Zar" pitchFamily="2" charset="-78"/>
              </a:rPr>
              <a:t>هدف: رشد نيروي انساني</a:t>
            </a:r>
          </a:p>
          <a:p>
            <a:pPr algn="ctr" rtl="1"/>
            <a:r>
              <a:rPr lang="ar-SA" sz="2000" b="1" dirty="0">
                <a:solidFill>
                  <a:srgbClr val="000000"/>
                </a:solidFill>
                <a:cs typeface="Zar" pitchFamily="2" charset="-78"/>
              </a:rPr>
              <a:t>وسيله: ايجاد وحدت و انسجام</a:t>
            </a:r>
          </a:p>
          <a:p>
            <a:pPr algn="ctr" rtl="1"/>
            <a:r>
              <a:rPr lang="ar-SA" sz="2000" b="1" dirty="0">
                <a:solidFill>
                  <a:srgbClr val="000000"/>
                </a:solidFill>
                <a:cs typeface="Zar" pitchFamily="2" charset="-78"/>
              </a:rPr>
              <a:t>ساختار: ارگانيك</a:t>
            </a:r>
            <a:endParaRPr lang="en-US" sz="2000" b="1" dirty="0">
              <a:cs typeface="Zar" pitchFamily="2" charset="-78"/>
            </a:endParaRPr>
          </a:p>
        </p:txBody>
      </p:sp>
      <p:sp>
        <p:nvSpPr>
          <p:cNvPr id="16" name="Rectangle 253"/>
          <p:cNvSpPr>
            <a:spLocks noChangeArrowheads="1"/>
          </p:cNvSpPr>
          <p:nvPr/>
        </p:nvSpPr>
        <p:spPr bwMode="auto">
          <a:xfrm>
            <a:off x="5211068" y="2324149"/>
            <a:ext cx="3681412" cy="2112963"/>
          </a:xfrm>
          <a:prstGeom prst="rect">
            <a:avLst/>
          </a:prstGeom>
          <a:noFill/>
          <a:ln w="9525">
            <a:noFill/>
            <a:miter lim="800000"/>
            <a:headEnd/>
            <a:tailEnd/>
          </a:ln>
          <a:effectLst/>
        </p:spPr>
        <p:txBody>
          <a:bodyPr wrap="none" anchor="ctr"/>
          <a:lstStyle/>
          <a:p>
            <a:pPr algn="ctr" rtl="1"/>
            <a:r>
              <a:rPr lang="ar-SA" sz="2000" b="1" dirty="0">
                <a:solidFill>
                  <a:srgbClr val="2F0E82"/>
                </a:solidFill>
                <a:cs typeface="Titr" pitchFamily="2" charset="-78"/>
              </a:rPr>
              <a:t>سيستم باز</a:t>
            </a:r>
          </a:p>
          <a:p>
            <a:pPr algn="ctr" rtl="1"/>
            <a:endParaRPr lang="ar-SA" sz="2000" b="1" dirty="0">
              <a:solidFill>
                <a:srgbClr val="24486C"/>
              </a:solidFill>
              <a:cs typeface="Titr" pitchFamily="2" charset="-78"/>
            </a:endParaRPr>
          </a:p>
          <a:p>
            <a:pPr algn="ctr" rtl="1"/>
            <a:r>
              <a:rPr lang="ar-SA" sz="2000" b="1" dirty="0">
                <a:solidFill>
                  <a:srgbClr val="000000"/>
                </a:solidFill>
                <a:cs typeface="Zar" pitchFamily="2" charset="-78"/>
              </a:rPr>
              <a:t>هدف: جذب منابع بيروني</a:t>
            </a:r>
          </a:p>
          <a:p>
            <a:pPr algn="ctr" rtl="1"/>
            <a:r>
              <a:rPr lang="ar-SA" sz="2000" b="1" dirty="0">
                <a:solidFill>
                  <a:srgbClr val="000000"/>
                </a:solidFill>
                <a:cs typeface="Zar" pitchFamily="2" charset="-78"/>
              </a:rPr>
              <a:t>وسيله: انعطاف‌پذيري و در حال </a:t>
            </a:r>
          </a:p>
          <a:p>
            <a:pPr algn="ctr" rtl="1"/>
            <a:r>
              <a:rPr lang="ar-SA" sz="2000" b="1" dirty="0">
                <a:solidFill>
                  <a:srgbClr val="000000"/>
                </a:solidFill>
                <a:cs typeface="Zar" pitchFamily="2" charset="-78"/>
              </a:rPr>
              <a:t>آماده‌باش بودن</a:t>
            </a:r>
          </a:p>
          <a:p>
            <a:pPr algn="ctr" rtl="1"/>
            <a:r>
              <a:rPr lang="ar-SA" sz="2000" b="1" dirty="0">
                <a:solidFill>
                  <a:srgbClr val="000000"/>
                </a:solidFill>
                <a:cs typeface="Zar" pitchFamily="2" charset="-78"/>
              </a:rPr>
              <a:t>ساختار: بسيار ارگانيك</a:t>
            </a:r>
            <a:endParaRPr lang="en-US" sz="2000" b="1" dirty="0">
              <a:cs typeface="Zar" pitchFamily="2" charset="-78"/>
            </a:endParaRPr>
          </a:p>
        </p:txBody>
      </p:sp>
      <p:sp>
        <p:nvSpPr>
          <p:cNvPr id="17" name="Rectangle 254"/>
          <p:cNvSpPr>
            <a:spLocks noChangeArrowheads="1"/>
          </p:cNvSpPr>
          <p:nvPr/>
        </p:nvSpPr>
        <p:spPr bwMode="auto">
          <a:xfrm>
            <a:off x="1250627" y="4509120"/>
            <a:ext cx="3681413" cy="2147888"/>
          </a:xfrm>
          <a:prstGeom prst="rect">
            <a:avLst/>
          </a:prstGeom>
          <a:noFill/>
          <a:ln w="9525">
            <a:noFill/>
            <a:miter lim="800000"/>
            <a:headEnd/>
            <a:tailEnd/>
          </a:ln>
          <a:effectLst/>
        </p:spPr>
        <p:txBody>
          <a:bodyPr wrap="none" anchor="ctr"/>
          <a:lstStyle/>
          <a:p>
            <a:pPr algn="ctr" rtl="1"/>
            <a:r>
              <a:rPr lang="ar-SA" sz="2000" dirty="0">
                <a:solidFill>
                  <a:srgbClr val="2F0E82"/>
                </a:solidFill>
                <a:cs typeface="Titr" pitchFamily="2" charset="-78"/>
              </a:rPr>
              <a:t>سيستم مبتني بر فرايندهاي داخلي</a:t>
            </a:r>
          </a:p>
          <a:p>
            <a:pPr algn="ctr" rtl="1"/>
            <a:endParaRPr lang="ar-SA" sz="2000" dirty="0">
              <a:solidFill>
                <a:srgbClr val="2F0E82"/>
              </a:solidFill>
              <a:cs typeface="Titr" pitchFamily="2" charset="-78"/>
            </a:endParaRPr>
          </a:p>
          <a:p>
            <a:pPr algn="ctr" rtl="1"/>
            <a:r>
              <a:rPr lang="ar-SA" sz="2000" b="1" dirty="0">
                <a:solidFill>
                  <a:srgbClr val="000000"/>
                </a:solidFill>
                <a:cs typeface="Zar" pitchFamily="2" charset="-78"/>
              </a:rPr>
              <a:t>هدف: ثبات وكنترل</a:t>
            </a:r>
          </a:p>
          <a:p>
            <a:pPr algn="ctr" rtl="1"/>
            <a:r>
              <a:rPr lang="ar-SA" sz="2000" b="1" dirty="0">
                <a:solidFill>
                  <a:srgbClr val="000000"/>
                </a:solidFill>
                <a:cs typeface="Zar" pitchFamily="2" charset="-78"/>
              </a:rPr>
              <a:t>وسيله: مديريت ارتباط و اطلاعات</a:t>
            </a:r>
          </a:p>
          <a:p>
            <a:pPr algn="ctr" rtl="1"/>
            <a:r>
              <a:rPr lang="ar-SA" sz="2000" b="1" dirty="0">
                <a:solidFill>
                  <a:srgbClr val="000000"/>
                </a:solidFill>
                <a:cs typeface="Zar" pitchFamily="2" charset="-78"/>
              </a:rPr>
              <a:t>(ضد اطلاعات)</a:t>
            </a:r>
          </a:p>
          <a:p>
            <a:pPr algn="ctr" rtl="1"/>
            <a:r>
              <a:rPr lang="ar-SA" sz="2000" b="1" dirty="0">
                <a:solidFill>
                  <a:srgbClr val="000000"/>
                </a:solidFill>
                <a:cs typeface="Zar" pitchFamily="2" charset="-78"/>
              </a:rPr>
              <a:t>ساختار: بسيار مكانيك</a:t>
            </a:r>
            <a:endParaRPr lang="en-US" sz="2000" b="1" dirty="0">
              <a:cs typeface="Zar" pitchFamily="2" charset="-78"/>
            </a:endParaRPr>
          </a:p>
        </p:txBody>
      </p:sp>
      <p:sp>
        <p:nvSpPr>
          <p:cNvPr id="18" name="Rectangle 255"/>
          <p:cNvSpPr>
            <a:spLocks noChangeArrowheads="1"/>
          </p:cNvSpPr>
          <p:nvPr/>
        </p:nvSpPr>
        <p:spPr bwMode="auto">
          <a:xfrm>
            <a:off x="5209480" y="4437112"/>
            <a:ext cx="3683000" cy="2171700"/>
          </a:xfrm>
          <a:prstGeom prst="rect">
            <a:avLst/>
          </a:prstGeom>
          <a:noFill/>
          <a:ln w="9525">
            <a:noFill/>
            <a:miter lim="800000"/>
            <a:headEnd/>
            <a:tailEnd/>
          </a:ln>
          <a:effectLst/>
        </p:spPr>
        <p:txBody>
          <a:bodyPr wrap="none" anchor="ctr"/>
          <a:lstStyle/>
          <a:p>
            <a:pPr algn="ctr" rtl="1"/>
            <a:r>
              <a:rPr lang="ar-SA" sz="2000" b="1" dirty="0">
                <a:solidFill>
                  <a:srgbClr val="2F0E82"/>
                </a:solidFill>
                <a:cs typeface="Titr" pitchFamily="2" charset="-78"/>
              </a:rPr>
              <a:t>سيستم مبتني بر عقلايي بودن</a:t>
            </a:r>
            <a:endParaRPr lang="en-US" sz="2000" b="1" dirty="0">
              <a:solidFill>
                <a:srgbClr val="2F0E82"/>
              </a:solidFill>
              <a:cs typeface="Titr" pitchFamily="2" charset="-78"/>
            </a:endParaRPr>
          </a:p>
          <a:p>
            <a:pPr algn="ctr" rtl="1"/>
            <a:endParaRPr lang="ar-SA" sz="2000" b="1" dirty="0">
              <a:solidFill>
                <a:srgbClr val="2F0E82"/>
              </a:solidFill>
              <a:cs typeface="Titr" pitchFamily="2" charset="-78"/>
            </a:endParaRPr>
          </a:p>
          <a:p>
            <a:pPr algn="ctr" rtl="1"/>
            <a:r>
              <a:rPr lang="ar-SA" sz="2000" b="1" dirty="0">
                <a:solidFill>
                  <a:srgbClr val="000000"/>
                </a:solidFill>
                <a:cs typeface="Zar" pitchFamily="2" charset="-78"/>
              </a:rPr>
              <a:t>هدف: كارايي</a:t>
            </a:r>
          </a:p>
          <a:p>
            <a:pPr algn="ctr" rtl="1"/>
            <a:r>
              <a:rPr lang="ar-SA" sz="2000" b="1" dirty="0">
                <a:solidFill>
                  <a:srgbClr val="000000"/>
                </a:solidFill>
                <a:cs typeface="Zar" pitchFamily="2" charset="-78"/>
              </a:rPr>
              <a:t>وسيله: تعيين هدف و برنامه‌ريزي</a:t>
            </a:r>
          </a:p>
          <a:p>
            <a:pPr algn="ctr" rtl="1"/>
            <a:r>
              <a:rPr lang="ar-SA" sz="2000" b="1" dirty="0">
                <a:solidFill>
                  <a:srgbClr val="000000"/>
                </a:solidFill>
                <a:cs typeface="Zar" pitchFamily="2" charset="-78"/>
              </a:rPr>
              <a:t>ساختار: مكانيكي</a:t>
            </a:r>
            <a:endParaRPr lang="en-US" sz="2000" b="1" dirty="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1+#ppt_w/2"/>
                                          </p:val>
                                        </p:tav>
                                        <p:tav tm="100000">
                                          <p:val>
                                            <p:strVal val="#ppt_x"/>
                                          </p:val>
                                        </p:tav>
                                      </p:tavLst>
                                    </p:anim>
                                    <p:anim calcmode="lin" valueType="num">
                                      <p:cBhvr additive="base">
                                        <p:cTn id="2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1+#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مراحل چرخه حيات و اندازه سازمان </a:t>
            </a:r>
            <a:r>
              <a:rPr lang="fa-IR" b="1" dirty="0" smtClean="0">
                <a:solidFill>
                  <a:srgbClr val="C00000"/>
                </a:solidFill>
                <a:cs typeface="B Titr" pitchFamily="2" charset="-78"/>
              </a:rPr>
              <a:t>(كويين و كامرن)   </a:t>
            </a:r>
            <a:r>
              <a:rPr lang="fa-IR" sz="2400" b="1" dirty="0" smtClean="0">
                <a:solidFill>
                  <a:srgbClr val="C00000"/>
                </a:solidFill>
                <a:cs typeface="B Titr" pitchFamily="2" charset="-78"/>
              </a:rPr>
              <a:t>مرحله  - اندازه</a:t>
            </a:r>
          </a:p>
        </p:txBody>
      </p:sp>
      <p:sp>
        <p:nvSpPr>
          <p:cNvPr id="19" name="Rectangle 28"/>
          <p:cNvSpPr>
            <a:spLocks noChangeArrowheads="1"/>
          </p:cNvSpPr>
          <p:nvPr/>
        </p:nvSpPr>
        <p:spPr bwMode="auto">
          <a:xfrm>
            <a:off x="1263327" y="4533280"/>
            <a:ext cx="3668713" cy="2127250"/>
          </a:xfrm>
          <a:prstGeom prst="rect">
            <a:avLst/>
          </a:prstGeom>
          <a:noFill/>
          <a:ln w="9525">
            <a:noFill/>
            <a:miter lim="800000"/>
            <a:headEnd/>
            <a:tailEnd/>
          </a:ln>
          <a:effectLst/>
        </p:spPr>
        <p:txBody>
          <a:bodyPr wrap="none" anchor="ctr"/>
          <a:lstStyle/>
          <a:p>
            <a:pPr algn="ctr" rtl="1"/>
            <a:r>
              <a:rPr lang="ar-SA" sz="2800" b="1">
                <a:solidFill>
                  <a:srgbClr val="2F0E82"/>
                </a:solidFill>
                <a:cs typeface="Titr" pitchFamily="2" charset="-78"/>
              </a:rPr>
              <a:t>زوال</a:t>
            </a:r>
          </a:p>
          <a:p>
            <a:pPr algn="ctr" rtl="1"/>
            <a:endParaRPr lang="ar-SA" sz="2800" b="1">
              <a:solidFill>
                <a:srgbClr val="2F0E82"/>
              </a:solidFill>
              <a:cs typeface="Titr" pitchFamily="2" charset="-78"/>
            </a:endParaRPr>
          </a:p>
          <a:p>
            <a:pPr algn="ctr" rtl="1"/>
            <a:r>
              <a:rPr lang="ar-SA" sz="2800" b="1">
                <a:solidFill>
                  <a:srgbClr val="000000"/>
                </a:solidFill>
                <a:cs typeface="Zar" pitchFamily="2" charset="-78"/>
              </a:rPr>
              <a:t>مرحله: (تدبير انديشي)</a:t>
            </a:r>
          </a:p>
          <a:p>
            <a:pPr algn="ctr" rtl="1"/>
            <a:r>
              <a:rPr lang="ar-SA" sz="2800" b="1">
                <a:solidFill>
                  <a:srgbClr val="000000"/>
                </a:solidFill>
                <a:cs typeface="Zar" pitchFamily="2" charset="-78"/>
              </a:rPr>
              <a:t>اندازه: خيلي بزرگ</a:t>
            </a:r>
            <a:endParaRPr lang="en-US" sz="2800" b="1">
              <a:cs typeface="Zar" pitchFamily="2" charset="-78"/>
            </a:endParaRPr>
          </a:p>
        </p:txBody>
      </p:sp>
      <p:sp>
        <p:nvSpPr>
          <p:cNvPr id="20" name="Rectangle 29"/>
          <p:cNvSpPr>
            <a:spLocks noChangeArrowheads="1"/>
          </p:cNvSpPr>
          <p:nvPr/>
        </p:nvSpPr>
        <p:spPr bwMode="auto">
          <a:xfrm>
            <a:off x="5149652" y="2348880"/>
            <a:ext cx="3681412" cy="2112963"/>
          </a:xfrm>
          <a:prstGeom prst="rect">
            <a:avLst/>
          </a:prstGeom>
          <a:noFill/>
          <a:ln w="9525">
            <a:noFill/>
            <a:miter lim="800000"/>
            <a:headEnd/>
            <a:tailEnd/>
          </a:ln>
          <a:effectLst/>
        </p:spPr>
        <p:txBody>
          <a:bodyPr wrap="none" anchor="ctr"/>
          <a:lstStyle/>
          <a:p>
            <a:pPr algn="ctr" rtl="1"/>
            <a:r>
              <a:rPr lang="ar-SA" sz="2800" b="1" dirty="0">
                <a:solidFill>
                  <a:srgbClr val="2F0E82"/>
                </a:solidFill>
                <a:cs typeface="Titr" pitchFamily="2" charset="-78"/>
              </a:rPr>
              <a:t>رشد</a:t>
            </a:r>
          </a:p>
          <a:p>
            <a:pPr algn="ctr" rtl="1"/>
            <a:endParaRPr lang="ar-SA" sz="2800" b="1" dirty="0">
              <a:solidFill>
                <a:srgbClr val="24486C"/>
              </a:solidFill>
              <a:cs typeface="Titr" pitchFamily="2" charset="-78"/>
            </a:endParaRPr>
          </a:p>
          <a:p>
            <a:pPr algn="ctr" rtl="1"/>
            <a:r>
              <a:rPr lang="ar-SA" sz="2800" b="1" dirty="0">
                <a:solidFill>
                  <a:srgbClr val="000000"/>
                </a:solidFill>
                <a:cs typeface="Zar" pitchFamily="2" charset="-78"/>
              </a:rPr>
              <a:t>مرحله: (همكاري گروهي)</a:t>
            </a:r>
          </a:p>
          <a:p>
            <a:pPr algn="ctr" rtl="1"/>
            <a:r>
              <a:rPr lang="ar-SA" sz="2800" b="1" dirty="0">
                <a:solidFill>
                  <a:srgbClr val="000000"/>
                </a:solidFill>
                <a:cs typeface="Zar" pitchFamily="2" charset="-78"/>
              </a:rPr>
              <a:t>اندازه: متوسط</a:t>
            </a:r>
            <a:endParaRPr lang="en-US" sz="2800" b="1" dirty="0">
              <a:cs typeface="Zar" pitchFamily="2" charset="-78"/>
            </a:endParaRPr>
          </a:p>
        </p:txBody>
      </p:sp>
      <p:sp>
        <p:nvSpPr>
          <p:cNvPr id="21" name="Rectangle 30"/>
          <p:cNvSpPr>
            <a:spLocks noChangeArrowheads="1"/>
          </p:cNvSpPr>
          <p:nvPr/>
        </p:nvSpPr>
        <p:spPr bwMode="auto">
          <a:xfrm>
            <a:off x="1250627" y="2385393"/>
            <a:ext cx="3681413" cy="2147887"/>
          </a:xfrm>
          <a:prstGeom prst="rect">
            <a:avLst/>
          </a:prstGeom>
          <a:noFill/>
          <a:ln w="9525">
            <a:noFill/>
            <a:miter lim="800000"/>
            <a:headEnd/>
            <a:tailEnd/>
          </a:ln>
          <a:effectLst/>
        </p:spPr>
        <p:txBody>
          <a:bodyPr wrap="none" anchor="ctr"/>
          <a:lstStyle/>
          <a:p>
            <a:pPr algn="ctr" rtl="1"/>
            <a:r>
              <a:rPr lang="ar-SA" sz="2800">
                <a:solidFill>
                  <a:srgbClr val="2F0E82"/>
                </a:solidFill>
                <a:cs typeface="Titr" pitchFamily="2" charset="-78"/>
              </a:rPr>
              <a:t>بلوغ</a:t>
            </a:r>
          </a:p>
          <a:p>
            <a:pPr algn="ctr" rtl="1"/>
            <a:endParaRPr lang="ar-SA" sz="2800">
              <a:solidFill>
                <a:srgbClr val="2F0E82"/>
              </a:solidFill>
              <a:cs typeface="Titr" pitchFamily="2" charset="-78"/>
            </a:endParaRPr>
          </a:p>
          <a:p>
            <a:pPr algn="ctr" rtl="1"/>
            <a:r>
              <a:rPr lang="ar-SA" sz="2800" b="1">
                <a:solidFill>
                  <a:srgbClr val="000000"/>
                </a:solidFill>
                <a:cs typeface="Zar" pitchFamily="2" charset="-78"/>
              </a:rPr>
              <a:t>مرحله: (رسمي شدن)</a:t>
            </a:r>
          </a:p>
          <a:p>
            <a:pPr algn="ctr" rtl="1"/>
            <a:r>
              <a:rPr lang="ar-SA" sz="2800" b="1">
                <a:solidFill>
                  <a:srgbClr val="000000"/>
                </a:solidFill>
                <a:cs typeface="Zar" pitchFamily="2" charset="-78"/>
              </a:rPr>
              <a:t>اندازه: بزرگ</a:t>
            </a:r>
            <a:endParaRPr lang="en-US" sz="2800" b="1">
              <a:cs typeface="Zar" pitchFamily="2" charset="-78"/>
            </a:endParaRPr>
          </a:p>
        </p:txBody>
      </p:sp>
      <p:sp>
        <p:nvSpPr>
          <p:cNvPr id="22" name="Rectangle 31"/>
          <p:cNvSpPr>
            <a:spLocks noChangeArrowheads="1"/>
          </p:cNvSpPr>
          <p:nvPr/>
        </p:nvSpPr>
        <p:spPr bwMode="auto">
          <a:xfrm>
            <a:off x="5148064" y="4542805"/>
            <a:ext cx="3683000" cy="2171700"/>
          </a:xfrm>
          <a:prstGeom prst="rect">
            <a:avLst/>
          </a:prstGeom>
          <a:noFill/>
          <a:ln w="9525">
            <a:noFill/>
            <a:miter lim="800000"/>
            <a:headEnd/>
            <a:tailEnd/>
          </a:ln>
          <a:effectLst/>
        </p:spPr>
        <p:txBody>
          <a:bodyPr wrap="none" anchor="ctr"/>
          <a:lstStyle/>
          <a:p>
            <a:pPr algn="ctr" rtl="1"/>
            <a:r>
              <a:rPr lang="ar-SA" sz="2800" b="1">
                <a:solidFill>
                  <a:srgbClr val="2F0E82"/>
                </a:solidFill>
                <a:cs typeface="Titr" pitchFamily="2" charset="-78"/>
              </a:rPr>
              <a:t>تولد</a:t>
            </a:r>
            <a:endParaRPr lang="en-US" sz="2800" b="1">
              <a:solidFill>
                <a:srgbClr val="2F0E82"/>
              </a:solidFill>
              <a:cs typeface="Titr" pitchFamily="2" charset="-78"/>
            </a:endParaRPr>
          </a:p>
          <a:p>
            <a:pPr algn="ctr" rtl="1"/>
            <a:endParaRPr lang="ar-SA" sz="2800" b="1">
              <a:solidFill>
                <a:srgbClr val="2F0E82"/>
              </a:solidFill>
              <a:cs typeface="Titr" pitchFamily="2" charset="-78"/>
            </a:endParaRPr>
          </a:p>
          <a:p>
            <a:pPr algn="ctr" rtl="1"/>
            <a:r>
              <a:rPr lang="ar-SA" sz="2800" b="1">
                <a:solidFill>
                  <a:srgbClr val="000000"/>
                </a:solidFill>
                <a:cs typeface="Zar" pitchFamily="2" charset="-78"/>
              </a:rPr>
              <a:t>مرحله: (كارآفريني)</a:t>
            </a:r>
          </a:p>
          <a:p>
            <a:pPr algn="ctr" rtl="1"/>
            <a:r>
              <a:rPr lang="ar-SA" sz="2800" b="1">
                <a:solidFill>
                  <a:srgbClr val="000000"/>
                </a:solidFill>
                <a:cs typeface="Zar" pitchFamily="2" charset="-78"/>
              </a:rPr>
              <a:t>اندازه: كوچك</a:t>
            </a:r>
            <a:endParaRPr lang="en-US" sz="2800" b="1">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Untitled-1 copy.png"/>
          <p:cNvPicPr>
            <a:picLocks noChangeAspect="1"/>
          </p:cNvPicPr>
          <p:nvPr/>
        </p:nvPicPr>
        <p:blipFill>
          <a:blip r:embed="rId2" cstate="print"/>
          <a:stretch>
            <a:fillRect/>
          </a:stretch>
        </p:blipFill>
        <p:spPr>
          <a:xfrm>
            <a:off x="1629935" y="357166"/>
            <a:ext cx="5585272" cy="600079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چگونگي برقراري ارتباط</a:t>
            </a:r>
          </a:p>
        </p:txBody>
      </p:sp>
      <p:sp>
        <p:nvSpPr>
          <p:cNvPr id="5" name="Rectangle 14"/>
          <p:cNvSpPr>
            <a:spLocks noChangeArrowheads="1"/>
          </p:cNvSpPr>
          <p:nvPr/>
        </p:nvSpPr>
        <p:spPr bwMode="auto">
          <a:xfrm>
            <a:off x="7308304" y="1693398"/>
            <a:ext cx="169285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شهودي/الهامي</a:t>
            </a:r>
            <a:endParaRPr lang="en-US" sz="1600" b="1" dirty="0">
              <a:cs typeface="B Nazanin" pitchFamily="2" charset="-78"/>
            </a:endParaRPr>
          </a:p>
        </p:txBody>
      </p:sp>
      <p:sp>
        <p:nvSpPr>
          <p:cNvPr id="6" name="Rectangle 15"/>
          <p:cNvSpPr>
            <a:spLocks noChangeArrowheads="1"/>
          </p:cNvSpPr>
          <p:nvPr/>
        </p:nvSpPr>
        <p:spPr bwMode="auto">
          <a:xfrm>
            <a:off x="1142977" y="1714599"/>
            <a:ext cx="148480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حسّي</a:t>
            </a:r>
            <a:endParaRPr lang="en-US" sz="1600" b="1" dirty="0">
              <a:cs typeface="B Nazanin" pitchFamily="2" charset="-78"/>
            </a:endParaRPr>
          </a:p>
        </p:txBody>
      </p:sp>
      <p:cxnSp>
        <p:nvCxnSpPr>
          <p:cNvPr id="7" name="Straight Arrow Connector 6"/>
          <p:cNvCxnSpPr>
            <a:stCxn id="6" idx="3"/>
            <a:endCxn id="5" idx="1"/>
          </p:cNvCxnSpPr>
          <p:nvPr/>
        </p:nvCxnSpPr>
        <p:spPr>
          <a:xfrm flipV="1">
            <a:off x="2627784" y="1892171"/>
            <a:ext cx="4680520" cy="2120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951543"/>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متفكر/ منطقي</a:t>
            </a:r>
          </a:p>
          <a:p>
            <a:pPr lvl="0" algn="ctr" eaLnBrk="0" hangingPunct="0"/>
            <a:endParaRPr lang="en-US" sz="1600" b="1" dirty="0"/>
          </a:p>
        </p:txBody>
      </p:sp>
      <p:sp>
        <p:nvSpPr>
          <p:cNvPr id="10" name="Rectangle 14"/>
          <p:cNvSpPr>
            <a:spLocks noChangeArrowheads="1"/>
          </p:cNvSpPr>
          <p:nvPr/>
        </p:nvSpPr>
        <p:spPr bwMode="auto">
          <a:xfrm>
            <a:off x="194196" y="6189355"/>
            <a:ext cx="921420"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احساسي</a:t>
            </a:r>
          </a:p>
        </p:txBody>
      </p:sp>
      <p:cxnSp>
        <p:nvCxnSpPr>
          <p:cNvPr id="11" name="Straight Arrow Connector 10"/>
          <p:cNvCxnSpPr>
            <a:endCxn id="10" idx="0"/>
          </p:cNvCxnSpPr>
          <p:nvPr/>
        </p:nvCxnSpPr>
        <p:spPr>
          <a:xfrm flipH="1">
            <a:off x="654906" y="3068960"/>
            <a:ext cx="28664" cy="312039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295605" y="4430839"/>
            <a:ext cx="3411900" cy="400110"/>
          </a:xfrm>
          <a:prstGeom prst="rect">
            <a:avLst/>
          </a:prstGeom>
        </p:spPr>
        <p:txBody>
          <a:bodyPr wrap="square">
            <a:spAutoFit/>
          </a:bodyPr>
          <a:lstStyle/>
          <a:p>
            <a:pPr algn="ctr" rtl="1" eaLnBrk="0" hangingPunct="0"/>
            <a:r>
              <a:rPr lang="fa-IR" sz="2000" b="1" dirty="0" smtClean="0">
                <a:solidFill>
                  <a:srgbClr val="003300"/>
                </a:solidFill>
                <a:cs typeface="B Titr" pitchFamily="2" charset="-78"/>
              </a:rPr>
              <a:t>چگونگي پردازش اطلاعات</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رويكرد طراحي استراتژيك (مينتزبرگ)</a:t>
            </a:r>
          </a:p>
        </p:txBody>
      </p:sp>
      <p:sp>
        <p:nvSpPr>
          <p:cNvPr id="29" name="Rectangle 28"/>
          <p:cNvSpPr>
            <a:spLocks noChangeArrowheads="1"/>
          </p:cNvSpPr>
          <p:nvPr/>
        </p:nvSpPr>
        <p:spPr bwMode="auto">
          <a:xfrm>
            <a:off x="1250627" y="4596655"/>
            <a:ext cx="3668713" cy="2127250"/>
          </a:xfrm>
          <a:prstGeom prst="rect">
            <a:avLst/>
          </a:prstGeom>
          <a:noFill/>
          <a:ln w="9525">
            <a:noFill/>
            <a:miter lim="800000"/>
            <a:headEnd/>
            <a:tailEnd/>
          </a:ln>
          <a:effectLst/>
        </p:spPr>
        <p:txBody>
          <a:bodyPr wrap="none" anchor="ctr"/>
          <a:lstStyle/>
          <a:p>
            <a:pPr algn="ctr" rtl="1"/>
            <a:r>
              <a:rPr lang="ar-SA" sz="2800" b="1" dirty="0" smtClean="0">
                <a:solidFill>
                  <a:srgbClr val="2F0E82"/>
                </a:solidFill>
                <a:cs typeface="Titr" pitchFamily="2" charset="-78"/>
              </a:rPr>
              <a:t>انفعالي</a:t>
            </a:r>
            <a:endParaRPr lang="ar-SA" sz="2800" b="1" dirty="0">
              <a:solidFill>
                <a:srgbClr val="2F0E82"/>
              </a:solidFill>
              <a:cs typeface="Titr" pitchFamily="2" charset="-78"/>
            </a:endParaRPr>
          </a:p>
          <a:p>
            <a:pPr algn="ctr" rtl="1"/>
            <a:endParaRPr lang="ar-SA" sz="2800" b="1" dirty="0">
              <a:solidFill>
                <a:srgbClr val="2F0E82"/>
              </a:solidFill>
              <a:cs typeface="Titr" pitchFamily="2" charset="-78"/>
            </a:endParaRPr>
          </a:p>
          <a:p>
            <a:pPr algn="ctr" rtl="1"/>
            <a:r>
              <a:rPr lang="ar-SA" sz="2800" b="1" dirty="0">
                <a:solidFill>
                  <a:srgbClr val="000000"/>
                </a:solidFill>
                <a:cs typeface="Zar" pitchFamily="2" charset="-78"/>
              </a:rPr>
              <a:t>ناپيدا</a:t>
            </a:r>
            <a:endParaRPr lang="en-US" sz="2800" b="1" dirty="0">
              <a:cs typeface="Zar" pitchFamily="2" charset="-78"/>
            </a:endParaRPr>
          </a:p>
        </p:txBody>
      </p:sp>
      <p:sp>
        <p:nvSpPr>
          <p:cNvPr id="30" name="Rectangle 29"/>
          <p:cNvSpPr>
            <a:spLocks noChangeArrowheads="1"/>
          </p:cNvSpPr>
          <p:nvPr/>
        </p:nvSpPr>
        <p:spPr bwMode="auto">
          <a:xfrm>
            <a:off x="5211068" y="2348880"/>
            <a:ext cx="3681412" cy="2112962"/>
          </a:xfrm>
          <a:prstGeom prst="rect">
            <a:avLst/>
          </a:prstGeom>
          <a:noFill/>
          <a:ln w="9525">
            <a:noFill/>
            <a:miter lim="800000"/>
            <a:headEnd/>
            <a:tailEnd/>
          </a:ln>
          <a:effectLst/>
        </p:spPr>
        <p:txBody>
          <a:bodyPr wrap="none" anchor="ctr"/>
          <a:lstStyle/>
          <a:p>
            <a:pPr algn="ctr" rtl="1"/>
            <a:r>
              <a:rPr lang="ar-SA" sz="2800" b="1">
                <a:solidFill>
                  <a:srgbClr val="2F0E82"/>
                </a:solidFill>
                <a:cs typeface="Titr" pitchFamily="2" charset="-78"/>
              </a:rPr>
              <a:t>مدون</a:t>
            </a:r>
          </a:p>
          <a:p>
            <a:pPr algn="ctr" rtl="1"/>
            <a:endParaRPr lang="ar-SA" sz="2800" b="1">
              <a:solidFill>
                <a:srgbClr val="24486C"/>
              </a:solidFill>
              <a:cs typeface="Titr" pitchFamily="2" charset="-78"/>
            </a:endParaRPr>
          </a:p>
          <a:p>
            <a:pPr algn="ctr" rtl="1"/>
            <a:r>
              <a:rPr lang="ar-SA" sz="2800" b="1">
                <a:solidFill>
                  <a:srgbClr val="000000"/>
                </a:solidFill>
                <a:cs typeface="Zar" pitchFamily="2" charset="-78"/>
              </a:rPr>
              <a:t>آشكار</a:t>
            </a:r>
            <a:endParaRPr lang="en-US" sz="2800" b="1">
              <a:cs typeface="Zar" pitchFamily="2" charset="-78"/>
            </a:endParaRPr>
          </a:p>
        </p:txBody>
      </p:sp>
      <p:sp>
        <p:nvSpPr>
          <p:cNvPr id="31" name="Rectangle 30"/>
          <p:cNvSpPr>
            <a:spLocks noChangeArrowheads="1"/>
          </p:cNvSpPr>
          <p:nvPr/>
        </p:nvSpPr>
        <p:spPr bwMode="auto">
          <a:xfrm>
            <a:off x="1250627" y="2364630"/>
            <a:ext cx="3681413" cy="2147888"/>
          </a:xfrm>
          <a:prstGeom prst="rect">
            <a:avLst/>
          </a:prstGeom>
          <a:noFill/>
          <a:ln w="9525">
            <a:noFill/>
            <a:miter lim="800000"/>
            <a:headEnd/>
            <a:tailEnd/>
          </a:ln>
          <a:effectLst/>
        </p:spPr>
        <p:txBody>
          <a:bodyPr wrap="none" anchor="ctr"/>
          <a:lstStyle/>
          <a:p>
            <a:pPr algn="ctr" rtl="1"/>
            <a:r>
              <a:rPr lang="ar-SA" sz="2800">
                <a:solidFill>
                  <a:srgbClr val="2F0E82"/>
                </a:solidFill>
                <a:cs typeface="Titr" pitchFamily="2" charset="-78"/>
              </a:rPr>
              <a:t>تطابقي</a:t>
            </a:r>
          </a:p>
          <a:p>
            <a:pPr algn="ctr" rtl="1"/>
            <a:endParaRPr lang="ar-SA" sz="2800">
              <a:solidFill>
                <a:srgbClr val="2F0E82"/>
              </a:solidFill>
              <a:cs typeface="Titr" pitchFamily="2" charset="-78"/>
            </a:endParaRPr>
          </a:p>
          <a:p>
            <a:pPr algn="ctr" rtl="1"/>
            <a:r>
              <a:rPr lang="ar-SA" sz="2800" b="1">
                <a:solidFill>
                  <a:srgbClr val="000000"/>
                </a:solidFill>
                <a:cs typeface="Zar" pitchFamily="2" charset="-78"/>
              </a:rPr>
              <a:t>آشكار</a:t>
            </a:r>
            <a:endParaRPr lang="en-US" sz="2800" b="1">
              <a:cs typeface="Zar" pitchFamily="2" charset="-78"/>
            </a:endParaRPr>
          </a:p>
        </p:txBody>
      </p:sp>
      <p:sp>
        <p:nvSpPr>
          <p:cNvPr id="32" name="Rectangle 31"/>
          <p:cNvSpPr>
            <a:spLocks noChangeArrowheads="1"/>
          </p:cNvSpPr>
          <p:nvPr/>
        </p:nvSpPr>
        <p:spPr bwMode="auto">
          <a:xfrm>
            <a:off x="5209480" y="4542805"/>
            <a:ext cx="3683000" cy="2171700"/>
          </a:xfrm>
          <a:prstGeom prst="rect">
            <a:avLst/>
          </a:prstGeom>
          <a:noFill/>
          <a:ln w="9525">
            <a:noFill/>
            <a:miter lim="800000"/>
            <a:headEnd/>
            <a:tailEnd/>
          </a:ln>
          <a:effectLst/>
        </p:spPr>
        <p:txBody>
          <a:bodyPr wrap="none" anchor="ctr"/>
          <a:lstStyle/>
          <a:p>
            <a:pPr algn="ctr" rtl="1"/>
            <a:r>
              <a:rPr lang="ar-SA" sz="2800" b="1">
                <a:solidFill>
                  <a:srgbClr val="2F0E82"/>
                </a:solidFill>
                <a:cs typeface="Titr" pitchFamily="2" charset="-78"/>
              </a:rPr>
              <a:t>ريسك جويانه (كارآفرينانه)</a:t>
            </a:r>
            <a:endParaRPr lang="en-US" sz="2800" b="1">
              <a:solidFill>
                <a:srgbClr val="2F0E82"/>
              </a:solidFill>
              <a:cs typeface="Titr" pitchFamily="2" charset="-78"/>
            </a:endParaRPr>
          </a:p>
          <a:p>
            <a:pPr algn="ctr" rtl="1"/>
            <a:endParaRPr lang="ar-SA" sz="2800" b="1">
              <a:solidFill>
                <a:srgbClr val="2F0E82"/>
              </a:solidFill>
              <a:cs typeface="Titr" pitchFamily="2" charset="-78"/>
            </a:endParaRPr>
          </a:p>
          <a:p>
            <a:pPr algn="ctr" rtl="1"/>
            <a:r>
              <a:rPr lang="ar-SA" sz="2800" b="1">
                <a:solidFill>
                  <a:srgbClr val="000000"/>
                </a:solidFill>
                <a:cs typeface="Zar" pitchFamily="2" charset="-78"/>
              </a:rPr>
              <a:t>ناپيدا</a:t>
            </a:r>
            <a:endParaRPr lang="en-US" sz="2800" b="1">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 fill="hold"/>
                                        <p:tgtEl>
                                          <p:spTgt spid="32"/>
                                        </p:tgtEl>
                                        <p:attrNameLst>
                                          <p:attrName>ppt_x</p:attrName>
                                        </p:attrNameLst>
                                      </p:cBhvr>
                                      <p:tavLst>
                                        <p:tav tm="0">
                                          <p:val>
                                            <p:strVal val="1+#ppt_w/2"/>
                                          </p:val>
                                        </p:tav>
                                        <p:tav tm="100000">
                                          <p:val>
                                            <p:strVal val="#ppt_x"/>
                                          </p:val>
                                        </p:tav>
                                      </p:tavLst>
                                    </p:anim>
                                    <p:anim calcmode="lin" valueType="num">
                                      <p:cBhvr additive="base">
                                        <p:cTn id="25"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1+#ppt_w/2"/>
                                          </p:val>
                                        </p:tav>
                                        <p:tav tm="100000">
                                          <p:val>
                                            <p:strVal val="#ppt_x"/>
                                          </p:val>
                                        </p:tav>
                                      </p:tavLst>
                                    </p:anim>
                                    <p:anim calcmode="lin" valueType="num">
                                      <p:cBhvr additive="base">
                                        <p:cTn id="31"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گونه‌هاي استراتژيك تجاري  (ديويد)</a:t>
            </a:r>
          </a:p>
        </p:txBody>
      </p:sp>
      <p:sp>
        <p:nvSpPr>
          <p:cNvPr id="23" name="Rectangle 28"/>
          <p:cNvSpPr>
            <a:spLocks noChangeArrowheads="1"/>
          </p:cNvSpPr>
          <p:nvPr/>
        </p:nvSpPr>
        <p:spPr bwMode="auto">
          <a:xfrm>
            <a:off x="1250627" y="4533280"/>
            <a:ext cx="3668713" cy="2127250"/>
          </a:xfrm>
          <a:prstGeom prst="rect">
            <a:avLst/>
          </a:prstGeom>
          <a:noFill/>
          <a:ln w="9525">
            <a:noFill/>
            <a:miter lim="800000"/>
            <a:headEnd/>
            <a:tailEnd/>
          </a:ln>
          <a:effectLst/>
        </p:spPr>
        <p:txBody>
          <a:bodyPr wrap="none" anchor="ctr"/>
          <a:lstStyle/>
          <a:p>
            <a:pPr algn="ctr" rtl="1"/>
            <a:r>
              <a:rPr lang="ar-SA" sz="2800" b="1" dirty="0">
                <a:solidFill>
                  <a:srgbClr val="2F0E82"/>
                </a:solidFill>
                <a:cs typeface="Titr" pitchFamily="2" charset="-78"/>
              </a:rPr>
              <a:t>تدافعي </a:t>
            </a:r>
            <a:r>
              <a:rPr lang="en-US" sz="2800" b="1" dirty="0" smtClean="0">
                <a:solidFill>
                  <a:srgbClr val="2F0E82"/>
                </a:solidFill>
                <a:cs typeface="Titr" pitchFamily="2" charset="-78"/>
              </a:rPr>
              <a:t>WT</a:t>
            </a:r>
            <a:endParaRPr lang="fa-IR" sz="2800" b="1" dirty="0" smtClean="0">
              <a:solidFill>
                <a:srgbClr val="2F0E82"/>
              </a:solidFill>
              <a:cs typeface="Titr" pitchFamily="2" charset="-78"/>
            </a:endParaRPr>
          </a:p>
          <a:p>
            <a:pPr algn="ctr" rtl="1"/>
            <a:r>
              <a:rPr lang="en-US" sz="28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defensive</a:t>
            </a:r>
            <a:endParaRPr lang="ar-SA" sz="2800" b="1" dirty="0">
              <a:solidFill>
                <a:srgbClr val="2F0E82"/>
              </a:solidFill>
              <a:cs typeface="Titr" pitchFamily="2" charset="-78"/>
            </a:endParaRPr>
          </a:p>
        </p:txBody>
      </p:sp>
      <p:sp>
        <p:nvSpPr>
          <p:cNvPr id="24" name="Rectangle 29"/>
          <p:cNvSpPr>
            <a:spLocks noChangeArrowheads="1"/>
          </p:cNvSpPr>
          <p:nvPr/>
        </p:nvSpPr>
        <p:spPr bwMode="auto">
          <a:xfrm>
            <a:off x="5149652" y="2348880"/>
            <a:ext cx="3681412" cy="2112963"/>
          </a:xfrm>
          <a:prstGeom prst="rect">
            <a:avLst/>
          </a:prstGeom>
          <a:noFill/>
          <a:ln w="9525">
            <a:noFill/>
            <a:miter lim="800000"/>
            <a:headEnd/>
            <a:tailEnd/>
          </a:ln>
          <a:effectLst/>
        </p:spPr>
        <p:txBody>
          <a:bodyPr wrap="none" anchor="ctr"/>
          <a:lstStyle/>
          <a:p>
            <a:pPr algn="ctr" rtl="1"/>
            <a:r>
              <a:rPr lang="ar-SA" sz="2800" b="1" dirty="0">
                <a:solidFill>
                  <a:srgbClr val="2F0E82"/>
                </a:solidFill>
                <a:cs typeface="Titr" pitchFamily="2" charset="-78"/>
              </a:rPr>
              <a:t>تهاجمي/ توسعه </a:t>
            </a:r>
            <a:r>
              <a:rPr lang="en-US" sz="2800" b="1" dirty="0" smtClean="0">
                <a:solidFill>
                  <a:srgbClr val="2F0E82"/>
                </a:solidFill>
                <a:cs typeface="Titr" pitchFamily="2" charset="-78"/>
              </a:rPr>
              <a:t>SO</a:t>
            </a:r>
            <a:endParaRPr lang="fa-IR" sz="2800" b="1" dirty="0" smtClean="0">
              <a:solidFill>
                <a:srgbClr val="2F0E82"/>
              </a:solidFill>
              <a:cs typeface="Titr" pitchFamily="2" charset="-78"/>
            </a:endParaRPr>
          </a:p>
          <a:p>
            <a:pPr algn="ctr" rtl="1"/>
            <a:r>
              <a:rPr lang="en-US" sz="28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aggressive</a:t>
            </a:r>
          </a:p>
        </p:txBody>
      </p:sp>
      <p:sp>
        <p:nvSpPr>
          <p:cNvPr id="25" name="Rectangle 30"/>
          <p:cNvSpPr>
            <a:spLocks noChangeArrowheads="1"/>
          </p:cNvSpPr>
          <p:nvPr/>
        </p:nvSpPr>
        <p:spPr bwMode="auto">
          <a:xfrm>
            <a:off x="1250627" y="2372693"/>
            <a:ext cx="3681413" cy="2147887"/>
          </a:xfrm>
          <a:prstGeom prst="rect">
            <a:avLst/>
          </a:prstGeom>
          <a:noFill/>
          <a:ln w="9525">
            <a:noFill/>
            <a:miter lim="800000"/>
            <a:headEnd/>
            <a:tailEnd/>
          </a:ln>
          <a:effectLst/>
        </p:spPr>
        <p:txBody>
          <a:bodyPr wrap="none" anchor="ctr"/>
          <a:lstStyle/>
          <a:p>
            <a:pPr algn="ctr" rtl="1"/>
            <a:r>
              <a:rPr lang="ar-SA" sz="2800" b="1" dirty="0">
                <a:solidFill>
                  <a:srgbClr val="2F0E82"/>
                </a:solidFill>
                <a:cs typeface="Titr" pitchFamily="2" charset="-78"/>
              </a:rPr>
              <a:t>محافظه كارانه </a:t>
            </a:r>
            <a:r>
              <a:rPr lang="en-US" sz="2800" b="1" dirty="0" smtClean="0">
                <a:solidFill>
                  <a:srgbClr val="2F0E82"/>
                </a:solidFill>
                <a:cs typeface="Titr" pitchFamily="2" charset="-78"/>
              </a:rPr>
              <a:t>WO</a:t>
            </a:r>
            <a:endParaRPr lang="fa-IR" sz="2800" b="1" dirty="0" smtClean="0">
              <a:solidFill>
                <a:srgbClr val="2F0E82"/>
              </a:solidFill>
              <a:cs typeface="Titr" pitchFamily="2" charset="-78"/>
            </a:endParaRPr>
          </a:p>
          <a:p>
            <a:pPr algn="ctr" rtl="1"/>
            <a:r>
              <a:rPr lang="en-US" sz="28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conservative</a:t>
            </a:r>
          </a:p>
        </p:txBody>
      </p:sp>
      <p:sp>
        <p:nvSpPr>
          <p:cNvPr id="26" name="Rectangle 31"/>
          <p:cNvSpPr>
            <a:spLocks noChangeArrowheads="1"/>
          </p:cNvSpPr>
          <p:nvPr/>
        </p:nvSpPr>
        <p:spPr bwMode="auto">
          <a:xfrm>
            <a:off x="5148064" y="4437112"/>
            <a:ext cx="3683000" cy="2171700"/>
          </a:xfrm>
          <a:prstGeom prst="rect">
            <a:avLst/>
          </a:prstGeom>
          <a:noFill/>
          <a:ln w="9525">
            <a:noFill/>
            <a:miter lim="800000"/>
            <a:headEnd/>
            <a:tailEnd/>
          </a:ln>
          <a:effectLst/>
        </p:spPr>
        <p:txBody>
          <a:bodyPr wrap="none" anchor="ctr"/>
          <a:lstStyle/>
          <a:p>
            <a:pPr algn="ctr" rtl="1"/>
            <a:r>
              <a:rPr lang="ar-SA" sz="2800" b="1" dirty="0">
                <a:solidFill>
                  <a:srgbClr val="2F0E82"/>
                </a:solidFill>
                <a:cs typeface="Titr" pitchFamily="2" charset="-78"/>
              </a:rPr>
              <a:t>تنوع/ رقابتي </a:t>
            </a:r>
            <a:r>
              <a:rPr lang="en-US" sz="2800" b="1" dirty="0" smtClean="0">
                <a:solidFill>
                  <a:srgbClr val="2F0E82"/>
                </a:solidFill>
                <a:cs typeface="Titr" pitchFamily="2" charset="-78"/>
              </a:rPr>
              <a:t>ST</a:t>
            </a:r>
            <a:endParaRPr lang="fa-IR" sz="2800" b="1" dirty="0" smtClean="0">
              <a:solidFill>
                <a:srgbClr val="2F0E82"/>
              </a:solidFill>
              <a:cs typeface="Titr" pitchFamily="2" charset="-78"/>
            </a:endParaRPr>
          </a:p>
          <a:p>
            <a:pPr algn="ctr" rtl="1"/>
            <a:r>
              <a:rPr lang="en-US" sz="28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competitive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ميزان توجه</a:t>
            </a:r>
          </a:p>
        </p:txBody>
      </p:sp>
      <p:sp>
        <p:nvSpPr>
          <p:cNvPr id="5" name="Rectangle 14"/>
          <p:cNvSpPr>
            <a:spLocks noChangeArrowheads="1"/>
          </p:cNvSpPr>
          <p:nvPr/>
        </p:nvSpPr>
        <p:spPr bwMode="auto">
          <a:xfrm>
            <a:off x="7020272" y="1693398"/>
            <a:ext cx="1980884" cy="397545"/>
          </a:xfrm>
          <a:prstGeom prst="rect">
            <a:avLst/>
          </a:prstGeom>
          <a:noFill/>
          <a:ln w="9525">
            <a:noFill/>
            <a:miter lim="800000"/>
            <a:headEnd/>
            <a:tailEnd/>
          </a:ln>
        </p:spPr>
        <p:txBody>
          <a:bodyPr wrap="square" lIns="90488" tIns="44450" rIns="90488" bIns="44450">
            <a:spAutoFit/>
          </a:bodyPr>
          <a:lstStyle/>
          <a:p>
            <a:pPr algn="ctr" rtl="1" eaLnBrk="0" hangingPunct="0"/>
            <a:r>
              <a:rPr lang="fa-IR" sz="2000" b="1" dirty="0" smtClean="0">
                <a:cs typeface="B Nazanin" pitchFamily="2" charset="-78"/>
              </a:rPr>
              <a:t>توان مالي (</a:t>
            </a:r>
            <a:r>
              <a:rPr lang="en-US" sz="2000" b="1" dirty="0" smtClean="0">
                <a:cs typeface="B Nazanin" pitchFamily="2" charset="-78"/>
              </a:rPr>
              <a:t>FS</a:t>
            </a:r>
            <a:r>
              <a:rPr lang="fa-IR" sz="2000" b="1" dirty="0" smtClean="0">
                <a:cs typeface="B Nazanin" pitchFamily="2" charset="-78"/>
              </a:rPr>
              <a:t>)</a:t>
            </a:r>
            <a:endParaRPr lang="en-US" sz="2000" b="1" dirty="0" smtClean="0">
              <a:cs typeface="B Nazanin" pitchFamily="2" charset="-78"/>
            </a:endParaRPr>
          </a:p>
        </p:txBody>
      </p:sp>
      <p:sp>
        <p:nvSpPr>
          <p:cNvPr id="6" name="Rectangle 15"/>
          <p:cNvSpPr>
            <a:spLocks noChangeArrowheads="1"/>
          </p:cNvSpPr>
          <p:nvPr/>
        </p:nvSpPr>
        <p:spPr bwMode="auto">
          <a:xfrm>
            <a:off x="1142977" y="1714599"/>
            <a:ext cx="1844847" cy="397545"/>
          </a:xfrm>
          <a:prstGeom prst="rect">
            <a:avLst/>
          </a:prstGeom>
          <a:noFill/>
          <a:ln w="9525">
            <a:noFill/>
            <a:miter lim="800000"/>
            <a:headEnd/>
            <a:tailEnd/>
          </a:ln>
        </p:spPr>
        <p:txBody>
          <a:bodyPr wrap="square" lIns="90488" tIns="44450" rIns="90488" bIns="44450">
            <a:spAutoFit/>
          </a:bodyPr>
          <a:lstStyle/>
          <a:p>
            <a:pPr lvl="0" algn="ctr" rtl="1" eaLnBrk="0" hangingPunct="0"/>
            <a:r>
              <a:rPr lang="fa-IR" sz="2000" b="1" dirty="0" smtClean="0">
                <a:cs typeface="B Nazanin" pitchFamily="2" charset="-78"/>
              </a:rPr>
              <a:t>ثبات محيط (</a:t>
            </a:r>
            <a:r>
              <a:rPr lang="en-US" sz="2000" b="1" dirty="0" smtClean="0">
                <a:cs typeface="B Nazanin" pitchFamily="2" charset="-78"/>
              </a:rPr>
              <a:t>ES</a:t>
            </a:r>
            <a:r>
              <a:rPr lang="fa-IR" sz="2000" b="1" dirty="0" smtClean="0">
                <a:cs typeface="B Nazanin" pitchFamily="2" charset="-78"/>
              </a:rPr>
              <a:t>)</a:t>
            </a:r>
            <a:endParaRPr lang="en-US" sz="1600" b="1" dirty="0">
              <a:cs typeface="B Nazanin" pitchFamily="2" charset="-78"/>
            </a:endParaRPr>
          </a:p>
        </p:txBody>
      </p:sp>
      <p:cxnSp>
        <p:nvCxnSpPr>
          <p:cNvPr id="7" name="Straight Arrow Connector 6"/>
          <p:cNvCxnSpPr>
            <a:stCxn id="6" idx="3"/>
            <a:endCxn id="5" idx="1"/>
          </p:cNvCxnSpPr>
          <p:nvPr/>
        </p:nvCxnSpPr>
        <p:spPr>
          <a:xfrm flipV="1">
            <a:off x="2987824" y="1892171"/>
            <a:ext cx="4032448" cy="2120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404289"/>
            <a:ext cx="1008112" cy="520655"/>
          </a:xfrm>
          <a:prstGeom prst="rect">
            <a:avLst/>
          </a:prstGeom>
          <a:noFill/>
          <a:ln w="9525">
            <a:noFill/>
            <a:miter lim="800000"/>
            <a:headEnd/>
            <a:tailEnd/>
          </a:ln>
        </p:spPr>
        <p:txBody>
          <a:bodyPr wrap="square" lIns="90488" tIns="44450" rIns="90488" bIns="44450">
            <a:spAutoFit/>
          </a:bodyPr>
          <a:lstStyle/>
          <a:p>
            <a:pPr lvl="0" algn="ctr" rtl="1" eaLnBrk="0" hangingPunct="0"/>
            <a:r>
              <a:rPr lang="fa-IR" sz="1400" b="1" dirty="0" smtClean="0">
                <a:cs typeface="B Nazanin" pitchFamily="2" charset="-78"/>
              </a:rPr>
              <a:t>توان صنعت  (</a:t>
            </a:r>
            <a:r>
              <a:rPr lang="en-US" sz="1400" b="1" dirty="0" smtClean="0">
                <a:cs typeface="B Nazanin" pitchFamily="2" charset="-78"/>
              </a:rPr>
              <a:t>IS</a:t>
            </a:r>
            <a:r>
              <a:rPr lang="fa-IR" sz="1400" b="1" dirty="0" smtClean="0">
                <a:cs typeface="B Nazanin" pitchFamily="2" charset="-78"/>
              </a:rPr>
              <a:t>)</a:t>
            </a:r>
            <a:endParaRPr lang="en-US" sz="1400" b="1" dirty="0" smtClean="0">
              <a:cs typeface="B Nazanin" pitchFamily="2" charset="-78"/>
            </a:endParaRPr>
          </a:p>
        </p:txBody>
      </p:sp>
      <p:sp>
        <p:nvSpPr>
          <p:cNvPr id="10" name="Rectangle 14"/>
          <p:cNvSpPr>
            <a:spLocks noChangeArrowheads="1"/>
          </p:cNvSpPr>
          <p:nvPr/>
        </p:nvSpPr>
        <p:spPr bwMode="auto">
          <a:xfrm>
            <a:off x="167999" y="6165304"/>
            <a:ext cx="875609"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1200" b="1" dirty="0" smtClean="0">
                <a:cs typeface="B Nazanin" pitchFamily="2" charset="-78"/>
              </a:rPr>
              <a:t>مزيت رقابتي  (</a:t>
            </a:r>
            <a:r>
              <a:rPr lang="en-US" sz="1200" b="1" dirty="0" smtClean="0">
                <a:cs typeface="B Nazanin" pitchFamily="2" charset="-78"/>
              </a:rPr>
              <a:t>CA</a:t>
            </a:r>
            <a:r>
              <a:rPr lang="fa-IR" sz="1200" b="1" dirty="0" smtClean="0">
                <a:cs typeface="B Nazanin" pitchFamily="2" charset="-78"/>
              </a:rPr>
              <a:t>)</a:t>
            </a:r>
            <a:endParaRPr lang="en-US" sz="1200" b="1" dirty="0" smtClean="0">
              <a:cs typeface="B Nazanin" pitchFamily="2" charset="-78"/>
            </a:endParaRPr>
          </a:p>
        </p:txBody>
      </p:sp>
      <p:cxnSp>
        <p:nvCxnSpPr>
          <p:cNvPr id="11" name="Straight Arrow Connector 10"/>
          <p:cNvCxnSpPr>
            <a:stCxn id="9" idx="2"/>
            <a:endCxn id="10" idx="0"/>
          </p:cNvCxnSpPr>
          <p:nvPr/>
        </p:nvCxnSpPr>
        <p:spPr>
          <a:xfrm flipH="1">
            <a:off x="605804" y="2924944"/>
            <a:ext cx="5756" cy="324036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ميزان كنترل</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ارزیابی موقعیت  واقدام استراتژیک </a:t>
            </a:r>
            <a:r>
              <a:rPr lang="en-US" sz="2400" b="1" dirty="0" smtClean="0">
                <a:solidFill>
                  <a:srgbClr val="C00000"/>
                </a:solidFill>
                <a:cs typeface="B Titr" pitchFamily="2" charset="-78"/>
              </a:rPr>
              <a:t>SPACE</a:t>
            </a:r>
            <a:r>
              <a:rPr lang="fa-IR" sz="2400" b="1" dirty="0" smtClean="0">
                <a:solidFill>
                  <a:srgbClr val="C00000"/>
                </a:solidFill>
                <a:cs typeface="B Titr" pitchFamily="2" charset="-78"/>
              </a:rPr>
              <a:t>   (رماسون ودیکل)</a:t>
            </a:r>
          </a:p>
        </p:txBody>
      </p:sp>
      <p:sp>
        <p:nvSpPr>
          <p:cNvPr id="24"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Titr" pitchFamily="2" charset="-78"/>
              </a:rPr>
              <a:t>محافظه کارانه</a:t>
            </a:r>
            <a:endParaRPr lang="ar-SA" sz="2800" b="1">
              <a:solidFill>
                <a:srgbClr val="2F0E82"/>
              </a:solidFill>
              <a:cs typeface="Titr" pitchFamily="2" charset="-78"/>
            </a:endParaRPr>
          </a:p>
          <a:p>
            <a:pPr algn="ctr" rtl="1"/>
            <a:endParaRPr lang="ar-SA" sz="2800" b="1">
              <a:solidFill>
                <a:srgbClr val="2F0E82"/>
              </a:solidFill>
              <a:cs typeface="Titr" pitchFamily="2" charset="-78"/>
            </a:endParaRPr>
          </a:p>
        </p:txBody>
      </p:sp>
      <p:sp>
        <p:nvSpPr>
          <p:cNvPr id="25" name="Rectangle 29"/>
          <p:cNvSpPr>
            <a:spLocks noChangeArrowheads="1"/>
          </p:cNvSpPr>
          <p:nvPr/>
        </p:nvSpPr>
        <p:spPr bwMode="auto">
          <a:xfrm>
            <a:off x="5167313" y="2359992"/>
            <a:ext cx="3681412" cy="2112963"/>
          </a:xfrm>
          <a:prstGeom prst="rect">
            <a:avLst/>
          </a:prstGeom>
          <a:noFill/>
          <a:ln w="9525">
            <a:noFill/>
            <a:miter lim="800000"/>
            <a:headEnd/>
            <a:tailEnd/>
          </a:ln>
          <a:effectLst/>
        </p:spPr>
        <p:txBody>
          <a:bodyPr wrap="none" anchor="ctr"/>
          <a:lstStyle/>
          <a:p>
            <a:pPr algn="ctr" rtl="1"/>
            <a:r>
              <a:rPr lang="fa-IR" sz="2800" b="1" dirty="0">
                <a:solidFill>
                  <a:srgbClr val="2F0E82"/>
                </a:solidFill>
                <a:cs typeface="Titr" pitchFamily="2" charset="-78"/>
              </a:rPr>
              <a:t>تهاجمی</a:t>
            </a:r>
            <a:endParaRPr lang="ar-SA" sz="2800" b="1" dirty="0">
              <a:solidFill>
                <a:srgbClr val="2F0E82"/>
              </a:solidFill>
              <a:cs typeface="Titr" pitchFamily="2" charset="-78"/>
            </a:endParaRPr>
          </a:p>
          <a:p>
            <a:pPr algn="ctr" rtl="1"/>
            <a:endParaRPr lang="ar-SA" sz="2800" b="1" dirty="0">
              <a:solidFill>
                <a:srgbClr val="24486C"/>
              </a:solidFill>
              <a:cs typeface="Titr" pitchFamily="2" charset="-78"/>
            </a:endParaRPr>
          </a:p>
        </p:txBody>
      </p:sp>
      <p:sp>
        <p:nvSpPr>
          <p:cNvPr id="26" name="Rectangle 30"/>
          <p:cNvSpPr>
            <a:spLocks noChangeArrowheads="1"/>
          </p:cNvSpPr>
          <p:nvPr/>
        </p:nvSpPr>
        <p:spPr bwMode="auto">
          <a:xfrm>
            <a:off x="1187624" y="4449464"/>
            <a:ext cx="3681413" cy="2147888"/>
          </a:xfrm>
          <a:prstGeom prst="rect">
            <a:avLst/>
          </a:prstGeom>
          <a:noFill/>
          <a:ln w="9525">
            <a:noFill/>
            <a:miter lim="800000"/>
            <a:headEnd/>
            <a:tailEnd/>
          </a:ln>
          <a:effectLst/>
        </p:spPr>
        <p:txBody>
          <a:bodyPr wrap="none" anchor="ctr"/>
          <a:lstStyle/>
          <a:p>
            <a:pPr algn="ctr" rtl="1"/>
            <a:r>
              <a:rPr lang="fa-IR" sz="2800" dirty="0">
                <a:solidFill>
                  <a:srgbClr val="2F0E82"/>
                </a:solidFill>
                <a:cs typeface="Titr" pitchFamily="2" charset="-78"/>
              </a:rPr>
              <a:t>تدافعی</a:t>
            </a:r>
            <a:endParaRPr lang="ar-SA" sz="2800" dirty="0">
              <a:solidFill>
                <a:srgbClr val="2F0E82"/>
              </a:solidFill>
              <a:cs typeface="Titr" pitchFamily="2" charset="-78"/>
            </a:endParaRPr>
          </a:p>
          <a:p>
            <a:pPr algn="ctr" rtl="1"/>
            <a:endParaRPr lang="ar-SA" sz="2800" dirty="0">
              <a:solidFill>
                <a:srgbClr val="2F0E82"/>
              </a:solidFill>
              <a:cs typeface="Titr" pitchFamily="2" charset="-78"/>
            </a:endParaRPr>
          </a:p>
        </p:txBody>
      </p:sp>
      <p:sp>
        <p:nvSpPr>
          <p:cNvPr id="27" name="Rectangle 31"/>
          <p:cNvSpPr>
            <a:spLocks noChangeArrowheads="1"/>
          </p:cNvSpPr>
          <p:nvPr/>
        </p:nvSpPr>
        <p:spPr bwMode="auto">
          <a:xfrm>
            <a:off x="5148064" y="4581128"/>
            <a:ext cx="3683000" cy="2027684"/>
          </a:xfrm>
          <a:prstGeom prst="rect">
            <a:avLst/>
          </a:prstGeom>
          <a:noFill/>
          <a:ln w="9525">
            <a:noFill/>
            <a:miter lim="800000"/>
            <a:headEnd/>
            <a:tailEnd/>
          </a:ln>
          <a:effectLst/>
        </p:spPr>
        <p:txBody>
          <a:bodyPr wrap="none" anchor="ctr"/>
          <a:lstStyle/>
          <a:p>
            <a:pPr algn="ctr" rtl="1"/>
            <a:r>
              <a:rPr lang="fa-IR" sz="2800" b="1" dirty="0">
                <a:solidFill>
                  <a:srgbClr val="2F0E82"/>
                </a:solidFill>
                <a:cs typeface="Titr" pitchFamily="2" charset="-78"/>
              </a:rPr>
              <a:t>رقابتی</a:t>
            </a:r>
            <a:endParaRPr lang="en-US" sz="2800" b="1" dirty="0">
              <a:solidFill>
                <a:srgbClr val="2F0E82"/>
              </a:solidFill>
              <a:cs typeface="Titr" pitchFamily="2" charset="-78"/>
            </a:endParaRPr>
          </a:p>
          <a:p>
            <a:pPr algn="ctr" rtl="1"/>
            <a:endParaRPr lang="en-US" sz="2800" b="1" dirty="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1+#ppt_w/2"/>
                                          </p:val>
                                        </p:tav>
                                        <p:tav tm="100000">
                                          <p:val>
                                            <p:strVal val="#ppt_x"/>
                                          </p:val>
                                        </p:tav>
                                      </p:tavLst>
                                    </p:anim>
                                    <p:anim calcmode="lin" valueType="num">
                                      <p:cBhvr additive="base">
                                        <p:cTn id="25"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1+#ppt_w/2"/>
                                          </p:val>
                                        </p:tav>
                                        <p:tav tm="100000">
                                          <p:val>
                                            <p:strVal val="#ppt_x"/>
                                          </p:val>
                                        </p:tav>
                                      </p:tavLst>
                                    </p:anim>
                                    <p:anim calcmode="lin" valueType="num">
                                      <p:cBhvr additive="base">
                                        <p:cTn id="3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ساخت یک ماتریس </a:t>
            </a:r>
            <a:r>
              <a:rPr lang="en-US" sz="2400" b="1" dirty="0" smtClean="0">
                <a:solidFill>
                  <a:srgbClr val="C00000"/>
                </a:solidFill>
                <a:cs typeface="B Titr" pitchFamily="2" charset="-78"/>
              </a:rPr>
              <a:t>SWOT</a:t>
            </a:r>
            <a:r>
              <a:rPr lang="fa-IR" sz="2400" b="1" dirty="0" smtClean="0">
                <a:solidFill>
                  <a:srgbClr val="C00000"/>
                </a:solidFill>
                <a:cs typeface="B Titr" pitchFamily="2" charset="-78"/>
              </a:rPr>
              <a:t> (هانگر) </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72332"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محافظه کارانه </a:t>
            </a:r>
            <a:r>
              <a:rPr lang="en-US" sz="2000" b="1">
                <a:solidFill>
                  <a:srgbClr val="2F0E82"/>
                </a:solidFill>
                <a:cs typeface="B Titr" pitchFamily="2" charset="-78"/>
              </a:rPr>
              <a:t>wo</a:t>
            </a:r>
            <a:endParaRPr lang="ar-SA" sz="2000" b="1">
              <a:solidFill>
                <a:srgbClr val="2F0E82"/>
              </a:solidFill>
              <a:cs typeface="B Titr" pitchFamily="2" charset="-78"/>
            </a:endParaRPr>
          </a:p>
          <a:p>
            <a:pPr algn="ctr" rtl="1"/>
            <a:endParaRPr lang="ar-SA" sz="2000" b="1">
              <a:solidFill>
                <a:srgbClr val="2F0E82"/>
              </a:solidFill>
              <a:cs typeface="B Titr" pitchFamily="2" charset="-78"/>
            </a:endParaRPr>
          </a:p>
          <a:p>
            <a:pPr algn="ctr" rtl="1"/>
            <a:endParaRPr lang="en-US" sz="2000" b="1">
              <a:cs typeface="B Titr" pitchFamily="2" charset="-78"/>
            </a:endParaRPr>
          </a:p>
        </p:txBody>
      </p:sp>
      <p:sp>
        <p:nvSpPr>
          <p:cNvPr id="20" name="Rectangle 29"/>
          <p:cNvSpPr>
            <a:spLocks noChangeArrowheads="1"/>
          </p:cNvSpPr>
          <p:nvPr/>
        </p:nvSpPr>
        <p:spPr bwMode="auto">
          <a:xfrm>
            <a:off x="5149652" y="2303735"/>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تهاجمی </a:t>
            </a:r>
            <a:r>
              <a:rPr lang="en-US" sz="2000" b="1">
                <a:solidFill>
                  <a:srgbClr val="2F0E82"/>
                </a:solidFill>
                <a:cs typeface="B Titr" pitchFamily="2" charset="-78"/>
              </a:rPr>
              <a:t>so</a:t>
            </a:r>
            <a:endParaRPr lang="ar-SA" sz="2000" b="1">
              <a:solidFill>
                <a:srgbClr val="2F0E82"/>
              </a:solidFill>
              <a:cs typeface="B Titr" pitchFamily="2" charset="-78"/>
            </a:endParaRPr>
          </a:p>
          <a:p>
            <a:pPr algn="ctr" rtl="1"/>
            <a:endParaRPr lang="ar-SA" sz="2000" b="1">
              <a:solidFill>
                <a:srgbClr val="24486C"/>
              </a:solidFill>
              <a:cs typeface="B Titr" pitchFamily="2" charset="-78"/>
            </a:endParaRPr>
          </a:p>
          <a:p>
            <a:pPr algn="ctr" rtl="1"/>
            <a:endParaRPr lang="en-US" sz="2000" b="1">
              <a:cs typeface="B Titr" pitchFamily="2" charset="-78"/>
            </a:endParaRPr>
          </a:p>
        </p:txBody>
      </p:sp>
      <p:sp>
        <p:nvSpPr>
          <p:cNvPr id="21" name="Rectangle 30"/>
          <p:cNvSpPr>
            <a:spLocks noChangeArrowheads="1"/>
          </p:cNvSpPr>
          <p:nvPr/>
        </p:nvSpPr>
        <p:spPr bwMode="auto">
          <a:xfrm>
            <a:off x="1259632" y="4566617"/>
            <a:ext cx="3681413" cy="2147888"/>
          </a:xfrm>
          <a:prstGeom prst="rect">
            <a:avLst/>
          </a:prstGeom>
          <a:noFill/>
          <a:ln w="9525">
            <a:noFill/>
            <a:miter lim="800000"/>
            <a:headEnd/>
            <a:tailEnd/>
          </a:ln>
          <a:effectLst/>
        </p:spPr>
        <p:txBody>
          <a:bodyPr wrap="none" anchor="ctr"/>
          <a:lstStyle/>
          <a:p>
            <a:pPr algn="ctr" rtl="1"/>
            <a:r>
              <a:rPr lang="en-US" sz="2000">
                <a:solidFill>
                  <a:srgbClr val="2F0E82"/>
                </a:solidFill>
                <a:cs typeface="B Titr" pitchFamily="2" charset="-78"/>
              </a:rPr>
              <a:t> </a:t>
            </a:r>
            <a:r>
              <a:rPr lang="fa-IR" sz="2000">
                <a:solidFill>
                  <a:srgbClr val="2F0E82"/>
                </a:solidFill>
                <a:cs typeface="B Titr" pitchFamily="2" charset="-78"/>
              </a:rPr>
              <a:t>استراتژیهای تدافعی </a:t>
            </a:r>
            <a:r>
              <a:rPr lang="en-US" sz="2000">
                <a:solidFill>
                  <a:srgbClr val="2F0E82"/>
                </a:solidFill>
                <a:cs typeface="B Titr" pitchFamily="2" charset="-78"/>
              </a:rPr>
              <a:t>wt</a:t>
            </a:r>
            <a:endParaRPr lang="ar-SA" sz="2000">
              <a:solidFill>
                <a:srgbClr val="2F0E82"/>
              </a:solidFill>
              <a:cs typeface="B Titr" pitchFamily="2" charset="-78"/>
            </a:endParaRPr>
          </a:p>
          <a:p>
            <a:pPr algn="ctr" rtl="1"/>
            <a:endParaRPr lang="ar-SA" sz="2000">
              <a:solidFill>
                <a:srgbClr val="2F0E82"/>
              </a:solidFill>
              <a:cs typeface="B Titr" pitchFamily="2" charset="-78"/>
            </a:endParaRPr>
          </a:p>
          <a:p>
            <a:pPr algn="ctr" rtl="1"/>
            <a:endParaRPr lang="en-US" sz="2000" b="1">
              <a:cs typeface="B Titr" pitchFamily="2" charset="-78"/>
            </a:endParaRPr>
          </a:p>
        </p:txBody>
      </p:sp>
      <p:sp>
        <p:nvSpPr>
          <p:cNvPr id="22" name="Rectangle 31"/>
          <p:cNvSpPr>
            <a:spLocks noChangeArrowheads="1"/>
          </p:cNvSpPr>
          <p:nvPr/>
        </p:nvSpPr>
        <p:spPr bwMode="auto">
          <a:xfrm>
            <a:off x="5148064" y="4497660"/>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تنوع یا رقابتی  </a:t>
            </a:r>
            <a:r>
              <a:rPr lang="en-US" sz="2000" b="1">
                <a:solidFill>
                  <a:srgbClr val="2F0E82"/>
                </a:solidFill>
                <a:cs typeface="B Titr" pitchFamily="2" charset="-78"/>
              </a:rPr>
              <a:t>st</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رشد فروش</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کم</a:t>
            </a:r>
            <a:endParaRPr lang="en-US" sz="1600" b="1" dirty="0"/>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290120" y="4306016"/>
            <a:ext cx="3400931"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سهم بازار</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گروه مشاوران </a:t>
            </a:r>
            <a:r>
              <a:rPr lang="en-US" sz="2400" b="1" dirty="0" smtClean="0">
                <a:solidFill>
                  <a:srgbClr val="C00000"/>
                </a:solidFill>
                <a:cs typeface="B Titr" pitchFamily="2" charset="-78"/>
              </a:rPr>
              <a:t>BCG</a:t>
            </a:r>
            <a:endParaRPr lang="fa-IR" sz="2400" b="1" dirty="0" smtClean="0">
              <a:solidFill>
                <a:srgbClr val="C00000"/>
              </a:solidFill>
              <a:cs typeface="B Titr" pitchFamily="2" charset="-78"/>
            </a:endParaRPr>
          </a:p>
        </p:txBody>
      </p:sp>
      <p:sp>
        <p:nvSpPr>
          <p:cNvPr id="23" name="Rectangle 28"/>
          <p:cNvSpPr>
            <a:spLocks noChangeArrowheads="1"/>
          </p:cNvSpPr>
          <p:nvPr/>
        </p:nvSpPr>
        <p:spPr bwMode="auto">
          <a:xfrm>
            <a:off x="1272332" y="2276872"/>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گاوهای شیرده</a:t>
            </a:r>
            <a:endParaRPr lang="ar-SA" sz="2800" b="1">
              <a:solidFill>
                <a:srgbClr val="2F0E82"/>
              </a:solidFill>
              <a:cs typeface="B Titr" pitchFamily="2" charset="-78"/>
            </a:endParaRPr>
          </a:p>
          <a:p>
            <a:pPr algn="ctr" rtl="1"/>
            <a:endParaRPr lang="ar-SA" sz="2800" b="1">
              <a:solidFill>
                <a:srgbClr val="2F0E82"/>
              </a:solidFill>
              <a:cs typeface="B Titr" pitchFamily="2" charset="-78"/>
            </a:endParaRPr>
          </a:p>
          <a:p>
            <a:pPr algn="ctr" rtl="1"/>
            <a:r>
              <a:rPr lang="fa-IR" sz="2000" b="1">
                <a:solidFill>
                  <a:srgbClr val="000000"/>
                </a:solidFill>
                <a:cs typeface="B Titr" pitchFamily="2" charset="-78"/>
              </a:rPr>
              <a:t>(خوب احتیاط کنید)</a:t>
            </a:r>
            <a:endParaRPr lang="en-US" sz="2000" b="1">
              <a:cs typeface="B Titr" pitchFamily="2" charset="-78"/>
            </a:endParaRPr>
          </a:p>
        </p:txBody>
      </p:sp>
      <p:sp>
        <p:nvSpPr>
          <p:cNvPr id="24" name="Rectangle 29"/>
          <p:cNvSpPr>
            <a:spLocks noChangeArrowheads="1"/>
          </p:cNvSpPr>
          <p:nvPr/>
        </p:nvSpPr>
        <p:spPr bwMode="auto">
          <a:xfrm>
            <a:off x="5211068" y="2287984"/>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Titr" pitchFamily="2" charset="-78"/>
              </a:rPr>
              <a:t>ستاره</a:t>
            </a:r>
            <a:endParaRPr lang="ar-SA" sz="2800" b="1">
              <a:solidFill>
                <a:srgbClr val="2F0E82"/>
              </a:solidFill>
              <a:cs typeface="Titr" pitchFamily="2" charset="-78"/>
            </a:endParaRPr>
          </a:p>
          <a:p>
            <a:pPr algn="ctr" rtl="1"/>
            <a:endParaRPr lang="ar-SA" sz="2800" b="1">
              <a:solidFill>
                <a:srgbClr val="24486C"/>
              </a:solidFill>
              <a:cs typeface="Titr" pitchFamily="2" charset="-78"/>
            </a:endParaRPr>
          </a:p>
          <a:p>
            <a:pPr algn="ctr" rtl="1"/>
            <a:r>
              <a:rPr lang="fa-IR" sz="2000" b="1">
                <a:solidFill>
                  <a:srgbClr val="000000"/>
                </a:solidFill>
                <a:cs typeface="Zar" pitchFamily="2" charset="-78"/>
              </a:rPr>
              <a:t>(</a:t>
            </a:r>
            <a:r>
              <a:rPr lang="fa-IR" sz="2000" b="1">
                <a:solidFill>
                  <a:srgbClr val="000000"/>
                </a:solidFill>
                <a:cs typeface="B Titr" pitchFamily="2" charset="-78"/>
              </a:rPr>
              <a:t>روشن شتاب کنید)</a:t>
            </a:r>
            <a:endParaRPr lang="en-US" sz="2000" b="1">
              <a:cs typeface="B Titr" pitchFamily="2" charset="-78"/>
            </a:endParaRPr>
          </a:p>
        </p:txBody>
      </p:sp>
      <p:sp>
        <p:nvSpPr>
          <p:cNvPr id="25" name="Rectangle 30"/>
          <p:cNvSpPr>
            <a:spLocks noChangeArrowheads="1"/>
          </p:cNvSpPr>
          <p:nvPr/>
        </p:nvSpPr>
        <p:spPr bwMode="auto">
          <a:xfrm>
            <a:off x="1259632" y="4494609"/>
            <a:ext cx="3681413" cy="2147888"/>
          </a:xfrm>
          <a:prstGeom prst="rect">
            <a:avLst/>
          </a:prstGeom>
          <a:noFill/>
          <a:ln w="9525">
            <a:noFill/>
            <a:miter lim="800000"/>
            <a:headEnd/>
            <a:tailEnd/>
          </a:ln>
          <a:effectLst/>
        </p:spPr>
        <p:txBody>
          <a:bodyPr wrap="none" anchor="ctr"/>
          <a:lstStyle/>
          <a:p>
            <a:pPr algn="ctr" rtl="1"/>
            <a:r>
              <a:rPr lang="fa-IR" sz="2800">
                <a:solidFill>
                  <a:srgbClr val="2F0E82"/>
                </a:solidFill>
                <a:cs typeface="Titr" pitchFamily="2" charset="-78"/>
              </a:rPr>
              <a:t>سگ هار</a:t>
            </a:r>
            <a:endParaRPr lang="ar-SA" sz="2800">
              <a:solidFill>
                <a:srgbClr val="2F0E82"/>
              </a:solidFill>
              <a:cs typeface="Titr" pitchFamily="2" charset="-78"/>
            </a:endParaRPr>
          </a:p>
          <a:p>
            <a:pPr algn="ctr" rtl="1"/>
            <a:endParaRPr lang="ar-SA" sz="2800">
              <a:solidFill>
                <a:srgbClr val="2F0E82"/>
              </a:solidFill>
              <a:cs typeface="Titr" pitchFamily="2" charset="-78"/>
            </a:endParaRPr>
          </a:p>
          <a:p>
            <a:pPr algn="ctr" rtl="1"/>
            <a:r>
              <a:rPr lang="fa-IR" sz="2000" b="1">
                <a:solidFill>
                  <a:srgbClr val="000000"/>
                </a:solidFill>
                <a:cs typeface="B Titr" pitchFamily="2" charset="-78"/>
              </a:rPr>
              <a:t>(خطر ، فرار را بر قرار ترجیح دهید)</a:t>
            </a:r>
            <a:endParaRPr lang="en-US" sz="2000" b="1">
              <a:cs typeface="B Titr" pitchFamily="2" charset="-78"/>
            </a:endParaRPr>
          </a:p>
        </p:txBody>
      </p:sp>
      <p:sp>
        <p:nvSpPr>
          <p:cNvPr id="26" name="Rectangle 31"/>
          <p:cNvSpPr>
            <a:spLocks noChangeArrowheads="1"/>
          </p:cNvSpPr>
          <p:nvPr/>
        </p:nvSpPr>
        <p:spPr bwMode="auto">
          <a:xfrm>
            <a:off x="5209480" y="4481909"/>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علامت سوال</a:t>
            </a:r>
            <a:endParaRPr lang="en-US" sz="2800" b="1">
              <a:solidFill>
                <a:srgbClr val="2F0E82"/>
              </a:solidFill>
              <a:cs typeface="B Titr" pitchFamily="2" charset="-78"/>
            </a:endParaRPr>
          </a:p>
          <a:p>
            <a:pPr algn="ctr" rtl="1"/>
            <a:endParaRPr lang="ar-SA" sz="2800" b="1">
              <a:solidFill>
                <a:srgbClr val="2F0E82"/>
              </a:solidFill>
              <a:cs typeface="B Titr" pitchFamily="2" charset="-78"/>
            </a:endParaRPr>
          </a:p>
          <a:p>
            <a:pPr algn="ctr" rtl="1"/>
            <a:r>
              <a:rPr lang="fa-IR" sz="2000" b="1">
                <a:solidFill>
                  <a:srgbClr val="000000"/>
                </a:solidFill>
                <a:cs typeface="B Titr" pitchFamily="2" charset="-78"/>
              </a:rPr>
              <a:t>(ابهام احتیاط کنیم )</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مدیریت توسعه (احمد وند)</a:t>
            </a:r>
          </a:p>
        </p:txBody>
      </p:sp>
      <p:sp>
        <p:nvSpPr>
          <p:cNvPr id="19"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توسعه</a:t>
            </a:r>
            <a:endParaRPr lang="ar-SA" sz="2800" b="1">
              <a:solidFill>
                <a:srgbClr val="2F0E82"/>
              </a:solidFill>
              <a:cs typeface="B Titr" pitchFamily="2" charset="-78"/>
            </a:endParaRPr>
          </a:p>
          <a:p>
            <a:pPr algn="ctr" rtl="1"/>
            <a:endParaRPr lang="en-US" sz="2800" b="1">
              <a:cs typeface="B Titr" pitchFamily="2" charset="-78"/>
            </a:endParaRPr>
          </a:p>
        </p:txBody>
      </p:sp>
      <p:sp>
        <p:nvSpPr>
          <p:cNvPr id="20" name="Rectangle 29"/>
          <p:cNvSpPr>
            <a:spLocks noChangeArrowheads="1"/>
          </p:cNvSpPr>
          <p:nvPr/>
        </p:nvSpPr>
        <p:spPr bwMode="auto">
          <a:xfrm>
            <a:off x="5211068" y="2359993"/>
            <a:ext cx="3681412" cy="2112962"/>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توسعه مدیریت</a:t>
            </a:r>
            <a:endParaRPr lang="ar-SA" sz="2800" b="1">
              <a:solidFill>
                <a:srgbClr val="2F0E82"/>
              </a:solidFill>
              <a:cs typeface="B Titr" pitchFamily="2" charset="-78"/>
            </a:endParaRPr>
          </a:p>
          <a:p>
            <a:pPr algn="ctr" rtl="1"/>
            <a:endParaRPr lang="en-US" sz="2800" b="1">
              <a:cs typeface="B Titr" pitchFamily="2" charset="-78"/>
            </a:endParaRPr>
          </a:p>
        </p:txBody>
      </p:sp>
      <p:sp>
        <p:nvSpPr>
          <p:cNvPr id="21" name="Rectangle 30"/>
          <p:cNvSpPr>
            <a:spLocks noChangeArrowheads="1"/>
          </p:cNvSpPr>
          <p:nvPr/>
        </p:nvSpPr>
        <p:spPr bwMode="auto">
          <a:xfrm>
            <a:off x="1250627" y="4566618"/>
            <a:ext cx="3681413" cy="2147887"/>
          </a:xfrm>
          <a:prstGeom prst="rect">
            <a:avLst/>
          </a:prstGeom>
          <a:noFill/>
          <a:ln w="9525">
            <a:noFill/>
            <a:miter lim="800000"/>
            <a:headEnd/>
            <a:tailEnd/>
          </a:ln>
          <a:effectLst/>
        </p:spPr>
        <p:txBody>
          <a:bodyPr wrap="none" anchor="ctr"/>
          <a:lstStyle/>
          <a:p>
            <a:pPr algn="ctr" rtl="1"/>
            <a:r>
              <a:rPr lang="ar-SA" sz="2800" b="1">
                <a:solidFill>
                  <a:srgbClr val="2F0E82"/>
                </a:solidFill>
                <a:effectLst>
                  <a:outerShdw blurRad="38100" dist="38100" dir="2700000" algn="tl">
                    <a:srgbClr val="000000"/>
                  </a:outerShdw>
                </a:effectLst>
                <a:cs typeface="B Titr" pitchFamily="2" charset="-78"/>
              </a:rPr>
              <a:t>اقتضائات محيط</a:t>
            </a:r>
            <a:endParaRPr lang="ar-SA" sz="2800" b="1">
              <a:solidFill>
                <a:srgbClr val="2F0E82"/>
              </a:solidFill>
              <a:cs typeface="B Titr" pitchFamily="2" charset="-78"/>
            </a:endParaRPr>
          </a:p>
          <a:p>
            <a:pPr algn="ctr" rtl="1"/>
            <a:endParaRPr lang="en-US" sz="2800" b="1">
              <a:solidFill>
                <a:srgbClr val="000000"/>
              </a:solidFill>
              <a:cs typeface="B Titr" pitchFamily="2" charset="-78"/>
            </a:endParaRPr>
          </a:p>
        </p:txBody>
      </p:sp>
      <p:sp>
        <p:nvSpPr>
          <p:cNvPr id="22" name="Rectangle 31"/>
          <p:cNvSpPr>
            <a:spLocks noChangeArrowheads="1"/>
          </p:cNvSpPr>
          <p:nvPr/>
        </p:nvSpPr>
        <p:spPr bwMode="auto">
          <a:xfrm>
            <a:off x="5209480" y="4553918"/>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مدیریت توسعه</a:t>
            </a:r>
            <a:endParaRPr lang="en-US" sz="2800" b="1">
              <a:solidFill>
                <a:srgbClr val="2F0E82"/>
              </a:solidFill>
              <a:cs typeface="B Titr" pitchFamily="2" charset="-78"/>
            </a:endParaRPr>
          </a:p>
          <a:p>
            <a:pPr algn="ctr" rtl="1"/>
            <a:endParaRPr lang="ar-SA" sz="2800" b="1">
              <a:solidFill>
                <a:srgbClr val="2F0E82"/>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الگوی عمومی مدیریت و برنامه ریزی (احمد وند)</a:t>
            </a:r>
          </a:p>
        </p:txBody>
      </p:sp>
      <p:sp>
        <p:nvSpPr>
          <p:cNvPr id="23" name="Rectangle 28"/>
          <p:cNvSpPr>
            <a:spLocks noChangeArrowheads="1"/>
          </p:cNvSpPr>
          <p:nvPr/>
        </p:nvSpPr>
        <p:spPr bwMode="auto">
          <a:xfrm>
            <a:off x="1263327" y="2292623"/>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برنامه ریزی استراتژیک</a:t>
            </a:r>
            <a:endParaRPr lang="ar-SA" sz="2800" b="1">
              <a:solidFill>
                <a:srgbClr val="2F0E82"/>
              </a:solidFill>
              <a:cs typeface="B Titr" pitchFamily="2" charset="-78"/>
            </a:endParaRPr>
          </a:p>
        </p:txBody>
      </p:sp>
      <p:sp>
        <p:nvSpPr>
          <p:cNvPr id="24" name="Rectangle 29"/>
          <p:cNvSpPr>
            <a:spLocks noChangeArrowheads="1"/>
          </p:cNvSpPr>
          <p:nvPr/>
        </p:nvSpPr>
        <p:spPr bwMode="auto">
          <a:xfrm>
            <a:off x="5211068" y="2303735"/>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مدیریت استراتژِیک</a:t>
            </a:r>
            <a:endParaRPr lang="ar-SA" sz="2800" b="1">
              <a:solidFill>
                <a:srgbClr val="2F0E82"/>
              </a:solidFill>
              <a:cs typeface="B Titr" pitchFamily="2" charset="-78"/>
            </a:endParaRPr>
          </a:p>
        </p:txBody>
      </p:sp>
      <p:sp>
        <p:nvSpPr>
          <p:cNvPr id="25" name="Rectangle 30"/>
          <p:cNvSpPr>
            <a:spLocks noChangeArrowheads="1"/>
          </p:cNvSpPr>
          <p:nvPr/>
        </p:nvSpPr>
        <p:spPr bwMode="auto">
          <a:xfrm>
            <a:off x="1250627" y="4510360"/>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بودجه بندی</a:t>
            </a:r>
            <a:endParaRPr lang="en-US" sz="2800" b="1">
              <a:cs typeface="B Titr" pitchFamily="2" charset="-78"/>
            </a:endParaRPr>
          </a:p>
        </p:txBody>
      </p:sp>
      <p:sp>
        <p:nvSpPr>
          <p:cNvPr id="26" name="Rectangle 31"/>
          <p:cNvSpPr>
            <a:spLocks noChangeArrowheads="1"/>
          </p:cNvSpPr>
          <p:nvPr/>
        </p:nvSpPr>
        <p:spPr bwMode="auto">
          <a:xfrm>
            <a:off x="5209480" y="4497660"/>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فرهنگ وتفکر استراتژیک</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درجه انسجام  (احمد وند)</a:t>
            </a:r>
          </a:p>
        </p:txBody>
      </p:sp>
      <p:sp>
        <p:nvSpPr>
          <p:cNvPr id="19" name="Rectangle 28"/>
          <p:cNvSpPr>
            <a:spLocks noChangeArrowheads="1"/>
          </p:cNvSpPr>
          <p:nvPr/>
        </p:nvSpPr>
        <p:spPr bwMode="auto">
          <a:xfrm>
            <a:off x="1200324" y="2348880"/>
            <a:ext cx="3731716"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انسجام مکانیکی</a:t>
            </a:r>
            <a:endParaRPr lang="ar-SA" sz="2800" b="1">
              <a:solidFill>
                <a:srgbClr val="2F0E82"/>
              </a:solidFill>
              <a:cs typeface="B Titr" pitchFamily="2" charset="-78"/>
            </a:endParaRPr>
          </a:p>
        </p:txBody>
      </p:sp>
      <p:sp>
        <p:nvSpPr>
          <p:cNvPr id="20" name="Rectangle 29"/>
          <p:cNvSpPr>
            <a:spLocks noChangeArrowheads="1"/>
          </p:cNvSpPr>
          <p:nvPr/>
        </p:nvSpPr>
        <p:spPr bwMode="auto">
          <a:xfrm>
            <a:off x="5211068" y="2359992"/>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انسجام سیستماتیک</a:t>
            </a:r>
            <a:endParaRPr lang="ar-SA" sz="2800" b="1">
              <a:solidFill>
                <a:srgbClr val="2F0E82"/>
              </a:solidFill>
              <a:cs typeface="B Titr" pitchFamily="2" charset="-78"/>
            </a:endParaRPr>
          </a:p>
        </p:txBody>
      </p:sp>
      <p:sp>
        <p:nvSpPr>
          <p:cNvPr id="21" name="Rectangle 30"/>
          <p:cNvSpPr>
            <a:spLocks noChangeArrowheads="1"/>
          </p:cNvSpPr>
          <p:nvPr/>
        </p:nvSpPr>
        <p:spPr bwMode="auto">
          <a:xfrm>
            <a:off x="1187624" y="4566617"/>
            <a:ext cx="3744634"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نا منسجم </a:t>
            </a:r>
          </a:p>
          <a:p>
            <a:pPr algn="ctr" rtl="1"/>
            <a:r>
              <a:rPr lang="fa-IR" sz="2800" b="1">
                <a:solidFill>
                  <a:srgbClr val="2F0E82"/>
                </a:solidFill>
                <a:cs typeface="B Titr" pitchFamily="2" charset="-78"/>
              </a:rPr>
              <a:t>(غیر یکپارچه)</a:t>
            </a:r>
            <a:endParaRPr lang="en-US" sz="2800" b="1">
              <a:cs typeface="B Titr" pitchFamily="2" charset="-78"/>
            </a:endParaRPr>
          </a:p>
        </p:txBody>
      </p:sp>
      <p:sp>
        <p:nvSpPr>
          <p:cNvPr id="22" name="Rectangle 31"/>
          <p:cNvSpPr>
            <a:spLocks noChangeArrowheads="1"/>
          </p:cNvSpPr>
          <p:nvPr/>
        </p:nvSpPr>
        <p:spPr bwMode="auto">
          <a:xfrm>
            <a:off x="5209480" y="4553917"/>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انسجام ارگانیک</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پیوستگی سازمانی (احمد وند)</a:t>
            </a:r>
          </a:p>
        </p:txBody>
      </p:sp>
      <p:sp>
        <p:nvSpPr>
          <p:cNvPr id="27" name="Rectangle 28"/>
          <p:cNvSpPr>
            <a:spLocks noChangeArrowheads="1"/>
          </p:cNvSpPr>
          <p:nvPr/>
        </p:nvSpPr>
        <p:spPr bwMode="auto">
          <a:xfrm>
            <a:off x="1263327" y="2292623"/>
            <a:ext cx="3668713" cy="2127250"/>
          </a:xfrm>
          <a:prstGeom prst="rect">
            <a:avLst/>
          </a:prstGeom>
          <a:noFill/>
          <a:ln w="9525">
            <a:noFill/>
            <a:miter lim="800000"/>
            <a:headEnd/>
            <a:tailEnd/>
          </a:ln>
          <a:effectLst/>
        </p:spPr>
        <p:txBody>
          <a:bodyPr wrap="none" anchor="ctr"/>
          <a:lstStyle/>
          <a:p>
            <a:pPr algn="ctr" rtl="1"/>
            <a:r>
              <a:rPr lang="fa-IR" sz="2800" b="1" dirty="0">
                <a:solidFill>
                  <a:srgbClr val="2F0E82"/>
                </a:solidFill>
                <a:cs typeface="B Titr" pitchFamily="2" charset="-78"/>
              </a:rPr>
              <a:t>همسو</a:t>
            </a:r>
            <a:endParaRPr lang="ar-SA" sz="2800" b="1" dirty="0">
              <a:solidFill>
                <a:srgbClr val="2F0E82"/>
              </a:solidFill>
              <a:cs typeface="B Titr" pitchFamily="2" charset="-78"/>
            </a:endParaRPr>
          </a:p>
        </p:txBody>
      </p:sp>
      <p:sp>
        <p:nvSpPr>
          <p:cNvPr id="28" name="Rectangle 29"/>
          <p:cNvSpPr>
            <a:spLocks noChangeArrowheads="1"/>
          </p:cNvSpPr>
          <p:nvPr/>
        </p:nvSpPr>
        <p:spPr bwMode="auto">
          <a:xfrm>
            <a:off x="5211068" y="2303735"/>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 هدف</a:t>
            </a:r>
            <a:endParaRPr lang="ar-SA" sz="2800" b="1">
              <a:solidFill>
                <a:srgbClr val="2F0E82"/>
              </a:solidFill>
              <a:cs typeface="B Titr" pitchFamily="2" charset="-78"/>
            </a:endParaRPr>
          </a:p>
        </p:txBody>
      </p:sp>
      <p:sp>
        <p:nvSpPr>
          <p:cNvPr id="29" name="Rectangle 30"/>
          <p:cNvSpPr>
            <a:spLocks noChangeArrowheads="1"/>
          </p:cNvSpPr>
          <p:nvPr/>
        </p:nvSpPr>
        <p:spPr bwMode="auto">
          <a:xfrm>
            <a:off x="1250627" y="4510360"/>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همکاری</a:t>
            </a:r>
            <a:endParaRPr lang="en-US" sz="2800" b="1">
              <a:cs typeface="B Titr" pitchFamily="2" charset="-78"/>
            </a:endParaRPr>
          </a:p>
        </p:txBody>
      </p:sp>
      <p:sp>
        <p:nvSpPr>
          <p:cNvPr id="30" name="Rectangle 31"/>
          <p:cNvSpPr>
            <a:spLocks noChangeArrowheads="1"/>
          </p:cNvSpPr>
          <p:nvPr/>
        </p:nvSpPr>
        <p:spPr bwMode="auto">
          <a:xfrm>
            <a:off x="5209480" y="4497660"/>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هماهنگ</a:t>
            </a:r>
            <a:endParaRPr lang="en-US" sz="2800" b="1">
              <a:cs typeface="B Titr" pitchFamily="2" charset="-78"/>
            </a:endParaRPr>
          </a:p>
        </p:txBody>
      </p:sp>
      <p:cxnSp>
        <p:nvCxnSpPr>
          <p:cNvPr id="31" name="Straight Arrow Connector 30"/>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1+#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الگوی کنترلی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3327" y="2303735"/>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کنترل فرایندها</a:t>
            </a:r>
            <a:endParaRPr lang="ar-SA" sz="2800" b="1">
              <a:solidFill>
                <a:srgbClr val="2F0E82"/>
              </a:solidFill>
              <a:cs typeface="B Titr" pitchFamily="2" charset="-78"/>
            </a:endParaRPr>
          </a:p>
        </p:txBody>
      </p:sp>
      <p:sp>
        <p:nvSpPr>
          <p:cNvPr id="20" name="Rectangle 29"/>
          <p:cNvSpPr>
            <a:spLocks noChangeArrowheads="1"/>
          </p:cNvSpPr>
          <p:nvPr/>
        </p:nvSpPr>
        <p:spPr bwMode="auto">
          <a:xfrm>
            <a:off x="5211068" y="2348880"/>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کنترل همه جانبه</a:t>
            </a:r>
            <a:endParaRPr lang="ar-SA" sz="2800" b="1">
              <a:solidFill>
                <a:srgbClr val="2F0E82"/>
              </a:solidFill>
              <a:cs typeface="B Titr" pitchFamily="2" charset="-78"/>
            </a:endParaRPr>
          </a:p>
        </p:txBody>
      </p:sp>
      <p:sp>
        <p:nvSpPr>
          <p:cNvPr id="21" name="Rectangle 30"/>
          <p:cNvSpPr>
            <a:spLocks noChangeArrowheads="1"/>
          </p:cNvSpPr>
          <p:nvPr/>
        </p:nvSpPr>
        <p:spPr bwMode="auto">
          <a:xfrm>
            <a:off x="1250627" y="4521472"/>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پس کنترل</a:t>
            </a:r>
            <a:endParaRPr lang="en-US" sz="2800" b="1">
              <a:cs typeface="B Titr" pitchFamily="2" charset="-78"/>
            </a:endParaRPr>
          </a:p>
        </p:txBody>
      </p:sp>
      <p:sp>
        <p:nvSpPr>
          <p:cNvPr id="22" name="Rectangle 31"/>
          <p:cNvSpPr>
            <a:spLocks noChangeArrowheads="1"/>
          </p:cNvSpPr>
          <p:nvPr/>
        </p:nvSpPr>
        <p:spPr bwMode="auto">
          <a:xfrm>
            <a:off x="5209480" y="4542805"/>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کنترل داده ها</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1700808"/>
            <a:ext cx="8712968" cy="4896544"/>
          </a:xfrm>
          <a:prstGeom prst="roundRect">
            <a:avLst>
              <a:gd name="adj" fmla="val 6802"/>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000" b="1" dirty="0" smtClean="0">
              <a:solidFill>
                <a:schemeClr val="tx1"/>
              </a:solidFill>
            </a:endParaRPr>
          </a:p>
          <a:p>
            <a:pPr algn="ctr">
              <a:lnSpc>
                <a:spcPct val="150000"/>
              </a:lnSpc>
            </a:pPr>
            <a:r>
              <a:rPr lang="fa-IR" sz="4400" b="1" dirty="0" smtClean="0">
                <a:solidFill>
                  <a:srgbClr val="C00000"/>
                </a:solidFill>
                <a:cs typeface="B Titr" pitchFamily="2" charset="-78"/>
              </a:rPr>
              <a:t>كِتابٌ اَنْزَلْناهُ ِالَيْكَ مُبارَكٌ لِيَدَّبَّرُوا اياتِهِ وَ لِيَتَذَكَّرَ اُولُواالْاَلْبابِ </a:t>
            </a:r>
            <a:endParaRPr lang="en-US" sz="4400" b="1" dirty="0" smtClean="0">
              <a:solidFill>
                <a:srgbClr val="C00000"/>
              </a:solidFill>
              <a:cs typeface="B Titr" pitchFamily="2" charset="-78"/>
            </a:endParaRPr>
          </a:p>
          <a:p>
            <a:pPr algn="ctr">
              <a:lnSpc>
                <a:spcPct val="150000"/>
              </a:lnSpc>
            </a:pPr>
            <a:endParaRPr lang="fa-IR" sz="1600" b="1" dirty="0" smtClean="0">
              <a:solidFill>
                <a:srgbClr val="C00000"/>
              </a:solidFill>
              <a:cs typeface="B Titr" pitchFamily="2" charset="-78"/>
            </a:endParaRPr>
          </a:p>
          <a:p>
            <a:pPr algn="ctr">
              <a:lnSpc>
                <a:spcPct val="150000"/>
              </a:lnSpc>
            </a:pPr>
            <a:r>
              <a:rPr lang="fa-IR" sz="3200" b="1" dirty="0" smtClean="0">
                <a:solidFill>
                  <a:srgbClr val="0000CC"/>
                </a:solidFill>
                <a:cs typeface="B Titr" pitchFamily="2" charset="-78"/>
              </a:rPr>
              <a:t>قرآن كتابي است مبارك كه به سوي تونازل كرديم تا مردم در آياتش تدبر كنند و خردمندان از آن پند گيرند.</a:t>
            </a:r>
            <a:endParaRPr lang="en-US" sz="3200" b="1" dirty="0">
              <a:solidFill>
                <a:srgbClr val="0000CC"/>
              </a:solidFill>
              <a:cs typeface="B Titr" pitchFamily="2" charset="-78"/>
            </a:endParaRPr>
          </a:p>
        </p:txBody>
      </p:sp>
      <p:sp>
        <p:nvSpPr>
          <p:cNvPr id="3" name="Rounded Rectangle 2"/>
          <p:cNvSpPr/>
          <p:nvPr/>
        </p:nvSpPr>
        <p:spPr>
          <a:xfrm>
            <a:off x="539552" y="836712"/>
            <a:ext cx="8136904" cy="792088"/>
          </a:xfrm>
          <a:prstGeom prst="roundRect">
            <a:avLst/>
          </a:prstGeom>
          <a:ln>
            <a:solidFill>
              <a:srgbClr val="663300"/>
            </a:solidFill>
          </a:ln>
          <a:effectLst>
            <a:innerShdw blurRad="114300">
              <a:prstClr val="black"/>
            </a:innerShdw>
            <a:reflection blurRad="6350" stA="50000" endA="300" endPos="90000" dist="508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400" b="1" dirty="0" smtClean="0">
                <a:solidFill>
                  <a:srgbClr val="003300"/>
                </a:solidFill>
                <a:cs typeface="B Titr" pitchFamily="2" charset="-78"/>
              </a:rPr>
              <a:t>سوره: ص/29</a:t>
            </a:r>
            <a:endParaRPr lang="en-US" sz="2400" b="1" dirty="0">
              <a:solidFill>
                <a:srgbClr val="003300"/>
              </a:solidFill>
              <a:cs typeface="B Titr" pitchFamily="2" charset="-78"/>
            </a:endParaRPr>
          </a:p>
        </p:txBody>
      </p:sp>
      <p:pic>
        <p:nvPicPr>
          <p:cNvPr id="4" name="Picture 3" descr="quran.jpg"/>
          <p:cNvPicPr>
            <a:picLocks noChangeAspect="1"/>
          </p:cNvPicPr>
          <p:nvPr/>
        </p:nvPicPr>
        <p:blipFill>
          <a:blip r:embed="rId2" cstate="print"/>
          <a:stretch>
            <a:fillRect/>
          </a:stretch>
        </p:blipFill>
        <p:spPr>
          <a:xfrm>
            <a:off x="7524328" y="908720"/>
            <a:ext cx="1031860" cy="720080"/>
          </a:xfrm>
          <a:prstGeom prst="rect">
            <a:avLst/>
          </a:prstGeom>
          <a:effectLst>
            <a:reflection blurRad="6350" stA="50000" endA="300" endPos="90000" dist="50800" dir="5400000" sy="-100000" algn="bl" rotWithShape="0"/>
            <a:softEdge rad="63500"/>
          </a:effectLst>
        </p:spPr>
      </p:pic>
      <p:pic>
        <p:nvPicPr>
          <p:cNvPr id="5" name="Picture 4" descr="quran.jpg"/>
          <p:cNvPicPr>
            <a:picLocks noChangeAspect="1"/>
          </p:cNvPicPr>
          <p:nvPr/>
        </p:nvPicPr>
        <p:blipFill>
          <a:blip r:embed="rId2" cstate="print"/>
          <a:stretch>
            <a:fillRect/>
          </a:stretch>
        </p:blipFill>
        <p:spPr>
          <a:xfrm>
            <a:off x="539552" y="908720"/>
            <a:ext cx="1031860" cy="720080"/>
          </a:xfrm>
          <a:prstGeom prst="rect">
            <a:avLst/>
          </a:prstGeom>
          <a:effectLst>
            <a:reflection blurRad="6350" stA="50000" endA="300" endPos="90000" dist="50800" dir="5400000" sy="-100000" algn="bl" rotWithShape="0"/>
            <a:softEdge rad="63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فرهنگ رفتاری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64631"/>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متفاوت</a:t>
            </a:r>
            <a:endParaRPr lang="ar-SA" sz="2800" b="1">
              <a:solidFill>
                <a:srgbClr val="2F0E82"/>
              </a:solidFill>
              <a:cs typeface="B Titr" pitchFamily="2" charset="-78"/>
            </a:endParaRPr>
          </a:p>
        </p:txBody>
      </p:sp>
      <p:sp>
        <p:nvSpPr>
          <p:cNvPr id="24" name="Rectangle 29"/>
          <p:cNvSpPr>
            <a:spLocks noChangeArrowheads="1"/>
          </p:cNvSpPr>
          <p:nvPr/>
        </p:nvSpPr>
        <p:spPr bwMode="auto">
          <a:xfrm>
            <a:off x="5167313" y="2375743"/>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درونی شده</a:t>
            </a:r>
            <a:endParaRPr lang="ar-SA" sz="2800" b="1">
              <a:solidFill>
                <a:srgbClr val="2F0E82"/>
              </a:solidFill>
              <a:cs typeface="B Titr" pitchFamily="2" charset="-78"/>
            </a:endParaRPr>
          </a:p>
        </p:txBody>
      </p:sp>
      <p:sp>
        <p:nvSpPr>
          <p:cNvPr id="25" name="Rectangle 30"/>
          <p:cNvSpPr>
            <a:spLocks noChangeArrowheads="1"/>
          </p:cNvSpPr>
          <p:nvPr/>
        </p:nvSpPr>
        <p:spPr bwMode="auto">
          <a:xfrm>
            <a:off x="1250627" y="4582368"/>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متعارض</a:t>
            </a:r>
            <a:endParaRPr lang="en-US" sz="2800" b="1">
              <a:cs typeface="B Titr" pitchFamily="2" charset="-78"/>
            </a:endParaRPr>
          </a:p>
        </p:txBody>
      </p:sp>
      <p:sp>
        <p:nvSpPr>
          <p:cNvPr id="26" name="Rectangle 31"/>
          <p:cNvSpPr>
            <a:spLocks noChangeArrowheads="1"/>
          </p:cNvSpPr>
          <p:nvPr/>
        </p:nvSpPr>
        <p:spPr bwMode="auto">
          <a:xfrm>
            <a:off x="5165725" y="4569668"/>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منضبط</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اهداف فردی سازمان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Rectangle 28"/>
          <p:cNvSpPr>
            <a:spLocks noChangeArrowheads="1"/>
          </p:cNvSpPr>
          <p:nvPr/>
        </p:nvSpPr>
        <p:spPr bwMode="auto">
          <a:xfrm>
            <a:off x="1234256" y="2364631"/>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 راستایی اعضاء وسازمان</a:t>
            </a:r>
            <a:endParaRPr lang="ar-SA" sz="2800" b="1">
              <a:solidFill>
                <a:srgbClr val="2F0E82"/>
              </a:solidFill>
              <a:cs typeface="B Titr" pitchFamily="2" charset="-78"/>
            </a:endParaRPr>
          </a:p>
        </p:txBody>
      </p:sp>
      <p:sp>
        <p:nvSpPr>
          <p:cNvPr id="28" name="Rectangle 29"/>
          <p:cNvSpPr>
            <a:spLocks noChangeArrowheads="1"/>
          </p:cNvSpPr>
          <p:nvPr/>
        </p:nvSpPr>
        <p:spPr bwMode="auto">
          <a:xfrm>
            <a:off x="5149652" y="2375743"/>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 راستای </a:t>
            </a:r>
          </a:p>
          <a:p>
            <a:pPr algn="ctr" rtl="1"/>
            <a:r>
              <a:rPr lang="fa-IR" sz="2800" b="1">
                <a:solidFill>
                  <a:srgbClr val="2F0E82"/>
                </a:solidFill>
                <a:cs typeface="B Titr" pitchFamily="2" charset="-78"/>
              </a:rPr>
              <a:t>اعضاء سازمان واجتماع </a:t>
            </a:r>
          </a:p>
          <a:p>
            <a:pPr algn="ctr" rtl="1"/>
            <a:r>
              <a:rPr lang="fa-IR" sz="2800" b="1">
                <a:solidFill>
                  <a:srgbClr val="2F0E82"/>
                </a:solidFill>
                <a:cs typeface="B Titr" pitchFamily="2" charset="-78"/>
              </a:rPr>
              <a:t>با سنن الهی</a:t>
            </a:r>
            <a:endParaRPr lang="ar-SA" sz="2800" b="1">
              <a:solidFill>
                <a:srgbClr val="2F0E82"/>
              </a:solidFill>
              <a:cs typeface="B Titr" pitchFamily="2" charset="-78"/>
            </a:endParaRPr>
          </a:p>
        </p:txBody>
      </p:sp>
      <p:sp>
        <p:nvSpPr>
          <p:cNvPr id="29" name="Rectangle 30"/>
          <p:cNvSpPr>
            <a:spLocks noChangeArrowheads="1"/>
          </p:cNvSpPr>
          <p:nvPr/>
        </p:nvSpPr>
        <p:spPr bwMode="auto">
          <a:xfrm>
            <a:off x="1221556" y="4582368"/>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فردی</a:t>
            </a:r>
            <a:endParaRPr lang="en-US" sz="2800" b="1">
              <a:cs typeface="B Titr" pitchFamily="2" charset="-78"/>
            </a:endParaRPr>
          </a:p>
        </p:txBody>
      </p:sp>
      <p:sp>
        <p:nvSpPr>
          <p:cNvPr id="30" name="Rectangle 31"/>
          <p:cNvSpPr>
            <a:spLocks noChangeArrowheads="1"/>
          </p:cNvSpPr>
          <p:nvPr/>
        </p:nvSpPr>
        <p:spPr bwMode="auto">
          <a:xfrm>
            <a:off x="5148064" y="4569668"/>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هم راستای </a:t>
            </a:r>
          </a:p>
          <a:p>
            <a:pPr algn="ctr" rtl="1"/>
            <a:r>
              <a:rPr lang="fa-IR" sz="2800" b="1">
                <a:solidFill>
                  <a:srgbClr val="2F0E82"/>
                </a:solidFill>
                <a:cs typeface="B Titr" pitchFamily="2" charset="-78"/>
              </a:rPr>
              <a:t>اعضاء سازمان و اجتماع</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1+#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Line 42"/>
          <p:cNvSpPr>
            <a:spLocks noChangeShapeType="1"/>
          </p:cNvSpPr>
          <p:nvPr/>
        </p:nvSpPr>
        <p:spPr bwMode="auto">
          <a:xfrm>
            <a:off x="1802903" y="908720"/>
            <a:ext cx="0" cy="5592763"/>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3" name="Line 41"/>
          <p:cNvSpPr>
            <a:spLocks noChangeShapeType="1"/>
          </p:cNvSpPr>
          <p:nvPr/>
        </p:nvSpPr>
        <p:spPr bwMode="auto">
          <a:xfrm>
            <a:off x="1802903" y="6501483"/>
            <a:ext cx="6440488" cy="1587"/>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4" name="Line 40"/>
          <p:cNvSpPr>
            <a:spLocks noChangeShapeType="1"/>
          </p:cNvSpPr>
          <p:nvPr/>
        </p:nvSpPr>
        <p:spPr bwMode="auto">
          <a:xfrm flipV="1">
            <a:off x="3566616" y="4744120"/>
            <a:ext cx="2146300" cy="1277938"/>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5" name="Line 39"/>
          <p:cNvSpPr>
            <a:spLocks noChangeShapeType="1"/>
          </p:cNvSpPr>
          <p:nvPr/>
        </p:nvSpPr>
        <p:spPr bwMode="auto">
          <a:xfrm flipV="1">
            <a:off x="3071316" y="3305845"/>
            <a:ext cx="3797300" cy="2076450"/>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6" name="Line 38"/>
          <p:cNvSpPr>
            <a:spLocks noChangeShapeType="1"/>
          </p:cNvSpPr>
          <p:nvPr/>
        </p:nvSpPr>
        <p:spPr bwMode="auto">
          <a:xfrm>
            <a:off x="4482603" y="4601245"/>
            <a:ext cx="2311400" cy="1438275"/>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7" name="Line 37"/>
          <p:cNvSpPr>
            <a:spLocks noChangeShapeType="1"/>
          </p:cNvSpPr>
          <p:nvPr/>
        </p:nvSpPr>
        <p:spPr bwMode="auto">
          <a:xfrm flipV="1">
            <a:off x="2683966" y="3288383"/>
            <a:ext cx="1485900" cy="2076450"/>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8" name="Line 36"/>
          <p:cNvSpPr>
            <a:spLocks noChangeShapeType="1"/>
          </p:cNvSpPr>
          <p:nvPr/>
        </p:nvSpPr>
        <p:spPr bwMode="auto">
          <a:xfrm flipV="1">
            <a:off x="6592391" y="1761208"/>
            <a:ext cx="0" cy="1438275"/>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09" name="Line 35"/>
          <p:cNvSpPr>
            <a:spLocks noChangeShapeType="1"/>
          </p:cNvSpPr>
          <p:nvPr/>
        </p:nvSpPr>
        <p:spPr bwMode="auto">
          <a:xfrm flipV="1">
            <a:off x="5766891" y="2080295"/>
            <a:ext cx="330200" cy="958850"/>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10" name="Line 34"/>
          <p:cNvSpPr>
            <a:spLocks noChangeShapeType="1"/>
          </p:cNvSpPr>
          <p:nvPr/>
        </p:nvSpPr>
        <p:spPr bwMode="auto">
          <a:xfrm>
            <a:off x="7198816" y="2186658"/>
            <a:ext cx="0" cy="1119187"/>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11" name="Line 33"/>
          <p:cNvSpPr>
            <a:spLocks noChangeShapeType="1"/>
          </p:cNvSpPr>
          <p:nvPr/>
        </p:nvSpPr>
        <p:spPr bwMode="auto">
          <a:xfrm>
            <a:off x="7529016" y="2186658"/>
            <a:ext cx="0" cy="1119187"/>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12" name="Line 32"/>
          <p:cNvSpPr>
            <a:spLocks noChangeShapeType="1"/>
          </p:cNvSpPr>
          <p:nvPr/>
        </p:nvSpPr>
        <p:spPr bwMode="auto">
          <a:xfrm flipH="1" flipV="1">
            <a:off x="3123703" y="1477045"/>
            <a:ext cx="4294188" cy="319088"/>
          </a:xfrm>
          <a:prstGeom prst="line">
            <a:avLst/>
          </a:prstGeom>
          <a:noFill/>
          <a:ln w="9525">
            <a:solidFill>
              <a:schemeClr val="hlink"/>
            </a:solidFill>
            <a:round/>
            <a:headEnd/>
            <a:tailEnd/>
          </a:ln>
        </p:spPr>
        <p:txBody>
          <a:bodyPr/>
          <a:lstStyle/>
          <a:p>
            <a:endParaRPr lang="en-US">
              <a:solidFill>
                <a:srgbClr val="542600"/>
              </a:solidFill>
            </a:endParaRPr>
          </a:p>
        </p:txBody>
      </p:sp>
      <p:sp>
        <p:nvSpPr>
          <p:cNvPr id="128013" name="Line 31"/>
          <p:cNvSpPr>
            <a:spLocks noChangeShapeType="1"/>
          </p:cNvSpPr>
          <p:nvPr/>
        </p:nvSpPr>
        <p:spPr bwMode="auto">
          <a:xfrm flipH="1" flipV="1">
            <a:off x="2628403" y="1867570"/>
            <a:ext cx="3303588" cy="639763"/>
          </a:xfrm>
          <a:prstGeom prst="line">
            <a:avLst/>
          </a:prstGeom>
          <a:noFill/>
          <a:ln w="9525">
            <a:solidFill>
              <a:schemeClr val="hlink"/>
            </a:solidFill>
            <a:round/>
            <a:headEnd/>
            <a:tailEnd/>
          </a:ln>
        </p:spPr>
        <p:txBody>
          <a:bodyPr/>
          <a:lstStyle/>
          <a:p>
            <a:endParaRPr lang="en-US">
              <a:solidFill>
                <a:srgbClr val="542600"/>
              </a:solidFill>
            </a:endParaRPr>
          </a:p>
        </p:txBody>
      </p:sp>
      <p:sp>
        <p:nvSpPr>
          <p:cNvPr id="105502" name="Rectangle 30"/>
          <p:cNvSpPr>
            <a:spLocks noChangeArrowheads="1"/>
          </p:cNvSpPr>
          <p:nvPr/>
        </p:nvSpPr>
        <p:spPr bwMode="auto">
          <a:xfrm>
            <a:off x="4020641" y="1316907"/>
            <a:ext cx="2168525" cy="479425"/>
          </a:xfrm>
          <a:prstGeom prst="rect">
            <a:avLst/>
          </a:prstGeom>
          <a:noFill/>
          <a:ln w="9525">
            <a:noFill/>
            <a:miter lim="800000"/>
            <a:headEnd/>
            <a:tailEnd/>
          </a:ln>
        </p:spPr>
        <p:txBody>
          <a:bodyPr/>
          <a:lstStyle/>
          <a:p>
            <a:pPr algn="just" rtl="1">
              <a:defRPr/>
            </a:pPr>
            <a:r>
              <a:rPr lang="ar-SA" altLang="zh-CN" sz="1400" b="1" dirty="0">
                <a:solidFill>
                  <a:srgbClr val="542600"/>
                </a:solidFill>
                <a:effectLst>
                  <a:outerShdw blurRad="38100" dist="38100" dir="2700000" algn="tl">
                    <a:srgbClr val="C0C0C0"/>
                  </a:outerShdw>
                </a:effectLst>
                <a:latin typeface="Times New Roman" pitchFamily="18" charset="0"/>
                <a:ea typeface="宋体" charset="-122"/>
                <a:cs typeface="Titr" pitchFamily="2" charset="-78"/>
              </a:rPr>
              <a:t>تئوري بي نظمي و تغيير</a:t>
            </a:r>
            <a:endParaRPr lang="ar-SA" altLang="zh-CN" sz="1400" b="1" dirty="0">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501" name="Rectangle 29"/>
          <p:cNvSpPr>
            <a:spLocks noChangeArrowheads="1"/>
          </p:cNvSpPr>
          <p:nvPr/>
        </p:nvSpPr>
        <p:spPr bwMode="auto">
          <a:xfrm>
            <a:off x="1547316" y="1246858"/>
            <a:ext cx="1647825" cy="477837"/>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محيطي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500" name="Rectangle 28"/>
          <p:cNvSpPr>
            <a:spLocks noChangeArrowheads="1"/>
          </p:cNvSpPr>
          <p:nvPr/>
        </p:nvSpPr>
        <p:spPr bwMode="auto">
          <a:xfrm>
            <a:off x="6665416" y="1100883"/>
            <a:ext cx="1449387"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شناخت</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9" name="Rectangle 27"/>
          <p:cNvSpPr>
            <a:spLocks noChangeArrowheads="1"/>
          </p:cNvSpPr>
          <p:nvPr/>
        </p:nvSpPr>
        <p:spPr bwMode="auto">
          <a:xfrm>
            <a:off x="3252291" y="2186658"/>
            <a:ext cx="1193800"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تئوري ايجاد</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8" name="Rectangle 26"/>
          <p:cNvSpPr>
            <a:spLocks noChangeArrowheads="1"/>
          </p:cNvSpPr>
          <p:nvPr/>
        </p:nvSpPr>
        <p:spPr bwMode="auto">
          <a:xfrm>
            <a:off x="1637803" y="3251870"/>
            <a:ext cx="2476500" cy="479425"/>
          </a:xfrm>
          <a:prstGeom prst="rect">
            <a:avLst/>
          </a:prstGeom>
          <a:noFill/>
          <a:ln w="9525">
            <a:noFill/>
            <a:miter lim="800000"/>
            <a:headEnd/>
            <a:tailEnd/>
          </a:ln>
        </p:spPr>
        <p:txBody>
          <a:bodyPr/>
          <a:lstStyle/>
          <a:p>
            <a:pPr algn="just" rtl="1">
              <a:defRPr/>
            </a:pPr>
            <a:r>
              <a:rPr lang="ar-SA" altLang="zh-CN" sz="12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مانور استراتژيكي براي استراتژي انتخابي</a:t>
            </a:r>
            <a:endParaRPr lang="ar-SA" altLang="zh-CN" sz="12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7" name="Rectangle 25"/>
          <p:cNvSpPr>
            <a:spLocks noChangeArrowheads="1"/>
          </p:cNvSpPr>
          <p:nvPr/>
        </p:nvSpPr>
        <p:spPr bwMode="auto">
          <a:xfrm>
            <a:off x="1874341" y="5418808"/>
            <a:ext cx="2222500" cy="479425"/>
          </a:xfrm>
          <a:prstGeom prst="rect">
            <a:avLst/>
          </a:prstGeom>
          <a:noFill/>
          <a:ln w="9525">
            <a:noFill/>
            <a:miter lim="800000"/>
            <a:headEnd/>
            <a:tailEnd/>
          </a:ln>
        </p:spPr>
        <p:txBody>
          <a:bodyPr/>
          <a:lstStyle/>
          <a:p>
            <a:pPr algn="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تجزيه و تحليل ذينفع ها</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6" name="Rectangle 24"/>
          <p:cNvSpPr>
            <a:spLocks noChangeArrowheads="1"/>
          </p:cNvSpPr>
          <p:nvPr/>
        </p:nvSpPr>
        <p:spPr bwMode="auto">
          <a:xfrm>
            <a:off x="4114303" y="5382295"/>
            <a:ext cx="1392238"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موضعي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5" name="Rectangle 23"/>
          <p:cNvSpPr>
            <a:spLocks noChangeArrowheads="1"/>
          </p:cNvSpPr>
          <p:nvPr/>
        </p:nvSpPr>
        <p:spPr bwMode="auto">
          <a:xfrm>
            <a:off x="3855541" y="5737895"/>
            <a:ext cx="1746250"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برنامه ريزي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4" name="Rectangle 22"/>
          <p:cNvSpPr>
            <a:spLocks noChangeArrowheads="1"/>
          </p:cNvSpPr>
          <p:nvPr/>
        </p:nvSpPr>
        <p:spPr bwMode="auto">
          <a:xfrm>
            <a:off x="6757491" y="6022058"/>
            <a:ext cx="1558925"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كار آفريني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3" name="Rectangle 21"/>
          <p:cNvSpPr>
            <a:spLocks noChangeArrowheads="1"/>
          </p:cNvSpPr>
          <p:nvPr/>
        </p:nvSpPr>
        <p:spPr bwMode="auto">
          <a:xfrm>
            <a:off x="5839916" y="3429670"/>
            <a:ext cx="1798637"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فرهنگي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2" name="Rectangle 20"/>
          <p:cNvSpPr>
            <a:spLocks noChangeArrowheads="1"/>
          </p:cNvSpPr>
          <p:nvPr/>
        </p:nvSpPr>
        <p:spPr bwMode="auto">
          <a:xfrm>
            <a:off x="4350841" y="4371058"/>
            <a:ext cx="1876425"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توانمندي ديناميكي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1" name="Rectangle 19"/>
          <p:cNvSpPr>
            <a:spLocks noChangeArrowheads="1"/>
          </p:cNvSpPr>
          <p:nvPr/>
        </p:nvSpPr>
        <p:spPr bwMode="auto">
          <a:xfrm>
            <a:off x="5176341" y="2524795"/>
            <a:ext cx="755650" cy="576263"/>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ايجاد</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90" name="Rectangle 18"/>
          <p:cNvSpPr>
            <a:spLocks noChangeArrowheads="1"/>
          </p:cNvSpPr>
          <p:nvPr/>
        </p:nvSpPr>
        <p:spPr bwMode="auto">
          <a:xfrm rot="16200000">
            <a:off x="5466059" y="2463677"/>
            <a:ext cx="1724025" cy="220662"/>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ديدگاه منطقي پايدار</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9" name="Rectangle 17"/>
          <p:cNvSpPr>
            <a:spLocks noChangeArrowheads="1"/>
          </p:cNvSpPr>
          <p:nvPr/>
        </p:nvSpPr>
        <p:spPr bwMode="auto">
          <a:xfrm rot="16045598">
            <a:off x="6249491" y="2412083"/>
            <a:ext cx="1403350" cy="406400"/>
          </a:xfrm>
          <a:prstGeom prst="rect">
            <a:avLst/>
          </a:prstGeom>
          <a:noFill/>
          <a:ln w="9525">
            <a:noFill/>
            <a:miter lim="800000"/>
            <a:headEnd/>
            <a:tailEnd/>
          </a:ln>
        </p:spPr>
        <p:txBody>
          <a:bodyPr/>
          <a:lstStyle/>
          <a:p>
            <a:pPr algn="ct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تئوري مزيت منابع</a:t>
            </a:r>
            <a:endParaRPr lang="en-US"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a:p>
            <a:pPr eaLnBrk="0" hangingPunct="0">
              <a:defRPr/>
            </a:pPr>
            <a:endParaRPr lang="en-US"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8" name="Rectangle 16"/>
          <p:cNvSpPr>
            <a:spLocks noChangeArrowheads="1"/>
          </p:cNvSpPr>
          <p:nvPr/>
        </p:nvSpPr>
        <p:spPr bwMode="auto">
          <a:xfrm rot="16200000">
            <a:off x="6747172" y="2481139"/>
            <a:ext cx="1290638" cy="361950"/>
          </a:xfrm>
          <a:prstGeom prst="rect">
            <a:avLst/>
          </a:prstGeom>
          <a:noFill/>
          <a:ln w="9525">
            <a:noFill/>
            <a:miter lim="800000"/>
            <a:headEnd/>
            <a:tailEnd/>
          </a:ln>
        </p:spPr>
        <p:txBody>
          <a:bodyPr/>
          <a:lstStyle/>
          <a:p>
            <a:pPr algn="ct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قدرت</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7" name="Rectangle 15"/>
          <p:cNvSpPr>
            <a:spLocks noChangeArrowheads="1"/>
          </p:cNvSpPr>
          <p:nvPr/>
        </p:nvSpPr>
        <p:spPr bwMode="auto">
          <a:xfrm rot="16200000">
            <a:off x="6836072" y="2420814"/>
            <a:ext cx="1962150" cy="544512"/>
          </a:xfrm>
          <a:prstGeom prst="rect">
            <a:avLst/>
          </a:prstGeom>
          <a:noFill/>
          <a:ln w="9525">
            <a:noFill/>
            <a:miter lim="800000"/>
            <a:headEnd/>
            <a:tailEnd/>
          </a:ln>
        </p:spPr>
        <p:txBody>
          <a:bodyPr/>
          <a:lstStyle/>
          <a:p>
            <a:pPr algn="ct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مكتب يادگيرنده </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6" name="Rectangle 14"/>
          <p:cNvSpPr>
            <a:spLocks noChangeArrowheads="1"/>
          </p:cNvSpPr>
          <p:nvPr/>
        </p:nvSpPr>
        <p:spPr bwMode="auto">
          <a:xfrm rot="16200000">
            <a:off x="5824835" y="3833689"/>
            <a:ext cx="661987" cy="33337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ديدگاه</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28031" name="Rectangle 13"/>
          <p:cNvSpPr>
            <a:spLocks noChangeArrowheads="1"/>
          </p:cNvSpPr>
          <p:nvPr/>
        </p:nvSpPr>
        <p:spPr bwMode="auto">
          <a:xfrm>
            <a:off x="5506541" y="5631533"/>
            <a:ext cx="736600" cy="958850"/>
          </a:xfrm>
          <a:prstGeom prst="rect">
            <a:avLst/>
          </a:prstGeom>
          <a:noFill/>
          <a:ln w="9525">
            <a:noFill/>
            <a:miter lim="800000"/>
            <a:headEnd/>
            <a:tailEnd/>
          </a:ln>
        </p:spPr>
        <p:txBody>
          <a:bodyPr/>
          <a:lstStyle/>
          <a:p>
            <a:endParaRPr lang="en-US">
              <a:solidFill>
                <a:srgbClr val="542600"/>
              </a:solidFill>
            </a:endParaRPr>
          </a:p>
        </p:txBody>
      </p:sp>
      <p:sp>
        <p:nvSpPr>
          <p:cNvPr id="105484" name="Rectangle 12"/>
          <p:cNvSpPr>
            <a:spLocks noChangeArrowheads="1"/>
          </p:cNvSpPr>
          <p:nvPr/>
        </p:nvSpPr>
        <p:spPr bwMode="auto">
          <a:xfrm rot="16200000">
            <a:off x="6760666" y="4258345"/>
            <a:ext cx="1295400" cy="381000"/>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مدير</a:t>
            </a:r>
            <a:r>
              <a:rPr lang="fa-IR"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  </a:t>
            </a: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كار آفريني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3" name="Rectangle 11"/>
          <p:cNvSpPr>
            <a:spLocks noChangeArrowheads="1"/>
          </p:cNvSpPr>
          <p:nvPr/>
        </p:nvSpPr>
        <p:spPr bwMode="auto">
          <a:xfrm>
            <a:off x="166191" y="1116683"/>
            <a:ext cx="1617662" cy="495300"/>
          </a:xfrm>
          <a:prstGeom prst="rect">
            <a:avLst/>
          </a:prstGeom>
          <a:noFill/>
          <a:ln w="9525">
            <a:noFill/>
            <a:miter lim="800000"/>
            <a:headEnd/>
            <a:tailEnd/>
          </a:ln>
        </p:spPr>
        <p:txBody>
          <a:bodyPr/>
          <a:lstStyle/>
          <a:p>
            <a:pPr algn="ct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غير قابل پيش بيني: غير قابل كنترل</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2" name="Rectangle 10"/>
          <p:cNvSpPr>
            <a:spLocks noChangeArrowheads="1"/>
          </p:cNvSpPr>
          <p:nvPr/>
        </p:nvSpPr>
        <p:spPr bwMode="auto">
          <a:xfrm rot="16200000">
            <a:off x="-307678" y="3049464"/>
            <a:ext cx="2963863" cy="288925"/>
          </a:xfrm>
          <a:prstGeom prst="rect">
            <a:avLst/>
          </a:prstGeom>
          <a:noFill/>
          <a:ln w="9525">
            <a:noFill/>
            <a:miter lim="800000"/>
            <a:headEnd/>
            <a:tailEnd/>
          </a:ln>
        </p:spPr>
        <p:txBody>
          <a:bodyPr/>
          <a:lstStyle/>
          <a:p>
            <a:pPr algn="ctr"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سطوح كنترلي محيط خارجي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1" name="Rectangle 9"/>
          <p:cNvSpPr>
            <a:spLocks noChangeArrowheads="1"/>
          </p:cNvSpPr>
          <p:nvPr/>
        </p:nvSpPr>
        <p:spPr bwMode="auto">
          <a:xfrm>
            <a:off x="388441" y="4902870"/>
            <a:ext cx="1414462"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محيط خارجي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80" name="Rectangle 8"/>
          <p:cNvSpPr>
            <a:spLocks noChangeArrowheads="1"/>
          </p:cNvSpPr>
          <p:nvPr/>
        </p:nvSpPr>
        <p:spPr bwMode="auto">
          <a:xfrm>
            <a:off x="-230684" y="5839495"/>
            <a:ext cx="1949450"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قابل فهم و قابل كنترل</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79" name="Rectangle 7"/>
          <p:cNvSpPr>
            <a:spLocks noChangeArrowheads="1"/>
          </p:cNvSpPr>
          <p:nvPr/>
        </p:nvSpPr>
        <p:spPr bwMode="auto">
          <a:xfrm>
            <a:off x="1747341" y="6501483"/>
            <a:ext cx="787400"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منطقي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78" name="Rectangle 6"/>
          <p:cNvSpPr>
            <a:spLocks noChangeArrowheads="1"/>
          </p:cNvSpPr>
          <p:nvPr/>
        </p:nvSpPr>
        <p:spPr bwMode="auto">
          <a:xfrm>
            <a:off x="3949203" y="6501483"/>
            <a:ext cx="2220913"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فرايند داخلي پيشنهادي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77" name="Rectangle 5"/>
          <p:cNvSpPr>
            <a:spLocks noChangeArrowheads="1"/>
          </p:cNvSpPr>
          <p:nvPr/>
        </p:nvSpPr>
        <p:spPr bwMode="auto">
          <a:xfrm>
            <a:off x="7325816" y="6501483"/>
            <a:ext cx="825500" cy="479425"/>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طبيعي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476" name="Rectangle 4"/>
          <p:cNvSpPr>
            <a:spLocks noChangeArrowheads="1"/>
          </p:cNvSpPr>
          <p:nvPr/>
        </p:nvSpPr>
        <p:spPr bwMode="auto">
          <a:xfrm rot="16200000">
            <a:off x="5970091" y="4737770"/>
            <a:ext cx="1473200" cy="406400"/>
          </a:xfrm>
          <a:prstGeom prst="rect">
            <a:avLst/>
          </a:prstGeom>
          <a:noFill/>
          <a:ln w="9525">
            <a:noFill/>
            <a:miter lim="800000"/>
            <a:headEnd/>
            <a:tailEnd/>
          </a:ln>
        </p:spPr>
        <p:txBody>
          <a:bodyPr/>
          <a:lstStyle/>
          <a:p>
            <a:pPr algn="just" rtl="1">
              <a:defRPr/>
            </a:pP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مدير</a:t>
            </a:r>
            <a:r>
              <a:rPr lang="fa-IR"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  </a:t>
            </a:r>
            <a:r>
              <a:rPr lang="ar-SA" altLang="zh-CN" sz="1400" b="1">
                <a:solidFill>
                  <a:srgbClr val="542600"/>
                </a:solidFill>
                <a:effectLst>
                  <a:outerShdw blurRad="38100" dist="38100" dir="2700000" algn="tl">
                    <a:srgbClr val="C0C0C0"/>
                  </a:outerShdw>
                </a:effectLst>
                <a:latin typeface="Times New Roman" pitchFamily="18" charset="0"/>
                <a:ea typeface="宋体" charset="-122"/>
                <a:cs typeface="Titr" pitchFamily="2" charset="-78"/>
              </a:rPr>
              <a:t>كار آفريني</a:t>
            </a:r>
            <a:endParaRPr lang="ar-SA" altLang="zh-CN" sz="1400" b="1">
              <a:solidFill>
                <a:srgbClr val="542600"/>
              </a:solidFill>
              <a:effectLst>
                <a:outerShdw blurRad="38100" dist="38100" dir="2700000" algn="tl">
                  <a:srgbClr val="C0C0C0"/>
                </a:outerShdw>
              </a:effectLst>
              <a:latin typeface="Arial" charset="0"/>
              <a:ea typeface="宋体" charset="-122"/>
              <a:cs typeface="Titr" pitchFamily="2" charset="-78"/>
            </a:endParaRPr>
          </a:p>
        </p:txBody>
      </p:sp>
      <p:sp>
        <p:nvSpPr>
          <p:cNvPr id="105515" name="Rectangle 43"/>
          <p:cNvSpPr>
            <a:spLocks noChangeArrowheads="1"/>
          </p:cNvSpPr>
          <p:nvPr/>
        </p:nvSpPr>
        <p:spPr bwMode="auto">
          <a:xfrm>
            <a:off x="5687642" y="548680"/>
            <a:ext cx="3417922" cy="400110"/>
          </a:xfrm>
          <a:prstGeom prst="rect">
            <a:avLst/>
          </a:prstGeom>
          <a:noFill/>
          <a:ln w="9525">
            <a:noFill/>
            <a:miter lim="800000"/>
            <a:headEnd/>
            <a:tailEnd/>
          </a:ln>
          <a:effectLst/>
        </p:spPr>
        <p:txBody>
          <a:bodyPr wrap="none" anchor="ctr">
            <a:spAutoFit/>
          </a:bodyPr>
          <a:lstStyle/>
          <a:p>
            <a:pPr algn="r" rtl="1">
              <a:defRPr/>
            </a:pPr>
            <a:r>
              <a:rPr lang="ar-SA" altLang="zh-CN" sz="2000" b="1" dirty="0" smtClean="0">
                <a:solidFill>
                  <a:srgbClr val="C00000"/>
                </a:solidFill>
                <a:effectLst>
                  <a:outerShdw blurRad="38100" dist="38100" dir="2700000" algn="tl">
                    <a:srgbClr val="C0C0C0"/>
                  </a:outerShdw>
                </a:effectLst>
                <a:latin typeface="Times New Roman" pitchFamily="18" charset="0"/>
                <a:ea typeface="宋体" charset="-122"/>
                <a:cs typeface="Titr" pitchFamily="2" charset="-78"/>
              </a:rPr>
              <a:t>دياگرام </a:t>
            </a:r>
            <a:r>
              <a:rPr lang="ar-SA" altLang="zh-CN" sz="2000" b="1" dirty="0">
                <a:solidFill>
                  <a:srgbClr val="C00000"/>
                </a:solidFill>
                <a:effectLst>
                  <a:outerShdw blurRad="38100" dist="38100" dir="2700000" algn="tl">
                    <a:srgbClr val="C0C0C0"/>
                  </a:outerShdw>
                </a:effectLst>
                <a:latin typeface="Times New Roman" pitchFamily="18" charset="0"/>
                <a:ea typeface="宋体" charset="-122"/>
                <a:cs typeface="Titr" pitchFamily="2" charset="-78"/>
              </a:rPr>
              <a:t>جانمايي تشكيل استراتژي ها</a:t>
            </a:r>
            <a:endParaRPr lang="en-US" altLang="zh-CN" sz="3200" b="1" dirty="0">
              <a:solidFill>
                <a:srgbClr val="C00000"/>
              </a:solidFill>
              <a:effectLst>
                <a:outerShdw blurRad="38100" dist="38100" dir="2700000" algn="tl">
                  <a:srgbClr val="C0C0C0"/>
                </a:outerShdw>
              </a:effectLst>
              <a:latin typeface="Arial" charset="0"/>
              <a:ea typeface="宋体" charset="-122"/>
              <a:cs typeface="Tit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7858180"/>
              </a:tblGrid>
              <a:tr h="4357718">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فرآيندهاي داخلي به مثابه پديده‏اي</a:t>
            </a:r>
          </a:p>
        </p:txBody>
      </p:sp>
      <p:sp>
        <p:nvSpPr>
          <p:cNvPr id="5" name="Rectangle 14"/>
          <p:cNvSpPr>
            <a:spLocks noChangeArrowheads="1"/>
          </p:cNvSpPr>
          <p:nvPr/>
        </p:nvSpPr>
        <p:spPr bwMode="auto">
          <a:xfrm>
            <a:off x="7956376" y="1693398"/>
            <a:ext cx="1044780"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طبيعي</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منطقي</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02758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828432"/>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غيرقابل پيشگويي، گيج کننده</a:t>
            </a:r>
          </a:p>
        </p:txBody>
      </p:sp>
      <p:sp>
        <p:nvSpPr>
          <p:cNvPr id="10" name="Rectangle 14"/>
          <p:cNvSpPr>
            <a:spLocks noChangeArrowheads="1"/>
          </p:cNvSpPr>
          <p:nvPr/>
        </p:nvSpPr>
        <p:spPr bwMode="auto">
          <a:xfrm>
            <a:off x="194196" y="5949280"/>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قابل کنترل</a:t>
            </a:r>
          </a:p>
        </p:txBody>
      </p:sp>
      <p:cxnSp>
        <p:nvCxnSpPr>
          <p:cNvPr id="11" name="Straight Arrow Connector 10"/>
          <p:cNvCxnSpPr>
            <a:stCxn id="9" idx="2"/>
            <a:endCxn id="10" idx="0"/>
          </p:cNvCxnSpPr>
          <p:nvPr/>
        </p:nvCxnSpPr>
        <p:spPr>
          <a:xfrm flipH="1">
            <a:off x="632001" y="3174936"/>
            <a:ext cx="26542" cy="2774344"/>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محيط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جايگاه مکاتب استراتژی</a:t>
            </a:r>
          </a:p>
        </p:txBody>
      </p:sp>
      <p:sp>
        <p:nvSpPr>
          <p:cNvPr id="20" name="Rectangle 86"/>
          <p:cNvSpPr>
            <a:spLocks noChangeArrowheads="1"/>
          </p:cNvSpPr>
          <p:nvPr/>
        </p:nvSpPr>
        <p:spPr bwMode="auto">
          <a:xfrm>
            <a:off x="6948264" y="2420888"/>
            <a:ext cx="2011440" cy="1131871"/>
          </a:xfrm>
          <a:prstGeom prst="rect">
            <a:avLst/>
          </a:prstGeom>
          <a:noFill/>
          <a:ln w="15875">
            <a:noFill/>
            <a:miter lim="800000"/>
            <a:headEnd/>
            <a:tailEnd/>
          </a:ln>
        </p:spPr>
        <p:txBody>
          <a:bodyPr wrap="none" lIns="90000" tIns="46800" rIns="90000" bIns="46800" anchor="ctr"/>
          <a:lstStyle/>
          <a:p>
            <a:pPr algn="ctr" rtl="1">
              <a:lnSpc>
                <a:spcPct val="150000"/>
              </a:lnSpc>
            </a:pPr>
            <a:r>
              <a:rPr lang="ar-SA" sz="1600" b="1" dirty="0">
                <a:solidFill>
                  <a:srgbClr val="002060"/>
                </a:solidFill>
                <a:cs typeface="B Nazanin" pitchFamily="2" charset="-78"/>
              </a:rPr>
              <a:t>شناختي(ادراکي</a:t>
            </a:r>
            <a:r>
              <a:rPr lang="fa-IR" sz="1600" b="1" dirty="0">
                <a:solidFill>
                  <a:srgbClr val="002060"/>
                </a:solidFill>
                <a:cs typeface="B Nazanin" pitchFamily="2" charset="-78"/>
              </a:rPr>
              <a:t>) </a:t>
            </a:r>
          </a:p>
          <a:p>
            <a:pPr algn="ctr" rtl="1">
              <a:lnSpc>
                <a:spcPct val="150000"/>
              </a:lnSpc>
            </a:pPr>
            <a:r>
              <a:rPr lang="ar-SA" sz="1600" b="1" dirty="0">
                <a:solidFill>
                  <a:srgbClr val="002060"/>
                </a:solidFill>
                <a:cs typeface="B Nazanin" pitchFamily="2" charset="-78"/>
              </a:rPr>
              <a:t>يادگيري</a:t>
            </a:r>
            <a:endParaRPr lang="fa-IR" sz="1600" b="1" dirty="0">
              <a:solidFill>
                <a:srgbClr val="002060"/>
              </a:solidFill>
              <a:cs typeface="B Nazanin" pitchFamily="2" charset="-78"/>
            </a:endParaRPr>
          </a:p>
          <a:p>
            <a:pPr algn="ctr" rtl="1">
              <a:lnSpc>
                <a:spcPct val="150000"/>
              </a:lnSpc>
            </a:pPr>
            <a:r>
              <a:rPr lang="ar-SA" sz="1600" b="1" dirty="0">
                <a:solidFill>
                  <a:srgbClr val="002060"/>
                </a:solidFill>
                <a:cs typeface="B Nazanin" pitchFamily="2" charset="-78"/>
              </a:rPr>
              <a:t>قدرت گرايي (خرد</a:t>
            </a:r>
            <a:r>
              <a:rPr lang="fa-IR" sz="1600" b="1" dirty="0">
                <a:solidFill>
                  <a:srgbClr val="002060"/>
                </a:solidFill>
                <a:cs typeface="B Nazanin" pitchFamily="2" charset="-78"/>
              </a:rPr>
              <a:t>)</a:t>
            </a:r>
            <a:endParaRPr lang="en-US" sz="1600" b="1" dirty="0">
              <a:solidFill>
                <a:srgbClr val="002060"/>
              </a:solidFill>
              <a:cs typeface="B Nazanin" pitchFamily="2" charset="-78"/>
            </a:endParaRPr>
          </a:p>
        </p:txBody>
      </p:sp>
      <p:sp>
        <p:nvSpPr>
          <p:cNvPr id="21" name="Rectangle 87"/>
          <p:cNvSpPr>
            <a:spLocks noChangeArrowheads="1"/>
          </p:cNvSpPr>
          <p:nvPr/>
        </p:nvSpPr>
        <p:spPr bwMode="auto">
          <a:xfrm>
            <a:off x="1331640" y="2492896"/>
            <a:ext cx="1153953" cy="481429"/>
          </a:xfrm>
          <a:prstGeom prst="rect">
            <a:avLst/>
          </a:prstGeom>
          <a:noFill/>
          <a:ln w="15875">
            <a:noFill/>
            <a:miter lim="800000"/>
            <a:headEnd/>
            <a:tailEnd/>
          </a:ln>
        </p:spPr>
        <p:txBody>
          <a:bodyPr wrap="none" lIns="90000" tIns="46800" rIns="90000" bIns="46800" anchor="ctr"/>
          <a:lstStyle/>
          <a:p>
            <a:pPr algn="ctr">
              <a:lnSpc>
                <a:spcPct val="150000"/>
              </a:lnSpc>
            </a:pPr>
            <a:r>
              <a:rPr lang="fa-IR" sz="1600" b="1" dirty="0">
                <a:solidFill>
                  <a:srgbClr val="002060"/>
                </a:solidFill>
                <a:cs typeface="B Nazanin" pitchFamily="2" charset="-78"/>
              </a:rPr>
              <a:t>محيطي</a:t>
            </a:r>
            <a:endParaRPr lang="en-US" sz="1600" b="1" dirty="0">
              <a:solidFill>
                <a:srgbClr val="002060"/>
              </a:solidFill>
              <a:cs typeface="B Nazanin" pitchFamily="2" charset="-78"/>
            </a:endParaRPr>
          </a:p>
        </p:txBody>
      </p:sp>
      <p:sp>
        <p:nvSpPr>
          <p:cNvPr id="22" name="Rectangle 88"/>
          <p:cNvSpPr>
            <a:spLocks noChangeArrowheads="1"/>
          </p:cNvSpPr>
          <p:nvPr/>
        </p:nvSpPr>
        <p:spPr bwMode="auto">
          <a:xfrm>
            <a:off x="3461289" y="3573016"/>
            <a:ext cx="2478863" cy="1107996"/>
          </a:xfrm>
          <a:prstGeom prst="rect">
            <a:avLst/>
          </a:prstGeom>
          <a:noFill/>
          <a:ln w="15875">
            <a:noFill/>
            <a:miter lim="800000"/>
            <a:headEnd/>
            <a:tailEnd/>
          </a:ln>
        </p:spPr>
        <p:txBody>
          <a:bodyPr lIns="0" tIns="0" rIns="0" bIns="0" anchor="ctr">
            <a:spAutoFit/>
          </a:bodyPr>
          <a:lstStyle/>
          <a:p>
            <a:pPr algn="ctr" rtl="1">
              <a:lnSpc>
                <a:spcPct val="150000"/>
              </a:lnSpc>
            </a:pPr>
            <a:r>
              <a:rPr lang="fa-IR" sz="1600" b="1" dirty="0">
                <a:solidFill>
                  <a:srgbClr val="002060"/>
                </a:solidFill>
                <a:cs typeface="B Nazanin" pitchFamily="2" charset="-78"/>
              </a:rPr>
              <a:t>فرهنگي</a:t>
            </a:r>
          </a:p>
          <a:p>
            <a:pPr algn="ctr" rtl="1">
              <a:lnSpc>
                <a:spcPct val="150000"/>
              </a:lnSpc>
            </a:pPr>
            <a:r>
              <a:rPr lang="fa-IR" sz="1600" b="1" dirty="0">
                <a:solidFill>
                  <a:srgbClr val="002060"/>
                </a:solidFill>
                <a:cs typeface="B Nazanin" pitchFamily="2" charset="-78"/>
              </a:rPr>
              <a:t>پيکربندي (ترکيبي)</a:t>
            </a:r>
          </a:p>
          <a:p>
            <a:pPr algn="ctr" rtl="1">
              <a:lnSpc>
                <a:spcPct val="150000"/>
              </a:lnSpc>
            </a:pPr>
            <a:r>
              <a:rPr lang="fa-IR" sz="1600" b="1" dirty="0">
                <a:solidFill>
                  <a:srgbClr val="002060"/>
                </a:solidFill>
                <a:cs typeface="B Nazanin" pitchFamily="2" charset="-78"/>
              </a:rPr>
              <a:t>قدرت گرايي (کلان</a:t>
            </a:r>
            <a:r>
              <a:rPr lang="fa-IR" sz="1600" b="1" dirty="0">
                <a:solidFill>
                  <a:srgbClr val="002060"/>
                </a:solidFill>
                <a:cs typeface="+mj-cs"/>
              </a:rPr>
              <a:t>)</a:t>
            </a:r>
            <a:endParaRPr lang="en-US" sz="1600" b="1" dirty="0">
              <a:solidFill>
                <a:srgbClr val="002060"/>
              </a:solidFill>
              <a:cs typeface="+mj-cs"/>
            </a:endParaRPr>
          </a:p>
        </p:txBody>
      </p:sp>
      <p:sp>
        <p:nvSpPr>
          <p:cNvPr id="23" name="Rectangle 89"/>
          <p:cNvSpPr>
            <a:spLocks noChangeArrowheads="1"/>
          </p:cNvSpPr>
          <p:nvPr/>
        </p:nvSpPr>
        <p:spPr bwMode="auto">
          <a:xfrm>
            <a:off x="7740352" y="6093296"/>
            <a:ext cx="1153953" cy="338554"/>
          </a:xfrm>
          <a:prstGeom prst="rect">
            <a:avLst/>
          </a:prstGeom>
          <a:noFill/>
          <a:ln w="15875">
            <a:noFill/>
            <a:miter lim="800000"/>
            <a:headEnd/>
            <a:tailEnd/>
          </a:ln>
        </p:spPr>
        <p:txBody>
          <a:bodyPr lIns="0" tIns="0" rIns="0" bIns="0" anchor="ctr">
            <a:spAutoFit/>
          </a:bodyPr>
          <a:lstStyle/>
          <a:p>
            <a:pPr algn="ctr" rtl="1">
              <a:lnSpc>
                <a:spcPct val="150000"/>
              </a:lnSpc>
            </a:pPr>
            <a:r>
              <a:rPr lang="fa-IR" sz="1600" b="1" dirty="0">
                <a:solidFill>
                  <a:srgbClr val="002060"/>
                </a:solidFill>
                <a:cs typeface="B Nazanin" pitchFamily="2" charset="-78"/>
              </a:rPr>
              <a:t>کارآفريني</a:t>
            </a:r>
            <a:endParaRPr lang="en-US" sz="1600" b="1" dirty="0">
              <a:solidFill>
                <a:srgbClr val="002060"/>
              </a:solidFill>
              <a:cs typeface="B Nazanin" pitchFamily="2" charset="-78"/>
            </a:endParaRPr>
          </a:p>
        </p:txBody>
      </p:sp>
      <p:sp>
        <p:nvSpPr>
          <p:cNvPr id="24" name="Rectangle 90"/>
          <p:cNvSpPr>
            <a:spLocks noChangeArrowheads="1"/>
          </p:cNvSpPr>
          <p:nvPr/>
        </p:nvSpPr>
        <p:spPr bwMode="auto">
          <a:xfrm>
            <a:off x="4426159" y="6093296"/>
            <a:ext cx="1153953" cy="338554"/>
          </a:xfrm>
          <a:prstGeom prst="rect">
            <a:avLst/>
          </a:prstGeom>
          <a:noFill/>
          <a:ln w="15875">
            <a:noFill/>
            <a:miter lim="800000"/>
            <a:headEnd/>
            <a:tailEnd/>
          </a:ln>
        </p:spPr>
        <p:txBody>
          <a:bodyPr lIns="0" tIns="0" rIns="0" bIns="0" anchor="ctr">
            <a:spAutoFit/>
          </a:bodyPr>
          <a:lstStyle/>
          <a:p>
            <a:pPr algn="ctr" rtl="1">
              <a:lnSpc>
                <a:spcPct val="150000"/>
              </a:lnSpc>
            </a:pPr>
            <a:r>
              <a:rPr lang="fa-IR" sz="1600" b="1" dirty="0">
                <a:solidFill>
                  <a:srgbClr val="002060"/>
                </a:solidFill>
                <a:cs typeface="B Nazanin" pitchFamily="2" charset="-78"/>
              </a:rPr>
              <a:t>طراحي</a:t>
            </a:r>
            <a:endParaRPr lang="en-US" sz="1600" b="1" dirty="0">
              <a:solidFill>
                <a:srgbClr val="002060"/>
              </a:solidFill>
              <a:cs typeface="B Nazanin" pitchFamily="2" charset="-78"/>
            </a:endParaRPr>
          </a:p>
        </p:txBody>
      </p:sp>
      <p:sp>
        <p:nvSpPr>
          <p:cNvPr id="25" name="Rectangle 91"/>
          <p:cNvSpPr>
            <a:spLocks noChangeArrowheads="1"/>
          </p:cNvSpPr>
          <p:nvPr/>
        </p:nvSpPr>
        <p:spPr bwMode="auto">
          <a:xfrm>
            <a:off x="1187624" y="5877272"/>
            <a:ext cx="1385965" cy="738664"/>
          </a:xfrm>
          <a:prstGeom prst="rect">
            <a:avLst/>
          </a:prstGeom>
          <a:noFill/>
          <a:ln w="15875">
            <a:noFill/>
            <a:miter lim="800000"/>
            <a:headEnd/>
            <a:tailEnd/>
          </a:ln>
        </p:spPr>
        <p:txBody>
          <a:bodyPr lIns="0" tIns="0" rIns="0" bIns="0" anchor="ctr">
            <a:spAutoFit/>
          </a:bodyPr>
          <a:lstStyle/>
          <a:p>
            <a:pPr algn="ctr">
              <a:lnSpc>
                <a:spcPct val="150000"/>
              </a:lnSpc>
            </a:pPr>
            <a:r>
              <a:rPr lang="fa-IR" sz="1600" b="1" dirty="0">
                <a:solidFill>
                  <a:srgbClr val="002060"/>
                </a:solidFill>
                <a:cs typeface="B Nazanin" pitchFamily="2" charset="-78"/>
              </a:rPr>
              <a:t>موقعيت‏يابي</a:t>
            </a:r>
          </a:p>
          <a:p>
            <a:pPr algn="ctr">
              <a:lnSpc>
                <a:spcPct val="150000"/>
              </a:lnSpc>
            </a:pPr>
            <a:r>
              <a:rPr lang="fa-IR" sz="1600" b="1" dirty="0">
                <a:solidFill>
                  <a:srgbClr val="002060"/>
                </a:solidFill>
                <a:cs typeface="B Nazanin" pitchFamily="2" charset="-78"/>
              </a:rPr>
              <a:t>برنامه‏ريزي</a:t>
            </a:r>
            <a:endParaRPr lang="en-US" sz="1600" b="1" dirty="0">
              <a:solidFill>
                <a:srgbClr val="00206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002060"/>
                          </a:solidFill>
                          <a:cs typeface="B Titr" pitchFamily="2" charset="-78"/>
                        </a:rPr>
                        <a:t>موقعيت يابي</a:t>
                      </a: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محيطي</a:t>
                      </a: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قدرت</a:t>
                      </a:r>
                    </a:p>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يادگيري</a:t>
                      </a:r>
                    </a:p>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فرهنگي</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طراحي</a:t>
                      </a:r>
                    </a:p>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برنامه ريزي</a:t>
                      </a:r>
                    </a:p>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کارآفريني</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شکل‏گيري</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خودجوش</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بابرنامه</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محيطي</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سازماني</a:t>
            </a:r>
          </a:p>
        </p:txBody>
      </p:sp>
      <p:cxnSp>
        <p:nvCxnSpPr>
          <p:cNvPr id="11" name="Straight Arrow Connector 10"/>
          <p:cNvCxnSpPr>
            <a:stCxn id="9" idx="2"/>
            <a:endCxn id="10" idx="0"/>
          </p:cNvCxnSpPr>
          <p:nvPr/>
        </p:nvCxnSpPr>
        <p:spPr>
          <a:xfrm>
            <a:off x="615197" y="2744049"/>
            <a:ext cx="16804"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900" b="1" dirty="0" smtClean="0">
                <a:solidFill>
                  <a:srgbClr val="C00000"/>
                </a:solidFill>
                <a:cs typeface="B Titr" pitchFamily="2" charset="-78"/>
              </a:rPr>
              <a:t>جايگاه مکاتب محیطی ، فرهنگی ، قدرت ، کارآفرینی ، موقعیت یابی ، برنامه ریزی ، طراحی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002060"/>
                          </a:solidFill>
                          <a:cs typeface="B Titr" pitchFamily="2" charset="-78"/>
                        </a:rPr>
                        <a:t>بينش (درون‏نگري)</a:t>
                      </a:r>
                    </a:p>
                  </a:txBody>
                  <a:tcPr anchor="ctr">
                    <a:solidFill>
                      <a:schemeClr val="accent4">
                        <a:lumMod val="75000"/>
                        <a:alpha val="9000"/>
                      </a:schemeClr>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برنامه‏ريزي</a:t>
                      </a: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يادگيري</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فعاليت مخاطره‏آميز</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استراتژي در قالب</a:t>
            </a:r>
          </a:p>
        </p:txBody>
      </p:sp>
      <p:sp>
        <p:nvSpPr>
          <p:cNvPr id="5" name="Rectangle 14"/>
          <p:cNvSpPr>
            <a:spLocks noChangeArrowheads="1"/>
          </p:cNvSpPr>
          <p:nvPr/>
        </p:nvSpPr>
        <p:spPr bwMode="auto">
          <a:xfrm>
            <a:off x="7452320" y="1484784"/>
            <a:ext cx="1548836" cy="828432"/>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چشم‏انداز يکپارچه</a:t>
            </a:r>
          </a:p>
        </p:txBody>
      </p:sp>
      <p:sp>
        <p:nvSpPr>
          <p:cNvPr id="6" name="Rectangle 15"/>
          <p:cNvSpPr>
            <a:spLocks noChangeArrowheads="1"/>
          </p:cNvSpPr>
          <p:nvPr/>
        </p:nvSpPr>
        <p:spPr bwMode="auto">
          <a:xfrm>
            <a:off x="1142977" y="1714599"/>
            <a:ext cx="1124767"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‏موقعيتها</a:t>
            </a:r>
          </a:p>
        </p:txBody>
      </p:sp>
      <p:cxnSp>
        <p:nvCxnSpPr>
          <p:cNvPr id="7" name="Straight Arrow Connector 6"/>
          <p:cNvCxnSpPr>
            <a:stCxn id="6" idx="3"/>
            <a:endCxn id="5" idx="1"/>
          </p:cNvCxnSpPr>
          <p:nvPr/>
        </p:nvCxnSpPr>
        <p:spPr>
          <a:xfrm flipV="1">
            <a:off x="2267744" y="1899000"/>
            <a:ext cx="5184576" cy="1437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1013098"/>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برنامه پيش‏بيني شده</a:t>
            </a:r>
          </a:p>
        </p:txBody>
      </p:sp>
      <p:sp>
        <p:nvSpPr>
          <p:cNvPr id="10" name="Rectangle 14"/>
          <p:cNvSpPr>
            <a:spLocks noChangeArrowheads="1"/>
          </p:cNvSpPr>
          <p:nvPr/>
        </p:nvSpPr>
        <p:spPr bwMode="auto">
          <a:xfrm>
            <a:off x="194196" y="5877272"/>
            <a:ext cx="875609" cy="828432"/>
          </a:xfrm>
          <a:prstGeom prst="rect">
            <a:avLst/>
          </a:prstGeom>
          <a:noFill/>
          <a:ln w="9525">
            <a:noFill/>
            <a:miter lim="800000"/>
            <a:headEnd/>
            <a:tailEnd/>
          </a:ln>
        </p:spPr>
        <p:txBody>
          <a:bodyPr wrap="square" lIns="90488" tIns="44450" rIns="90488" bIns="44450">
            <a:spAutoFit/>
          </a:bodyPr>
          <a:lstStyle/>
          <a:p>
            <a:pPr lvl="0" algn="ctr" eaLnBrk="0" hangingPunct="0"/>
            <a:r>
              <a:rPr lang="fa-IR" sz="1600" b="1" dirty="0" smtClean="0">
                <a:cs typeface="B Nazanin" pitchFamily="2" charset="-78"/>
              </a:rPr>
              <a:t>الگوي پيش‏بيني نشده</a:t>
            </a:r>
          </a:p>
        </p:txBody>
      </p:sp>
      <p:cxnSp>
        <p:nvCxnSpPr>
          <p:cNvPr id="11" name="Straight Arrow Connector 10"/>
          <p:cNvCxnSpPr>
            <a:stCxn id="9" idx="2"/>
            <a:endCxn id="10" idx="0"/>
          </p:cNvCxnSpPr>
          <p:nvPr/>
        </p:nvCxnSpPr>
        <p:spPr>
          <a:xfrm>
            <a:off x="615197" y="3359602"/>
            <a:ext cx="16804" cy="251767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جايگاه مکتب یادگیری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002060"/>
                          </a:solidFill>
                          <a:cs typeface="B Titr" pitchFamily="2" charset="-78"/>
                        </a:rPr>
                        <a:t>درک آگاهانه</a:t>
                      </a: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درک کورکورانه</a:t>
                      </a:r>
                    </a:p>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(کوري سازماني)</a:t>
                      </a: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ناداني بخردانه</a:t>
                      </a:r>
                    </a:p>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(آگاهانه)</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ناداني ناآگاهانه</a:t>
                      </a:r>
                    </a:p>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(نابخردانه)</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آگاهي </a:t>
            </a:r>
            <a:r>
              <a:rPr lang="en-US" sz="2400" b="1" dirty="0" smtClean="0">
                <a:solidFill>
                  <a:srgbClr val="003300"/>
                </a:solidFill>
                <a:cs typeface="B Titr" pitchFamily="2" charset="-78"/>
              </a:rPr>
              <a:t>EMT</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بالا</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پایین</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بالا</a:t>
            </a:r>
            <a:endParaRPr lang="en-US" sz="1600" b="1" dirty="0">
              <a:cs typeface="B Nazanin" pitchFamily="2" charset="-78"/>
            </a:endParaRPr>
          </a:p>
        </p:txBody>
      </p:sp>
      <p:sp>
        <p:nvSpPr>
          <p:cNvPr id="10" name="Rectangle 14"/>
          <p:cNvSpPr>
            <a:spLocks noChangeArrowheads="1"/>
          </p:cNvSpPr>
          <p:nvPr/>
        </p:nvSpPr>
        <p:spPr bwMode="auto">
          <a:xfrm>
            <a:off x="194197" y="6265430"/>
            <a:ext cx="84941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پایین</a:t>
            </a:r>
          </a:p>
        </p:txBody>
      </p:sp>
      <p:cxnSp>
        <p:nvCxnSpPr>
          <p:cNvPr id="11" name="Straight Arrow Connector 10"/>
          <p:cNvCxnSpPr>
            <a:stCxn id="9" idx="2"/>
            <a:endCxn id="10" idx="0"/>
          </p:cNvCxnSpPr>
          <p:nvPr/>
        </p:nvCxnSpPr>
        <p:spPr>
          <a:xfrm>
            <a:off x="615197" y="2744049"/>
            <a:ext cx="3706"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2"/>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درک و فهم  </a:t>
            </a:r>
            <a:r>
              <a:rPr lang="en-US" sz="2400" b="1" dirty="0" smtClean="0">
                <a:solidFill>
                  <a:srgbClr val="003300"/>
                </a:solidFill>
                <a:cs typeface="B Titr" pitchFamily="2" charset="-78"/>
              </a:rPr>
              <a:t>EMT</a:t>
            </a:r>
            <a:endParaRPr lang="fa-IR" sz="2400" b="1" dirty="0" smtClean="0">
              <a:solidFill>
                <a:srgbClr val="0033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مدل هفت اس مک کینزی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006009"/>
                          </a:solidFill>
                          <a:cs typeface="B Titr" pitchFamily="2" charset="-78"/>
                        </a:rPr>
                        <a:t>انسجام</a:t>
                      </a: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6009"/>
                          </a:solidFill>
                          <a:cs typeface="B Titr" pitchFamily="2" charset="-78"/>
                        </a:rPr>
                        <a:t>اختلال</a:t>
                      </a: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6009"/>
                          </a:solidFill>
                          <a:cs typeface="B Titr" pitchFamily="2" charset="-78"/>
                        </a:rPr>
                        <a:t>اجتماع </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6009"/>
                          </a:solidFill>
                          <a:cs typeface="B Titr" pitchFamily="2" charset="-78"/>
                        </a:rPr>
                        <a:t>اضمحلال /  پراکندگي</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74489"/>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مشارکت</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7" y="6265430"/>
            <a:ext cx="84941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a:off x="615197" y="2744049"/>
            <a:ext cx="3706"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3"/>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فعاليت</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ماتريس نقاط مرجع راهبردي انسجام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C00000"/>
                          </a:solidFill>
                          <a:cs typeface="B Titr" pitchFamily="2" charset="-78"/>
                        </a:rPr>
                        <a:t>يکپارچگي</a:t>
                      </a: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C00000"/>
                          </a:solidFill>
                          <a:cs typeface="B Titr" pitchFamily="2" charset="-78"/>
                        </a:rPr>
                        <a:t>تقابل</a:t>
                      </a: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C00000"/>
                          </a:solidFill>
                          <a:cs typeface="B Titr" pitchFamily="2" charset="-78"/>
                        </a:rPr>
                        <a:t>تعامل</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C00000"/>
                          </a:solidFill>
                          <a:cs typeface="B Titr" pitchFamily="2" charset="-78"/>
                        </a:rPr>
                        <a:t>تشتت</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74489"/>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مشارکت</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7" y="6265430"/>
            <a:ext cx="84941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a:off x="615197" y="2744049"/>
            <a:ext cx="3706"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3"/>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فعاليت</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ماتريس نقاط مرجع راهبردي يکپارچگی؟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1800" b="1" dirty="0" smtClean="0">
                          <a:solidFill>
                            <a:srgbClr val="002060"/>
                          </a:solidFill>
                          <a:cs typeface="B Titr" pitchFamily="2" charset="-78"/>
                        </a:rPr>
                        <a:t>هم افزايي</a:t>
                      </a:r>
                    </a:p>
                  </a:txBody>
                  <a:tcPr anchor="ctr">
                    <a:solidFill>
                      <a:schemeClr val="accent4">
                        <a:lumMod val="75000"/>
                        <a:alpha val="9000"/>
                      </a:schemeClr>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تعارض</a:t>
                      </a:r>
                    </a:p>
                  </a:txBody>
                  <a:tcPr anchor="ctr">
                    <a:solidFill>
                      <a:schemeClr val="accent4">
                        <a:lumMod val="75000"/>
                        <a:alpha val="9000"/>
                      </a:schemeClr>
                    </a:solidFill>
                  </a:tcPr>
                </a:tc>
              </a:tr>
              <a:tr h="2336747">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بي انگيزگي</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1800" b="1" dirty="0" smtClean="0">
                          <a:solidFill>
                            <a:srgbClr val="002060"/>
                          </a:solidFill>
                          <a:cs typeface="B Titr" pitchFamily="2" charset="-78"/>
                        </a:rPr>
                        <a:t>زوال / بحران</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74489"/>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مشارکت</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7" y="6265430"/>
            <a:ext cx="84941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a:off x="615197" y="2744049"/>
            <a:ext cx="3706"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3"/>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فعاليت</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ماتريس نقاط مرجع راهبردي هم افزايي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0872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179512" y="1439336"/>
            <a:ext cx="8784976" cy="4870564"/>
          </a:xfrm>
          <a:prstGeom prst="rect">
            <a:avLst/>
          </a:prstGeom>
          <a:noFill/>
        </p:spPr>
        <p:txBody>
          <a:bodyPr wrap="square" rtlCol="0">
            <a:spAutoFit/>
          </a:bodyPr>
          <a:lstStyle/>
          <a:p>
            <a:pPr algn="justLow" rtl="1">
              <a:lnSpc>
                <a:spcPct val="200000"/>
              </a:lnSpc>
            </a:pPr>
            <a:r>
              <a:rPr lang="fa-IR" sz="5400" dirty="0" smtClean="0">
                <a:cs typeface="B Nazanin" pitchFamily="2" charset="-78"/>
              </a:rPr>
              <a:t>از جديدترين تئوري‌هاي مديريت استراتژيك مي‌باشد که توسط فيگن باوم و همكارانش در سال 1996 ارائه شد.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6400"/>
                          </a:solidFill>
                          <a:effectLst/>
                          <a:latin typeface="Arial" charset="0"/>
                          <a:cs typeface="Nazanin" pitchFamily="2" charset="-78"/>
                        </a:rPr>
                        <a:t>انسجام</a:t>
                      </a:r>
                      <a:endParaRPr kumimoji="0" lang="fa-IR" sz="1800" b="1" i="0" u="none" strike="noStrike" cap="none" normalizeH="0" baseline="0" dirty="0" smtClean="0">
                        <a:ln>
                          <a:noFill/>
                        </a:ln>
                        <a:solidFill>
                          <a:srgbClr val="800000"/>
                        </a:solidFill>
                        <a:effectLst/>
                        <a:latin typeface="Arial" charset="0"/>
                        <a:cs typeface="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800000"/>
                          </a:solidFill>
                          <a:effectLst/>
                          <a:latin typeface="Arial" charset="0"/>
                          <a:cs typeface="Nazanin" pitchFamily="2" charset="-78"/>
                        </a:rPr>
                        <a:t>يکپارچگي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0099"/>
                          </a:solidFill>
                          <a:effectLst/>
                          <a:latin typeface="Arial" charset="0"/>
                          <a:cs typeface="Nazanin" pitchFamily="2" charset="-78"/>
                        </a:rPr>
                        <a:t>هم افزايي</a:t>
                      </a:r>
                      <a:endParaRPr kumimoji="0" lang="en-US" sz="1800" b="1" i="0" u="none" strike="noStrike" cap="none" normalizeH="0" baseline="0" dirty="0" smtClean="0">
                        <a:ln>
                          <a:noFill/>
                        </a:ln>
                        <a:solidFill>
                          <a:srgbClr val="006400"/>
                        </a:solidFill>
                        <a:effectLst/>
                        <a:latin typeface="Arial" charset="0"/>
                        <a:cs typeface="Nazanin" pitchFamily="2" charset="-78"/>
                      </a:endParaRPr>
                    </a:p>
                  </a:txBody>
                  <a:tcPr anchor="ctr">
                    <a:solidFill>
                      <a:schemeClr val="accent4">
                        <a:lumMod val="75000"/>
                        <a:alpha val="9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6400"/>
                          </a:solidFill>
                          <a:effectLst/>
                          <a:latin typeface="Arial" charset="0"/>
                          <a:cs typeface="Nazanin" pitchFamily="2" charset="-78"/>
                        </a:rPr>
                        <a:t>اختلال</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800000"/>
                          </a:solidFill>
                          <a:effectLst/>
                          <a:latin typeface="Arial" charset="0"/>
                          <a:cs typeface="Nazanin" pitchFamily="2" charset="-78"/>
                        </a:rPr>
                        <a:t>تقابل</a:t>
                      </a:r>
                      <a:r>
                        <a:rPr kumimoji="0" lang="fa-IR" sz="1800" b="1" i="0" u="none" strike="noStrike" cap="none" normalizeH="0" baseline="0" dirty="0" smtClean="0">
                          <a:ln>
                            <a:noFill/>
                          </a:ln>
                          <a:solidFill>
                            <a:schemeClr val="tx1"/>
                          </a:solidFill>
                          <a:effectLst/>
                          <a:latin typeface="Arial" charset="0"/>
                          <a:cs typeface="Nazanin" pitchFamily="2" charset="-78"/>
                        </a:rPr>
                        <a:t>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0099"/>
                          </a:solidFill>
                          <a:effectLst/>
                          <a:latin typeface="Arial" charset="0"/>
                          <a:cs typeface="Nazanin" pitchFamily="2" charset="-78"/>
                        </a:rPr>
                        <a:t>تعارض</a:t>
                      </a:r>
                      <a:endParaRPr kumimoji="0" lang="en-US" sz="1800" b="1" i="0" u="none" strike="noStrike" cap="none" normalizeH="0" baseline="0" dirty="0" smtClean="0">
                        <a:ln>
                          <a:noFill/>
                        </a:ln>
                        <a:solidFill>
                          <a:srgbClr val="000099"/>
                        </a:solidFill>
                        <a:effectLst/>
                        <a:latin typeface="Arial" charset="0"/>
                        <a:cs typeface="Nazanin" pitchFamily="2" charset="-78"/>
                      </a:endParaRPr>
                    </a:p>
                  </a:txBody>
                  <a:tcPr anchor="ctr">
                    <a:solidFill>
                      <a:schemeClr val="accent4">
                        <a:lumMod val="75000"/>
                        <a:alpha val="9000"/>
                      </a:schemeClr>
                    </a:solidFill>
                  </a:tcPr>
                </a:tc>
              </a:tr>
              <a:tr h="233674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6400"/>
                          </a:solidFill>
                          <a:effectLst/>
                          <a:latin typeface="Arial" charset="0"/>
                          <a:cs typeface="Nazanin" pitchFamily="2" charset="-78"/>
                        </a:rPr>
                        <a:t>اجتماع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800000"/>
                          </a:solidFill>
                          <a:effectLst/>
                          <a:latin typeface="Arial" charset="0"/>
                          <a:cs typeface="Nazanin" pitchFamily="2" charset="-78"/>
                        </a:rPr>
                        <a:t>تعامل</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0099"/>
                          </a:solidFill>
                          <a:effectLst/>
                          <a:latin typeface="Arial" charset="0"/>
                          <a:cs typeface="Nazanin" pitchFamily="2" charset="-78"/>
                        </a:rPr>
                        <a:t>بي انگيزگي</a:t>
                      </a:r>
                      <a:endParaRPr kumimoji="0" lang="en-US" sz="1800" b="1" i="0" u="none" strike="noStrike" cap="none" normalizeH="0" baseline="0" dirty="0" smtClean="0">
                        <a:ln>
                          <a:noFill/>
                        </a:ln>
                        <a:solidFill>
                          <a:srgbClr val="000099"/>
                        </a:solidFill>
                        <a:effectLst/>
                        <a:latin typeface="Arial" charset="0"/>
                        <a:cs typeface="Nazanin" pitchFamily="2" charset="-78"/>
                      </a:endParaRPr>
                    </a:p>
                  </a:txBody>
                  <a:tcPr anchor="ctr">
                    <a:solidFill>
                      <a:schemeClr val="accent4">
                        <a:lumMod val="75000"/>
                        <a:alpha val="9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6400"/>
                          </a:solidFill>
                          <a:effectLst/>
                          <a:latin typeface="Arial" charset="0"/>
                          <a:cs typeface="Nazanin" pitchFamily="2" charset="-78"/>
                        </a:rPr>
                        <a:t>اضمحلال/پراکندگي</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800000"/>
                          </a:solidFill>
                          <a:effectLst/>
                          <a:latin typeface="Arial" charset="0"/>
                          <a:cs typeface="Nazanin" pitchFamily="2" charset="-78"/>
                        </a:rPr>
                        <a:t>تشتت</a:t>
                      </a:r>
                      <a:endParaRPr kumimoji="0" lang="fa-IR" sz="1800" b="1" i="0" u="none" strike="noStrike" cap="none" normalizeH="0" baseline="0" dirty="0" smtClean="0">
                        <a:ln>
                          <a:noFill/>
                        </a:ln>
                        <a:solidFill>
                          <a:schemeClr val="tx1"/>
                        </a:solidFill>
                        <a:effectLst/>
                        <a:latin typeface="Arial" charset="0"/>
                        <a:cs typeface="Nazanin" pitchFamily="2" charset="-78"/>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dirty="0" smtClean="0">
                          <a:ln>
                            <a:noFill/>
                          </a:ln>
                          <a:solidFill>
                            <a:srgbClr val="000099"/>
                          </a:solidFill>
                          <a:effectLst/>
                          <a:latin typeface="Arial" charset="0"/>
                          <a:cs typeface="Nazanin" pitchFamily="2" charset="-78"/>
                        </a:rPr>
                        <a:t>زوال / بحران</a:t>
                      </a: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74489"/>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مشارکت</a:t>
            </a:r>
          </a:p>
        </p:txBody>
      </p:sp>
      <p:sp>
        <p:nvSpPr>
          <p:cNvPr id="5" name="Rectangle 14"/>
          <p:cNvSpPr>
            <a:spLocks noChangeArrowheads="1"/>
          </p:cNvSpPr>
          <p:nvPr/>
        </p:nvSpPr>
        <p:spPr bwMode="auto">
          <a:xfrm>
            <a:off x="7668344" y="1693398"/>
            <a:ext cx="1332812"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83673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79712" y="1913372"/>
            <a:ext cx="568863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07504" y="2346504"/>
            <a:ext cx="101538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7" y="6265430"/>
            <a:ext cx="849412"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a:off x="615197" y="2744049"/>
            <a:ext cx="3706"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3"/>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فعاليت</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ماتريس نقاط راهبردي انسجام، يکپارچگي و هم‏افزايي (آيه)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مدیریت محیط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72332" y="2348880"/>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مدیریت محیط داخلی</a:t>
            </a:r>
            <a:endParaRPr lang="ar-SA" sz="2800" b="1">
              <a:solidFill>
                <a:srgbClr val="2F0E82"/>
              </a:solidFill>
              <a:cs typeface="B Titr" pitchFamily="2" charset="-78"/>
            </a:endParaRPr>
          </a:p>
        </p:txBody>
      </p:sp>
      <p:sp>
        <p:nvSpPr>
          <p:cNvPr id="20" name="Rectangle 29"/>
          <p:cNvSpPr>
            <a:spLocks noChangeArrowheads="1"/>
          </p:cNvSpPr>
          <p:nvPr/>
        </p:nvSpPr>
        <p:spPr bwMode="auto">
          <a:xfrm>
            <a:off x="5149652" y="2359992"/>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مدیریت محیط زمینه ای</a:t>
            </a:r>
            <a:endParaRPr lang="ar-SA" sz="2800" b="1">
              <a:solidFill>
                <a:srgbClr val="2F0E82"/>
              </a:solidFill>
              <a:cs typeface="B Titr" pitchFamily="2" charset="-78"/>
            </a:endParaRPr>
          </a:p>
        </p:txBody>
      </p:sp>
      <p:sp>
        <p:nvSpPr>
          <p:cNvPr id="21" name="Rectangle 30"/>
          <p:cNvSpPr>
            <a:spLocks noChangeArrowheads="1"/>
          </p:cNvSpPr>
          <p:nvPr/>
        </p:nvSpPr>
        <p:spPr bwMode="auto">
          <a:xfrm>
            <a:off x="1259632" y="4566617"/>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در سیطره عوامل محیطی</a:t>
            </a:r>
            <a:endParaRPr lang="en-US" sz="2800" b="1">
              <a:cs typeface="B Titr" pitchFamily="2" charset="-78"/>
            </a:endParaRPr>
          </a:p>
        </p:txBody>
      </p:sp>
      <p:sp>
        <p:nvSpPr>
          <p:cNvPr id="22" name="Rectangle 31"/>
          <p:cNvSpPr>
            <a:spLocks noChangeArrowheads="1"/>
          </p:cNvSpPr>
          <p:nvPr/>
        </p:nvSpPr>
        <p:spPr bwMode="auto">
          <a:xfrm>
            <a:off x="5148064" y="4553917"/>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مدیریت محیط تعاملی</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فاز بندی اقدام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03735"/>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کنترل</a:t>
            </a:r>
            <a:endParaRPr lang="ar-SA" sz="2800" b="1">
              <a:solidFill>
                <a:srgbClr val="2F0E82"/>
              </a:solidFill>
              <a:cs typeface="B Titr" pitchFamily="2" charset="-78"/>
            </a:endParaRPr>
          </a:p>
        </p:txBody>
      </p:sp>
      <p:sp>
        <p:nvSpPr>
          <p:cNvPr id="24" name="Rectangle 29"/>
          <p:cNvSpPr>
            <a:spLocks noChangeArrowheads="1"/>
          </p:cNvSpPr>
          <p:nvPr/>
        </p:nvSpPr>
        <p:spPr bwMode="auto">
          <a:xfrm>
            <a:off x="5211068" y="2348880"/>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پیش بینی</a:t>
            </a:r>
            <a:endParaRPr lang="ar-SA" sz="2800" b="1">
              <a:solidFill>
                <a:srgbClr val="2F0E82"/>
              </a:solidFill>
              <a:cs typeface="B Titr" pitchFamily="2" charset="-78"/>
            </a:endParaRPr>
          </a:p>
        </p:txBody>
      </p:sp>
      <p:sp>
        <p:nvSpPr>
          <p:cNvPr id="25" name="Rectangle 30"/>
          <p:cNvSpPr>
            <a:spLocks noChangeArrowheads="1"/>
          </p:cNvSpPr>
          <p:nvPr/>
        </p:nvSpPr>
        <p:spPr bwMode="auto">
          <a:xfrm>
            <a:off x="1250627" y="4521472"/>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مقابله</a:t>
            </a:r>
            <a:endParaRPr lang="en-US" sz="2800" b="1">
              <a:cs typeface="B Titr" pitchFamily="2" charset="-78"/>
            </a:endParaRPr>
          </a:p>
        </p:txBody>
      </p:sp>
      <p:sp>
        <p:nvSpPr>
          <p:cNvPr id="26" name="Rectangle 31"/>
          <p:cNvSpPr>
            <a:spLocks noChangeArrowheads="1"/>
          </p:cNvSpPr>
          <p:nvPr/>
        </p:nvSpPr>
        <p:spPr bwMode="auto">
          <a:xfrm>
            <a:off x="5209480" y="4542805"/>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پیشگیری </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ساختار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3327" y="2337643"/>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وظیفه گرا</a:t>
            </a:r>
            <a:endParaRPr lang="ar-SA" sz="2800" b="1">
              <a:solidFill>
                <a:srgbClr val="2F0E82"/>
              </a:solidFill>
              <a:cs typeface="B Titr" pitchFamily="2" charset="-78"/>
            </a:endParaRPr>
          </a:p>
        </p:txBody>
      </p:sp>
      <p:sp>
        <p:nvSpPr>
          <p:cNvPr id="20" name="Rectangle 29"/>
          <p:cNvSpPr>
            <a:spLocks noChangeArrowheads="1"/>
          </p:cNvSpPr>
          <p:nvPr/>
        </p:nvSpPr>
        <p:spPr bwMode="auto">
          <a:xfrm>
            <a:off x="5177136" y="2323355"/>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سیستم گرا</a:t>
            </a:r>
            <a:endParaRPr lang="ar-SA" sz="2800" b="1">
              <a:solidFill>
                <a:srgbClr val="2F0E82"/>
              </a:solidFill>
              <a:cs typeface="B Titr" pitchFamily="2" charset="-78"/>
            </a:endParaRPr>
          </a:p>
        </p:txBody>
      </p:sp>
      <p:sp>
        <p:nvSpPr>
          <p:cNvPr id="21" name="Rectangle 30"/>
          <p:cNvSpPr>
            <a:spLocks noChangeArrowheads="1"/>
          </p:cNvSpPr>
          <p:nvPr/>
        </p:nvSpPr>
        <p:spPr bwMode="auto">
          <a:xfrm>
            <a:off x="1250627" y="4593480"/>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شغل گرا</a:t>
            </a:r>
            <a:endParaRPr lang="en-US" sz="2800" b="1">
              <a:cs typeface="B Titr" pitchFamily="2" charset="-78"/>
            </a:endParaRPr>
          </a:p>
        </p:txBody>
      </p:sp>
      <p:sp>
        <p:nvSpPr>
          <p:cNvPr id="22" name="Rectangle 31"/>
          <p:cNvSpPr>
            <a:spLocks noChangeArrowheads="1"/>
          </p:cNvSpPr>
          <p:nvPr/>
        </p:nvSpPr>
        <p:spPr bwMode="auto">
          <a:xfrm>
            <a:off x="5175548" y="4566493"/>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نقش گرا</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الگوی سازمانی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26531"/>
            <a:ext cx="3668713" cy="2127250"/>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هرمی شکل</a:t>
            </a:r>
            <a:endParaRPr lang="ar-SA" sz="3200" b="1">
              <a:solidFill>
                <a:srgbClr val="2F0E82"/>
              </a:solidFill>
              <a:cs typeface="B Titr" pitchFamily="2" charset="-78"/>
            </a:endParaRPr>
          </a:p>
        </p:txBody>
      </p:sp>
      <p:sp>
        <p:nvSpPr>
          <p:cNvPr id="24" name="Rectangle 29"/>
          <p:cNvSpPr>
            <a:spLocks noChangeArrowheads="1"/>
          </p:cNvSpPr>
          <p:nvPr/>
        </p:nvSpPr>
        <p:spPr bwMode="auto">
          <a:xfrm>
            <a:off x="5167313" y="2348880"/>
            <a:ext cx="3681412" cy="2112963"/>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هرم معکوس</a:t>
            </a:r>
            <a:endParaRPr lang="ar-SA" sz="3200" b="1">
              <a:solidFill>
                <a:srgbClr val="2F0E82"/>
              </a:solidFill>
              <a:cs typeface="B Titr" pitchFamily="2" charset="-78"/>
            </a:endParaRPr>
          </a:p>
        </p:txBody>
      </p:sp>
      <p:sp>
        <p:nvSpPr>
          <p:cNvPr id="25" name="Rectangle 30"/>
          <p:cNvSpPr>
            <a:spLocks noChangeArrowheads="1"/>
          </p:cNvSpPr>
          <p:nvPr/>
        </p:nvSpPr>
        <p:spPr bwMode="auto">
          <a:xfrm>
            <a:off x="1250627" y="4582368"/>
            <a:ext cx="3681413" cy="2147888"/>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استوانه ای شکل</a:t>
            </a:r>
            <a:endParaRPr lang="en-US" sz="3200" b="1">
              <a:cs typeface="B Titr" pitchFamily="2" charset="-78"/>
            </a:endParaRPr>
          </a:p>
        </p:txBody>
      </p:sp>
      <p:sp>
        <p:nvSpPr>
          <p:cNvPr id="26" name="Rectangle 31"/>
          <p:cNvSpPr>
            <a:spLocks noChangeArrowheads="1"/>
          </p:cNvSpPr>
          <p:nvPr/>
        </p:nvSpPr>
        <p:spPr bwMode="auto">
          <a:xfrm>
            <a:off x="5165725" y="4580905"/>
            <a:ext cx="3683000" cy="2171700"/>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لوزی شکل</a:t>
            </a:r>
            <a:endParaRPr lang="en-US" sz="32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الگوی نقش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34256" y="2348880"/>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ناظم</a:t>
            </a:r>
            <a:endParaRPr lang="ar-SA" sz="2800" b="1">
              <a:solidFill>
                <a:srgbClr val="2F0E82"/>
              </a:solidFill>
              <a:cs typeface="B Titr" pitchFamily="2" charset="-78"/>
            </a:endParaRPr>
          </a:p>
        </p:txBody>
      </p:sp>
      <p:sp>
        <p:nvSpPr>
          <p:cNvPr id="20" name="Rectangle 29"/>
          <p:cNvSpPr>
            <a:spLocks noChangeArrowheads="1"/>
          </p:cNvSpPr>
          <p:nvPr/>
        </p:nvSpPr>
        <p:spPr bwMode="auto">
          <a:xfrm>
            <a:off x="5149652" y="2359992"/>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مربی</a:t>
            </a:r>
            <a:endParaRPr lang="ar-SA" sz="2800" b="1">
              <a:solidFill>
                <a:srgbClr val="2F0E82"/>
              </a:solidFill>
              <a:cs typeface="B Titr" pitchFamily="2" charset="-78"/>
            </a:endParaRPr>
          </a:p>
        </p:txBody>
      </p:sp>
      <p:sp>
        <p:nvSpPr>
          <p:cNvPr id="21" name="Rectangle 30"/>
          <p:cNvSpPr>
            <a:spLocks noChangeArrowheads="1"/>
          </p:cNvSpPr>
          <p:nvPr/>
        </p:nvSpPr>
        <p:spPr bwMode="auto">
          <a:xfrm>
            <a:off x="1221556" y="4566617"/>
            <a:ext cx="3681413" cy="2147888"/>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ضابطه</a:t>
            </a:r>
            <a:endParaRPr lang="en-US" sz="2800" b="1">
              <a:cs typeface="B Titr" pitchFamily="2" charset="-78"/>
            </a:endParaRPr>
          </a:p>
        </p:txBody>
      </p:sp>
      <p:sp>
        <p:nvSpPr>
          <p:cNvPr id="22" name="Rectangle 31"/>
          <p:cNvSpPr>
            <a:spLocks noChangeArrowheads="1"/>
          </p:cNvSpPr>
          <p:nvPr/>
        </p:nvSpPr>
        <p:spPr bwMode="auto">
          <a:xfrm>
            <a:off x="5148064" y="4553917"/>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حامی</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زمان وشرایط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حال گرا</a:t>
            </a:r>
            <a:endParaRPr lang="ar-SA" sz="2000" b="1">
              <a:solidFill>
                <a:srgbClr val="2F0E82"/>
              </a:solidFill>
              <a:cs typeface="B Titr" pitchFamily="2" charset="-78"/>
            </a:endParaRPr>
          </a:p>
        </p:txBody>
      </p:sp>
      <p:sp>
        <p:nvSpPr>
          <p:cNvPr id="24" name="Rectangle 29"/>
          <p:cNvSpPr>
            <a:spLocks noChangeArrowheads="1"/>
          </p:cNvSpPr>
          <p:nvPr/>
        </p:nvSpPr>
        <p:spPr bwMode="auto">
          <a:xfrm>
            <a:off x="5167313" y="2359992"/>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آینده گرا</a:t>
            </a:r>
            <a:endParaRPr lang="ar-SA" sz="2000" b="1">
              <a:solidFill>
                <a:srgbClr val="2F0E82"/>
              </a:solidFill>
              <a:cs typeface="B Titr" pitchFamily="2" charset="-78"/>
            </a:endParaRPr>
          </a:p>
        </p:txBody>
      </p:sp>
      <p:sp>
        <p:nvSpPr>
          <p:cNvPr id="25" name="Rectangle 30"/>
          <p:cNvSpPr>
            <a:spLocks noChangeArrowheads="1"/>
          </p:cNvSpPr>
          <p:nvPr/>
        </p:nvSpPr>
        <p:spPr bwMode="auto">
          <a:xfrm>
            <a:off x="1250627" y="4566617"/>
            <a:ext cx="3681413" cy="2147888"/>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گذشته گرا</a:t>
            </a:r>
            <a:endParaRPr lang="en-US" sz="2000" b="1">
              <a:cs typeface="B Titr" pitchFamily="2" charset="-78"/>
            </a:endParaRPr>
          </a:p>
        </p:txBody>
      </p:sp>
      <p:sp>
        <p:nvSpPr>
          <p:cNvPr id="26" name="Rectangle 31"/>
          <p:cNvSpPr>
            <a:spLocks noChangeArrowheads="1"/>
          </p:cNvSpPr>
          <p:nvPr/>
        </p:nvSpPr>
        <p:spPr bwMode="auto">
          <a:xfrm>
            <a:off x="5165725" y="4553917"/>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موقعیت گرا</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smtClean="0">
                <a:solidFill>
                  <a:srgbClr val="C00000"/>
                </a:solidFill>
                <a:cs typeface="B Titr" pitchFamily="2" charset="-78"/>
              </a:rPr>
              <a:t>I T</a:t>
            </a:r>
            <a:r>
              <a:rPr lang="en-US" sz="2400" b="1" dirty="0" smtClean="0">
                <a:solidFill>
                  <a:srgbClr val="C00000"/>
                </a:solidFill>
                <a:cs typeface="B Titr" pitchFamily="2" charset="-78"/>
              </a:rPr>
              <a:t> </a:t>
            </a:r>
            <a:r>
              <a:rPr lang="fa-IR" sz="2400" b="1" dirty="0" smtClean="0">
                <a:solidFill>
                  <a:srgbClr val="C00000"/>
                </a:solidFill>
                <a:cs typeface="B Titr" pitchFamily="2" charset="-78"/>
              </a:rPr>
              <a:t>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Rectangle 28"/>
          <p:cNvSpPr>
            <a:spLocks noChangeArrowheads="1"/>
          </p:cNvSpPr>
          <p:nvPr/>
        </p:nvSpPr>
        <p:spPr bwMode="auto">
          <a:xfrm>
            <a:off x="1263327" y="2333898"/>
            <a:ext cx="3668713" cy="212725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اطلاعات</a:t>
            </a:r>
            <a:endParaRPr lang="ar-SA" sz="2800" b="1">
              <a:solidFill>
                <a:srgbClr val="2F0E82"/>
              </a:solidFill>
              <a:cs typeface="B Titr" pitchFamily="2" charset="-78"/>
            </a:endParaRPr>
          </a:p>
        </p:txBody>
      </p:sp>
      <p:sp>
        <p:nvSpPr>
          <p:cNvPr id="28" name="Rectangle 29"/>
          <p:cNvSpPr>
            <a:spLocks noChangeArrowheads="1"/>
          </p:cNvSpPr>
          <p:nvPr/>
        </p:nvSpPr>
        <p:spPr bwMode="auto">
          <a:xfrm>
            <a:off x="5139060" y="2319610"/>
            <a:ext cx="3681412" cy="2112963"/>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حکمت</a:t>
            </a:r>
            <a:endParaRPr lang="ar-SA" sz="2800" b="1">
              <a:solidFill>
                <a:srgbClr val="2F0E82"/>
              </a:solidFill>
              <a:cs typeface="B Titr" pitchFamily="2" charset="-78"/>
            </a:endParaRPr>
          </a:p>
        </p:txBody>
      </p:sp>
      <p:sp>
        <p:nvSpPr>
          <p:cNvPr id="29" name="Rectangle 30"/>
          <p:cNvSpPr>
            <a:spLocks noChangeArrowheads="1"/>
          </p:cNvSpPr>
          <p:nvPr/>
        </p:nvSpPr>
        <p:spPr bwMode="auto">
          <a:xfrm>
            <a:off x="1250627" y="4521473"/>
            <a:ext cx="3681413" cy="2147887"/>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اخبار </a:t>
            </a:r>
            <a:endParaRPr lang="en-US" sz="2800" b="1">
              <a:cs typeface="B Titr" pitchFamily="2" charset="-78"/>
            </a:endParaRPr>
          </a:p>
        </p:txBody>
      </p:sp>
      <p:sp>
        <p:nvSpPr>
          <p:cNvPr id="30" name="Rectangle 31"/>
          <p:cNvSpPr>
            <a:spLocks noChangeArrowheads="1"/>
          </p:cNvSpPr>
          <p:nvPr/>
        </p:nvSpPr>
        <p:spPr bwMode="auto">
          <a:xfrm>
            <a:off x="5137472" y="4494485"/>
            <a:ext cx="3683000" cy="2171700"/>
          </a:xfrm>
          <a:prstGeom prst="rect">
            <a:avLst/>
          </a:prstGeom>
          <a:noFill/>
          <a:ln w="9525">
            <a:noFill/>
            <a:miter lim="800000"/>
            <a:headEnd/>
            <a:tailEnd/>
          </a:ln>
          <a:effectLst/>
        </p:spPr>
        <p:txBody>
          <a:bodyPr wrap="none" anchor="ctr"/>
          <a:lstStyle/>
          <a:p>
            <a:pPr algn="ctr" rtl="1"/>
            <a:r>
              <a:rPr lang="fa-IR" sz="2800" b="1">
                <a:solidFill>
                  <a:srgbClr val="2F0E82"/>
                </a:solidFill>
                <a:cs typeface="B Titr" pitchFamily="2" charset="-78"/>
              </a:rPr>
              <a:t>خبرگی ودانش</a:t>
            </a:r>
            <a:endParaRPr lang="en-US" sz="28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1+#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نياز به تغيير </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مكرر</a:t>
            </a:r>
          </a:p>
        </p:txBody>
      </p:sp>
      <p:sp>
        <p:nvSpPr>
          <p:cNvPr id="6" name="Rectangle 15"/>
          <p:cNvSpPr>
            <a:spLocks noChangeArrowheads="1"/>
          </p:cNvSpPr>
          <p:nvPr/>
        </p:nvSpPr>
        <p:spPr bwMode="auto">
          <a:xfrm>
            <a:off x="1142977" y="1714599"/>
            <a:ext cx="980751"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غيرمكرر</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8494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با سابقه </a:t>
            </a:r>
          </a:p>
        </p:txBody>
      </p:sp>
      <p:sp>
        <p:nvSpPr>
          <p:cNvPr id="10" name="Rectangle 14"/>
          <p:cNvSpPr>
            <a:spLocks noChangeArrowheads="1"/>
          </p:cNvSpPr>
          <p:nvPr/>
        </p:nvSpPr>
        <p:spPr bwMode="auto">
          <a:xfrm>
            <a:off x="194196" y="6265430"/>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بي سابقه </a:t>
            </a:r>
          </a:p>
        </p:txBody>
      </p:sp>
      <p:cxnSp>
        <p:nvCxnSpPr>
          <p:cNvPr id="11" name="Straight Arrow Connector 10"/>
          <p:cNvCxnSpPr>
            <a:stCxn id="9" idx="2"/>
            <a:endCxn id="10" idx="0"/>
          </p:cNvCxnSpPr>
          <p:nvPr/>
        </p:nvCxnSpPr>
        <p:spPr>
          <a:xfrm>
            <a:off x="618902" y="2744049"/>
            <a:ext cx="13099"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ماهيت تغيير </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تكنولوژي </a:t>
            </a:r>
          </a:p>
        </p:txBody>
      </p:sp>
      <p:cxnSp>
        <p:nvCxnSpPr>
          <p:cNvPr id="18" name="Straight Arrow Connector 17"/>
          <p:cNvCxnSpPr>
            <a:stCxn id="6" idx="3"/>
            <a:endCxn id="5" idx="1"/>
          </p:cNvCxnSpPr>
          <p:nvPr/>
        </p:nvCxnSpPr>
        <p:spPr>
          <a:xfrm>
            <a:off x="2123728" y="1913372"/>
            <a:ext cx="6020172"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Rectangle 28"/>
          <p:cNvSpPr>
            <a:spLocks noChangeArrowheads="1"/>
          </p:cNvSpPr>
          <p:nvPr/>
        </p:nvSpPr>
        <p:spPr bwMode="auto">
          <a:xfrm>
            <a:off x="1263327" y="2333898"/>
            <a:ext cx="3668713" cy="2127250"/>
          </a:xfrm>
          <a:prstGeom prst="rect">
            <a:avLst/>
          </a:prstGeom>
          <a:noFill/>
          <a:ln w="9525">
            <a:noFill/>
            <a:miter lim="800000"/>
            <a:headEnd/>
            <a:tailEnd/>
          </a:ln>
          <a:effectLst/>
        </p:spPr>
        <p:txBody>
          <a:bodyPr wrap="none" anchor="ctr"/>
          <a:lstStyle/>
          <a:p>
            <a:pPr algn="ctr" rtl="1"/>
            <a:r>
              <a:rPr lang="fa-IR" sz="2800" b="1" dirty="0" smtClean="0">
                <a:solidFill>
                  <a:srgbClr val="2F0E82"/>
                </a:solidFill>
                <a:cs typeface="B Titr" pitchFamily="2" charset="-78"/>
              </a:rPr>
              <a:t>تكنولوژي ثابت </a:t>
            </a:r>
          </a:p>
        </p:txBody>
      </p:sp>
      <p:sp>
        <p:nvSpPr>
          <p:cNvPr id="28" name="Rectangle 29"/>
          <p:cNvSpPr>
            <a:spLocks noChangeArrowheads="1"/>
          </p:cNvSpPr>
          <p:nvPr/>
        </p:nvSpPr>
        <p:spPr bwMode="auto">
          <a:xfrm>
            <a:off x="5139060" y="2319610"/>
            <a:ext cx="3681412" cy="2112963"/>
          </a:xfrm>
          <a:prstGeom prst="rect">
            <a:avLst/>
          </a:prstGeom>
          <a:noFill/>
          <a:ln w="9525">
            <a:noFill/>
            <a:miter lim="800000"/>
            <a:headEnd/>
            <a:tailEnd/>
          </a:ln>
          <a:effectLst/>
        </p:spPr>
        <p:txBody>
          <a:bodyPr wrap="none" anchor="ctr"/>
          <a:lstStyle/>
          <a:p>
            <a:pPr lvl="0" algn="ctr" rtl="1"/>
            <a:r>
              <a:rPr lang="fa-IR" sz="2800" b="1" dirty="0" smtClean="0">
                <a:solidFill>
                  <a:srgbClr val="2F0E82"/>
                </a:solidFill>
                <a:cs typeface="B Titr" pitchFamily="2" charset="-78"/>
              </a:rPr>
              <a:t>تكنولوژي انعطاف پذير </a:t>
            </a:r>
          </a:p>
        </p:txBody>
      </p:sp>
      <p:sp>
        <p:nvSpPr>
          <p:cNvPr id="29" name="Rectangle 30"/>
          <p:cNvSpPr>
            <a:spLocks noChangeArrowheads="1"/>
          </p:cNvSpPr>
          <p:nvPr/>
        </p:nvSpPr>
        <p:spPr bwMode="auto">
          <a:xfrm>
            <a:off x="1250627" y="4437112"/>
            <a:ext cx="3681413" cy="2147887"/>
          </a:xfrm>
          <a:prstGeom prst="rect">
            <a:avLst/>
          </a:prstGeom>
          <a:noFill/>
          <a:ln w="9525">
            <a:noFill/>
            <a:miter lim="800000"/>
            <a:headEnd/>
            <a:tailEnd/>
          </a:ln>
          <a:effectLst/>
        </p:spPr>
        <p:txBody>
          <a:bodyPr wrap="none" anchor="ctr"/>
          <a:lstStyle/>
          <a:p>
            <a:pPr algn="ctr" rtl="1"/>
            <a:r>
              <a:rPr lang="fa-IR" sz="2800" b="1" dirty="0" smtClean="0">
                <a:solidFill>
                  <a:srgbClr val="2F0E82"/>
                </a:solidFill>
                <a:cs typeface="B Titr" pitchFamily="2" charset="-78"/>
              </a:rPr>
              <a:t>تكنولوژي موقت – اضطراري </a:t>
            </a:r>
          </a:p>
        </p:txBody>
      </p:sp>
      <p:sp>
        <p:nvSpPr>
          <p:cNvPr id="30" name="Rectangle 31"/>
          <p:cNvSpPr>
            <a:spLocks noChangeArrowheads="1"/>
          </p:cNvSpPr>
          <p:nvPr/>
        </p:nvSpPr>
        <p:spPr bwMode="auto">
          <a:xfrm>
            <a:off x="5137472" y="4425652"/>
            <a:ext cx="3683000" cy="2171700"/>
          </a:xfrm>
          <a:prstGeom prst="rect">
            <a:avLst/>
          </a:prstGeom>
          <a:noFill/>
          <a:ln w="9525">
            <a:noFill/>
            <a:miter lim="800000"/>
            <a:headEnd/>
            <a:tailEnd/>
          </a:ln>
          <a:effectLst/>
        </p:spPr>
        <p:txBody>
          <a:bodyPr wrap="none" anchor="ctr"/>
          <a:lstStyle/>
          <a:p>
            <a:pPr algn="ctr" rtl="1"/>
            <a:r>
              <a:rPr lang="fa-IR" sz="2800" b="1" dirty="0" smtClean="0">
                <a:solidFill>
                  <a:srgbClr val="2F0E82"/>
                </a:solidFill>
                <a:cs typeface="B Titr" pitchFamily="2" charset="-78"/>
              </a:rPr>
              <a:t>تكنولوژي قابل تطبيق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1+#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عوامل داخلي</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قوت</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ضعف</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فرصت</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تهديد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عوامل خارجي</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جایگاه نظریه  (احمد وند)</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3327" y="2276872"/>
            <a:ext cx="3668713" cy="2127250"/>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مصرف نظریه</a:t>
            </a:r>
            <a:endParaRPr lang="ar-SA" sz="3200" b="1">
              <a:solidFill>
                <a:srgbClr val="2F0E82"/>
              </a:solidFill>
              <a:cs typeface="B Titr" pitchFamily="2" charset="-78"/>
            </a:endParaRPr>
          </a:p>
        </p:txBody>
      </p:sp>
      <p:sp>
        <p:nvSpPr>
          <p:cNvPr id="20" name="Rectangle 29"/>
          <p:cNvSpPr>
            <a:spLocks noChangeArrowheads="1"/>
          </p:cNvSpPr>
          <p:nvPr/>
        </p:nvSpPr>
        <p:spPr bwMode="auto">
          <a:xfrm>
            <a:off x="5211068" y="2265635"/>
            <a:ext cx="3681412" cy="2112963"/>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نظریه سازی اصیل</a:t>
            </a:r>
            <a:endParaRPr lang="ar-SA" sz="3200" b="1">
              <a:solidFill>
                <a:srgbClr val="2F0E82"/>
              </a:solidFill>
              <a:cs typeface="B Titr" pitchFamily="2" charset="-78"/>
            </a:endParaRPr>
          </a:p>
        </p:txBody>
      </p:sp>
      <p:sp>
        <p:nvSpPr>
          <p:cNvPr id="21" name="Rectangle 30"/>
          <p:cNvSpPr>
            <a:spLocks noChangeArrowheads="1"/>
          </p:cNvSpPr>
          <p:nvPr/>
        </p:nvSpPr>
        <p:spPr bwMode="auto">
          <a:xfrm>
            <a:off x="1250627" y="4532709"/>
            <a:ext cx="3681413" cy="2147888"/>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عمل بدون نظریه</a:t>
            </a:r>
            <a:endParaRPr lang="en-US" sz="3200" b="1">
              <a:cs typeface="B Titr" pitchFamily="2" charset="-78"/>
            </a:endParaRPr>
          </a:p>
        </p:txBody>
      </p:sp>
      <p:sp>
        <p:nvSpPr>
          <p:cNvPr id="22" name="Rectangle 31"/>
          <p:cNvSpPr>
            <a:spLocks noChangeArrowheads="1"/>
          </p:cNvSpPr>
          <p:nvPr/>
        </p:nvSpPr>
        <p:spPr bwMode="auto">
          <a:xfrm>
            <a:off x="5209480" y="4497660"/>
            <a:ext cx="3683000" cy="2171700"/>
          </a:xfrm>
          <a:prstGeom prst="rect">
            <a:avLst/>
          </a:prstGeom>
          <a:noFill/>
          <a:ln w="9525">
            <a:noFill/>
            <a:miter lim="800000"/>
            <a:headEnd/>
            <a:tailEnd/>
          </a:ln>
          <a:effectLst/>
        </p:spPr>
        <p:txBody>
          <a:bodyPr wrap="none" anchor="ctr"/>
          <a:lstStyle/>
          <a:p>
            <a:pPr algn="ctr" rtl="1"/>
            <a:r>
              <a:rPr lang="fa-IR" sz="3200" b="1">
                <a:solidFill>
                  <a:srgbClr val="2F0E82"/>
                </a:solidFill>
                <a:cs typeface="B Titr" pitchFamily="2" charset="-78"/>
              </a:rPr>
              <a:t>بدیل سازی نظری</a:t>
            </a:r>
            <a:endParaRPr lang="en-US" sz="32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0872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179512" y="1556792"/>
            <a:ext cx="8784976" cy="5170646"/>
          </a:xfrm>
          <a:prstGeom prst="rect">
            <a:avLst/>
          </a:prstGeom>
          <a:noFill/>
        </p:spPr>
        <p:txBody>
          <a:bodyPr wrap="square" rtlCol="0">
            <a:spAutoFit/>
          </a:bodyPr>
          <a:lstStyle/>
          <a:p>
            <a:pPr algn="justLow" rtl="1">
              <a:lnSpc>
                <a:spcPct val="150000"/>
              </a:lnSpc>
            </a:pPr>
            <a:r>
              <a:rPr lang="fa-IR" sz="4400" dirty="0" smtClean="0">
                <a:cs typeface="B Nazanin" pitchFamily="2" charset="-78"/>
              </a:rPr>
              <a:t>تئوري نقاط مرجع استراتژيك بيان مي كند كه با شناسايي </a:t>
            </a:r>
            <a:r>
              <a:rPr lang="fa-IR" sz="4400" b="1" dirty="0" smtClean="0">
                <a:cs typeface="B Nazanin" pitchFamily="2" charset="-78"/>
              </a:rPr>
              <a:t>نقاط مرجع </a:t>
            </a:r>
            <a:r>
              <a:rPr lang="fa-IR" sz="4400" dirty="0" smtClean="0">
                <a:cs typeface="B Nazanin" pitchFamily="2" charset="-78"/>
              </a:rPr>
              <a:t>استراتژيك سازمان كه تأثير عمده‌اي بر فعاليت‌ها و عملكرد سازمان دارند، مي‌توان تصميمات استراتژيك سازماني را اتخاذ نمود. (بامبرگر و فيگن باوم ، 1996)</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قلمرو رقابت</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وسیع</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lvl="0" algn="ctr" rtl="1" fontAlgn="base">
              <a:spcBef>
                <a:spcPct val="20000"/>
              </a:spcBef>
              <a:spcAft>
                <a:spcPct val="0"/>
              </a:spcAft>
              <a:buClr>
                <a:schemeClr val="hlink"/>
              </a:buClr>
              <a:buSzPct val="65000"/>
            </a:pPr>
            <a:r>
              <a:rPr lang="fa-IR" sz="2000" b="1" dirty="0" smtClean="0">
                <a:cs typeface="B Nazanin" pitchFamily="2" charset="-78"/>
              </a:rPr>
              <a:t>محدود </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تمایز</a:t>
            </a:r>
          </a:p>
        </p:txBody>
      </p:sp>
      <p:sp>
        <p:nvSpPr>
          <p:cNvPr id="10" name="Rectangle 14"/>
          <p:cNvSpPr>
            <a:spLocks noChangeArrowheads="1"/>
          </p:cNvSpPr>
          <p:nvPr/>
        </p:nvSpPr>
        <p:spPr bwMode="auto">
          <a:xfrm>
            <a:off x="194196" y="5964039"/>
            <a:ext cx="875609" cy="705321"/>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کاهش هزینه </a:t>
            </a:r>
          </a:p>
        </p:txBody>
      </p:sp>
      <p:cxnSp>
        <p:nvCxnSpPr>
          <p:cNvPr id="11" name="Straight Arrow Connector 10"/>
          <p:cNvCxnSpPr>
            <a:stCxn id="9" idx="2"/>
            <a:endCxn id="10" idx="0"/>
          </p:cNvCxnSpPr>
          <p:nvPr/>
        </p:nvCxnSpPr>
        <p:spPr>
          <a:xfrm flipH="1">
            <a:off x="632001" y="2744049"/>
            <a:ext cx="26542" cy="321999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209835" y="4098268"/>
            <a:ext cx="32403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مزیت رقابتی</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گونه های استراتژی تجاری (پورتر) </a:t>
            </a:r>
            <a:r>
              <a:rPr lang="fa-IR" sz="1600" b="1" dirty="0" smtClean="0">
                <a:solidFill>
                  <a:srgbClr val="C00000"/>
                </a:solidFill>
                <a:cs typeface="B Titr" pitchFamily="2" charset="-78"/>
              </a:rPr>
              <a:t>(سید جوادین326-هانگر 137)</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03735"/>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رهبری هزینه </a:t>
            </a:r>
            <a:endParaRPr lang="ar-SA" sz="2000" b="1">
              <a:solidFill>
                <a:srgbClr val="2F0E82"/>
              </a:solidFill>
              <a:cs typeface="B Titr" pitchFamily="2" charset="-78"/>
            </a:endParaRPr>
          </a:p>
          <a:p>
            <a:pPr algn="ctr" rtl="1"/>
            <a:endParaRPr lang="ar-SA" sz="2000" b="1">
              <a:solidFill>
                <a:srgbClr val="2F0E82"/>
              </a:solidFill>
              <a:cs typeface="B Titr" pitchFamily="2" charset="-78"/>
            </a:endParaRPr>
          </a:p>
        </p:txBody>
      </p:sp>
      <p:sp>
        <p:nvSpPr>
          <p:cNvPr id="24" name="Rectangle 29"/>
          <p:cNvSpPr>
            <a:spLocks noChangeArrowheads="1"/>
          </p:cNvSpPr>
          <p:nvPr/>
        </p:nvSpPr>
        <p:spPr bwMode="auto">
          <a:xfrm>
            <a:off x="5167313" y="2303735"/>
            <a:ext cx="3681412" cy="2112962"/>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تمایز</a:t>
            </a:r>
            <a:endParaRPr lang="ar-SA" sz="2000" b="1">
              <a:solidFill>
                <a:srgbClr val="2F0E82"/>
              </a:solidFill>
              <a:cs typeface="B Titr" pitchFamily="2" charset="-78"/>
            </a:endParaRPr>
          </a:p>
          <a:p>
            <a:pPr algn="ctr" rtl="1"/>
            <a:endParaRPr lang="ar-SA" sz="2000" b="1">
              <a:solidFill>
                <a:srgbClr val="24486C"/>
              </a:solidFill>
              <a:cs typeface="B Titr" pitchFamily="2" charset="-78"/>
            </a:endParaRPr>
          </a:p>
        </p:txBody>
      </p:sp>
      <p:sp>
        <p:nvSpPr>
          <p:cNvPr id="25" name="Rectangle 30"/>
          <p:cNvSpPr>
            <a:spLocks noChangeArrowheads="1"/>
          </p:cNvSpPr>
          <p:nvPr/>
        </p:nvSpPr>
        <p:spPr bwMode="auto">
          <a:xfrm>
            <a:off x="1250627" y="4449465"/>
            <a:ext cx="3681413" cy="2147887"/>
          </a:xfrm>
          <a:prstGeom prst="rect">
            <a:avLst/>
          </a:prstGeom>
          <a:noFill/>
          <a:ln w="9525">
            <a:noFill/>
            <a:miter lim="800000"/>
            <a:headEnd/>
            <a:tailEnd/>
          </a:ln>
          <a:effectLst/>
        </p:spPr>
        <p:txBody>
          <a:bodyPr wrap="none" anchor="ctr"/>
          <a:lstStyle/>
          <a:p>
            <a:pPr algn="ctr" rtl="1"/>
            <a:r>
              <a:rPr lang="fa-IR" sz="2000" dirty="0">
                <a:solidFill>
                  <a:srgbClr val="2F0E82"/>
                </a:solidFill>
                <a:cs typeface="B Titr" pitchFamily="2" charset="-78"/>
              </a:rPr>
              <a:t>هزینه محور</a:t>
            </a:r>
            <a:endParaRPr lang="ar-SA" sz="2000" dirty="0">
              <a:solidFill>
                <a:srgbClr val="2F0E82"/>
              </a:solidFill>
              <a:cs typeface="B Titr" pitchFamily="2" charset="-78"/>
            </a:endParaRPr>
          </a:p>
          <a:p>
            <a:pPr algn="ctr" rtl="1"/>
            <a:endParaRPr lang="en-US" sz="2000" b="1" dirty="0">
              <a:cs typeface="B Titr" pitchFamily="2" charset="-78"/>
            </a:endParaRPr>
          </a:p>
        </p:txBody>
      </p:sp>
      <p:sp>
        <p:nvSpPr>
          <p:cNvPr id="26" name="Rectangle 31"/>
          <p:cNvSpPr>
            <a:spLocks noChangeArrowheads="1"/>
          </p:cNvSpPr>
          <p:nvPr/>
        </p:nvSpPr>
        <p:spPr bwMode="auto">
          <a:xfrm>
            <a:off x="5165725" y="4497660"/>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تمایز محور</a:t>
            </a:r>
            <a:endParaRPr lang="en-US" sz="2000" b="1">
              <a:solidFill>
                <a:srgbClr val="2F0E82"/>
              </a:solidFill>
              <a:cs typeface="B Titr" pitchFamily="2" charset="-78"/>
            </a:endParaRPr>
          </a:p>
          <a:p>
            <a:pPr algn="ctr" rtl="1"/>
            <a:endParaRPr lang="ar-SA" sz="2000" b="1">
              <a:solidFill>
                <a:srgbClr val="2F0E82"/>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توجه مدیران به</a:t>
            </a: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خارج</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a:t>
            </a:r>
            <a:endParaRPr lang="en-US" sz="1600" b="1" dirty="0">
              <a:cs typeface="B Nazanin" pitchFamily="2" charset="-78"/>
            </a:endParaRP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زیاد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میزان تمرکز</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سیستمهای طراحی ساختار سازمانی (دفت )</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1740" y="2364631"/>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مکانیک</a:t>
            </a:r>
            <a:endParaRPr lang="ar-SA" sz="2000" b="1">
              <a:solidFill>
                <a:srgbClr val="2F0E82"/>
              </a:solidFill>
              <a:cs typeface="B Titr" pitchFamily="2" charset="-78"/>
            </a:endParaRPr>
          </a:p>
        </p:txBody>
      </p:sp>
      <p:sp>
        <p:nvSpPr>
          <p:cNvPr id="24" name="Rectangle 29"/>
          <p:cNvSpPr>
            <a:spLocks noChangeArrowheads="1"/>
          </p:cNvSpPr>
          <p:nvPr/>
        </p:nvSpPr>
        <p:spPr bwMode="auto">
          <a:xfrm>
            <a:off x="5167313" y="2348880"/>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بسیار ارگانیک</a:t>
            </a:r>
            <a:endParaRPr lang="ar-SA" sz="2000" b="1">
              <a:solidFill>
                <a:srgbClr val="2F0E82"/>
              </a:solidFill>
              <a:cs typeface="B Titr" pitchFamily="2" charset="-78"/>
            </a:endParaRPr>
          </a:p>
        </p:txBody>
      </p:sp>
      <p:sp>
        <p:nvSpPr>
          <p:cNvPr id="25" name="Rectangle 30"/>
          <p:cNvSpPr>
            <a:spLocks noChangeArrowheads="1"/>
          </p:cNvSpPr>
          <p:nvPr/>
        </p:nvSpPr>
        <p:spPr bwMode="auto">
          <a:xfrm>
            <a:off x="1250628" y="4487118"/>
            <a:ext cx="3681412" cy="2147888"/>
          </a:xfrm>
          <a:prstGeom prst="rect">
            <a:avLst/>
          </a:prstGeom>
          <a:noFill/>
          <a:ln w="9525">
            <a:noFill/>
            <a:miter lim="800000"/>
            <a:headEnd/>
            <a:tailEnd/>
          </a:ln>
          <a:effectLst/>
        </p:spPr>
        <p:txBody>
          <a:bodyPr wrap="none" anchor="ctr"/>
          <a:lstStyle/>
          <a:p>
            <a:pPr algn="ctr" rtl="1"/>
            <a:r>
              <a:rPr lang="fa-IR" sz="2000" b="1" dirty="0">
                <a:solidFill>
                  <a:srgbClr val="2F0E82"/>
                </a:solidFill>
                <a:cs typeface="B Titr" pitchFamily="2" charset="-78"/>
              </a:rPr>
              <a:t>بسیار </a:t>
            </a:r>
            <a:r>
              <a:rPr lang="fa-IR" sz="2000" b="1" dirty="0" smtClean="0">
                <a:solidFill>
                  <a:srgbClr val="2F0E82"/>
                </a:solidFill>
                <a:cs typeface="B Titr" pitchFamily="2" charset="-78"/>
              </a:rPr>
              <a:t>مکانیک </a:t>
            </a:r>
            <a:endParaRPr lang="en-US" sz="2000" b="1" dirty="0">
              <a:cs typeface="B Titr" pitchFamily="2" charset="-78"/>
            </a:endParaRPr>
          </a:p>
        </p:txBody>
      </p:sp>
      <p:sp>
        <p:nvSpPr>
          <p:cNvPr id="26" name="Rectangle 31"/>
          <p:cNvSpPr>
            <a:spLocks noChangeArrowheads="1"/>
          </p:cNvSpPr>
          <p:nvPr/>
        </p:nvSpPr>
        <p:spPr bwMode="auto">
          <a:xfrm>
            <a:off x="5165725" y="4542805"/>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ارگانیک</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تغییر محیطی </a:t>
            </a:r>
          </a:p>
        </p:txBody>
      </p:sp>
      <p:sp>
        <p:nvSpPr>
          <p:cNvPr id="5" name="Rectangle 14"/>
          <p:cNvSpPr>
            <a:spLocks noChangeArrowheads="1"/>
          </p:cNvSpPr>
          <p:nvPr/>
        </p:nvSpPr>
        <p:spPr bwMode="auto">
          <a:xfrm>
            <a:off x="8143900" y="1412776"/>
            <a:ext cx="857256" cy="828432"/>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 (پویا )</a:t>
            </a:r>
          </a:p>
        </p:txBody>
      </p:sp>
      <p:sp>
        <p:nvSpPr>
          <p:cNvPr id="6" name="Rectangle 15"/>
          <p:cNvSpPr>
            <a:spLocks noChangeArrowheads="1"/>
          </p:cNvSpPr>
          <p:nvPr/>
        </p:nvSpPr>
        <p:spPr bwMode="auto">
          <a:xfrm>
            <a:off x="1142977" y="1499543"/>
            <a:ext cx="836735" cy="705321"/>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 (ثبات )</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پیچیدگی محیطی</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سیستم های طراحی ساختار  سازمانی   </a:t>
            </a:r>
            <a:r>
              <a:rPr lang="fa-IR" sz="1100" b="1" dirty="0" smtClean="0">
                <a:solidFill>
                  <a:srgbClr val="C00000"/>
                </a:solidFill>
                <a:cs typeface="B Titr" pitchFamily="2" charset="-78"/>
              </a:rPr>
              <a:t>( دفت – مینتزبرگ- رابینز- الوانی 236 – اعرابی طراحی ساختار)</a:t>
            </a:r>
          </a:p>
        </p:txBody>
      </p:sp>
      <p:cxnSp>
        <p:nvCxnSpPr>
          <p:cNvPr id="18" name="Straight Arrow Connector 17"/>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بروکراسی حرفه ای</a:t>
            </a:r>
            <a:endParaRPr lang="ar-SA" sz="2000" b="1">
              <a:solidFill>
                <a:srgbClr val="2F0E82"/>
              </a:solidFill>
              <a:cs typeface="B Titr" pitchFamily="2" charset="-78"/>
            </a:endParaRPr>
          </a:p>
          <a:p>
            <a:pPr algn="ctr" rtl="1"/>
            <a:endParaRPr lang="ar-SA" sz="2000" b="1">
              <a:solidFill>
                <a:srgbClr val="2F0E82"/>
              </a:solidFill>
              <a:cs typeface="B Titr" pitchFamily="2" charset="-78"/>
            </a:endParaRPr>
          </a:p>
          <a:p>
            <a:pPr algn="ctr" rtl="1"/>
            <a:r>
              <a:rPr lang="fa-IR" sz="2000" b="1">
                <a:solidFill>
                  <a:srgbClr val="000000"/>
                </a:solidFill>
                <a:cs typeface="B Titr" pitchFamily="2" charset="-78"/>
              </a:rPr>
              <a:t>ماشینی -بروکراتیک</a:t>
            </a:r>
            <a:endParaRPr lang="en-US" sz="2000" b="1">
              <a:cs typeface="B Titr" pitchFamily="2" charset="-78"/>
            </a:endParaRPr>
          </a:p>
        </p:txBody>
      </p:sp>
      <p:sp>
        <p:nvSpPr>
          <p:cNvPr id="20" name="Rectangle 29"/>
          <p:cNvSpPr>
            <a:spLocks noChangeArrowheads="1"/>
          </p:cNvSpPr>
          <p:nvPr/>
        </p:nvSpPr>
        <p:spPr bwMode="auto">
          <a:xfrm>
            <a:off x="5167313" y="2359992"/>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متخصص سالاری</a:t>
            </a:r>
            <a:endParaRPr lang="ar-SA" sz="2000" b="1">
              <a:solidFill>
                <a:srgbClr val="2F0E82"/>
              </a:solidFill>
              <a:cs typeface="B Titr" pitchFamily="2" charset="-78"/>
            </a:endParaRPr>
          </a:p>
          <a:p>
            <a:pPr algn="ctr" rtl="1"/>
            <a:endParaRPr lang="ar-SA" sz="2000" b="1">
              <a:solidFill>
                <a:srgbClr val="24486C"/>
              </a:solidFill>
              <a:cs typeface="B Titr" pitchFamily="2" charset="-78"/>
            </a:endParaRPr>
          </a:p>
          <a:p>
            <a:pPr algn="ctr" rtl="1"/>
            <a:r>
              <a:rPr lang="fa-IR" sz="2000" b="1">
                <a:solidFill>
                  <a:srgbClr val="000000"/>
                </a:solidFill>
                <a:cs typeface="B Titr" pitchFamily="2" charset="-78"/>
              </a:rPr>
              <a:t>(ادهوکراسی )</a:t>
            </a:r>
            <a:endParaRPr lang="en-US" sz="2000" b="1">
              <a:cs typeface="B Titr" pitchFamily="2" charset="-78"/>
            </a:endParaRPr>
          </a:p>
        </p:txBody>
      </p:sp>
      <p:sp>
        <p:nvSpPr>
          <p:cNvPr id="21" name="Rectangle 30"/>
          <p:cNvSpPr>
            <a:spLocks noChangeArrowheads="1"/>
          </p:cNvSpPr>
          <p:nvPr/>
        </p:nvSpPr>
        <p:spPr bwMode="auto">
          <a:xfrm>
            <a:off x="1250627" y="4566617"/>
            <a:ext cx="3681413" cy="2147888"/>
          </a:xfrm>
          <a:prstGeom prst="rect">
            <a:avLst/>
          </a:prstGeom>
          <a:noFill/>
          <a:ln w="9525">
            <a:noFill/>
            <a:miter lim="800000"/>
            <a:headEnd/>
            <a:tailEnd/>
          </a:ln>
          <a:effectLst/>
        </p:spPr>
        <p:txBody>
          <a:bodyPr wrap="none" anchor="ctr"/>
          <a:lstStyle/>
          <a:p>
            <a:pPr algn="ctr" rtl="1"/>
            <a:r>
              <a:rPr lang="fa-IR" sz="2000">
                <a:solidFill>
                  <a:srgbClr val="2F0E82"/>
                </a:solidFill>
                <a:cs typeface="B Titr" pitchFamily="2" charset="-78"/>
              </a:rPr>
              <a:t>بروکراسی ماشینی</a:t>
            </a:r>
            <a:endParaRPr lang="ar-SA" sz="2000">
              <a:solidFill>
                <a:srgbClr val="2F0E82"/>
              </a:solidFill>
              <a:cs typeface="B Titr" pitchFamily="2" charset="-78"/>
            </a:endParaRPr>
          </a:p>
          <a:p>
            <a:pPr algn="ctr" rtl="1"/>
            <a:endParaRPr lang="ar-SA" sz="2000">
              <a:solidFill>
                <a:srgbClr val="2F0E82"/>
              </a:solidFill>
              <a:cs typeface="B Titr" pitchFamily="2" charset="-78"/>
            </a:endParaRPr>
          </a:p>
          <a:p>
            <a:pPr algn="ctr" rtl="1"/>
            <a:r>
              <a:rPr lang="fa-IR" sz="2000" b="1">
                <a:solidFill>
                  <a:srgbClr val="000000"/>
                </a:solidFill>
                <a:cs typeface="B Titr" pitchFamily="2" charset="-78"/>
              </a:rPr>
              <a:t>(مکانیکی )</a:t>
            </a:r>
            <a:endParaRPr lang="en-US" sz="2000" b="1">
              <a:cs typeface="B Titr" pitchFamily="2" charset="-78"/>
            </a:endParaRPr>
          </a:p>
        </p:txBody>
      </p:sp>
      <p:sp>
        <p:nvSpPr>
          <p:cNvPr id="22" name="Rectangle 31"/>
          <p:cNvSpPr>
            <a:spLocks noChangeArrowheads="1"/>
          </p:cNvSpPr>
          <p:nvPr/>
        </p:nvSpPr>
        <p:spPr bwMode="auto">
          <a:xfrm>
            <a:off x="5165725" y="4553917"/>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ساختار ساده</a:t>
            </a:r>
            <a:endParaRPr lang="en-US" sz="2000" b="1">
              <a:solidFill>
                <a:srgbClr val="2F0E82"/>
              </a:solidFill>
              <a:cs typeface="B Titr" pitchFamily="2" charset="-78"/>
            </a:endParaRPr>
          </a:p>
          <a:p>
            <a:pPr algn="ctr" rtl="1"/>
            <a:endParaRPr lang="ar-SA" sz="2000" b="1">
              <a:solidFill>
                <a:srgbClr val="2F0E82"/>
              </a:solidFill>
              <a:cs typeface="B Titr" pitchFamily="2" charset="-78"/>
            </a:endParaRPr>
          </a:p>
          <a:p>
            <a:pPr algn="ctr" rtl="1"/>
            <a:r>
              <a:rPr lang="fa-IR" sz="2000" b="1">
                <a:solidFill>
                  <a:srgbClr val="000000"/>
                </a:solidFill>
                <a:cs typeface="B Titr" pitchFamily="2" charset="-78"/>
              </a:rPr>
              <a:t>(مبتنی برخلاقیت )</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توجه رهبر به</a:t>
            </a:r>
          </a:p>
        </p:txBody>
      </p:sp>
      <p:sp>
        <p:nvSpPr>
          <p:cNvPr id="5" name="Rectangle 14"/>
          <p:cNvSpPr>
            <a:spLocks noChangeArrowheads="1"/>
          </p:cNvSpPr>
          <p:nvPr/>
        </p:nvSpPr>
        <p:spPr bwMode="auto">
          <a:xfrm>
            <a:off x="7812360" y="1693398"/>
            <a:ext cx="118879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کارگرایی</a:t>
            </a:r>
            <a:endParaRPr lang="en-US" b="1" dirty="0">
              <a:cs typeface="B Nazanin" pitchFamily="2" charset="-78"/>
            </a:endParaRPr>
          </a:p>
        </p:txBody>
      </p:sp>
      <p:sp>
        <p:nvSpPr>
          <p:cNvPr id="6" name="Rectangle 15"/>
          <p:cNvSpPr>
            <a:spLocks noChangeArrowheads="1"/>
          </p:cNvSpPr>
          <p:nvPr/>
        </p:nvSpPr>
        <p:spPr bwMode="auto">
          <a:xfrm>
            <a:off x="1142977" y="1714599"/>
            <a:ext cx="1196775" cy="643766"/>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رابطه گرایی</a:t>
            </a:r>
          </a:p>
          <a:p>
            <a:pPr lvl="0" algn="ctr" eaLnBrk="0" hangingPunct="0"/>
            <a:endParaRPr lang="en-US" sz="1600" b="1" dirty="0"/>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نا بالغ</a:t>
            </a: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بالغ</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سطح پیرو</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سبکهای رهبری (هرسی وبلانچارد)</a:t>
            </a:r>
          </a:p>
        </p:txBody>
      </p:sp>
      <p:cxnSp>
        <p:nvCxnSpPr>
          <p:cNvPr id="18" name="Straight Arrow Connector 17"/>
          <p:cNvCxnSpPr>
            <a:endCxn id="5" idx="1"/>
          </p:cNvCxnSpPr>
          <p:nvPr/>
        </p:nvCxnSpPr>
        <p:spPr>
          <a:xfrm>
            <a:off x="2411760" y="1916832"/>
            <a:ext cx="5400600" cy="611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حمایتی</a:t>
            </a:r>
            <a:endParaRPr lang="en-US" sz="2000" b="1">
              <a:cs typeface="B Titr" pitchFamily="2" charset="-78"/>
            </a:endParaRPr>
          </a:p>
        </p:txBody>
      </p:sp>
      <p:sp>
        <p:nvSpPr>
          <p:cNvPr id="28" name="Rectangle 29"/>
          <p:cNvSpPr>
            <a:spLocks noChangeArrowheads="1"/>
          </p:cNvSpPr>
          <p:nvPr/>
        </p:nvSpPr>
        <p:spPr bwMode="auto">
          <a:xfrm>
            <a:off x="5167313" y="2359992"/>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تفویض اختیار</a:t>
            </a:r>
            <a:endParaRPr lang="en-US" sz="2000" b="1">
              <a:cs typeface="B Titr" pitchFamily="2" charset="-78"/>
            </a:endParaRPr>
          </a:p>
        </p:txBody>
      </p:sp>
      <p:sp>
        <p:nvSpPr>
          <p:cNvPr id="29" name="Rectangle 30"/>
          <p:cNvSpPr>
            <a:spLocks noChangeArrowheads="1"/>
          </p:cNvSpPr>
          <p:nvPr/>
        </p:nvSpPr>
        <p:spPr bwMode="auto">
          <a:xfrm>
            <a:off x="1250627" y="4566617"/>
            <a:ext cx="3681413" cy="2147888"/>
          </a:xfrm>
          <a:prstGeom prst="rect">
            <a:avLst/>
          </a:prstGeom>
          <a:noFill/>
          <a:ln w="9525">
            <a:noFill/>
            <a:miter lim="800000"/>
            <a:headEnd/>
            <a:tailEnd/>
          </a:ln>
          <a:effectLst/>
        </p:spPr>
        <p:txBody>
          <a:bodyPr wrap="none" anchor="ctr"/>
          <a:lstStyle/>
          <a:p>
            <a:pPr algn="ctr" rtl="1"/>
            <a:r>
              <a:rPr lang="fa-IR" sz="2000">
                <a:solidFill>
                  <a:srgbClr val="2F0E82"/>
                </a:solidFill>
                <a:cs typeface="B Titr" pitchFamily="2" charset="-78"/>
              </a:rPr>
              <a:t>تشویقی</a:t>
            </a:r>
            <a:endParaRPr lang="en-US" sz="2000" b="1">
              <a:cs typeface="B Titr" pitchFamily="2" charset="-78"/>
            </a:endParaRPr>
          </a:p>
        </p:txBody>
      </p:sp>
      <p:sp>
        <p:nvSpPr>
          <p:cNvPr id="30" name="Rectangle 31"/>
          <p:cNvSpPr>
            <a:spLocks noChangeArrowheads="1"/>
          </p:cNvSpPr>
          <p:nvPr/>
        </p:nvSpPr>
        <p:spPr bwMode="auto">
          <a:xfrm>
            <a:off x="5165725" y="4553917"/>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دستوری</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ppt_x"/>
                                          </p:val>
                                        </p:tav>
                                        <p:tav tm="100000">
                                          <p:val>
                                            <p:strVal val="#ppt_x"/>
                                          </p:val>
                                        </p:tav>
                                      </p:tavLst>
                                    </p:anim>
                                    <p:anim calcmode="lin" valueType="num">
                                      <p:cBhvr additive="base">
                                        <p:cTn id="1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ppt_x"/>
                                          </p:val>
                                        </p:tav>
                                        <p:tav tm="100000">
                                          <p:val>
                                            <p:strVal val="#ppt_x"/>
                                          </p:val>
                                        </p:tav>
                                      </p:tavLst>
                                    </p:anim>
                                    <p:anim calcmode="lin" valueType="num">
                                      <p:cBhvr additive="base">
                                        <p:cTn id="1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1+#ppt_w/2"/>
                                          </p:val>
                                        </p:tav>
                                        <p:tav tm="100000">
                                          <p:val>
                                            <p:strVal val="#ppt_x"/>
                                          </p:val>
                                        </p:tav>
                                      </p:tavLst>
                                    </p:anim>
                                    <p:anim calcmode="lin" valueType="num">
                                      <p:cBhvr additive="base">
                                        <p:cTn id="2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1+#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تنوع پذیری</a:t>
            </a:r>
          </a:p>
        </p:txBody>
      </p:sp>
      <p:sp>
        <p:nvSpPr>
          <p:cNvPr id="5" name="Rectangle 14"/>
          <p:cNvSpPr>
            <a:spLocks noChangeArrowheads="1"/>
          </p:cNvSpPr>
          <p:nvPr/>
        </p:nvSpPr>
        <p:spPr bwMode="auto">
          <a:xfrm>
            <a:off x="7812360" y="1693398"/>
            <a:ext cx="118879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1196775" cy="643766"/>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کم</a:t>
            </a:r>
          </a:p>
          <a:p>
            <a:pPr lvl="0" algn="ctr" eaLnBrk="0" hangingPunct="0"/>
            <a:endParaRPr lang="en-US" sz="1600" b="1" dirty="0"/>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p>
        </p:txBody>
      </p:sp>
      <p:sp>
        <p:nvSpPr>
          <p:cNvPr id="10" name="Rectangle 14"/>
          <p:cNvSpPr>
            <a:spLocks noChangeArrowheads="1"/>
          </p:cNvSpPr>
          <p:nvPr/>
        </p:nvSpPr>
        <p:spPr bwMode="auto">
          <a:xfrm>
            <a:off x="194196"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p>
        </p:txBody>
      </p:sp>
      <p:cxnSp>
        <p:nvCxnSpPr>
          <p:cNvPr id="11" name="Straight Arrow Connector 10"/>
          <p:cNvCxnSpPr>
            <a:stCxn id="9" idx="2"/>
            <a:endCxn id="10" idx="0"/>
          </p:cNvCxnSpPr>
          <p:nvPr/>
        </p:nvCxnSpPr>
        <p:spPr>
          <a:xfrm flipH="1">
            <a:off x="632001" y="2744049"/>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39886"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تجربه پذیری</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گونه های تکنولوژی خدمات (دفت و مگینتاش )</a:t>
            </a:r>
          </a:p>
        </p:txBody>
      </p:sp>
      <p:cxnSp>
        <p:nvCxnSpPr>
          <p:cNvPr id="18" name="Straight Arrow Connector 17"/>
          <p:cNvCxnSpPr>
            <a:endCxn id="5" idx="1"/>
          </p:cNvCxnSpPr>
          <p:nvPr/>
        </p:nvCxnSpPr>
        <p:spPr>
          <a:xfrm>
            <a:off x="2411760" y="1916832"/>
            <a:ext cx="5400600" cy="611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34256"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طراحی وهنری</a:t>
            </a:r>
            <a:endParaRPr lang="en-US" sz="2000" b="1">
              <a:cs typeface="B Titr" pitchFamily="2" charset="-78"/>
            </a:endParaRPr>
          </a:p>
        </p:txBody>
      </p:sp>
      <p:sp>
        <p:nvSpPr>
          <p:cNvPr id="20" name="Rectangle 29"/>
          <p:cNvSpPr>
            <a:spLocks noChangeArrowheads="1"/>
          </p:cNvSpPr>
          <p:nvPr/>
        </p:nvSpPr>
        <p:spPr bwMode="auto">
          <a:xfrm>
            <a:off x="5149652" y="2359992"/>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پیچیده</a:t>
            </a:r>
            <a:endParaRPr lang="ar-SA" sz="2000" b="1">
              <a:solidFill>
                <a:srgbClr val="2F0E82"/>
              </a:solidFill>
              <a:cs typeface="B Titr" pitchFamily="2" charset="-78"/>
            </a:endParaRPr>
          </a:p>
          <a:p>
            <a:pPr algn="ctr" rtl="1"/>
            <a:endParaRPr lang="ar-SA" sz="2000" b="1">
              <a:solidFill>
                <a:srgbClr val="24486C"/>
              </a:solidFill>
              <a:cs typeface="B Titr" pitchFamily="2" charset="-78"/>
            </a:endParaRPr>
          </a:p>
          <a:p>
            <a:pPr algn="ctr" rtl="1"/>
            <a:r>
              <a:rPr lang="fa-IR" sz="1400" b="1">
                <a:solidFill>
                  <a:srgbClr val="000000"/>
                </a:solidFill>
                <a:cs typeface="B Titr" pitchFamily="2" charset="-78"/>
              </a:rPr>
              <a:t>(سید جوادین 142 )دفت</a:t>
            </a:r>
            <a:endParaRPr lang="en-US" sz="1400" b="1">
              <a:cs typeface="B Titr" pitchFamily="2" charset="-78"/>
            </a:endParaRPr>
          </a:p>
        </p:txBody>
      </p:sp>
      <p:sp>
        <p:nvSpPr>
          <p:cNvPr id="21" name="Rectangle 30"/>
          <p:cNvSpPr>
            <a:spLocks noChangeArrowheads="1"/>
          </p:cNvSpPr>
          <p:nvPr/>
        </p:nvSpPr>
        <p:spPr bwMode="auto">
          <a:xfrm>
            <a:off x="1221556" y="4566617"/>
            <a:ext cx="3681413" cy="2147888"/>
          </a:xfrm>
          <a:prstGeom prst="rect">
            <a:avLst/>
          </a:prstGeom>
          <a:noFill/>
          <a:ln w="9525">
            <a:noFill/>
            <a:miter lim="800000"/>
            <a:headEnd/>
            <a:tailEnd/>
          </a:ln>
          <a:effectLst/>
        </p:spPr>
        <p:txBody>
          <a:bodyPr wrap="none" anchor="ctr"/>
          <a:lstStyle/>
          <a:p>
            <a:pPr algn="ctr" rtl="1"/>
            <a:r>
              <a:rPr lang="fa-IR" sz="2000" dirty="0">
                <a:solidFill>
                  <a:srgbClr val="2F0E82"/>
                </a:solidFill>
                <a:cs typeface="B Titr" pitchFamily="2" charset="-78"/>
              </a:rPr>
              <a:t>یکنواخت</a:t>
            </a:r>
            <a:endParaRPr lang="ar-SA" sz="2000" dirty="0">
              <a:solidFill>
                <a:srgbClr val="2F0E82"/>
              </a:solidFill>
              <a:cs typeface="B Titr" pitchFamily="2" charset="-78"/>
            </a:endParaRPr>
          </a:p>
          <a:p>
            <a:pPr algn="ctr" rtl="1"/>
            <a:endParaRPr lang="ar-SA" sz="2000" dirty="0">
              <a:solidFill>
                <a:srgbClr val="2F0E82"/>
              </a:solidFill>
              <a:cs typeface="B Titr" pitchFamily="2" charset="-78"/>
            </a:endParaRPr>
          </a:p>
          <a:p>
            <a:pPr algn="ctr" rtl="1"/>
            <a:r>
              <a:rPr lang="fa-IR" sz="1600" b="1" dirty="0">
                <a:solidFill>
                  <a:srgbClr val="000000"/>
                </a:solidFill>
                <a:cs typeface="B Titr" pitchFamily="2" charset="-78"/>
              </a:rPr>
              <a:t>(عادی)</a:t>
            </a:r>
            <a:endParaRPr lang="en-US" sz="1600" b="1" dirty="0">
              <a:cs typeface="B Titr" pitchFamily="2" charset="-78"/>
            </a:endParaRPr>
          </a:p>
        </p:txBody>
      </p:sp>
      <p:sp>
        <p:nvSpPr>
          <p:cNvPr id="22" name="Rectangle 31"/>
          <p:cNvSpPr>
            <a:spLocks noChangeArrowheads="1"/>
          </p:cNvSpPr>
          <p:nvPr/>
        </p:nvSpPr>
        <p:spPr bwMode="auto">
          <a:xfrm>
            <a:off x="5148064" y="4553917"/>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مهندسی</a:t>
            </a:r>
          </a:p>
          <a:p>
            <a:pPr algn="ctr" rtl="1"/>
            <a:endParaRPr lang="fa-IR" sz="2000" b="1">
              <a:solidFill>
                <a:srgbClr val="2F0E82"/>
              </a:solidFill>
              <a:cs typeface="B Titr" pitchFamily="2" charset="-78"/>
            </a:endParaRPr>
          </a:p>
          <a:p>
            <a:pPr algn="ctr" rtl="1"/>
            <a:r>
              <a:rPr lang="fa-IR" sz="1400" b="1">
                <a:solidFill>
                  <a:srgbClr val="000000"/>
                </a:solidFill>
                <a:cs typeface="B Titr" pitchFamily="2" charset="-78"/>
              </a:rPr>
              <a:t>دیدگاه پرو (رابینز الوانی 159)</a:t>
            </a:r>
            <a:endParaRPr lang="en-US" sz="1400" b="1">
              <a:solidFill>
                <a:srgbClr val="000000"/>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اندازه هر دسته از محصول</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بسیار بزرگ</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کوچک</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346504"/>
            <a:ext cx="928694" cy="520655"/>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کم بر اساس سفارش</a:t>
            </a:r>
          </a:p>
        </p:txBody>
      </p:sp>
      <p:sp>
        <p:nvSpPr>
          <p:cNvPr id="10" name="Rectangle 14"/>
          <p:cNvSpPr>
            <a:spLocks noChangeArrowheads="1"/>
          </p:cNvSpPr>
          <p:nvPr/>
        </p:nvSpPr>
        <p:spPr bwMode="auto">
          <a:xfrm>
            <a:off x="194196" y="6210260"/>
            <a:ext cx="875609"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1200" b="1" dirty="0" smtClean="0">
                <a:cs typeface="B Nazanin" pitchFamily="2" charset="-78"/>
              </a:rPr>
              <a:t>زیاد بر اساس استاندارد</a:t>
            </a:r>
          </a:p>
        </p:txBody>
      </p:sp>
      <p:cxnSp>
        <p:nvCxnSpPr>
          <p:cNvPr id="11" name="Straight Arrow Connector 10"/>
          <p:cNvCxnSpPr>
            <a:stCxn id="9" idx="2"/>
            <a:endCxn id="10" idx="0"/>
          </p:cNvCxnSpPr>
          <p:nvPr/>
        </p:nvCxnSpPr>
        <p:spPr>
          <a:xfrm flipH="1">
            <a:off x="632001" y="2867159"/>
            <a:ext cx="26542" cy="334310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انعطاف پذیری محصول</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گونه های استراتژی تولید (مردیت )</a:t>
            </a:r>
          </a:p>
        </p:txBody>
      </p:sp>
      <p:cxnSp>
        <p:nvCxnSpPr>
          <p:cNvPr id="18" name="Straight Arrow Connector 17"/>
          <p:cNvCxnSpPr>
            <a:endCxn id="5" idx="1"/>
          </p:cNvCxnSpPr>
          <p:nvPr/>
        </p:nvCxnSpPr>
        <p:spPr>
          <a:xfrm>
            <a:off x="2411760" y="1916832"/>
            <a:ext cx="5184576" cy="611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ectangle 28"/>
          <p:cNvSpPr>
            <a:spLocks noChangeArrowheads="1"/>
          </p:cNvSpPr>
          <p:nvPr/>
        </p:nvSpPr>
        <p:spPr bwMode="auto">
          <a:xfrm>
            <a:off x="1263327" y="2292622"/>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تک محصولی</a:t>
            </a:r>
            <a:endParaRPr lang="en-US" sz="2000" b="1">
              <a:cs typeface="B Titr" pitchFamily="2" charset="-78"/>
            </a:endParaRPr>
          </a:p>
        </p:txBody>
      </p:sp>
      <p:sp>
        <p:nvSpPr>
          <p:cNvPr id="25" name="Rectangle 29"/>
          <p:cNvSpPr>
            <a:spLocks noChangeArrowheads="1"/>
          </p:cNvSpPr>
          <p:nvPr/>
        </p:nvSpPr>
        <p:spPr bwMode="auto">
          <a:xfrm>
            <a:off x="5149652" y="2303735"/>
            <a:ext cx="3681412" cy="2112962"/>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انبوه سفارشی</a:t>
            </a:r>
            <a:endParaRPr lang="en-US" sz="2000" b="1">
              <a:cs typeface="B Titr" pitchFamily="2" charset="-78"/>
            </a:endParaRPr>
          </a:p>
        </p:txBody>
      </p:sp>
      <p:sp>
        <p:nvSpPr>
          <p:cNvPr id="26" name="Rectangle 30"/>
          <p:cNvSpPr>
            <a:spLocks noChangeArrowheads="1"/>
          </p:cNvSpPr>
          <p:nvPr/>
        </p:nvSpPr>
        <p:spPr bwMode="auto">
          <a:xfrm>
            <a:off x="1250627" y="4510360"/>
            <a:ext cx="3681413" cy="2147887"/>
          </a:xfrm>
          <a:prstGeom prst="rect">
            <a:avLst/>
          </a:prstGeom>
          <a:noFill/>
          <a:ln w="9525">
            <a:noFill/>
            <a:miter lim="800000"/>
            <a:headEnd/>
            <a:tailEnd/>
          </a:ln>
          <a:effectLst/>
        </p:spPr>
        <p:txBody>
          <a:bodyPr wrap="none" anchor="ctr"/>
          <a:lstStyle/>
          <a:p>
            <a:pPr algn="ctr" rtl="1"/>
            <a:r>
              <a:rPr lang="fa-IR" sz="2000">
                <a:solidFill>
                  <a:srgbClr val="2F0E82"/>
                </a:solidFill>
                <a:cs typeface="B Titr" pitchFamily="2" charset="-78"/>
              </a:rPr>
              <a:t>انبوه</a:t>
            </a:r>
            <a:endParaRPr lang="en-US" sz="2000" b="1">
              <a:cs typeface="B Titr" pitchFamily="2" charset="-78"/>
            </a:endParaRPr>
          </a:p>
        </p:txBody>
      </p:sp>
      <p:sp>
        <p:nvSpPr>
          <p:cNvPr id="27" name="Rectangle 31"/>
          <p:cNvSpPr>
            <a:spLocks noChangeArrowheads="1"/>
          </p:cNvSpPr>
          <p:nvPr/>
        </p:nvSpPr>
        <p:spPr bwMode="auto">
          <a:xfrm>
            <a:off x="5148064" y="4497660"/>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مستمر</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1+#ppt_w/2"/>
                                          </p:val>
                                        </p:tav>
                                        <p:tav tm="100000">
                                          <p:val>
                                            <p:strVal val="#ppt_x"/>
                                          </p:val>
                                        </p:tav>
                                      </p:tavLst>
                                    </p:anim>
                                    <p:anim calcmode="lin" valueType="num">
                                      <p:cBhvr additive="base">
                                        <p:cTn id="25"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1+#ppt_w/2"/>
                                          </p:val>
                                        </p:tav>
                                        <p:tav tm="100000">
                                          <p:val>
                                            <p:strVal val="#ppt_x"/>
                                          </p:val>
                                        </p:tav>
                                      </p:tavLst>
                                    </p:anim>
                                    <p:anim calcmode="lin" valueType="num">
                                      <p:cBhvr additive="base">
                                        <p:cTn id="3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جامعه شناسی متغییر</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بنیادی</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تدریجی </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420888"/>
            <a:ext cx="928694" cy="305212"/>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ذهنی گرایی</a:t>
            </a:r>
          </a:p>
        </p:txBody>
      </p:sp>
      <p:sp>
        <p:nvSpPr>
          <p:cNvPr id="10" name="Rectangle 14"/>
          <p:cNvSpPr>
            <a:spLocks noChangeArrowheads="1"/>
          </p:cNvSpPr>
          <p:nvPr/>
        </p:nvSpPr>
        <p:spPr bwMode="auto">
          <a:xfrm>
            <a:off x="194196" y="6210260"/>
            <a:ext cx="875609" cy="274434"/>
          </a:xfrm>
          <a:prstGeom prst="rect">
            <a:avLst/>
          </a:prstGeom>
          <a:noFill/>
          <a:ln w="9525">
            <a:noFill/>
            <a:miter lim="800000"/>
            <a:headEnd/>
            <a:tailEnd/>
          </a:ln>
        </p:spPr>
        <p:txBody>
          <a:bodyPr wrap="square" lIns="90488" tIns="44450" rIns="90488" bIns="44450">
            <a:spAutoFit/>
          </a:bodyPr>
          <a:lstStyle/>
          <a:p>
            <a:pPr lvl="0" algn="ctr" eaLnBrk="0" hangingPunct="0"/>
            <a:r>
              <a:rPr lang="fa-IR" sz="1200" b="1" dirty="0" smtClean="0">
                <a:cs typeface="B Nazanin" pitchFamily="2" charset="-78"/>
              </a:rPr>
              <a:t>عینی گرایی</a:t>
            </a:r>
          </a:p>
        </p:txBody>
      </p:sp>
      <p:cxnSp>
        <p:nvCxnSpPr>
          <p:cNvPr id="11" name="Straight Arrow Connector 10"/>
          <p:cNvCxnSpPr>
            <a:stCxn id="9" idx="2"/>
            <a:endCxn id="10" idx="0"/>
          </p:cNvCxnSpPr>
          <p:nvPr/>
        </p:nvCxnSpPr>
        <p:spPr>
          <a:xfrm flipH="1">
            <a:off x="632001" y="2726100"/>
            <a:ext cx="26542" cy="348416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تمایل به</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استراتژیهای طراحی سیستم اطلاعاتی (بارل و مورگن )</a:t>
            </a:r>
          </a:p>
        </p:txBody>
      </p:sp>
      <p:cxnSp>
        <p:nvCxnSpPr>
          <p:cNvPr id="18" name="Straight Arrow Connector 17"/>
          <p:cNvCxnSpPr>
            <a:endCxn id="5" idx="1"/>
          </p:cNvCxnSpPr>
          <p:nvPr/>
        </p:nvCxnSpPr>
        <p:spPr>
          <a:xfrm>
            <a:off x="2411760" y="1916833"/>
            <a:ext cx="5184576" cy="611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34256" y="2276872"/>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تفسیر گرا</a:t>
            </a:r>
            <a:endParaRPr lang="ar-SA" sz="2000" b="1">
              <a:solidFill>
                <a:srgbClr val="2F0E82"/>
              </a:solidFill>
              <a:cs typeface="B Titr" pitchFamily="2" charset="-78"/>
            </a:endParaRPr>
          </a:p>
        </p:txBody>
      </p:sp>
      <p:sp>
        <p:nvSpPr>
          <p:cNvPr id="20" name="Rectangle 29"/>
          <p:cNvSpPr>
            <a:spLocks noChangeArrowheads="1"/>
          </p:cNvSpPr>
          <p:nvPr/>
        </p:nvSpPr>
        <p:spPr bwMode="auto">
          <a:xfrm>
            <a:off x="5149652" y="2348185"/>
            <a:ext cx="3681412" cy="2112962"/>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انسان گرا</a:t>
            </a:r>
            <a:endParaRPr lang="ar-SA" sz="2000" b="1">
              <a:solidFill>
                <a:srgbClr val="2F0E82"/>
              </a:solidFill>
              <a:cs typeface="B Titr" pitchFamily="2" charset="-78"/>
            </a:endParaRPr>
          </a:p>
        </p:txBody>
      </p:sp>
      <p:sp>
        <p:nvSpPr>
          <p:cNvPr id="21" name="Rectangle 30"/>
          <p:cNvSpPr>
            <a:spLocks noChangeArrowheads="1"/>
          </p:cNvSpPr>
          <p:nvPr/>
        </p:nvSpPr>
        <p:spPr bwMode="auto">
          <a:xfrm>
            <a:off x="1221556" y="4450160"/>
            <a:ext cx="3681413" cy="2147887"/>
          </a:xfrm>
          <a:prstGeom prst="rect">
            <a:avLst/>
          </a:prstGeom>
          <a:noFill/>
          <a:ln w="9525">
            <a:noFill/>
            <a:miter lim="800000"/>
            <a:headEnd/>
            <a:tailEnd/>
          </a:ln>
          <a:effectLst/>
        </p:spPr>
        <p:txBody>
          <a:bodyPr wrap="none" anchor="ctr"/>
          <a:lstStyle/>
          <a:p>
            <a:pPr algn="ctr"/>
            <a:r>
              <a:rPr lang="fa-IR" sz="2000" b="1">
                <a:solidFill>
                  <a:srgbClr val="2F0E82"/>
                </a:solidFill>
                <a:cs typeface="B Titr" pitchFamily="2" charset="-78"/>
              </a:rPr>
              <a:t>عمل گرا</a:t>
            </a:r>
            <a:endParaRPr lang="en-US" sz="2000" b="1">
              <a:cs typeface="B Titr" pitchFamily="2" charset="-78"/>
            </a:endParaRPr>
          </a:p>
        </p:txBody>
      </p:sp>
      <p:sp>
        <p:nvSpPr>
          <p:cNvPr id="22" name="Rectangle 31"/>
          <p:cNvSpPr>
            <a:spLocks noChangeArrowheads="1"/>
          </p:cNvSpPr>
          <p:nvPr/>
        </p:nvSpPr>
        <p:spPr bwMode="auto">
          <a:xfrm>
            <a:off x="5148064" y="4497660"/>
            <a:ext cx="3683000" cy="2171700"/>
          </a:xfrm>
          <a:prstGeom prst="rect">
            <a:avLst/>
          </a:prstGeom>
          <a:noFill/>
          <a:ln w="9525">
            <a:noFill/>
            <a:miter lim="800000"/>
            <a:headEnd/>
            <a:tailEnd/>
          </a:ln>
          <a:effectLst/>
        </p:spPr>
        <p:txBody>
          <a:bodyPr wrap="none" anchor="ctr"/>
          <a:lstStyle/>
          <a:p>
            <a:pPr algn="ctr"/>
            <a:r>
              <a:rPr lang="fa-IR" sz="2000" b="1">
                <a:solidFill>
                  <a:srgbClr val="2F0E82"/>
                </a:solidFill>
                <a:cs typeface="B Titr" pitchFamily="2" charset="-78"/>
              </a:rPr>
              <a:t>ساختارگرا</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اثر احتمالی بر شرکت</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زیاد</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420888"/>
            <a:ext cx="928694"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p>
        </p:txBody>
      </p:sp>
      <p:sp>
        <p:nvSpPr>
          <p:cNvPr id="10" name="Rectangle 14"/>
          <p:cNvSpPr>
            <a:spLocks noChangeArrowheads="1"/>
          </p:cNvSpPr>
          <p:nvPr/>
        </p:nvSpPr>
        <p:spPr bwMode="auto">
          <a:xfrm>
            <a:off x="194196" y="6322918"/>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کم</a:t>
            </a:r>
          </a:p>
        </p:txBody>
      </p:sp>
      <p:cxnSp>
        <p:nvCxnSpPr>
          <p:cNvPr id="11" name="Straight Arrow Connector 10"/>
          <p:cNvCxnSpPr>
            <a:stCxn id="9" idx="2"/>
            <a:endCxn id="10" idx="0"/>
          </p:cNvCxnSpPr>
          <p:nvPr/>
        </p:nvCxnSpPr>
        <p:spPr>
          <a:xfrm flipH="1">
            <a:off x="632001" y="2787655"/>
            <a:ext cx="26542" cy="353526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احتمال وقوع</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ماتریس اولویت بندی مسائل استراتژیک (هانگر) </a:t>
            </a:r>
          </a:p>
        </p:txBody>
      </p:sp>
      <p:cxnSp>
        <p:nvCxnSpPr>
          <p:cNvPr id="18" name="Straight Arrow Connector 17"/>
          <p:cNvCxnSpPr>
            <a:endCxn id="5" idx="1"/>
          </p:cNvCxnSpPr>
          <p:nvPr/>
        </p:nvCxnSpPr>
        <p:spPr>
          <a:xfrm>
            <a:off x="2411760" y="1916833"/>
            <a:ext cx="5184576" cy="611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348880"/>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اولویت متوسط</a:t>
            </a:r>
            <a:endParaRPr lang="en-US" sz="2000" b="1">
              <a:cs typeface="B Titr" pitchFamily="2" charset="-78"/>
            </a:endParaRPr>
          </a:p>
        </p:txBody>
      </p:sp>
      <p:sp>
        <p:nvSpPr>
          <p:cNvPr id="24" name="Rectangle 29"/>
          <p:cNvSpPr>
            <a:spLocks noChangeArrowheads="1"/>
          </p:cNvSpPr>
          <p:nvPr/>
        </p:nvSpPr>
        <p:spPr bwMode="auto">
          <a:xfrm>
            <a:off x="5149652" y="2359992"/>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اولویت بالا</a:t>
            </a:r>
            <a:endParaRPr lang="en-US" sz="2000" b="1">
              <a:cs typeface="B Titr" pitchFamily="2" charset="-78"/>
            </a:endParaRPr>
          </a:p>
        </p:txBody>
      </p:sp>
      <p:sp>
        <p:nvSpPr>
          <p:cNvPr id="25" name="Rectangle 30"/>
          <p:cNvSpPr>
            <a:spLocks noChangeArrowheads="1"/>
          </p:cNvSpPr>
          <p:nvPr/>
        </p:nvSpPr>
        <p:spPr bwMode="auto">
          <a:xfrm>
            <a:off x="1250627" y="4566617"/>
            <a:ext cx="3681413" cy="2147888"/>
          </a:xfrm>
          <a:prstGeom prst="rect">
            <a:avLst/>
          </a:prstGeom>
          <a:noFill/>
          <a:ln w="9525">
            <a:noFill/>
            <a:miter lim="800000"/>
            <a:headEnd/>
            <a:tailEnd/>
          </a:ln>
          <a:effectLst/>
        </p:spPr>
        <p:txBody>
          <a:bodyPr wrap="none" anchor="ctr"/>
          <a:lstStyle/>
          <a:p>
            <a:pPr algn="ctr" rtl="1"/>
            <a:r>
              <a:rPr lang="fa-IR" sz="2000">
                <a:solidFill>
                  <a:srgbClr val="2F0E82"/>
                </a:solidFill>
                <a:cs typeface="B Titr" pitchFamily="2" charset="-78"/>
              </a:rPr>
              <a:t>اولویت پائین</a:t>
            </a:r>
            <a:endParaRPr lang="en-US" sz="2000" b="1">
              <a:cs typeface="B Titr" pitchFamily="2" charset="-78"/>
            </a:endParaRPr>
          </a:p>
        </p:txBody>
      </p:sp>
      <p:sp>
        <p:nvSpPr>
          <p:cNvPr id="26" name="Rectangle 31"/>
          <p:cNvSpPr>
            <a:spLocks noChangeArrowheads="1"/>
          </p:cNvSpPr>
          <p:nvPr/>
        </p:nvSpPr>
        <p:spPr bwMode="auto">
          <a:xfrm>
            <a:off x="5148064" y="4553917"/>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اولویت متوسط</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موقعیت رقابتی</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قوی</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ضعیف</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420888"/>
            <a:ext cx="928694"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p>
        </p:txBody>
      </p:sp>
      <p:sp>
        <p:nvSpPr>
          <p:cNvPr id="10" name="Rectangle 14"/>
          <p:cNvSpPr>
            <a:spLocks noChangeArrowheads="1"/>
          </p:cNvSpPr>
          <p:nvPr/>
        </p:nvSpPr>
        <p:spPr bwMode="auto">
          <a:xfrm>
            <a:off x="194196" y="6322918"/>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کم</a:t>
            </a:r>
          </a:p>
        </p:txBody>
      </p:sp>
      <p:cxnSp>
        <p:nvCxnSpPr>
          <p:cNvPr id="11" name="Straight Arrow Connector 10"/>
          <p:cNvCxnSpPr>
            <a:stCxn id="9" idx="2"/>
            <a:endCxn id="10" idx="0"/>
          </p:cNvCxnSpPr>
          <p:nvPr/>
        </p:nvCxnSpPr>
        <p:spPr>
          <a:xfrm flipH="1">
            <a:off x="632001" y="2787655"/>
            <a:ext cx="26542" cy="353526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جذابیت (ضعیف)</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 </a:t>
            </a:r>
            <a:r>
              <a:rPr lang="en-US" sz="2800" b="1" dirty="0" smtClean="0">
                <a:solidFill>
                  <a:srgbClr val="C00000"/>
                </a:solidFill>
                <a:cs typeface="B Titr" pitchFamily="2" charset="-78"/>
              </a:rPr>
              <a:t>GE</a:t>
            </a:r>
            <a:r>
              <a:rPr lang="en-US" sz="2400" b="1" dirty="0" smtClean="0">
                <a:solidFill>
                  <a:srgbClr val="C00000"/>
                </a:solidFill>
                <a:cs typeface="B Titr" pitchFamily="2" charset="-78"/>
              </a:rPr>
              <a:t> </a:t>
            </a:r>
            <a:r>
              <a:rPr lang="fa-IR" sz="2400" b="1" dirty="0" smtClean="0">
                <a:solidFill>
                  <a:srgbClr val="C00000"/>
                </a:solidFill>
                <a:cs typeface="B Titr" pitchFamily="2" charset="-78"/>
              </a:rPr>
              <a:t>  </a:t>
            </a:r>
            <a:r>
              <a:rPr lang="fa-IR" b="1" dirty="0" smtClean="0">
                <a:solidFill>
                  <a:srgbClr val="C00000"/>
                </a:solidFill>
                <a:cs typeface="B Titr" pitchFamily="2" charset="-78"/>
              </a:rPr>
              <a:t>(هانگر 175-  علی احمدی 301)</a:t>
            </a:r>
            <a:endParaRPr lang="fa-IR" sz="2400" b="1" dirty="0" smtClean="0">
              <a:solidFill>
                <a:srgbClr val="C00000"/>
              </a:solidFill>
              <a:cs typeface="B Titr" pitchFamily="2" charset="-78"/>
            </a:endParaRPr>
          </a:p>
        </p:txBody>
      </p:sp>
      <p:cxnSp>
        <p:nvCxnSpPr>
          <p:cNvPr id="18" name="Straight Arrow Connector 17"/>
          <p:cNvCxnSpPr>
            <a:endCxn id="5" idx="1"/>
          </p:cNvCxnSpPr>
          <p:nvPr/>
        </p:nvCxnSpPr>
        <p:spPr>
          <a:xfrm>
            <a:off x="2411760" y="1916833"/>
            <a:ext cx="5184576" cy="611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1814" y="2266777"/>
            <a:ext cx="3668713" cy="2127250"/>
          </a:xfrm>
          <a:prstGeom prst="rect">
            <a:avLst/>
          </a:prstGeom>
          <a:noFill/>
          <a:ln w="9525">
            <a:noFill/>
            <a:miter lim="800000"/>
            <a:headEnd/>
            <a:tailEnd/>
          </a:ln>
          <a:effectLst/>
        </p:spPr>
        <p:txBody>
          <a:bodyPr wrap="none" anchor="ctr"/>
          <a:lstStyle/>
          <a:p>
            <a:pPr algn="ctr" rtl="1"/>
            <a:r>
              <a:rPr lang="fa-IR" sz="2000" b="1" dirty="0">
                <a:solidFill>
                  <a:srgbClr val="2F0E82"/>
                </a:solidFill>
                <a:cs typeface="B Titr" pitchFamily="2" charset="-78"/>
              </a:rPr>
              <a:t>علامتهای </a:t>
            </a:r>
            <a:r>
              <a:rPr lang="fa-IR" sz="2000" b="1" dirty="0" smtClean="0">
                <a:solidFill>
                  <a:srgbClr val="2F0E82"/>
                </a:solidFill>
                <a:cs typeface="B Titr" pitchFamily="2" charset="-78"/>
              </a:rPr>
              <a:t>سوال</a:t>
            </a:r>
            <a:endParaRPr lang="en-US" sz="2000" b="1" dirty="0">
              <a:cs typeface="B Titr" pitchFamily="2" charset="-78"/>
            </a:endParaRPr>
          </a:p>
        </p:txBody>
      </p:sp>
      <p:sp>
        <p:nvSpPr>
          <p:cNvPr id="20" name="Rectangle 29"/>
          <p:cNvSpPr>
            <a:spLocks noChangeArrowheads="1"/>
          </p:cNvSpPr>
          <p:nvPr/>
        </p:nvSpPr>
        <p:spPr bwMode="auto">
          <a:xfrm>
            <a:off x="5211068" y="2230710"/>
            <a:ext cx="3681412" cy="2112963"/>
          </a:xfrm>
          <a:prstGeom prst="rect">
            <a:avLst/>
          </a:prstGeom>
          <a:noFill/>
          <a:ln w="9525">
            <a:noFill/>
            <a:miter lim="800000"/>
            <a:headEnd/>
            <a:tailEnd/>
          </a:ln>
          <a:effectLst/>
        </p:spPr>
        <p:txBody>
          <a:bodyPr wrap="none" anchor="ctr"/>
          <a:lstStyle/>
          <a:p>
            <a:pPr algn="ctr" rtl="1"/>
            <a:r>
              <a:rPr lang="fa-IR" sz="2000" b="1" dirty="0" smtClean="0">
                <a:solidFill>
                  <a:srgbClr val="2F0E82"/>
                </a:solidFill>
                <a:cs typeface="B Titr" pitchFamily="2" charset="-78"/>
              </a:rPr>
              <a:t>برندگان</a:t>
            </a:r>
            <a:endParaRPr lang="en-US" sz="1200" b="1" dirty="0">
              <a:solidFill>
                <a:srgbClr val="000000"/>
              </a:solidFill>
              <a:cs typeface="B Titr" pitchFamily="2" charset="-78"/>
            </a:endParaRPr>
          </a:p>
        </p:txBody>
      </p:sp>
      <p:sp>
        <p:nvSpPr>
          <p:cNvPr id="21" name="Rectangle 30"/>
          <p:cNvSpPr>
            <a:spLocks noChangeArrowheads="1"/>
          </p:cNvSpPr>
          <p:nvPr/>
        </p:nvSpPr>
        <p:spPr bwMode="auto">
          <a:xfrm>
            <a:off x="1249114" y="4437112"/>
            <a:ext cx="3681413" cy="2147888"/>
          </a:xfrm>
          <a:prstGeom prst="rect">
            <a:avLst/>
          </a:prstGeom>
          <a:noFill/>
          <a:ln w="9525">
            <a:noFill/>
            <a:miter lim="800000"/>
            <a:headEnd/>
            <a:tailEnd/>
          </a:ln>
          <a:effectLst/>
        </p:spPr>
        <p:txBody>
          <a:bodyPr wrap="none" anchor="ctr"/>
          <a:lstStyle/>
          <a:p>
            <a:pPr algn="ctr" rtl="1"/>
            <a:r>
              <a:rPr lang="en-US" sz="2000" dirty="0">
                <a:solidFill>
                  <a:srgbClr val="2F0E82"/>
                </a:solidFill>
                <a:cs typeface="B Titr" pitchFamily="2" charset="-78"/>
              </a:rPr>
              <a:t> </a:t>
            </a:r>
            <a:r>
              <a:rPr lang="fa-IR" sz="2000" dirty="0">
                <a:solidFill>
                  <a:srgbClr val="2F0E82"/>
                </a:solidFill>
                <a:cs typeface="B Titr" pitchFamily="2" charset="-78"/>
              </a:rPr>
              <a:t>بازندگان </a:t>
            </a:r>
            <a:r>
              <a:rPr lang="fa-IR" sz="2000" dirty="0" smtClean="0">
                <a:solidFill>
                  <a:srgbClr val="2F0E82"/>
                </a:solidFill>
                <a:cs typeface="B Titr" pitchFamily="2" charset="-78"/>
              </a:rPr>
              <a:t>ضعیف</a:t>
            </a:r>
            <a:endParaRPr lang="en-US" sz="2000" b="1" dirty="0">
              <a:cs typeface="B Titr" pitchFamily="2" charset="-78"/>
            </a:endParaRPr>
          </a:p>
        </p:txBody>
      </p:sp>
      <p:sp>
        <p:nvSpPr>
          <p:cNvPr id="22" name="Rectangle 31"/>
          <p:cNvSpPr>
            <a:spLocks noChangeArrowheads="1"/>
          </p:cNvSpPr>
          <p:nvPr/>
        </p:nvSpPr>
        <p:spPr bwMode="auto">
          <a:xfrm>
            <a:off x="5165030" y="4437112"/>
            <a:ext cx="3683000" cy="2171700"/>
          </a:xfrm>
          <a:prstGeom prst="rect">
            <a:avLst/>
          </a:prstGeom>
          <a:noFill/>
          <a:ln w="9525">
            <a:noFill/>
            <a:miter lim="800000"/>
            <a:headEnd/>
            <a:tailEnd/>
          </a:ln>
          <a:effectLst/>
        </p:spPr>
        <p:txBody>
          <a:bodyPr wrap="none" anchor="ctr"/>
          <a:lstStyle/>
          <a:p>
            <a:pPr algn="ctr" rtl="1"/>
            <a:r>
              <a:rPr lang="fa-IR" sz="2000" b="1" dirty="0">
                <a:solidFill>
                  <a:srgbClr val="2F0E82"/>
                </a:solidFill>
                <a:cs typeface="B Titr" pitchFamily="2" charset="-78"/>
              </a:rPr>
              <a:t>سود سازان</a:t>
            </a:r>
            <a:endParaRPr lang="en-US" sz="20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میزان وفاداری به  فرهنگ شرکت خود</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خیلی زیاد</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خیلی کم</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79512" y="2475716"/>
            <a:ext cx="928694" cy="305212"/>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خیلی جذاب</a:t>
            </a:r>
          </a:p>
        </p:txBody>
      </p:sp>
      <p:sp>
        <p:nvSpPr>
          <p:cNvPr id="10" name="Rectangle 14"/>
          <p:cNvSpPr>
            <a:spLocks noChangeArrowheads="1"/>
          </p:cNvSpPr>
          <p:nvPr/>
        </p:nvSpPr>
        <p:spPr bwMode="auto">
          <a:xfrm>
            <a:off x="194196" y="6210260"/>
            <a:ext cx="875609"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1200" b="1" dirty="0" smtClean="0">
                <a:cs typeface="B Nazanin" pitchFamily="2" charset="-78"/>
              </a:rPr>
              <a:t>اصلا جذابیت ندارد</a:t>
            </a:r>
          </a:p>
        </p:txBody>
      </p:sp>
      <p:cxnSp>
        <p:nvCxnSpPr>
          <p:cNvPr id="11" name="Straight Arrow Connector 10"/>
          <p:cNvCxnSpPr>
            <a:stCxn id="9" idx="2"/>
            <a:endCxn id="10" idx="0"/>
          </p:cNvCxnSpPr>
          <p:nvPr/>
        </p:nvCxnSpPr>
        <p:spPr>
          <a:xfrm flipH="1">
            <a:off x="632001" y="2780928"/>
            <a:ext cx="11858" cy="342933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350194" y="3943041"/>
            <a:ext cx="3771940" cy="1015663"/>
          </a:xfrm>
          <a:prstGeom prst="rect">
            <a:avLst/>
          </a:prstGeom>
        </p:spPr>
        <p:txBody>
          <a:bodyPr wrap="square">
            <a:spAutoFit/>
          </a:bodyPr>
          <a:lstStyle/>
          <a:p>
            <a:pPr algn="ctr" rtl="1" eaLnBrk="0" hangingPunct="0">
              <a:lnSpc>
                <a:spcPct val="200000"/>
              </a:lnSpc>
            </a:pPr>
            <a:r>
              <a:rPr lang="fa-IR" sz="1600" b="1" dirty="0" smtClean="0">
                <a:solidFill>
                  <a:srgbClr val="003300"/>
                </a:solidFill>
                <a:cs typeface="B Titr" pitchFamily="2" charset="-78"/>
              </a:rPr>
              <a:t>جذابیت فرهنگ سازمانی </a:t>
            </a:r>
          </a:p>
          <a:p>
            <a:pPr algn="ctr" rtl="1" eaLnBrk="0" hangingPunct="0">
              <a:lnSpc>
                <a:spcPct val="200000"/>
              </a:lnSpc>
            </a:pPr>
            <a:r>
              <a:rPr lang="fa-IR" sz="1600" b="1" dirty="0" smtClean="0">
                <a:solidFill>
                  <a:srgbClr val="003300"/>
                </a:solidFill>
                <a:cs typeface="B Titr" pitchFamily="2" charset="-78"/>
              </a:rPr>
              <a:t>شرکت خریدار برای کارکنان</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dirty="0" smtClean="0">
                <a:solidFill>
                  <a:srgbClr val="C00000"/>
                </a:solidFill>
                <a:cs typeface="B Titr" pitchFamily="2" charset="-78"/>
              </a:rPr>
              <a:t>استراتژی رشد از طریق خریداری یک شرکت دیگر ومدیریت فرهنگهای مختلف </a:t>
            </a:r>
            <a:r>
              <a:rPr lang="fa-IR" sz="1400" b="1" dirty="0" smtClean="0">
                <a:solidFill>
                  <a:srgbClr val="C00000"/>
                </a:solidFill>
                <a:cs typeface="B Titr" pitchFamily="2" charset="-78"/>
              </a:rPr>
              <a:t>(هانگر 251)</a:t>
            </a:r>
            <a:endParaRPr lang="fa-IR" b="1" dirty="0" smtClean="0">
              <a:solidFill>
                <a:srgbClr val="C00000"/>
              </a:solidFill>
              <a:cs typeface="B Titr" pitchFamily="2" charset="-78"/>
            </a:endParaRPr>
          </a:p>
        </p:txBody>
      </p:sp>
      <p:cxnSp>
        <p:nvCxnSpPr>
          <p:cNvPr id="18" name="Straight Arrow Connector 17"/>
          <p:cNvCxnSpPr>
            <a:endCxn id="5" idx="1"/>
          </p:cNvCxnSpPr>
          <p:nvPr/>
        </p:nvCxnSpPr>
        <p:spPr>
          <a:xfrm>
            <a:off x="2411760" y="1916833"/>
            <a:ext cx="5184576" cy="611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28"/>
          <p:cNvSpPr>
            <a:spLocks noChangeArrowheads="1"/>
          </p:cNvSpPr>
          <p:nvPr/>
        </p:nvSpPr>
        <p:spPr bwMode="auto">
          <a:xfrm>
            <a:off x="1263327" y="2292623"/>
            <a:ext cx="3668713" cy="212725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جداسازی</a:t>
            </a:r>
            <a:endParaRPr lang="ar-SA" sz="2000" b="1">
              <a:solidFill>
                <a:srgbClr val="2F0E82"/>
              </a:solidFill>
              <a:cs typeface="B Titr" pitchFamily="2" charset="-78"/>
            </a:endParaRPr>
          </a:p>
        </p:txBody>
      </p:sp>
      <p:sp>
        <p:nvSpPr>
          <p:cNvPr id="20" name="Rectangle 29"/>
          <p:cNvSpPr>
            <a:spLocks noChangeArrowheads="1"/>
          </p:cNvSpPr>
          <p:nvPr/>
        </p:nvSpPr>
        <p:spPr bwMode="auto">
          <a:xfrm>
            <a:off x="5177136" y="2303735"/>
            <a:ext cx="3681412" cy="2112963"/>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انسجام</a:t>
            </a:r>
            <a:endParaRPr lang="ar-SA" sz="2000" b="1">
              <a:solidFill>
                <a:srgbClr val="2F0E82"/>
              </a:solidFill>
              <a:cs typeface="B Titr" pitchFamily="2" charset="-78"/>
            </a:endParaRPr>
          </a:p>
        </p:txBody>
      </p:sp>
      <p:sp>
        <p:nvSpPr>
          <p:cNvPr id="21" name="Rectangle 30"/>
          <p:cNvSpPr>
            <a:spLocks noChangeArrowheads="1"/>
          </p:cNvSpPr>
          <p:nvPr/>
        </p:nvSpPr>
        <p:spPr bwMode="auto">
          <a:xfrm>
            <a:off x="1250627" y="4510360"/>
            <a:ext cx="3681413" cy="2147888"/>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فرهنگ زدایی</a:t>
            </a:r>
            <a:endParaRPr lang="en-US" sz="2000" b="1">
              <a:cs typeface="B Titr" pitchFamily="2" charset="-78"/>
            </a:endParaRPr>
          </a:p>
        </p:txBody>
      </p:sp>
      <p:sp>
        <p:nvSpPr>
          <p:cNvPr id="22" name="Rectangle 31"/>
          <p:cNvSpPr>
            <a:spLocks noChangeArrowheads="1"/>
          </p:cNvSpPr>
          <p:nvPr/>
        </p:nvSpPr>
        <p:spPr bwMode="auto">
          <a:xfrm>
            <a:off x="5175548" y="4497660"/>
            <a:ext cx="3683000" cy="2171700"/>
          </a:xfrm>
          <a:prstGeom prst="rect">
            <a:avLst/>
          </a:prstGeom>
          <a:noFill/>
          <a:ln w="9525">
            <a:noFill/>
            <a:miter lim="800000"/>
            <a:headEnd/>
            <a:tailEnd/>
          </a:ln>
          <a:effectLst/>
        </p:spPr>
        <p:txBody>
          <a:bodyPr wrap="none" anchor="ctr"/>
          <a:lstStyle/>
          <a:p>
            <a:pPr algn="ctr" rtl="1"/>
            <a:r>
              <a:rPr lang="fa-IR" sz="2000" b="1">
                <a:solidFill>
                  <a:srgbClr val="2F0E82"/>
                </a:solidFill>
                <a:cs typeface="B Titr" pitchFamily="2" charset="-78"/>
              </a:rPr>
              <a:t>همگون سازی</a:t>
            </a:r>
            <a:endParaRPr lang="en-US" sz="2000" b="1">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ppt_x"/>
                                          </p:val>
                                        </p:tav>
                                        <p:tav tm="100000">
                                          <p:val>
                                            <p:strVal val="#ppt_x"/>
                                          </p:val>
                                        </p:tav>
                                      </p:tavLst>
                                    </p:anim>
                                    <p:anim calcmode="lin" valueType="num">
                                      <p:cBhvr additive="base">
                                        <p:cTn id="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1+#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1+#ppt_w/2"/>
                                          </p:val>
                                        </p:tav>
                                        <p:tav tm="100000">
                                          <p:val>
                                            <p:strVal val="#ppt_x"/>
                                          </p:val>
                                        </p:tav>
                                      </p:tavLst>
                                    </p:anim>
                                    <p:anim calcmode="lin" valueType="num">
                                      <p:cBhvr additive="base">
                                        <p:cTn id="31"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1328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179512" y="1556792"/>
            <a:ext cx="8784976" cy="4939814"/>
          </a:xfrm>
          <a:prstGeom prst="rect">
            <a:avLst/>
          </a:prstGeom>
          <a:noFill/>
        </p:spPr>
        <p:txBody>
          <a:bodyPr wrap="square" rtlCol="0">
            <a:spAutoFit/>
          </a:bodyPr>
          <a:lstStyle/>
          <a:p>
            <a:pPr algn="justLow" rtl="1">
              <a:lnSpc>
                <a:spcPct val="150000"/>
              </a:lnSpc>
            </a:pPr>
            <a:r>
              <a:rPr lang="fa-IR" sz="4200" dirty="0" smtClean="0">
                <a:cs typeface="B Nazanin" pitchFamily="2" charset="-78"/>
              </a:rPr>
              <a:t>نقاط مرجع استراتژيك به عنوان هدف ها و نقاط ارجاع هستند كه مديران از آنها در ارزيابي گزينه‌ها، اتخاذ تصميمات استراتژيك و در مخابره كردن اولويت هاي سازماني به افراد كليدي سيستم ها استفاده مي كنند (بامبرگر و فيگن باوم ، 1996).</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سطح درگیری</a:t>
            </a:r>
          </a:p>
        </p:txBody>
      </p:sp>
      <p:sp>
        <p:nvSpPr>
          <p:cNvPr id="5" name="Rectangle 14"/>
          <p:cNvSpPr>
            <a:spLocks noChangeArrowheads="1"/>
          </p:cNvSpPr>
          <p:nvPr/>
        </p:nvSpPr>
        <p:spPr bwMode="auto">
          <a:xfrm>
            <a:off x="7596336" y="1693398"/>
            <a:ext cx="1404820" cy="397545"/>
          </a:xfrm>
          <a:prstGeom prst="rect">
            <a:avLst/>
          </a:prstGeom>
          <a:noFill/>
          <a:ln w="9525">
            <a:noFill/>
            <a:miter lim="800000"/>
            <a:headEnd/>
            <a:tailEnd/>
          </a:ln>
        </p:spPr>
        <p:txBody>
          <a:bodyPr wrap="square" lIns="90488" tIns="44450" rIns="90488" bIns="44450">
            <a:spAutoFit/>
          </a:bodyPr>
          <a:lstStyle/>
          <a:p>
            <a:pPr lvl="0" algn="ctr" eaLnBrk="0" hangingPunct="0"/>
            <a:r>
              <a:rPr lang="fa-IR" sz="2000" b="1" dirty="0" smtClean="0">
                <a:cs typeface="B Nazanin" pitchFamily="2" charset="-78"/>
              </a:rPr>
              <a:t>(خیلی )زیاد</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(کمی )کم</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420888"/>
            <a:ext cx="928694"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حداکثر</a:t>
            </a:r>
          </a:p>
        </p:txBody>
      </p:sp>
      <p:sp>
        <p:nvSpPr>
          <p:cNvPr id="10" name="Rectangle 14"/>
          <p:cNvSpPr>
            <a:spLocks noChangeArrowheads="1"/>
          </p:cNvSpPr>
          <p:nvPr/>
        </p:nvSpPr>
        <p:spPr bwMode="auto">
          <a:xfrm>
            <a:off x="194196" y="6322918"/>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حداقل</a:t>
            </a:r>
          </a:p>
        </p:txBody>
      </p:sp>
      <p:cxnSp>
        <p:nvCxnSpPr>
          <p:cNvPr id="11" name="Straight Arrow Connector 10"/>
          <p:cNvCxnSpPr>
            <a:stCxn id="9" idx="2"/>
            <a:endCxn id="10" idx="0"/>
          </p:cNvCxnSpPr>
          <p:nvPr/>
        </p:nvCxnSpPr>
        <p:spPr>
          <a:xfrm flipH="1">
            <a:off x="632001" y="2787655"/>
            <a:ext cx="26542" cy="353526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سطح مشارکت در موضوع</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الگوي تحقیق عملی  (کلینیکی )  </a:t>
            </a:r>
            <a:r>
              <a:rPr lang="fa-IR" b="1" dirty="0" smtClean="0">
                <a:solidFill>
                  <a:srgbClr val="C00000"/>
                </a:solidFill>
                <a:cs typeface="B Titr" pitchFamily="2" charset="-78"/>
              </a:rPr>
              <a:t>(دکتر فرهی)</a:t>
            </a:r>
            <a:endParaRPr lang="fa-IR" sz="2400" b="1" dirty="0" smtClean="0">
              <a:solidFill>
                <a:srgbClr val="C00000"/>
              </a:solidFill>
              <a:cs typeface="B Titr" pitchFamily="2" charset="-78"/>
            </a:endParaRPr>
          </a:p>
        </p:txBody>
      </p:sp>
      <p:cxnSp>
        <p:nvCxnSpPr>
          <p:cNvPr id="18" name="Straight Arrow Connector 17"/>
          <p:cNvCxnSpPr>
            <a:endCxn id="5" idx="1"/>
          </p:cNvCxnSpPr>
          <p:nvPr/>
        </p:nvCxnSpPr>
        <p:spPr>
          <a:xfrm flipV="1">
            <a:off x="2411760" y="1892171"/>
            <a:ext cx="5184576" cy="2466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63327" y="2276872"/>
            <a:ext cx="3668713" cy="2127250"/>
          </a:xfrm>
          <a:prstGeom prst="rect">
            <a:avLst/>
          </a:prstGeom>
          <a:noFill/>
          <a:ln w="9525">
            <a:noFill/>
            <a:miter lim="800000"/>
            <a:headEnd/>
            <a:tailEnd/>
          </a:ln>
          <a:effectLst/>
        </p:spPr>
        <p:txBody>
          <a:bodyPr wrap="none" anchor="ctr"/>
          <a:lstStyle/>
          <a:p>
            <a:pPr algn="ctr" rtl="1"/>
            <a:r>
              <a:rPr lang="ar-SA" sz="2000" b="1">
                <a:solidFill>
                  <a:srgbClr val="2F0E82"/>
                </a:solidFill>
                <a:cs typeface="B Titr" pitchFamily="2" charset="-78"/>
              </a:rPr>
              <a:t>سيستم مبتني بر روابط انساني</a:t>
            </a:r>
          </a:p>
          <a:p>
            <a:pPr algn="ctr" rtl="1"/>
            <a:endParaRPr lang="ar-SA" sz="2000" b="1">
              <a:solidFill>
                <a:srgbClr val="2F0E82"/>
              </a:solidFill>
              <a:cs typeface="B Titr" pitchFamily="2" charset="-78"/>
            </a:endParaRPr>
          </a:p>
          <a:p>
            <a:pPr algn="ctr" rtl="1"/>
            <a:r>
              <a:rPr lang="ar-SA" sz="2000" b="1">
                <a:solidFill>
                  <a:srgbClr val="000000"/>
                </a:solidFill>
                <a:cs typeface="B Titr" pitchFamily="2" charset="-78"/>
              </a:rPr>
              <a:t>هدف: رشد نيروي انساني</a:t>
            </a:r>
          </a:p>
          <a:p>
            <a:pPr algn="ctr" rtl="1"/>
            <a:r>
              <a:rPr lang="ar-SA" sz="2000" b="1">
                <a:solidFill>
                  <a:srgbClr val="000000"/>
                </a:solidFill>
                <a:cs typeface="B Titr" pitchFamily="2" charset="-78"/>
              </a:rPr>
              <a:t>وسيله: ايجاد وحدت و انسجام</a:t>
            </a:r>
          </a:p>
          <a:p>
            <a:pPr algn="ctr" rtl="1"/>
            <a:r>
              <a:rPr lang="ar-SA" sz="2000" b="1">
                <a:solidFill>
                  <a:srgbClr val="000000"/>
                </a:solidFill>
                <a:cs typeface="B Titr" pitchFamily="2" charset="-78"/>
              </a:rPr>
              <a:t>ساختار: ارگانيك</a:t>
            </a:r>
            <a:endParaRPr lang="en-US" sz="2000" b="1">
              <a:cs typeface="B Titr" pitchFamily="2" charset="-78"/>
            </a:endParaRPr>
          </a:p>
        </p:txBody>
      </p:sp>
      <p:sp>
        <p:nvSpPr>
          <p:cNvPr id="24" name="Rectangle 29"/>
          <p:cNvSpPr>
            <a:spLocks noChangeArrowheads="1"/>
          </p:cNvSpPr>
          <p:nvPr/>
        </p:nvSpPr>
        <p:spPr bwMode="auto">
          <a:xfrm>
            <a:off x="5167313" y="2276872"/>
            <a:ext cx="3681412" cy="2112963"/>
          </a:xfrm>
          <a:prstGeom prst="rect">
            <a:avLst/>
          </a:prstGeom>
          <a:noFill/>
          <a:ln w="9525">
            <a:noFill/>
            <a:miter lim="800000"/>
            <a:headEnd/>
            <a:tailEnd/>
          </a:ln>
          <a:effectLst/>
        </p:spPr>
        <p:txBody>
          <a:bodyPr wrap="none" anchor="ctr"/>
          <a:lstStyle/>
          <a:p>
            <a:pPr algn="ctr" rtl="1"/>
            <a:r>
              <a:rPr lang="ar-SA" sz="2000" b="1" dirty="0">
                <a:solidFill>
                  <a:srgbClr val="2F0E82"/>
                </a:solidFill>
                <a:cs typeface="B Titr" pitchFamily="2" charset="-78"/>
              </a:rPr>
              <a:t>سيستم باز</a:t>
            </a:r>
          </a:p>
          <a:p>
            <a:pPr algn="ctr" rtl="1"/>
            <a:endParaRPr lang="ar-SA" sz="2000" b="1" dirty="0">
              <a:solidFill>
                <a:srgbClr val="24486C"/>
              </a:solidFill>
              <a:cs typeface="B Titr" pitchFamily="2" charset="-78"/>
            </a:endParaRPr>
          </a:p>
          <a:p>
            <a:pPr algn="ctr" rtl="1"/>
            <a:r>
              <a:rPr lang="ar-SA" sz="2000" b="1" dirty="0">
                <a:solidFill>
                  <a:srgbClr val="000000"/>
                </a:solidFill>
                <a:cs typeface="B Titr" pitchFamily="2" charset="-78"/>
              </a:rPr>
              <a:t>هدف: جذب منابع بيروني</a:t>
            </a:r>
          </a:p>
          <a:p>
            <a:pPr algn="ctr" rtl="1"/>
            <a:r>
              <a:rPr lang="ar-SA" sz="2000" b="1" dirty="0">
                <a:solidFill>
                  <a:srgbClr val="000000"/>
                </a:solidFill>
                <a:cs typeface="B Titr" pitchFamily="2" charset="-78"/>
              </a:rPr>
              <a:t>وسيله: انعطاف‌پذيري و در حال </a:t>
            </a:r>
          </a:p>
          <a:p>
            <a:pPr algn="ctr" rtl="1"/>
            <a:r>
              <a:rPr lang="ar-SA" sz="2000" b="1" dirty="0">
                <a:solidFill>
                  <a:srgbClr val="000000"/>
                </a:solidFill>
                <a:cs typeface="B Titr" pitchFamily="2" charset="-78"/>
              </a:rPr>
              <a:t>آماده‌باش بودن</a:t>
            </a:r>
          </a:p>
          <a:p>
            <a:pPr algn="ctr" rtl="1"/>
            <a:r>
              <a:rPr lang="ar-SA" sz="2000" b="1" dirty="0">
                <a:solidFill>
                  <a:srgbClr val="000000"/>
                </a:solidFill>
                <a:cs typeface="B Titr" pitchFamily="2" charset="-78"/>
              </a:rPr>
              <a:t>ساختار: بسيار ارگانيك</a:t>
            </a:r>
            <a:endParaRPr lang="en-US" sz="2000" b="1" dirty="0">
              <a:cs typeface="B Titr" pitchFamily="2" charset="-78"/>
            </a:endParaRPr>
          </a:p>
        </p:txBody>
      </p:sp>
      <p:sp>
        <p:nvSpPr>
          <p:cNvPr id="25" name="Rectangle 30"/>
          <p:cNvSpPr>
            <a:spLocks noChangeArrowheads="1"/>
          </p:cNvSpPr>
          <p:nvPr/>
        </p:nvSpPr>
        <p:spPr bwMode="auto">
          <a:xfrm>
            <a:off x="1250627" y="4494609"/>
            <a:ext cx="3681413" cy="2147888"/>
          </a:xfrm>
          <a:prstGeom prst="rect">
            <a:avLst/>
          </a:prstGeom>
          <a:noFill/>
          <a:ln w="9525">
            <a:noFill/>
            <a:miter lim="800000"/>
            <a:headEnd/>
            <a:tailEnd/>
          </a:ln>
          <a:effectLst/>
        </p:spPr>
        <p:txBody>
          <a:bodyPr wrap="none" anchor="ctr"/>
          <a:lstStyle/>
          <a:p>
            <a:pPr algn="ctr" rtl="1"/>
            <a:r>
              <a:rPr lang="fa-IR" sz="2000" dirty="0" smtClean="0">
                <a:solidFill>
                  <a:srgbClr val="2F0E82"/>
                </a:solidFill>
                <a:cs typeface="B Titr" pitchFamily="2" charset="-78"/>
              </a:rPr>
              <a:t>دموگرافی</a:t>
            </a:r>
            <a:endParaRPr lang="en-US" sz="2000" b="1" dirty="0">
              <a:cs typeface="B Titr" pitchFamily="2" charset="-78"/>
            </a:endParaRPr>
          </a:p>
        </p:txBody>
      </p:sp>
      <p:sp>
        <p:nvSpPr>
          <p:cNvPr id="26" name="Rectangle 31"/>
          <p:cNvSpPr>
            <a:spLocks noChangeArrowheads="1"/>
          </p:cNvSpPr>
          <p:nvPr/>
        </p:nvSpPr>
        <p:spPr bwMode="auto">
          <a:xfrm>
            <a:off x="5165725" y="4437112"/>
            <a:ext cx="3683000" cy="2171700"/>
          </a:xfrm>
          <a:prstGeom prst="rect">
            <a:avLst/>
          </a:prstGeom>
          <a:noFill/>
          <a:ln w="9525">
            <a:noFill/>
            <a:miter lim="800000"/>
            <a:headEnd/>
            <a:tailEnd/>
          </a:ln>
          <a:effectLst/>
        </p:spPr>
        <p:txBody>
          <a:bodyPr wrap="none" anchor="ctr"/>
          <a:lstStyle/>
          <a:p>
            <a:pPr algn="ctr" rtl="1"/>
            <a:r>
              <a:rPr lang="ar-SA" sz="2000" b="1" dirty="0">
                <a:solidFill>
                  <a:srgbClr val="2F0E82"/>
                </a:solidFill>
                <a:cs typeface="B Titr" pitchFamily="2" charset="-78"/>
              </a:rPr>
              <a:t>سيستم مبتني بر عقلايي بودن</a:t>
            </a:r>
            <a:endParaRPr lang="en-US" sz="2000" b="1" dirty="0">
              <a:solidFill>
                <a:srgbClr val="2F0E82"/>
              </a:solidFill>
              <a:cs typeface="B Titr" pitchFamily="2" charset="-78"/>
            </a:endParaRPr>
          </a:p>
          <a:p>
            <a:pPr algn="ctr" rtl="1"/>
            <a:endParaRPr lang="ar-SA" sz="2000" b="1" dirty="0">
              <a:solidFill>
                <a:srgbClr val="2F0E82"/>
              </a:solidFill>
              <a:cs typeface="B Titr" pitchFamily="2" charset="-78"/>
            </a:endParaRPr>
          </a:p>
          <a:p>
            <a:pPr algn="ctr" rtl="1"/>
            <a:r>
              <a:rPr lang="ar-SA" sz="2000" b="1" dirty="0">
                <a:solidFill>
                  <a:srgbClr val="000000"/>
                </a:solidFill>
                <a:cs typeface="B Titr" pitchFamily="2" charset="-78"/>
              </a:rPr>
              <a:t>هدف: كارايي</a:t>
            </a:r>
          </a:p>
          <a:p>
            <a:pPr algn="ctr" rtl="1"/>
            <a:r>
              <a:rPr lang="ar-SA" sz="2000" b="1" dirty="0">
                <a:solidFill>
                  <a:srgbClr val="000000"/>
                </a:solidFill>
                <a:cs typeface="B Titr" pitchFamily="2" charset="-78"/>
              </a:rPr>
              <a:t>وسيله: تعيين هدف و برنامه‌ريزي</a:t>
            </a:r>
          </a:p>
          <a:p>
            <a:pPr algn="ctr" rtl="1"/>
            <a:r>
              <a:rPr lang="ar-SA" sz="2000" b="1" dirty="0">
                <a:solidFill>
                  <a:srgbClr val="000000"/>
                </a:solidFill>
                <a:cs typeface="B Titr" pitchFamily="2" charset="-78"/>
              </a:rPr>
              <a:t>ساختار: مكانيكي</a:t>
            </a:r>
            <a:endParaRPr lang="en-US" sz="20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endParaRPr lang="fa-IR" sz="1800" b="1" dirty="0" smtClean="0">
                        <a:solidFill>
                          <a:srgbClr val="006600"/>
                        </a:solidFill>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006600"/>
                        </a:solidFill>
                        <a:cs typeface="B Titr"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fa-IR" sz="1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ميزان توجه</a:t>
            </a:r>
          </a:p>
        </p:txBody>
      </p:sp>
      <p:sp>
        <p:nvSpPr>
          <p:cNvPr id="5" name="Rectangle 14"/>
          <p:cNvSpPr>
            <a:spLocks noChangeArrowheads="1"/>
          </p:cNvSpPr>
          <p:nvPr/>
        </p:nvSpPr>
        <p:spPr bwMode="auto">
          <a:xfrm>
            <a:off x="7596336" y="1693398"/>
            <a:ext cx="1404820" cy="459100"/>
          </a:xfrm>
          <a:prstGeom prst="rect">
            <a:avLst/>
          </a:prstGeom>
          <a:noFill/>
          <a:ln w="9525">
            <a:noFill/>
            <a:miter lim="800000"/>
            <a:headEnd/>
            <a:tailEnd/>
          </a:ln>
        </p:spPr>
        <p:txBody>
          <a:bodyPr wrap="square" lIns="90488" tIns="44450" rIns="90488" bIns="44450">
            <a:spAutoFit/>
          </a:bodyPr>
          <a:lstStyle/>
          <a:p>
            <a:pPr lvl="0" algn="ctr" eaLnBrk="0" hangingPunct="0"/>
            <a:r>
              <a:rPr lang="fa-IR" sz="2400" b="1" dirty="0" smtClean="0">
                <a:cs typeface="B Nazanin" pitchFamily="2" charset="-78"/>
              </a:rPr>
              <a:t>خارج</a:t>
            </a:r>
          </a:p>
        </p:txBody>
      </p:sp>
      <p:sp>
        <p:nvSpPr>
          <p:cNvPr id="6" name="Rectangle 15"/>
          <p:cNvSpPr>
            <a:spLocks noChangeArrowheads="1"/>
          </p:cNvSpPr>
          <p:nvPr/>
        </p:nvSpPr>
        <p:spPr bwMode="auto">
          <a:xfrm>
            <a:off x="1142977" y="1714599"/>
            <a:ext cx="119677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a:t>
            </a:r>
          </a:p>
        </p:txBody>
      </p: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94196" y="2420888"/>
            <a:ext cx="928694"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p>
        </p:txBody>
      </p:sp>
      <p:sp>
        <p:nvSpPr>
          <p:cNvPr id="10" name="Rectangle 14"/>
          <p:cNvSpPr>
            <a:spLocks noChangeArrowheads="1"/>
          </p:cNvSpPr>
          <p:nvPr/>
        </p:nvSpPr>
        <p:spPr bwMode="auto">
          <a:xfrm>
            <a:off x="194196" y="6322918"/>
            <a:ext cx="875609" cy="366767"/>
          </a:xfrm>
          <a:prstGeom prst="rect">
            <a:avLst/>
          </a:prstGeom>
          <a:noFill/>
          <a:ln w="9525">
            <a:noFill/>
            <a:miter lim="800000"/>
            <a:headEnd/>
            <a:tailEnd/>
          </a:ln>
        </p:spPr>
        <p:txBody>
          <a:bodyPr wrap="square" lIns="90488" tIns="44450" rIns="90488" bIns="44450">
            <a:spAutoFit/>
          </a:bodyPr>
          <a:lstStyle/>
          <a:p>
            <a:pPr lvl="0" algn="ctr" eaLnBrk="0" hangingPunct="0"/>
            <a:r>
              <a:rPr lang="fa-IR" b="1" dirty="0" smtClean="0">
                <a:cs typeface="B Nazanin" pitchFamily="2" charset="-78"/>
              </a:rPr>
              <a:t>کم</a:t>
            </a:r>
          </a:p>
        </p:txBody>
      </p:sp>
      <p:cxnSp>
        <p:nvCxnSpPr>
          <p:cNvPr id="11" name="Straight Arrow Connector 10"/>
          <p:cNvCxnSpPr>
            <a:stCxn id="9" idx="2"/>
            <a:endCxn id="10" idx="0"/>
          </p:cNvCxnSpPr>
          <p:nvPr/>
        </p:nvCxnSpPr>
        <p:spPr>
          <a:xfrm flipH="1">
            <a:off x="632001" y="2787655"/>
            <a:ext cx="26542" cy="353526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75623" y="4220041"/>
            <a:ext cx="3771940"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ميزان كنترل</a:t>
            </a: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C00000"/>
                </a:solidFill>
                <a:cs typeface="B Titr" pitchFamily="2" charset="-78"/>
              </a:rPr>
              <a:t>الگوي جامع اثربخش (كوين و رورباخ)  هدف  - وسيله -  ساختار</a:t>
            </a:r>
          </a:p>
        </p:txBody>
      </p:sp>
      <p:cxnSp>
        <p:nvCxnSpPr>
          <p:cNvPr id="18" name="Straight Arrow Connector 17"/>
          <p:cNvCxnSpPr>
            <a:endCxn id="5" idx="1"/>
          </p:cNvCxnSpPr>
          <p:nvPr/>
        </p:nvCxnSpPr>
        <p:spPr>
          <a:xfrm>
            <a:off x="2411760" y="1916833"/>
            <a:ext cx="5184576" cy="6115"/>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8"/>
          <p:cNvSpPr>
            <a:spLocks noChangeArrowheads="1"/>
          </p:cNvSpPr>
          <p:nvPr/>
        </p:nvSpPr>
        <p:spPr bwMode="auto">
          <a:xfrm>
            <a:off x="1234256" y="2364631"/>
            <a:ext cx="3668713" cy="2127250"/>
          </a:xfrm>
          <a:prstGeom prst="rect">
            <a:avLst/>
          </a:prstGeom>
          <a:noFill/>
          <a:ln w="9525">
            <a:noFill/>
            <a:miter lim="800000"/>
            <a:headEnd/>
            <a:tailEnd/>
          </a:ln>
          <a:effectLst/>
        </p:spPr>
        <p:txBody>
          <a:bodyPr wrap="none" anchor="ctr"/>
          <a:lstStyle/>
          <a:p>
            <a:pPr algn="ctr" rtl="1"/>
            <a:r>
              <a:rPr lang="ar-SA" sz="2000" b="1">
                <a:solidFill>
                  <a:srgbClr val="2F0E82"/>
                </a:solidFill>
                <a:cs typeface="Titr" pitchFamily="2" charset="-78"/>
              </a:rPr>
              <a:t>سيستم مبتني بر روابط انساني</a:t>
            </a:r>
          </a:p>
          <a:p>
            <a:pPr algn="ctr" rtl="1"/>
            <a:endParaRPr lang="ar-SA" sz="2000" b="1">
              <a:solidFill>
                <a:srgbClr val="2F0E82"/>
              </a:solidFill>
              <a:cs typeface="Titr" pitchFamily="2" charset="-78"/>
            </a:endParaRPr>
          </a:p>
          <a:p>
            <a:pPr algn="ctr" rtl="1"/>
            <a:r>
              <a:rPr lang="ar-SA" sz="2000" b="1">
                <a:solidFill>
                  <a:srgbClr val="000000"/>
                </a:solidFill>
                <a:cs typeface="Zar" pitchFamily="2" charset="-78"/>
              </a:rPr>
              <a:t>هدف: رشد نيروي انساني</a:t>
            </a:r>
          </a:p>
          <a:p>
            <a:pPr algn="ctr" rtl="1"/>
            <a:r>
              <a:rPr lang="ar-SA" sz="2000" b="1">
                <a:solidFill>
                  <a:srgbClr val="000000"/>
                </a:solidFill>
                <a:cs typeface="Zar" pitchFamily="2" charset="-78"/>
              </a:rPr>
              <a:t>وسيله: ايجاد وحدت و انسجام</a:t>
            </a:r>
          </a:p>
          <a:p>
            <a:pPr algn="ctr" rtl="1"/>
            <a:r>
              <a:rPr lang="ar-SA" sz="2000" b="1">
                <a:solidFill>
                  <a:srgbClr val="000000"/>
                </a:solidFill>
                <a:cs typeface="Zar" pitchFamily="2" charset="-78"/>
              </a:rPr>
              <a:t>ساختار: ارگانيك</a:t>
            </a:r>
            <a:endParaRPr lang="en-US" sz="2000" b="1">
              <a:cs typeface="Zar" pitchFamily="2" charset="-78"/>
            </a:endParaRPr>
          </a:p>
        </p:txBody>
      </p:sp>
      <p:sp>
        <p:nvSpPr>
          <p:cNvPr id="24" name="Rectangle 29"/>
          <p:cNvSpPr>
            <a:spLocks noChangeArrowheads="1"/>
          </p:cNvSpPr>
          <p:nvPr/>
        </p:nvSpPr>
        <p:spPr bwMode="auto">
          <a:xfrm>
            <a:off x="5149652" y="2303735"/>
            <a:ext cx="3681412" cy="2112963"/>
          </a:xfrm>
          <a:prstGeom prst="rect">
            <a:avLst/>
          </a:prstGeom>
          <a:noFill/>
          <a:ln w="9525">
            <a:noFill/>
            <a:miter lim="800000"/>
            <a:headEnd/>
            <a:tailEnd/>
          </a:ln>
          <a:effectLst/>
        </p:spPr>
        <p:txBody>
          <a:bodyPr wrap="none" anchor="ctr"/>
          <a:lstStyle/>
          <a:p>
            <a:pPr algn="ctr" rtl="1"/>
            <a:r>
              <a:rPr lang="ar-SA" sz="2000" b="1">
                <a:solidFill>
                  <a:srgbClr val="2F0E82"/>
                </a:solidFill>
                <a:cs typeface="Titr" pitchFamily="2" charset="-78"/>
              </a:rPr>
              <a:t>سيستم باز</a:t>
            </a:r>
          </a:p>
          <a:p>
            <a:pPr algn="ctr" rtl="1"/>
            <a:endParaRPr lang="ar-SA" sz="2000" b="1">
              <a:solidFill>
                <a:srgbClr val="24486C"/>
              </a:solidFill>
              <a:cs typeface="Titr" pitchFamily="2" charset="-78"/>
            </a:endParaRPr>
          </a:p>
          <a:p>
            <a:pPr algn="ctr" rtl="1"/>
            <a:r>
              <a:rPr lang="ar-SA" sz="2000" b="1">
                <a:solidFill>
                  <a:srgbClr val="000000"/>
                </a:solidFill>
                <a:cs typeface="Zar" pitchFamily="2" charset="-78"/>
              </a:rPr>
              <a:t>هدف: جذب منابع بيروني</a:t>
            </a:r>
          </a:p>
          <a:p>
            <a:pPr algn="ctr" rtl="1"/>
            <a:r>
              <a:rPr lang="ar-SA" sz="2000" b="1">
                <a:solidFill>
                  <a:srgbClr val="000000"/>
                </a:solidFill>
                <a:cs typeface="Zar" pitchFamily="2" charset="-78"/>
              </a:rPr>
              <a:t>وسيله: انعطاف‌پذيري و در حال </a:t>
            </a:r>
          </a:p>
          <a:p>
            <a:pPr algn="ctr" rtl="1"/>
            <a:r>
              <a:rPr lang="ar-SA" sz="2000" b="1">
                <a:solidFill>
                  <a:srgbClr val="000000"/>
                </a:solidFill>
                <a:cs typeface="Zar" pitchFamily="2" charset="-78"/>
              </a:rPr>
              <a:t>آماده‌باش بودن</a:t>
            </a:r>
          </a:p>
          <a:p>
            <a:pPr algn="ctr" rtl="1"/>
            <a:r>
              <a:rPr lang="ar-SA" sz="2000" b="1">
                <a:solidFill>
                  <a:srgbClr val="000000"/>
                </a:solidFill>
                <a:cs typeface="Zar" pitchFamily="2" charset="-78"/>
              </a:rPr>
              <a:t>ساختار: بسيار ارگانيك</a:t>
            </a:r>
            <a:endParaRPr lang="en-US" sz="2000" b="1">
              <a:cs typeface="Zar" pitchFamily="2" charset="-78"/>
            </a:endParaRPr>
          </a:p>
        </p:txBody>
      </p:sp>
      <p:sp>
        <p:nvSpPr>
          <p:cNvPr id="25" name="Rectangle 30"/>
          <p:cNvSpPr>
            <a:spLocks noChangeArrowheads="1"/>
          </p:cNvSpPr>
          <p:nvPr/>
        </p:nvSpPr>
        <p:spPr bwMode="auto">
          <a:xfrm>
            <a:off x="1221556" y="4582368"/>
            <a:ext cx="3681413" cy="2147888"/>
          </a:xfrm>
          <a:prstGeom prst="rect">
            <a:avLst/>
          </a:prstGeom>
          <a:noFill/>
          <a:ln w="9525">
            <a:noFill/>
            <a:miter lim="800000"/>
            <a:headEnd/>
            <a:tailEnd/>
          </a:ln>
          <a:effectLst/>
        </p:spPr>
        <p:txBody>
          <a:bodyPr wrap="none" anchor="ctr"/>
          <a:lstStyle/>
          <a:p>
            <a:pPr algn="ctr" rtl="1"/>
            <a:r>
              <a:rPr lang="ar-SA" sz="2000">
                <a:solidFill>
                  <a:srgbClr val="2F0E82"/>
                </a:solidFill>
                <a:cs typeface="Titr" pitchFamily="2" charset="-78"/>
              </a:rPr>
              <a:t>سيستم مبتني بر فرايندهاي داخلي</a:t>
            </a:r>
          </a:p>
          <a:p>
            <a:pPr algn="ctr" rtl="1"/>
            <a:endParaRPr lang="ar-SA" sz="2000">
              <a:solidFill>
                <a:srgbClr val="2F0E82"/>
              </a:solidFill>
              <a:cs typeface="Titr" pitchFamily="2" charset="-78"/>
            </a:endParaRPr>
          </a:p>
          <a:p>
            <a:pPr algn="ctr" rtl="1"/>
            <a:r>
              <a:rPr lang="ar-SA" sz="2000" b="1">
                <a:solidFill>
                  <a:srgbClr val="000000"/>
                </a:solidFill>
                <a:cs typeface="Zar" pitchFamily="2" charset="-78"/>
              </a:rPr>
              <a:t>هدف: ثبات وكنترل</a:t>
            </a:r>
          </a:p>
          <a:p>
            <a:pPr algn="ctr" rtl="1"/>
            <a:r>
              <a:rPr lang="ar-SA" sz="2000" b="1">
                <a:solidFill>
                  <a:srgbClr val="000000"/>
                </a:solidFill>
                <a:cs typeface="Zar" pitchFamily="2" charset="-78"/>
              </a:rPr>
              <a:t>وسيله: مديريت ارتباط و اطلاعات</a:t>
            </a:r>
          </a:p>
          <a:p>
            <a:pPr algn="ctr" rtl="1"/>
            <a:r>
              <a:rPr lang="ar-SA" sz="2000" b="1">
                <a:solidFill>
                  <a:srgbClr val="000000"/>
                </a:solidFill>
                <a:cs typeface="Zar" pitchFamily="2" charset="-78"/>
              </a:rPr>
              <a:t>(ضد اطلاعات)</a:t>
            </a:r>
          </a:p>
          <a:p>
            <a:pPr algn="ctr" rtl="1"/>
            <a:r>
              <a:rPr lang="ar-SA" sz="2000" b="1">
                <a:solidFill>
                  <a:srgbClr val="000000"/>
                </a:solidFill>
                <a:cs typeface="Zar" pitchFamily="2" charset="-78"/>
              </a:rPr>
              <a:t>ساختار: بسيار مكانيك</a:t>
            </a:r>
            <a:endParaRPr lang="en-US" sz="2000" b="1">
              <a:cs typeface="Zar" pitchFamily="2" charset="-78"/>
            </a:endParaRPr>
          </a:p>
        </p:txBody>
      </p:sp>
      <p:sp>
        <p:nvSpPr>
          <p:cNvPr id="26" name="Rectangle 31"/>
          <p:cNvSpPr>
            <a:spLocks noChangeArrowheads="1"/>
          </p:cNvSpPr>
          <p:nvPr/>
        </p:nvSpPr>
        <p:spPr bwMode="auto">
          <a:xfrm>
            <a:off x="5148064" y="4497660"/>
            <a:ext cx="3683000" cy="2171700"/>
          </a:xfrm>
          <a:prstGeom prst="rect">
            <a:avLst/>
          </a:prstGeom>
          <a:noFill/>
          <a:ln w="9525">
            <a:noFill/>
            <a:miter lim="800000"/>
            <a:headEnd/>
            <a:tailEnd/>
          </a:ln>
          <a:effectLst/>
        </p:spPr>
        <p:txBody>
          <a:bodyPr wrap="none" anchor="ctr"/>
          <a:lstStyle/>
          <a:p>
            <a:pPr algn="ctr" rtl="1"/>
            <a:r>
              <a:rPr lang="ar-SA" sz="2000" b="1">
                <a:solidFill>
                  <a:srgbClr val="2F0E82"/>
                </a:solidFill>
                <a:cs typeface="Titr" pitchFamily="2" charset="-78"/>
              </a:rPr>
              <a:t>سيستم مبتني بر عقلايي بودن</a:t>
            </a:r>
            <a:endParaRPr lang="en-US" sz="2000" b="1">
              <a:solidFill>
                <a:srgbClr val="2F0E82"/>
              </a:solidFill>
              <a:cs typeface="Titr" pitchFamily="2" charset="-78"/>
            </a:endParaRPr>
          </a:p>
          <a:p>
            <a:pPr algn="ctr" rtl="1"/>
            <a:endParaRPr lang="ar-SA" sz="2000" b="1">
              <a:solidFill>
                <a:srgbClr val="2F0E82"/>
              </a:solidFill>
              <a:cs typeface="Titr" pitchFamily="2" charset="-78"/>
            </a:endParaRPr>
          </a:p>
          <a:p>
            <a:pPr algn="ctr" rtl="1"/>
            <a:r>
              <a:rPr lang="ar-SA" sz="2000" b="1">
                <a:solidFill>
                  <a:srgbClr val="000000"/>
                </a:solidFill>
                <a:cs typeface="Zar" pitchFamily="2" charset="-78"/>
              </a:rPr>
              <a:t>هدف: كارايي</a:t>
            </a:r>
          </a:p>
          <a:p>
            <a:pPr algn="ctr" rtl="1"/>
            <a:r>
              <a:rPr lang="ar-SA" sz="2000" b="1">
                <a:solidFill>
                  <a:srgbClr val="000000"/>
                </a:solidFill>
                <a:cs typeface="Zar" pitchFamily="2" charset="-78"/>
              </a:rPr>
              <a:t>وسيله: تعيين هدف و برنامه‌ريزي</a:t>
            </a:r>
          </a:p>
          <a:p>
            <a:pPr algn="ctr" rtl="1"/>
            <a:r>
              <a:rPr lang="ar-SA" sz="2000" b="1">
                <a:solidFill>
                  <a:srgbClr val="000000"/>
                </a:solidFill>
                <a:cs typeface="Zar" pitchFamily="2" charset="-78"/>
              </a:rPr>
              <a:t>ساختار: مكانيكي</a:t>
            </a:r>
            <a:endParaRPr lang="en-US" sz="2000" b="1">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1+#ppt_w/2"/>
                                          </p:val>
                                        </p:tav>
                                        <p:tav tm="100000">
                                          <p:val>
                                            <p:strVal val="#ppt_x"/>
                                          </p:val>
                                        </p:tav>
                                      </p:tavLst>
                                    </p:anim>
                                    <p:anim calcmode="lin" valueType="num">
                                      <p:cBhvr additive="base">
                                        <p:cTn id="25"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1+#ppt_w/2"/>
                                          </p:val>
                                        </p:tav>
                                        <p:tav tm="100000">
                                          <p:val>
                                            <p:strVal val="#ppt_x"/>
                                          </p:val>
                                        </p:tav>
                                      </p:tavLst>
                                    </p:anim>
                                    <p:anim calcmode="lin" valueType="num">
                                      <p:cBhvr additive="base">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08720"/>
            <a:ext cx="9144000" cy="507831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7200" b="1" spc="50" dirty="0" smtClean="0">
                <a:ln w="11430"/>
                <a:solidFill>
                  <a:srgbClr val="006600"/>
                </a:solidFill>
                <a:effectLst>
                  <a:outerShdw blurRad="76200" dist="50800" dir="5400000" algn="tl" rotWithShape="0">
                    <a:srgbClr val="000000">
                      <a:alpha val="65000"/>
                    </a:srgbClr>
                  </a:outerShdw>
                </a:effectLst>
                <a:cs typeface="B Titr" pitchFamily="2" charset="-78"/>
              </a:rPr>
              <a:t>نقاط مرجع استراتژیک </a:t>
            </a:r>
          </a:p>
          <a:p>
            <a:pPr algn="ctr" rtl="1">
              <a:lnSpc>
                <a:spcPct val="150000"/>
              </a:lnSpc>
            </a:pPr>
            <a:r>
              <a:rPr lang="fa-IR" sz="7200" b="1" spc="50" dirty="0" smtClean="0">
                <a:ln w="11430"/>
                <a:effectLst>
                  <a:outerShdw blurRad="76200" dist="50800" dir="5400000" algn="tl" rotWithShape="0">
                    <a:srgbClr val="000000">
                      <a:alpha val="65000"/>
                    </a:srgbClr>
                  </a:outerShdw>
                </a:effectLst>
                <a:cs typeface="B Titr" pitchFamily="2" charset="-78"/>
              </a:rPr>
              <a:t>در </a:t>
            </a:r>
          </a:p>
          <a:p>
            <a:pPr algn="ctr" rtl="1">
              <a:lnSpc>
                <a:spcPct val="150000"/>
              </a:lnSpc>
            </a:pPr>
            <a:r>
              <a:rPr lang="fa-IR" sz="7200" b="1" spc="50" dirty="0" smtClean="0">
                <a:ln w="11430"/>
                <a:solidFill>
                  <a:srgbClr val="C00000"/>
                </a:solidFill>
                <a:effectLst>
                  <a:outerShdw blurRad="76200" dist="50800" dir="5400000" algn="tl" rotWithShape="0">
                    <a:srgbClr val="000000">
                      <a:alpha val="65000"/>
                    </a:srgbClr>
                  </a:outerShdw>
                </a:effectLst>
                <a:cs typeface="B Titr" pitchFamily="2" charset="-78"/>
              </a:rPr>
              <a:t>تئوری های سازمان</a:t>
            </a:r>
            <a:endParaRPr lang="en-US" sz="9600" b="1" spc="50" dirty="0" smtClean="0">
              <a:ln w="11430"/>
              <a:solidFill>
                <a:srgbClr val="C00000"/>
              </a:solidFill>
              <a:effectLst>
                <a:outerShdw blurRad="76200" dist="50800" dir="5400000" algn="tl" rotWithShape="0">
                  <a:srgbClr val="000000">
                    <a:alpha val="65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a:spLocks noChangeArrowheads="1"/>
          </p:cNvSpPr>
          <p:nvPr/>
        </p:nvSpPr>
        <p:spPr bwMode="auto">
          <a:xfrm>
            <a:off x="107504" y="1524000"/>
            <a:ext cx="6696744" cy="5145360"/>
          </a:xfrm>
          <a:prstGeom prst="rect">
            <a:avLst/>
          </a:prstGeom>
          <a:solidFill>
            <a:schemeClr val="bg1">
              <a:lumMod val="95000"/>
            </a:schemeClr>
          </a:solidFill>
          <a:ln w="9525">
            <a:solidFill>
              <a:schemeClr val="tx1"/>
            </a:solidFill>
            <a:miter lim="800000"/>
            <a:headEnd/>
            <a:tailEnd/>
          </a:ln>
          <a:effectLst>
            <a:innerShdw blurRad="114300">
              <a:prstClr val="black"/>
            </a:innerShdw>
          </a:effectLst>
        </p:spPr>
        <p:txBody>
          <a:bodyPr wrap="none" anchor="ctr"/>
          <a:lstStyle/>
          <a:p>
            <a:endParaRPr lang="en-US"/>
          </a:p>
        </p:txBody>
      </p:sp>
      <p:sp>
        <p:nvSpPr>
          <p:cNvPr id="3" name="AutoShape 6"/>
          <p:cNvSpPr>
            <a:spLocks noChangeArrowheads="1"/>
          </p:cNvSpPr>
          <p:nvPr/>
        </p:nvSpPr>
        <p:spPr bwMode="auto">
          <a:xfrm>
            <a:off x="1259632" y="1647800"/>
            <a:ext cx="3672408" cy="629072"/>
          </a:xfrm>
          <a:prstGeom prst="roundRect">
            <a:avLst>
              <a:gd name="adj" fmla="val 16667"/>
            </a:avLst>
          </a:prstGeom>
          <a:solidFill>
            <a:srgbClr val="FFFAF3"/>
          </a:solidFill>
          <a:ln w="9525">
            <a:solidFill>
              <a:schemeClr val="tx1"/>
            </a:solidFill>
            <a:round/>
            <a:headEnd/>
            <a:tailEnd/>
          </a:ln>
        </p:spPr>
        <p:txBody>
          <a:bodyPr wrap="none" anchor="ctr"/>
          <a:lstStyle/>
          <a:p>
            <a:pPr algn="ctr" rtl="1"/>
            <a:r>
              <a:rPr lang="fa-IR" sz="3600" b="1" dirty="0" smtClean="0">
                <a:solidFill>
                  <a:srgbClr val="0000CC"/>
                </a:solidFill>
                <a:cs typeface="B Mitra" pitchFamily="2" charset="-78"/>
              </a:rPr>
              <a:t>شاخص های کارآئی</a:t>
            </a:r>
            <a:endParaRPr lang="en-GB" sz="3600" b="1" dirty="0">
              <a:solidFill>
                <a:srgbClr val="0000CC"/>
              </a:solidFill>
              <a:cs typeface="B Mitra" pitchFamily="2" charset="-78"/>
            </a:endParaRPr>
          </a:p>
        </p:txBody>
      </p:sp>
      <p:sp>
        <p:nvSpPr>
          <p:cNvPr id="4" name="AutoShape 7"/>
          <p:cNvSpPr>
            <a:spLocks noChangeArrowheads="1"/>
          </p:cNvSpPr>
          <p:nvPr/>
        </p:nvSpPr>
        <p:spPr bwMode="auto">
          <a:xfrm>
            <a:off x="6012160" y="2924944"/>
            <a:ext cx="720080" cy="2520280"/>
          </a:xfrm>
          <a:prstGeom prst="roundRect">
            <a:avLst>
              <a:gd name="adj" fmla="val 9086"/>
            </a:avLst>
          </a:prstGeom>
          <a:solidFill>
            <a:schemeClr val="bg1"/>
          </a:solidFill>
          <a:ln w="9525">
            <a:solidFill>
              <a:schemeClr val="tx1"/>
            </a:solidFill>
            <a:round/>
            <a:headEnd/>
            <a:tailEnd/>
          </a:ln>
        </p:spPr>
        <p:txBody>
          <a:bodyPr vert="vert" wrap="none" anchor="ctr"/>
          <a:lstStyle/>
          <a:p>
            <a:pPr algn="ctr" rtl="1"/>
            <a:r>
              <a:rPr lang="fa-IR" sz="2400" b="1" dirty="0" smtClean="0">
                <a:solidFill>
                  <a:srgbClr val="0000CC"/>
                </a:solidFill>
                <a:cs typeface="B Nazanin" pitchFamily="2" charset="-78"/>
              </a:rPr>
              <a:t>شاخص های اثربخشی</a:t>
            </a:r>
            <a:endParaRPr lang="en-GB" sz="2400" b="1" dirty="0">
              <a:solidFill>
                <a:srgbClr val="0000CC"/>
              </a:solidFill>
              <a:cs typeface="B Nazanin" pitchFamily="2" charset="-78"/>
            </a:endParaRPr>
          </a:p>
        </p:txBody>
      </p:sp>
      <p:sp>
        <p:nvSpPr>
          <p:cNvPr id="5" name="AutoShape 8"/>
          <p:cNvSpPr>
            <a:spLocks noChangeArrowheads="1"/>
          </p:cNvSpPr>
          <p:nvPr/>
        </p:nvSpPr>
        <p:spPr bwMode="auto">
          <a:xfrm>
            <a:off x="1259632" y="2337792"/>
            <a:ext cx="1800200" cy="515144"/>
          </a:xfrm>
          <a:prstGeom prst="roundRect">
            <a:avLst>
              <a:gd name="adj" fmla="val 10199"/>
            </a:avLst>
          </a:prstGeom>
          <a:solidFill>
            <a:srgbClr val="E8FBE5"/>
          </a:solidFill>
          <a:ln w="9525">
            <a:solidFill>
              <a:schemeClr val="tx1"/>
            </a:solidFill>
            <a:round/>
            <a:headEnd/>
            <a:tailEnd/>
          </a:ln>
        </p:spPr>
        <p:txBody>
          <a:bodyPr wrap="none" anchor="ctr"/>
          <a:lstStyle/>
          <a:p>
            <a:pPr algn="ctr" rtl="1"/>
            <a:r>
              <a:rPr lang="fa-IR" sz="3200" b="1" dirty="0" smtClean="0">
                <a:solidFill>
                  <a:sysClr val="windowText" lastClr="000000"/>
                </a:solidFill>
                <a:cs typeface="B Nazanin" pitchFamily="2" charset="-78"/>
              </a:rPr>
              <a:t>ستاده</a:t>
            </a:r>
            <a:endParaRPr lang="en-GB" sz="3200" b="1" dirty="0">
              <a:solidFill>
                <a:sysClr val="windowText" lastClr="000000"/>
              </a:solidFill>
              <a:cs typeface="B Nazanin" pitchFamily="2" charset="-78"/>
            </a:endParaRPr>
          </a:p>
        </p:txBody>
      </p:sp>
      <p:sp>
        <p:nvSpPr>
          <p:cNvPr id="6" name="AutoShape 9"/>
          <p:cNvSpPr>
            <a:spLocks noChangeArrowheads="1"/>
          </p:cNvSpPr>
          <p:nvPr/>
        </p:nvSpPr>
        <p:spPr bwMode="auto">
          <a:xfrm>
            <a:off x="3131840" y="2337792"/>
            <a:ext cx="1800200" cy="515144"/>
          </a:xfrm>
          <a:prstGeom prst="roundRect">
            <a:avLst>
              <a:gd name="adj" fmla="val 7960"/>
            </a:avLst>
          </a:prstGeom>
          <a:solidFill>
            <a:schemeClr val="accent2">
              <a:lumMod val="20000"/>
              <a:lumOff val="80000"/>
            </a:schemeClr>
          </a:solidFill>
          <a:ln w="9525">
            <a:solidFill>
              <a:schemeClr val="tx1"/>
            </a:solidFill>
            <a:round/>
            <a:headEnd/>
            <a:tailEnd/>
          </a:ln>
        </p:spPr>
        <p:txBody>
          <a:bodyPr wrap="none" anchor="ctr"/>
          <a:lstStyle/>
          <a:p>
            <a:pPr algn="ctr" rtl="1"/>
            <a:r>
              <a:rPr lang="fa-IR" sz="3200" b="1" dirty="0" smtClean="0">
                <a:solidFill>
                  <a:sysClr val="windowText" lastClr="000000"/>
                </a:solidFill>
                <a:cs typeface="B Nazanin" pitchFamily="2" charset="-78"/>
              </a:rPr>
              <a:t>داده</a:t>
            </a:r>
            <a:endParaRPr lang="en-GB" sz="3200" b="1" dirty="0">
              <a:solidFill>
                <a:sysClr val="windowText" lastClr="000000"/>
              </a:solidFill>
              <a:cs typeface="B Nazanin" pitchFamily="2" charset="-78"/>
            </a:endParaRPr>
          </a:p>
        </p:txBody>
      </p:sp>
      <p:sp>
        <p:nvSpPr>
          <p:cNvPr id="7" name="AutoShape 10"/>
          <p:cNvSpPr>
            <a:spLocks noChangeArrowheads="1"/>
          </p:cNvSpPr>
          <p:nvPr/>
        </p:nvSpPr>
        <p:spPr bwMode="auto">
          <a:xfrm>
            <a:off x="5004048" y="2924945"/>
            <a:ext cx="936104" cy="1224135"/>
          </a:xfrm>
          <a:prstGeom prst="roundRect">
            <a:avLst>
              <a:gd name="adj" fmla="val 11149"/>
            </a:avLst>
          </a:prstGeom>
          <a:solidFill>
            <a:schemeClr val="accent2">
              <a:lumMod val="20000"/>
              <a:lumOff val="80000"/>
            </a:schemeClr>
          </a:solidFill>
          <a:ln w="9525">
            <a:solidFill>
              <a:schemeClr val="tx1"/>
            </a:solidFill>
            <a:round/>
            <a:headEnd/>
            <a:tailEnd/>
          </a:ln>
        </p:spPr>
        <p:txBody>
          <a:bodyPr wrap="none" anchor="ctr"/>
          <a:lstStyle/>
          <a:p>
            <a:pPr algn="ctr" rtl="1"/>
            <a:r>
              <a:rPr lang="fa-IR" sz="2800" b="1" dirty="0" smtClean="0">
                <a:solidFill>
                  <a:sysClr val="windowText" lastClr="000000"/>
                </a:solidFill>
                <a:cs typeface="B Nazanin" pitchFamily="2" charset="-78"/>
              </a:rPr>
              <a:t>برنامه</a:t>
            </a:r>
            <a:endParaRPr lang="en-GB" sz="2800" b="1" dirty="0">
              <a:solidFill>
                <a:sysClr val="windowText" lastClr="000000"/>
              </a:solidFill>
              <a:cs typeface="B Nazanin" pitchFamily="2" charset="-78"/>
            </a:endParaRPr>
          </a:p>
        </p:txBody>
      </p:sp>
      <p:sp>
        <p:nvSpPr>
          <p:cNvPr id="8" name="AutoShape 11"/>
          <p:cNvSpPr>
            <a:spLocks noChangeArrowheads="1"/>
          </p:cNvSpPr>
          <p:nvPr/>
        </p:nvSpPr>
        <p:spPr bwMode="auto">
          <a:xfrm>
            <a:off x="5004048" y="4221088"/>
            <a:ext cx="936104" cy="1224136"/>
          </a:xfrm>
          <a:prstGeom prst="roundRect">
            <a:avLst>
              <a:gd name="adj" fmla="val 8919"/>
            </a:avLst>
          </a:prstGeom>
          <a:solidFill>
            <a:srgbClr val="E8FBE5"/>
          </a:solidFill>
          <a:ln w="9525">
            <a:solidFill>
              <a:schemeClr val="tx1"/>
            </a:solidFill>
            <a:round/>
            <a:headEnd/>
            <a:tailEnd/>
          </a:ln>
        </p:spPr>
        <p:txBody>
          <a:bodyPr wrap="none" anchor="ctr"/>
          <a:lstStyle/>
          <a:p>
            <a:pPr algn="ctr" rtl="1"/>
            <a:r>
              <a:rPr lang="fa-IR" sz="2400" b="1" dirty="0" smtClean="0">
                <a:solidFill>
                  <a:sysClr val="windowText" lastClr="000000"/>
                </a:solidFill>
                <a:cs typeface="B Nazanin" pitchFamily="2" charset="-78"/>
              </a:rPr>
              <a:t>عملکرد</a:t>
            </a:r>
            <a:endParaRPr lang="en-GB" sz="2400" b="1" dirty="0">
              <a:solidFill>
                <a:sysClr val="windowText" lastClr="000000"/>
              </a:solidFill>
              <a:cs typeface="B Nazanin" pitchFamily="2" charset="-78"/>
            </a:endParaRPr>
          </a:p>
        </p:txBody>
      </p:sp>
      <p:sp>
        <p:nvSpPr>
          <p:cNvPr id="9" name="AutoShape 12"/>
          <p:cNvSpPr>
            <a:spLocks noChangeArrowheads="1"/>
          </p:cNvSpPr>
          <p:nvPr/>
        </p:nvSpPr>
        <p:spPr bwMode="auto">
          <a:xfrm>
            <a:off x="1259632" y="2924944"/>
            <a:ext cx="1800200" cy="1224136"/>
          </a:xfrm>
          <a:prstGeom prst="roundRect">
            <a:avLst>
              <a:gd name="adj" fmla="val 16667"/>
            </a:avLst>
          </a:prstGeom>
          <a:solidFill>
            <a:schemeClr val="bg1"/>
          </a:solidFill>
          <a:ln w="9525">
            <a:solidFill>
              <a:schemeClr val="tx1"/>
            </a:solidFill>
            <a:round/>
            <a:headEnd/>
            <a:tailEnd/>
          </a:ln>
          <a:effectLst>
            <a:innerShdw blurRad="114300">
              <a:prstClr val="black"/>
            </a:innerShdw>
          </a:effectLst>
        </p:spPr>
        <p:txBody>
          <a:bodyPr wrap="none" anchor="ctr"/>
          <a:lstStyle/>
          <a:p>
            <a:pPr algn="ctr" rtl="1"/>
            <a:r>
              <a:rPr lang="fa-IR" sz="2400" dirty="0" smtClean="0">
                <a:solidFill>
                  <a:srgbClr val="006600"/>
                </a:solidFill>
                <a:cs typeface="B Mitra" pitchFamily="2" charset="-78"/>
              </a:rPr>
              <a:t>12</a:t>
            </a:r>
            <a:r>
              <a:rPr lang="fa-IR" sz="2400" dirty="0" smtClean="0">
                <a:solidFill>
                  <a:sysClr val="windowText" lastClr="000000"/>
                </a:solidFill>
                <a:cs typeface="B Mitra" pitchFamily="2" charset="-78"/>
              </a:rPr>
              <a:t> / </a:t>
            </a:r>
            <a:r>
              <a:rPr lang="fa-IR" sz="2400" dirty="0" smtClean="0">
                <a:solidFill>
                  <a:srgbClr val="0000CC"/>
                </a:solidFill>
                <a:cs typeface="B Mitra" pitchFamily="2" charset="-78"/>
              </a:rPr>
              <a:t>24</a:t>
            </a:r>
            <a:r>
              <a:rPr lang="fa-IR" sz="2400" dirty="0" smtClean="0">
                <a:solidFill>
                  <a:sysClr val="windowText" lastClr="000000"/>
                </a:solidFill>
                <a:cs typeface="B Mitra" pitchFamily="2" charset="-78"/>
              </a:rPr>
              <a:t> / </a:t>
            </a:r>
            <a:r>
              <a:rPr lang="fa-IR" sz="2400" dirty="0" smtClean="0">
                <a:solidFill>
                  <a:srgbClr val="C00000"/>
                </a:solidFill>
                <a:cs typeface="B Mitra" pitchFamily="2" charset="-78"/>
              </a:rPr>
              <a:t>10</a:t>
            </a:r>
            <a:endParaRPr lang="en-GB" sz="2400" dirty="0" smtClean="0">
              <a:solidFill>
                <a:srgbClr val="C00000"/>
              </a:solidFill>
              <a:cs typeface="B Mitra" pitchFamily="2" charset="-78"/>
            </a:endParaRPr>
          </a:p>
        </p:txBody>
      </p:sp>
      <p:sp>
        <p:nvSpPr>
          <p:cNvPr id="10" name="AutoShape 13"/>
          <p:cNvSpPr>
            <a:spLocks noChangeArrowheads="1"/>
          </p:cNvSpPr>
          <p:nvPr/>
        </p:nvSpPr>
        <p:spPr bwMode="auto">
          <a:xfrm>
            <a:off x="3131840" y="2924944"/>
            <a:ext cx="1800200" cy="1224136"/>
          </a:xfrm>
          <a:prstGeom prst="roundRect">
            <a:avLst>
              <a:gd name="adj" fmla="val 16667"/>
            </a:avLst>
          </a:prstGeom>
          <a:solidFill>
            <a:srgbClr val="FAECFA"/>
          </a:solidFill>
          <a:ln w="9525">
            <a:solidFill>
              <a:schemeClr val="tx1"/>
            </a:solidFill>
            <a:round/>
            <a:headEnd/>
            <a:tailEnd/>
          </a:ln>
          <a:effectLst>
            <a:innerShdw blurRad="114300">
              <a:prstClr val="black"/>
            </a:innerShdw>
          </a:effectLst>
        </p:spPr>
        <p:txBody>
          <a:bodyPr wrap="none" anchor="ctr"/>
          <a:lstStyle/>
          <a:p>
            <a:pPr algn="ctr" rtl="1"/>
            <a:r>
              <a:rPr lang="fa-IR" sz="2400" dirty="0" smtClean="0">
                <a:solidFill>
                  <a:srgbClr val="006600"/>
                </a:solidFill>
                <a:cs typeface="B Mitra" pitchFamily="2" charset="-78"/>
              </a:rPr>
              <a:t>12</a:t>
            </a:r>
            <a:r>
              <a:rPr lang="fa-IR" sz="2400" dirty="0" smtClean="0">
                <a:solidFill>
                  <a:sysClr val="windowText" lastClr="000000"/>
                </a:solidFill>
                <a:cs typeface="B Mitra" pitchFamily="2" charset="-78"/>
              </a:rPr>
              <a:t> / </a:t>
            </a:r>
            <a:r>
              <a:rPr lang="fa-IR" sz="2400" dirty="0" smtClean="0">
                <a:solidFill>
                  <a:srgbClr val="0000CC"/>
                </a:solidFill>
                <a:cs typeface="B Mitra" pitchFamily="2" charset="-78"/>
              </a:rPr>
              <a:t>32</a:t>
            </a:r>
            <a:r>
              <a:rPr lang="fa-IR" sz="2400" dirty="0" smtClean="0">
                <a:solidFill>
                  <a:sysClr val="windowText" lastClr="000000"/>
                </a:solidFill>
                <a:cs typeface="B Mitra" pitchFamily="2" charset="-78"/>
              </a:rPr>
              <a:t> / </a:t>
            </a:r>
            <a:r>
              <a:rPr lang="fa-IR" sz="2400" dirty="0" smtClean="0">
                <a:solidFill>
                  <a:srgbClr val="C00000"/>
                </a:solidFill>
                <a:cs typeface="B Mitra" pitchFamily="2" charset="-78"/>
              </a:rPr>
              <a:t>10</a:t>
            </a:r>
            <a:endParaRPr lang="en-GB" sz="2400" dirty="0">
              <a:solidFill>
                <a:srgbClr val="C00000"/>
              </a:solidFill>
              <a:cs typeface="B Mitra" pitchFamily="2" charset="-78"/>
            </a:endParaRPr>
          </a:p>
        </p:txBody>
      </p:sp>
      <p:sp>
        <p:nvSpPr>
          <p:cNvPr id="11" name="AutoShape 14"/>
          <p:cNvSpPr>
            <a:spLocks noChangeArrowheads="1"/>
          </p:cNvSpPr>
          <p:nvPr/>
        </p:nvSpPr>
        <p:spPr bwMode="auto">
          <a:xfrm>
            <a:off x="1259632" y="4221088"/>
            <a:ext cx="1800200" cy="1224136"/>
          </a:xfrm>
          <a:prstGeom prst="roundRect">
            <a:avLst>
              <a:gd name="adj" fmla="val 16667"/>
            </a:avLst>
          </a:prstGeom>
          <a:solidFill>
            <a:schemeClr val="bg1"/>
          </a:solidFill>
          <a:ln w="9525">
            <a:solidFill>
              <a:schemeClr val="tx1"/>
            </a:solidFill>
            <a:round/>
            <a:headEnd/>
            <a:tailEnd/>
          </a:ln>
          <a:effectLst>
            <a:innerShdw blurRad="114300">
              <a:prstClr val="black"/>
            </a:innerShdw>
          </a:effectLst>
        </p:spPr>
        <p:txBody>
          <a:bodyPr wrap="none" anchor="ctr"/>
          <a:lstStyle/>
          <a:p>
            <a:pPr algn="ctr" rtl="1"/>
            <a:r>
              <a:rPr lang="fa-IR" sz="2400" dirty="0" smtClean="0">
                <a:solidFill>
                  <a:srgbClr val="006600"/>
                </a:solidFill>
                <a:cs typeface="B Mitra" pitchFamily="2" charset="-78"/>
              </a:rPr>
              <a:t>10</a:t>
            </a:r>
            <a:r>
              <a:rPr lang="fa-IR" sz="2400" dirty="0" smtClean="0">
                <a:solidFill>
                  <a:sysClr val="windowText" lastClr="000000"/>
                </a:solidFill>
                <a:cs typeface="B Mitra" pitchFamily="2" charset="-78"/>
              </a:rPr>
              <a:t> / </a:t>
            </a:r>
            <a:r>
              <a:rPr lang="fa-IR" sz="2400" dirty="0" smtClean="0">
                <a:solidFill>
                  <a:srgbClr val="0000CC"/>
                </a:solidFill>
                <a:cs typeface="B Mitra" pitchFamily="2" charset="-78"/>
              </a:rPr>
              <a:t>12</a:t>
            </a:r>
            <a:r>
              <a:rPr lang="fa-IR" sz="2400" dirty="0" smtClean="0">
                <a:solidFill>
                  <a:sysClr val="windowText" lastClr="000000"/>
                </a:solidFill>
                <a:cs typeface="B Mitra" pitchFamily="2" charset="-78"/>
              </a:rPr>
              <a:t> / </a:t>
            </a:r>
            <a:r>
              <a:rPr lang="fa-IR" sz="2400" dirty="0" smtClean="0">
                <a:solidFill>
                  <a:srgbClr val="C00000"/>
                </a:solidFill>
                <a:cs typeface="B Mitra" pitchFamily="2" charset="-78"/>
              </a:rPr>
              <a:t>10</a:t>
            </a:r>
            <a:endParaRPr lang="en-GB" sz="2400" dirty="0" smtClean="0">
              <a:solidFill>
                <a:srgbClr val="C00000"/>
              </a:solidFill>
              <a:cs typeface="B Mitra" pitchFamily="2" charset="-78"/>
            </a:endParaRPr>
          </a:p>
        </p:txBody>
      </p:sp>
      <p:sp>
        <p:nvSpPr>
          <p:cNvPr id="12" name="AutoShape 15"/>
          <p:cNvSpPr>
            <a:spLocks noChangeArrowheads="1"/>
          </p:cNvSpPr>
          <p:nvPr/>
        </p:nvSpPr>
        <p:spPr bwMode="auto">
          <a:xfrm>
            <a:off x="3131840" y="4221088"/>
            <a:ext cx="1800200" cy="1224136"/>
          </a:xfrm>
          <a:prstGeom prst="roundRect">
            <a:avLst>
              <a:gd name="adj" fmla="val 16667"/>
            </a:avLst>
          </a:prstGeom>
          <a:solidFill>
            <a:srgbClr val="FAECFA"/>
          </a:solidFill>
          <a:ln w="9525">
            <a:solidFill>
              <a:schemeClr val="tx1"/>
            </a:solidFill>
            <a:round/>
            <a:headEnd/>
            <a:tailEnd/>
          </a:ln>
          <a:effectLst>
            <a:innerShdw blurRad="114300">
              <a:prstClr val="black"/>
            </a:innerShdw>
          </a:effectLst>
        </p:spPr>
        <p:txBody>
          <a:bodyPr wrap="none" anchor="ctr"/>
          <a:lstStyle/>
          <a:p>
            <a:pPr algn="ctr" rtl="1"/>
            <a:r>
              <a:rPr lang="fa-IR" sz="2400" dirty="0" smtClean="0">
                <a:solidFill>
                  <a:srgbClr val="006600"/>
                </a:solidFill>
                <a:cs typeface="B Mitra" pitchFamily="2" charset="-78"/>
              </a:rPr>
              <a:t>8</a:t>
            </a:r>
            <a:r>
              <a:rPr lang="fa-IR" sz="2400" dirty="0" smtClean="0">
                <a:solidFill>
                  <a:sysClr val="windowText" lastClr="000000"/>
                </a:solidFill>
                <a:cs typeface="B Mitra" pitchFamily="2" charset="-78"/>
              </a:rPr>
              <a:t> / </a:t>
            </a:r>
            <a:r>
              <a:rPr lang="fa-IR" sz="2400" dirty="0" smtClean="0">
                <a:solidFill>
                  <a:srgbClr val="0000CC"/>
                </a:solidFill>
                <a:cs typeface="B Mitra" pitchFamily="2" charset="-78"/>
              </a:rPr>
              <a:t>16</a:t>
            </a:r>
            <a:r>
              <a:rPr lang="fa-IR" sz="2400" dirty="0" smtClean="0">
                <a:solidFill>
                  <a:sysClr val="windowText" lastClr="000000"/>
                </a:solidFill>
                <a:cs typeface="B Mitra" pitchFamily="2" charset="-78"/>
              </a:rPr>
              <a:t> / </a:t>
            </a:r>
            <a:r>
              <a:rPr lang="fa-IR" sz="2400" dirty="0" smtClean="0">
                <a:solidFill>
                  <a:srgbClr val="C00000"/>
                </a:solidFill>
                <a:cs typeface="B Mitra" pitchFamily="2" charset="-78"/>
              </a:rPr>
              <a:t>12</a:t>
            </a:r>
            <a:endParaRPr lang="en-GB" sz="2400" dirty="0" smtClean="0">
              <a:solidFill>
                <a:srgbClr val="C00000"/>
              </a:solidFill>
              <a:cs typeface="B Mitra" pitchFamily="2" charset="-78"/>
            </a:endParaRPr>
          </a:p>
        </p:txBody>
      </p:sp>
      <p:sp>
        <p:nvSpPr>
          <p:cNvPr id="13" name="Rectangle 16"/>
          <p:cNvSpPr>
            <a:spLocks noChangeArrowheads="1"/>
          </p:cNvSpPr>
          <p:nvPr/>
        </p:nvSpPr>
        <p:spPr bwMode="auto">
          <a:xfrm>
            <a:off x="107504" y="836712"/>
            <a:ext cx="6696744" cy="609600"/>
          </a:xfrm>
          <a:prstGeom prst="rect">
            <a:avLst/>
          </a:prstGeom>
          <a:solidFill>
            <a:schemeClr val="bg2"/>
          </a:solidFill>
          <a:ln>
            <a:solidFill>
              <a:schemeClr val="bg2">
                <a:lumMod val="25000"/>
              </a:schemeClr>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none" anchor="ctr"/>
          <a:lstStyle/>
          <a:p>
            <a:pPr algn="ctr" rtl="1"/>
            <a:r>
              <a:rPr lang="fa-IR" sz="3200" dirty="0" smtClean="0">
                <a:solidFill>
                  <a:sysClr val="windowText" lastClr="000000"/>
                </a:solidFill>
                <a:cs typeface="B Titr" pitchFamily="2" charset="-78"/>
              </a:rPr>
              <a:t>محاسبه بهره وری </a:t>
            </a:r>
            <a:endParaRPr lang="en-GB" sz="3200" dirty="0">
              <a:solidFill>
                <a:sysClr val="windowText" lastClr="000000"/>
              </a:solidFill>
              <a:cs typeface="B Titr" pitchFamily="2" charset="-78"/>
            </a:endParaRPr>
          </a:p>
        </p:txBody>
      </p:sp>
      <p:sp>
        <p:nvSpPr>
          <p:cNvPr id="14" name="Rectangle 18"/>
          <p:cNvSpPr>
            <a:spLocks noChangeArrowheads="1"/>
          </p:cNvSpPr>
          <p:nvPr/>
        </p:nvSpPr>
        <p:spPr bwMode="auto">
          <a:xfrm>
            <a:off x="5004048" y="1647800"/>
            <a:ext cx="1728192" cy="1205136"/>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rtl="1"/>
            <a:r>
              <a:rPr lang="fa-IR" sz="2800" dirty="0" smtClean="0">
                <a:solidFill>
                  <a:srgbClr val="C00000"/>
                </a:solidFill>
                <a:cs typeface="B Titr" pitchFamily="2" charset="-78"/>
              </a:rPr>
              <a:t>شاخص های</a:t>
            </a:r>
            <a:endParaRPr lang="fa-IR" sz="2800" dirty="0">
              <a:solidFill>
                <a:srgbClr val="C00000"/>
              </a:solidFill>
              <a:cs typeface="B Titr" pitchFamily="2" charset="-78"/>
            </a:endParaRPr>
          </a:p>
          <a:p>
            <a:pPr algn="ctr" rtl="1"/>
            <a:r>
              <a:rPr lang="fa-IR" sz="2800" dirty="0">
                <a:solidFill>
                  <a:srgbClr val="C00000"/>
                </a:solidFill>
                <a:cs typeface="B Titr" pitchFamily="2" charset="-78"/>
              </a:rPr>
              <a:t>بهره وری </a:t>
            </a:r>
          </a:p>
        </p:txBody>
      </p:sp>
      <p:sp>
        <p:nvSpPr>
          <p:cNvPr id="28" name="AutoShape 12"/>
          <p:cNvSpPr>
            <a:spLocks noChangeArrowheads="1"/>
          </p:cNvSpPr>
          <p:nvPr/>
        </p:nvSpPr>
        <p:spPr bwMode="auto">
          <a:xfrm>
            <a:off x="5004048" y="5517232"/>
            <a:ext cx="1728192" cy="108012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800" b="1" dirty="0" smtClean="0">
                <a:cs typeface="B Nazanin" pitchFamily="2" charset="-78"/>
              </a:rPr>
              <a:t>نسبت</a:t>
            </a:r>
            <a:endParaRPr lang="en-GB" sz="2800" b="1" dirty="0">
              <a:cs typeface="B Nazanin" pitchFamily="2" charset="-78"/>
            </a:endParaRPr>
          </a:p>
        </p:txBody>
      </p:sp>
      <p:sp>
        <p:nvSpPr>
          <p:cNvPr id="29" name="AutoShape 12"/>
          <p:cNvSpPr>
            <a:spLocks noChangeArrowheads="1"/>
          </p:cNvSpPr>
          <p:nvPr/>
        </p:nvSpPr>
        <p:spPr bwMode="auto">
          <a:xfrm>
            <a:off x="179512" y="1628800"/>
            <a:ext cx="1008112" cy="1224136"/>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400" b="1" dirty="0" smtClean="0">
                <a:cs typeface="B Nazanin" pitchFamily="2" charset="-78"/>
              </a:rPr>
              <a:t>نسبت</a:t>
            </a:r>
            <a:endParaRPr lang="en-GB" sz="2400" b="1" dirty="0">
              <a:cs typeface="B Nazanin" pitchFamily="2" charset="-78"/>
            </a:endParaRPr>
          </a:p>
        </p:txBody>
      </p:sp>
      <p:sp>
        <p:nvSpPr>
          <p:cNvPr id="31" name="AutoShape 12"/>
          <p:cNvSpPr>
            <a:spLocks noChangeArrowheads="1"/>
          </p:cNvSpPr>
          <p:nvPr/>
        </p:nvSpPr>
        <p:spPr bwMode="auto">
          <a:xfrm>
            <a:off x="3131840" y="5517232"/>
            <a:ext cx="1800200" cy="1080120"/>
          </a:xfrm>
          <a:prstGeom prst="roundRect">
            <a:avLst>
              <a:gd name="adj" fmla="val 16667"/>
            </a:avLst>
          </a:prstGeom>
          <a:ln>
            <a:headEnd/>
            <a:tailEnd/>
          </a:ln>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400" dirty="0" smtClean="0">
                <a:solidFill>
                  <a:srgbClr val="006600"/>
                </a:solidFill>
                <a:cs typeface="B Mitra" pitchFamily="2" charset="-78"/>
              </a:rPr>
              <a:t>0.66</a:t>
            </a:r>
            <a:r>
              <a:rPr lang="fa-IR" sz="2400" dirty="0" smtClean="0">
                <a:solidFill>
                  <a:sysClr val="windowText" lastClr="000000"/>
                </a:solidFill>
                <a:cs typeface="B Mitra" pitchFamily="2" charset="-78"/>
              </a:rPr>
              <a:t> </a:t>
            </a:r>
          </a:p>
          <a:p>
            <a:pPr algn="ctr" rtl="1"/>
            <a:r>
              <a:rPr lang="fa-IR" sz="2400" dirty="0" smtClean="0">
                <a:solidFill>
                  <a:sysClr val="windowText" lastClr="000000"/>
                </a:solidFill>
                <a:cs typeface="B Mitra" pitchFamily="2" charset="-78"/>
              </a:rPr>
              <a:t> </a:t>
            </a:r>
            <a:r>
              <a:rPr lang="fa-IR" sz="2400" dirty="0" smtClean="0">
                <a:solidFill>
                  <a:srgbClr val="0000CC"/>
                </a:solidFill>
                <a:cs typeface="B Mitra" pitchFamily="2" charset="-78"/>
              </a:rPr>
              <a:t>0.5</a:t>
            </a:r>
            <a:r>
              <a:rPr lang="fa-IR" sz="2400" dirty="0" smtClean="0">
                <a:solidFill>
                  <a:sysClr val="windowText" lastClr="000000"/>
                </a:solidFill>
                <a:cs typeface="B Mitra" pitchFamily="2" charset="-78"/>
              </a:rPr>
              <a:t> </a:t>
            </a:r>
          </a:p>
          <a:p>
            <a:pPr algn="ctr" rtl="1"/>
            <a:r>
              <a:rPr lang="fa-IR" sz="2400" dirty="0" smtClean="0">
                <a:solidFill>
                  <a:sysClr val="windowText" lastClr="000000"/>
                </a:solidFill>
                <a:cs typeface="B Mitra" pitchFamily="2" charset="-78"/>
              </a:rPr>
              <a:t> </a:t>
            </a:r>
            <a:r>
              <a:rPr lang="fa-IR" sz="2400" dirty="0" smtClean="0">
                <a:solidFill>
                  <a:srgbClr val="C00000"/>
                </a:solidFill>
                <a:cs typeface="B Mitra" pitchFamily="2" charset="-78"/>
              </a:rPr>
              <a:t>1.2</a:t>
            </a:r>
            <a:endParaRPr lang="en-GB" sz="2400" dirty="0" smtClean="0">
              <a:solidFill>
                <a:srgbClr val="C00000"/>
              </a:solidFill>
              <a:cs typeface="B Mitra" pitchFamily="2" charset="-78"/>
            </a:endParaRPr>
          </a:p>
        </p:txBody>
      </p:sp>
      <p:sp>
        <p:nvSpPr>
          <p:cNvPr id="32" name="AutoShape 12"/>
          <p:cNvSpPr>
            <a:spLocks noChangeArrowheads="1"/>
          </p:cNvSpPr>
          <p:nvPr/>
        </p:nvSpPr>
        <p:spPr bwMode="auto">
          <a:xfrm>
            <a:off x="1259632" y="5517232"/>
            <a:ext cx="1800200" cy="1080120"/>
          </a:xfrm>
          <a:prstGeom prst="roundRect">
            <a:avLst>
              <a:gd name="adj" fmla="val 16667"/>
            </a:avLst>
          </a:prstGeom>
          <a:ln>
            <a:headEnd/>
            <a:tailEnd/>
          </a:ln>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400" dirty="0" smtClean="0">
                <a:solidFill>
                  <a:srgbClr val="006600"/>
                </a:solidFill>
                <a:cs typeface="B Mitra" pitchFamily="2" charset="-78"/>
              </a:rPr>
              <a:t>0.83</a:t>
            </a:r>
            <a:r>
              <a:rPr lang="fa-IR" sz="2400" dirty="0" smtClean="0">
                <a:solidFill>
                  <a:sysClr val="windowText" lastClr="000000"/>
                </a:solidFill>
                <a:cs typeface="B Mitra" pitchFamily="2" charset="-78"/>
              </a:rPr>
              <a:t> </a:t>
            </a:r>
          </a:p>
          <a:p>
            <a:pPr algn="ctr" rtl="1"/>
            <a:r>
              <a:rPr lang="fa-IR" sz="2400" dirty="0" smtClean="0">
                <a:solidFill>
                  <a:sysClr val="windowText" lastClr="000000"/>
                </a:solidFill>
                <a:cs typeface="B Mitra" pitchFamily="2" charset="-78"/>
              </a:rPr>
              <a:t> </a:t>
            </a:r>
            <a:r>
              <a:rPr lang="fa-IR" sz="2400" dirty="0" smtClean="0">
                <a:solidFill>
                  <a:srgbClr val="0000CC"/>
                </a:solidFill>
                <a:cs typeface="B Mitra" pitchFamily="2" charset="-78"/>
              </a:rPr>
              <a:t>0.5</a:t>
            </a:r>
            <a:r>
              <a:rPr lang="fa-IR" sz="2400" dirty="0" smtClean="0">
                <a:solidFill>
                  <a:sysClr val="windowText" lastClr="000000"/>
                </a:solidFill>
                <a:cs typeface="B Mitra" pitchFamily="2" charset="-78"/>
              </a:rPr>
              <a:t> </a:t>
            </a:r>
          </a:p>
          <a:p>
            <a:pPr algn="ctr" rtl="1"/>
            <a:r>
              <a:rPr lang="fa-IR" sz="2400" dirty="0" smtClean="0">
                <a:solidFill>
                  <a:sysClr val="windowText" lastClr="000000"/>
                </a:solidFill>
                <a:cs typeface="B Mitra" pitchFamily="2" charset="-78"/>
              </a:rPr>
              <a:t> </a:t>
            </a:r>
            <a:r>
              <a:rPr lang="fa-IR" sz="2400" dirty="0" smtClean="0">
                <a:solidFill>
                  <a:srgbClr val="C00000"/>
                </a:solidFill>
                <a:cs typeface="B Mitra" pitchFamily="2" charset="-78"/>
              </a:rPr>
              <a:t>1</a:t>
            </a:r>
            <a:endParaRPr lang="en-GB" sz="2400" dirty="0" smtClean="0">
              <a:solidFill>
                <a:srgbClr val="C00000"/>
              </a:solidFill>
              <a:cs typeface="B Mitra" pitchFamily="2" charset="-78"/>
            </a:endParaRPr>
          </a:p>
        </p:txBody>
      </p:sp>
      <p:sp>
        <p:nvSpPr>
          <p:cNvPr id="33" name="AutoShape 12"/>
          <p:cNvSpPr>
            <a:spLocks noChangeArrowheads="1"/>
          </p:cNvSpPr>
          <p:nvPr/>
        </p:nvSpPr>
        <p:spPr bwMode="auto">
          <a:xfrm>
            <a:off x="179512" y="2924944"/>
            <a:ext cx="1008112" cy="1224136"/>
          </a:xfrm>
          <a:prstGeom prst="roundRect">
            <a:avLst>
              <a:gd name="adj" fmla="val 16667"/>
            </a:avLst>
          </a:prstGeom>
          <a:ln>
            <a:headEnd/>
            <a:tailEnd/>
          </a:ln>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400" dirty="0" smtClean="0">
                <a:solidFill>
                  <a:srgbClr val="006600"/>
                </a:solidFill>
                <a:cs typeface="B Mitra" pitchFamily="2" charset="-78"/>
              </a:rPr>
              <a:t>1</a:t>
            </a:r>
            <a:endParaRPr lang="fa-IR" sz="2400" dirty="0" smtClean="0">
              <a:solidFill>
                <a:sysClr val="windowText" lastClr="000000"/>
              </a:solidFill>
              <a:cs typeface="B Mitra" pitchFamily="2" charset="-78"/>
            </a:endParaRPr>
          </a:p>
          <a:p>
            <a:pPr algn="ctr" rtl="1"/>
            <a:r>
              <a:rPr lang="fa-IR" sz="2400" dirty="0" smtClean="0">
                <a:solidFill>
                  <a:sysClr val="windowText" lastClr="000000"/>
                </a:solidFill>
                <a:cs typeface="B Mitra" pitchFamily="2" charset="-78"/>
              </a:rPr>
              <a:t> </a:t>
            </a:r>
            <a:r>
              <a:rPr lang="fa-IR" sz="2400" dirty="0" smtClean="0">
                <a:solidFill>
                  <a:srgbClr val="0000CC"/>
                </a:solidFill>
                <a:cs typeface="B Mitra" pitchFamily="2" charset="-78"/>
              </a:rPr>
              <a:t>0.5</a:t>
            </a:r>
            <a:endParaRPr lang="fa-IR" sz="2400" dirty="0" smtClean="0">
              <a:solidFill>
                <a:sysClr val="windowText" lastClr="000000"/>
              </a:solidFill>
              <a:cs typeface="B Mitra" pitchFamily="2" charset="-78"/>
            </a:endParaRPr>
          </a:p>
          <a:p>
            <a:pPr algn="ctr" rtl="1"/>
            <a:r>
              <a:rPr lang="fa-IR" sz="2400" dirty="0" smtClean="0">
                <a:solidFill>
                  <a:srgbClr val="C00000"/>
                </a:solidFill>
                <a:cs typeface="B Mitra" pitchFamily="2" charset="-78"/>
              </a:rPr>
              <a:t>1</a:t>
            </a:r>
            <a:endParaRPr lang="en-GB" sz="2400" dirty="0" smtClean="0">
              <a:solidFill>
                <a:srgbClr val="C00000"/>
              </a:solidFill>
              <a:cs typeface="B Mitra" pitchFamily="2" charset="-78"/>
            </a:endParaRPr>
          </a:p>
        </p:txBody>
      </p:sp>
      <p:sp>
        <p:nvSpPr>
          <p:cNvPr id="34" name="AutoShape 12"/>
          <p:cNvSpPr>
            <a:spLocks noChangeArrowheads="1"/>
          </p:cNvSpPr>
          <p:nvPr/>
        </p:nvSpPr>
        <p:spPr bwMode="auto">
          <a:xfrm>
            <a:off x="179512" y="4221088"/>
            <a:ext cx="1008112" cy="1224136"/>
          </a:xfrm>
          <a:prstGeom prst="roundRect">
            <a:avLst>
              <a:gd name="adj" fmla="val 16667"/>
            </a:avLst>
          </a:prstGeom>
          <a:ln>
            <a:headEnd/>
            <a:tailEnd/>
          </a:ln>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wrap="none" anchor="ctr"/>
          <a:lstStyle/>
          <a:p>
            <a:pPr algn="ctr" rtl="1"/>
            <a:r>
              <a:rPr lang="fa-IR" sz="2400" dirty="0" smtClean="0">
                <a:solidFill>
                  <a:srgbClr val="006600"/>
                </a:solidFill>
                <a:cs typeface="B Mitra" pitchFamily="2" charset="-78"/>
              </a:rPr>
              <a:t>1.25</a:t>
            </a:r>
            <a:endParaRPr lang="fa-IR" sz="2400" dirty="0" smtClean="0">
              <a:solidFill>
                <a:sysClr val="windowText" lastClr="000000"/>
              </a:solidFill>
              <a:cs typeface="B Mitra" pitchFamily="2" charset="-78"/>
            </a:endParaRPr>
          </a:p>
          <a:p>
            <a:pPr algn="ctr" rtl="1"/>
            <a:r>
              <a:rPr lang="fa-IR" sz="2400" dirty="0" smtClean="0">
                <a:solidFill>
                  <a:sysClr val="windowText" lastClr="000000"/>
                </a:solidFill>
                <a:cs typeface="B Mitra" pitchFamily="2" charset="-78"/>
              </a:rPr>
              <a:t> </a:t>
            </a:r>
            <a:r>
              <a:rPr lang="fa-IR" sz="2400" dirty="0" smtClean="0">
                <a:solidFill>
                  <a:srgbClr val="0000CC"/>
                </a:solidFill>
                <a:cs typeface="B Mitra" pitchFamily="2" charset="-78"/>
              </a:rPr>
              <a:t>0.75</a:t>
            </a:r>
            <a:endParaRPr lang="fa-IR" sz="2400" dirty="0" smtClean="0">
              <a:solidFill>
                <a:sysClr val="windowText" lastClr="000000"/>
              </a:solidFill>
              <a:cs typeface="B Mitra" pitchFamily="2" charset="-78"/>
            </a:endParaRPr>
          </a:p>
          <a:p>
            <a:pPr algn="ctr" rtl="1"/>
            <a:r>
              <a:rPr lang="fa-IR" sz="2400" dirty="0" smtClean="0">
                <a:solidFill>
                  <a:srgbClr val="C00000"/>
                </a:solidFill>
                <a:cs typeface="B Mitra" pitchFamily="2" charset="-78"/>
              </a:rPr>
              <a:t>0.83</a:t>
            </a:r>
            <a:endParaRPr lang="en-GB" sz="2400" dirty="0" smtClean="0">
              <a:solidFill>
                <a:srgbClr val="C00000"/>
              </a:solidFill>
              <a:cs typeface="B Mitra" pitchFamily="2" charset="-78"/>
            </a:endParaRPr>
          </a:p>
        </p:txBody>
      </p:sp>
      <p:sp>
        <p:nvSpPr>
          <p:cNvPr id="35" name="AutoShape 12"/>
          <p:cNvSpPr>
            <a:spLocks noChangeArrowheads="1"/>
          </p:cNvSpPr>
          <p:nvPr/>
        </p:nvSpPr>
        <p:spPr bwMode="auto">
          <a:xfrm>
            <a:off x="179512" y="5517232"/>
            <a:ext cx="1008112" cy="108012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rtl="1"/>
            <a:endParaRPr lang="en-GB" sz="2400" dirty="0">
              <a:cs typeface="B Nazanin" pitchFamily="2" charset="-78"/>
            </a:endParaRPr>
          </a:p>
        </p:txBody>
      </p:sp>
      <p:cxnSp>
        <p:nvCxnSpPr>
          <p:cNvPr id="41" name="Straight Connector 40"/>
          <p:cNvCxnSpPr/>
          <p:nvPr/>
        </p:nvCxnSpPr>
        <p:spPr>
          <a:xfrm flipH="1">
            <a:off x="251520" y="5589240"/>
            <a:ext cx="864096" cy="936104"/>
          </a:xfrm>
          <a:prstGeom prst="line">
            <a:avLst/>
          </a:prstGeom>
        </p:spPr>
        <p:style>
          <a:lnRef idx="1">
            <a:schemeClr val="accent2"/>
          </a:lnRef>
          <a:fillRef idx="0">
            <a:schemeClr val="accent2"/>
          </a:fillRef>
          <a:effectRef idx="0">
            <a:schemeClr val="accent2"/>
          </a:effectRef>
          <a:fontRef idx="minor">
            <a:schemeClr val="tx1"/>
          </a:fontRef>
        </p:style>
      </p:cxnSp>
      <p:sp>
        <p:nvSpPr>
          <p:cNvPr id="42" name="Rectangle 16"/>
          <p:cNvSpPr>
            <a:spLocks noChangeArrowheads="1"/>
          </p:cNvSpPr>
          <p:nvPr/>
        </p:nvSpPr>
        <p:spPr bwMode="auto">
          <a:xfrm>
            <a:off x="6948264" y="836712"/>
            <a:ext cx="2088232" cy="609600"/>
          </a:xfrm>
          <a:prstGeom prst="rect">
            <a:avLst/>
          </a:prstGeom>
          <a:solidFill>
            <a:schemeClr val="bg2"/>
          </a:solidFill>
          <a:ln>
            <a:solidFill>
              <a:schemeClr val="bg2">
                <a:lumMod val="25000"/>
              </a:schemeClr>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none" anchor="ctr"/>
          <a:lstStyle/>
          <a:p>
            <a:pPr algn="ctr" rtl="1"/>
            <a:r>
              <a:rPr lang="fa-IR" sz="3200" dirty="0" smtClean="0">
                <a:solidFill>
                  <a:srgbClr val="663300"/>
                </a:solidFill>
                <a:cs typeface="B Titr" pitchFamily="2" charset="-78"/>
              </a:rPr>
              <a:t>مثال ها</a:t>
            </a:r>
            <a:endParaRPr lang="en-GB" sz="3200" dirty="0">
              <a:solidFill>
                <a:srgbClr val="663300"/>
              </a:solidFill>
              <a:cs typeface="B Titr" pitchFamily="2" charset="-78"/>
            </a:endParaRPr>
          </a:p>
        </p:txBody>
      </p:sp>
      <p:graphicFrame>
        <p:nvGraphicFramePr>
          <p:cNvPr id="43" name="Table 42"/>
          <p:cNvGraphicFramePr>
            <a:graphicFrameLocks noGrp="1"/>
          </p:cNvGraphicFramePr>
          <p:nvPr/>
        </p:nvGraphicFramePr>
        <p:xfrm>
          <a:off x="6912769" y="1556792"/>
          <a:ext cx="2123728" cy="5112569"/>
        </p:xfrm>
        <a:graphic>
          <a:graphicData uri="http://schemas.openxmlformats.org/drawingml/2006/table">
            <a:tbl>
              <a:tblPr firstRow="1" bandRow="1">
                <a:tableStyleId>{8799B23B-EC83-4686-B30A-512413B5E67A}</a:tableStyleId>
              </a:tblPr>
              <a:tblGrid>
                <a:gridCol w="530932"/>
                <a:gridCol w="530932"/>
                <a:gridCol w="530932"/>
                <a:gridCol w="530932"/>
              </a:tblGrid>
              <a:tr h="1541109">
                <a:tc>
                  <a:txBody>
                    <a:bodyPr/>
                    <a:lstStyle/>
                    <a:p>
                      <a:pPr algn="ctr"/>
                      <a:r>
                        <a:rPr lang="fa-IR" sz="2000" b="1" dirty="0" smtClean="0">
                          <a:cs typeface="B Nazanin" pitchFamily="2" charset="-78"/>
                        </a:rPr>
                        <a:t>بهره وری </a:t>
                      </a:r>
                      <a:r>
                        <a:rPr lang="fa-IR" sz="2000" b="1" dirty="0" smtClean="0">
                          <a:solidFill>
                            <a:srgbClr val="006600"/>
                          </a:solidFill>
                          <a:cs typeface="B Nazanin" pitchFamily="2" charset="-78"/>
                        </a:rPr>
                        <a:t>مثبت</a:t>
                      </a:r>
                      <a:endParaRPr lang="en-US" sz="2000" b="1" dirty="0">
                        <a:solidFill>
                          <a:srgbClr val="006600"/>
                        </a:solidFill>
                        <a:cs typeface="B Nazanin" pitchFamily="2" charset="-78"/>
                      </a:endParaRPr>
                    </a:p>
                  </a:txBody>
                  <a:tcPr vert="vert"/>
                </a:tc>
                <a:tc>
                  <a:txBody>
                    <a:bodyPr/>
                    <a:lstStyle/>
                    <a:p>
                      <a:pPr algn="ctr"/>
                      <a:r>
                        <a:rPr lang="fa-IR" sz="2000" b="1" dirty="0" smtClean="0">
                          <a:cs typeface="B Nazanin" pitchFamily="2" charset="-78"/>
                        </a:rPr>
                        <a:t>بهره وری </a:t>
                      </a:r>
                      <a:r>
                        <a:rPr lang="fa-IR" sz="2000" b="1" dirty="0" smtClean="0">
                          <a:solidFill>
                            <a:srgbClr val="0000CC"/>
                          </a:solidFill>
                          <a:cs typeface="B Nazanin" pitchFamily="2" charset="-78"/>
                        </a:rPr>
                        <a:t>صفر</a:t>
                      </a:r>
                      <a:endParaRPr lang="en-US" sz="2000" b="1" dirty="0">
                        <a:solidFill>
                          <a:srgbClr val="0000CC"/>
                        </a:solidFill>
                        <a:cs typeface="B Nazanin" pitchFamily="2" charset="-78"/>
                      </a:endParaRPr>
                    </a:p>
                  </a:txBody>
                  <a:tcPr vert="vert"/>
                </a:tc>
                <a:tc>
                  <a:txBody>
                    <a:bodyPr/>
                    <a:lstStyle/>
                    <a:p>
                      <a:pPr algn="ctr"/>
                      <a:r>
                        <a:rPr lang="fa-IR" sz="2000" b="1" dirty="0" smtClean="0">
                          <a:cs typeface="B Nazanin" pitchFamily="2" charset="-78"/>
                        </a:rPr>
                        <a:t>بهره وری</a:t>
                      </a:r>
                      <a:r>
                        <a:rPr lang="fa-IR" sz="2000" b="1" baseline="0" dirty="0" smtClean="0">
                          <a:cs typeface="B Nazanin" pitchFamily="2" charset="-78"/>
                        </a:rPr>
                        <a:t> </a:t>
                      </a:r>
                      <a:r>
                        <a:rPr lang="fa-IR" sz="2000" b="1" baseline="0" dirty="0" smtClean="0">
                          <a:solidFill>
                            <a:srgbClr val="C00000"/>
                          </a:solidFill>
                          <a:cs typeface="B Nazanin" pitchFamily="2" charset="-78"/>
                        </a:rPr>
                        <a:t>منفی</a:t>
                      </a:r>
                      <a:endParaRPr lang="en-US" sz="2000" b="1" dirty="0">
                        <a:solidFill>
                          <a:srgbClr val="C00000"/>
                        </a:solidFill>
                        <a:cs typeface="B Nazanin" pitchFamily="2" charset="-78"/>
                      </a:endParaRPr>
                    </a:p>
                  </a:txBody>
                  <a:tcPr vert="vert"/>
                </a:tc>
                <a:tc>
                  <a:txBody>
                    <a:bodyPr/>
                    <a:lstStyle/>
                    <a:p>
                      <a:pPr algn="ctr"/>
                      <a:endParaRPr lang="en-US" sz="2000" b="1" dirty="0"/>
                    </a:p>
                  </a:txBody>
                  <a:tcPr vert="vert">
                    <a:solidFill>
                      <a:schemeClr val="bg2"/>
                    </a:solidFill>
                  </a:tcPr>
                </a:tc>
              </a:tr>
              <a:tr h="892865">
                <a:tc>
                  <a:txBody>
                    <a:bodyPr/>
                    <a:lstStyle/>
                    <a:p>
                      <a:pPr algn="ctr"/>
                      <a:r>
                        <a:rPr lang="fa-IR" sz="2000" b="0" dirty="0" smtClean="0">
                          <a:solidFill>
                            <a:srgbClr val="006600"/>
                          </a:solidFill>
                        </a:rPr>
                        <a:t>12</a:t>
                      </a:r>
                      <a:endParaRPr lang="en-US" sz="2000" b="0" dirty="0">
                        <a:solidFill>
                          <a:srgbClr val="006600"/>
                        </a:solidFill>
                      </a:endParaRPr>
                    </a:p>
                  </a:txBody>
                  <a:tcPr anchor="ctr">
                    <a:solidFill>
                      <a:schemeClr val="bg2">
                        <a:lumMod val="90000"/>
                        <a:alpha val="20000"/>
                      </a:schemeClr>
                    </a:solidFill>
                  </a:tcPr>
                </a:tc>
                <a:tc>
                  <a:txBody>
                    <a:bodyPr/>
                    <a:lstStyle/>
                    <a:p>
                      <a:pPr algn="ctr"/>
                      <a:r>
                        <a:rPr lang="fa-IR" sz="2000" b="0" dirty="0" smtClean="0">
                          <a:solidFill>
                            <a:srgbClr val="0000CC"/>
                          </a:solidFill>
                        </a:rPr>
                        <a:t>32</a:t>
                      </a:r>
                      <a:endParaRPr lang="en-US" sz="2000" b="0" dirty="0">
                        <a:solidFill>
                          <a:srgbClr val="0000CC"/>
                        </a:solidFill>
                      </a:endParaRPr>
                    </a:p>
                  </a:txBody>
                  <a:tcPr anchor="ctr">
                    <a:solidFill>
                      <a:schemeClr val="bg2">
                        <a:lumMod val="90000"/>
                        <a:alpha val="20000"/>
                      </a:schemeClr>
                    </a:solidFill>
                  </a:tcPr>
                </a:tc>
                <a:tc>
                  <a:txBody>
                    <a:bodyPr/>
                    <a:lstStyle/>
                    <a:p>
                      <a:pPr algn="ctr"/>
                      <a:r>
                        <a:rPr lang="fa-IR" sz="2000" b="0" dirty="0" smtClean="0">
                          <a:solidFill>
                            <a:srgbClr val="C00000"/>
                          </a:solidFill>
                        </a:rPr>
                        <a:t>10</a:t>
                      </a:r>
                      <a:endParaRPr lang="en-US" sz="2000" b="0" dirty="0">
                        <a:solidFill>
                          <a:srgbClr val="C00000"/>
                        </a:solidFill>
                      </a:endParaRPr>
                    </a:p>
                  </a:txBody>
                  <a:tcPr anchor="ctr">
                    <a:solidFill>
                      <a:schemeClr val="bg2">
                        <a:lumMod val="90000"/>
                        <a:alpha val="20000"/>
                      </a:schemeClr>
                    </a:solidFill>
                  </a:tcPr>
                </a:tc>
                <a:tc>
                  <a:txBody>
                    <a:bodyPr/>
                    <a:lstStyle/>
                    <a:p>
                      <a:pPr algn="ctr"/>
                      <a:r>
                        <a:rPr lang="fa-IR" sz="2000" b="1" dirty="0" smtClean="0">
                          <a:cs typeface="B Nazanin" pitchFamily="2" charset="-78"/>
                        </a:rPr>
                        <a:t>برنامه </a:t>
                      </a:r>
                      <a:endParaRPr lang="en-US" sz="2000" b="1" dirty="0">
                        <a:cs typeface="B Nazanin" pitchFamily="2" charset="-78"/>
                      </a:endParaRPr>
                    </a:p>
                  </a:txBody>
                  <a:tcPr vert="vert">
                    <a:solidFill>
                      <a:schemeClr val="bg2">
                        <a:lumMod val="90000"/>
                        <a:alpha val="20000"/>
                      </a:schemeClr>
                    </a:solidFill>
                  </a:tcPr>
                </a:tc>
              </a:tr>
              <a:tr h="892865">
                <a:tc>
                  <a:txBody>
                    <a:bodyPr/>
                    <a:lstStyle/>
                    <a:p>
                      <a:pPr algn="ctr"/>
                      <a:r>
                        <a:rPr lang="fa-IR" sz="2000" b="0" dirty="0" smtClean="0">
                          <a:solidFill>
                            <a:srgbClr val="006600"/>
                          </a:solidFill>
                        </a:rPr>
                        <a:t>12</a:t>
                      </a:r>
                      <a:endParaRPr lang="en-US" sz="2000" b="0" dirty="0">
                        <a:solidFill>
                          <a:srgbClr val="006600"/>
                        </a:solidFill>
                      </a:endParaRPr>
                    </a:p>
                  </a:txBody>
                  <a:tcPr anchor="ctr"/>
                </a:tc>
                <a:tc>
                  <a:txBody>
                    <a:bodyPr/>
                    <a:lstStyle/>
                    <a:p>
                      <a:pPr algn="ctr"/>
                      <a:r>
                        <a:rPr lang="fa-IR" sz="2000" b="0" dirty="0" smtClean="0">
                          <a:solidFill>
                            <a:srgbClr val="0000CC"/>
                          </a:solidFill>
                        </a:rPr>
                        <a:t>24</a:t>
                      </a:r>
                      <a:endParaRPr lang="en-US" sz="2000" b="0" dirty="0">
                        <a:solidFill>
                          <a:srgbClr val="0000CC"/>
                        </a:solidFill>
                      </a:endParaRPr>
                    </a:p>
                  </a:txBody>
                  <a:tcPr anchor="ctr"/>
                </a:tc>
                <a:tc>
                  <a:txBody>
                    <a:bodyPr/>
                    <a:lstStyle/>
                    <a:p>
                      <a:pPr algn="ctr"/>
                      <a:r>
                        <a:rPr lang="fa-IR" sz="2000" b="0" dirty="0" smtClean="0">
                          <a:solidFill>
                            <a:srgbClr val="C00000"/>
                          </a:solidFill>
                        </a:rPr>
                        <a:t>10</a:t>
                      </a:r>
                      <a:endParaRPr lang="en-US" sz="2000" b="0" dirty="0">
                        <a:solidFill>
                          <a:srgbClr val="C00000"/>
                        </a:solidFill>
                      </a:endParaRPr>
                    </a:p>
                  </a:txBody>
                  <a:tcPr anchor="ctr"/>
                </a:tc>
                <a:tc>
                  <a:txBody>
                    <a:bodyPr/>
                    <a:lstStyle/>
                    <a:p>
                      <a:pPr algn="ctr"/>
                      <a:r>
                        <a:rPr lang="fa-IR" sz="2000" b="1" dirty="0" smtClean="0">
                          <a:cs typeface="B Nazanin" pitchFamily="2" charset="-78"/>
                        </a:rPr>
                        <a:t>داده</a:t>
                      </a:r>
                      <a:endParaRPr lang="en-US" sz="2000" b="1" dirty="0">
                        <a:cs typeface="B Nazanin" pitchFamily="2" charset="-78"/>
                      </a:endParaRPr>
                    </a:p>
                  </a:txBody>
                  <a:tcPr vert="vert"/>
                </a:tc>
              </a:tr>
              <a:tr h="892865">
                <a:tc>
                  <a:txBody>
                    <a:bodyPr/>
                    <a:lstStyle/>
                    <a:p>
                      <a:pPr algn="ctr"/>
                      <a:r>
                        <a:rPr lang="fa-IR" sz="2000" b="0" dirty="0" smtClean="0">
                          <a:solidFill>
                            <a:srgbClr val="006600"/>
                          </a:solidFill>
                        </a:rPr>
                        <a:t>8</a:t>
                      </a:r>
                      <a:endParaRPr lang="en-US" sz="2000" b="0" dirty="0">
                        <a:solidFill>
                          <a:srgbClr val="006600"/>
                        </a:solidFill>
                      </a:endParaRPr>
                    </a:p>
                  </a:txBody>
                  <a:tcPr anchor="ctr">
                    <a:solidFill>
                      <a:schemeClr val="bg2">
                        <a:lumMod val="90000"/>
                        <a:alpha val="20000"/>
                      </a:schemeClr>
                    </a:solidFill>
                  </a:tcPr>
                </a:tc>
                <a:tc>
                  <a:txBody>
                    <a:bodyPr/>
                    <a:lstStyle/>
                    <a:p>
                      <a:pPr algn="ctr"/>
                      <a:r>
                        <a:rPr lang="fa-IR" sz="2000" b="0" dirty="0" smtClean="0">
                          <a:solidFill>
                            <a:srgbClr val="0000CC"/>
                          </a:solidFill>
                        </a:rPr>
                        <a:t>16</a:t>
                      </a:r>
                      <a:endParaRPr lang="en-US" sz="2000" b="0" dirty="0">
                        <a:solidFill>
                          <a:srgbClr val="0000CC"/>
                        </a:solidFill>
                      </a:endParaRPr>
                    </a:p>
                  </a:txBody>
                  <a:tcPr anchor="ctr">
                    <a:solidFill>
                      <a:schemeClr val="bg2">
                        <a:lumMod val="90000"/>
                        <a:alpha val="20000"/>
                      </a:schemeClr>
                    </a:solidFill>
                  </a:tcPr>
                </a:tc>
                <a:tc>
                  <a:txBody>
                    <a:bodyPr/>
                    <a:lstStyle/>
                    <a:p>
                      <a:pPr algn="ctr"/>
                      <a:r>
                        <a:rPr lang="fa-IR" sz="2000" b="0" dirty="0" smtClean="0">
                          <a:solidFill>
                            <a:srgbClr val="C00000"/>
                          </a:solidFill>
                        </a:rPr>
                        <a:t>12</a:t>
                      </a:r>
                      <a:endParaRPr lang="en-US" sz="2000" b="0" dirty="0">
                        <a:solidFill>
                          <a:srgbClr val="C00000"/>
                        </a:solidFill>
                      </a:endParaRPr>
                    </a:p>
                  </a:txBody>
                  <a:tcPr anchor="ctr">
                    <a:solidFill>
                      <a:schemeClr val="bg2">
                        <a:lumMod val="90000"/>
                        <a:alpha val="20000"/>
                      </a:schemeClr>
                    </a:solidFill>
                  </a:tcPr>
                </a:tc>
                <a:tc>
                  <a:txBody>
                    <a:bodyPr/>
                    <a:lstStyle/>
                    <a:p>
                      <a:pPr algn="ctr"/>
                      <a:r>
                        <a:rPr lang="fa-IR" sz="2000" b="1" dirty="0" smtClean="0">
                          <a:cs typeface="B Nazanin" pitchFamily="2" charset="-78"/>
                        </a:rPr>
                        <a:t>عملکرد</a:t>
                      </a:r>
                      <a:endParaRPr lang="en-US" sz="2000" b="1" dirty="0">
                        <a:cs typeface="B Nazanin" pitchFamily="2" charset="-78"/>
                      </a:endParaRPr>
                    </a:p>
                  </a:txBody>
                  <a:tcPr vert="vert">
                    <a:solidFill>
                      <a:schemeClr val="bg2">
                        <a:lumMod val="90000"/>
                        <a:alpha val="20000"/>
                      </a:schemeClr>
                    </a:solidFill>
                  </a:tcPr>
                </a:tc>
              </a:tr>
              <a:tr h="892865">
                <a:tc>
                  <a:txBody>
                    <a:bodyPr/>
                    <a:lstStyle/>
                    <a:p>
                      <a:pPr algn="ctr"/>
                      <a:r>
                        <a:rPr lang="fa-IR" sz="2000" b="0" dirty="0" smtClean="0">
                          <a:solidFill>
                            <a:srgbClr val="006600"/>
                          </a:solidFill>
                        </a:rPr>
                        <a:t>10</a:t>
                      </a:r>
                      <a:endParaRPr lang="en-US" sz="2000" b="0" dirty="0">
                        <a:solidFill>
                          <a:srgbClr val="006600"/>
                        </a:solidFill>
                      </a:endParaRPr>
                    </a:p>
                  </a:txBody>
                  <a:tcPr anchor="ctr"/>
                </a:tc>
                <a:tc>
                  <a:txBody>
                    <a:bodyPr/>
                    <a:lstStyle/>
                    <a:p>
                      <a:pPr algn="ctr"/>
                      <a:r>
                        <a:rPr lang="fa-IR" sz="2000" b="0" dirty="0" smtClean="0">
                          <a:solidFill>
                            <a:srgbClr val="0000CC"/>
                          </a:solidFill>
                        </a:rPr>
                        <a:t>12</a:t>
                      </a:r>
                      <a:endParaRPr lang="en-US" sz="2000" b="0" dirty="0">
                        <a:solidFill>
                          <a:srgbClr val="0000CC"/>
                        </a:solidFill>
                      </a:endParaRPr>
                    </a:p>
                  </a:txBody>
                  <a:tcPr anchor="ctr"/>
                </a:tc>
                <a:tc>
                  <a:txBody>
                    <a:bodyPr/>
                    <a:lstStyle/>
                    <a:p>
                      <a:pPr algn="ctr"/>
                      <a:r>
                        <a:rPr lang="fa-IR" sz="2000" b="0" dirty="0" smtClean="0">
                          <a:solidFill>
                            <a:srgbClr val="C00000"/>
                          </a:solidFill>
                        </a:rPr>
                        <a:t>10</a:t>
                      </a:r>
                      <a:endParaRPr lang="en-US" sz="2000" b="0" dirty="0">
                        <a:solidFill>
                          <a:srgbClr val="C00000"/>
                        </a:solidFill>
                      </a:endParaRPr>
                    </a:p>
                  </a:txBody>
                  <a:tcPr anchor="ctr"/>
                </a:tc>
                <a:tc>
                  <a:txBody>
                    <a:bodyPr/>
                    <a:lstStyle/>
                    <a:p>
                      <a:pPr algn="ctr"/>
                      <a:r>
                        <a:rPr lang="fa-IR" sz="2000" b="1" dirty="0" smtClean="0">
                          <a:cs typeface="B Nazanin" pitchFamily="2" charset="-78"/>
                        </a:rPr>
                        <a:t>ستاده</a:t>
                      </a:r>
                      <a:endParaRPr lang="en-US" sz="2000" b="1" dirty="0">
                        <a:cs typeface="B Nazanin" pitchFamily="2" charset="-78"/>
                      </a:endParaRPr>
                    </a:p>
                  </a:txBody>
                  <a:tcPr vert="vert"/>
                </a:tc>
              </a:tr>
            </a:tbl>
          </a:graphicData>
        </a:graphic>
      </p:graphicFrame>
      <p:cxnSp>
        <p:nvCxnSpPr>
          <p:cNvPr id="45" name="Straight Connector 44"/>
          <p:cNvCxnSpPr/>
          <p:nvPr/>
        </p:nvCxnSpPr>
        <p:spPr>
          <a:xfrm flipH="1">
            <a:off x="8532440" y="1556792"/>
            <a:ext cx="432048" cy="1512168"/>
          </a:xfrm>
          <a:prstGeom prst="line">
            <a:avLst/>
          </a:prstGeom>
        </p:spPr>
        <p:style>
          <a:lnRef idx="1">
            <a:schemeClr val="dk1"/>
          </a:lnRef>
          <a:fillRef idx="0">
            <a:schemeClr val="dk1"/>
          </a:fillRef>
          <a:effectRef idx="0">
            <a:schemeClr val="dk1"/>
          </a:effectRef>
          <a:fontRef idx="minor">
            <a:schemeClr val="tx1"/>
          </a:fontRef>
        </p:style>
      </p:cxnSp>
      <p:sp>
        <p:nvSpPr>
          <p:cNvPr id="50" name="TextBox 49"/>
          <p:cNvSpPr txBox="1"/>
          <p:nvPr/>
        </p:nvSpPr>
        <p:spPr>
          <a:xfrm rot="10800000">
            <a:off x="8676456" y="2132856"/>
            <a:ext cx="461665" cy="864096"/>
          </a:xfrm>
          <a:prstGeom prst="rect">
            <a:avLst/>
          </a:prstGeom>
          <a:noFill/>
        </p:spPr>
        <p:txBody>
          <a:bodyPr vert="vert" wrap="square" rtlCol="0">
            <a:spAutoFit/>
          </a:bodyPr>
          <a:lstStyle/>
          <a:p>
            <a:r>
              <a:rPr lang="fa-IR" b="1" dirty="0" smtClean="0">
                <a:cs typeface="B Nazanin" pitchFamily="2" charset="-78"/>
              </a:rPr>
              <a:t>شاخصها</a:t>
            </a:r>
            <a:endParaRPr lang="en-US" b="1" dirty="0">
              <a:cs typeface="B Nazanin" pitchFamily="2" charset="-78"/>
            </a:endParaRPr>
          </a:p>
        </p:txBody>
      </p:sp>
      <p:sp>
        <p:nvSpPr>
          <p:cNvPr id="51" name="TextBox 50"/>
          <p:cNvSpPr txBox="1"/>
          <p:nvPr/>
        </p:nvSpPr>
        <p:spPr>
          <a:xfrm>
            <a:off x="8430816" y="1556792"/>
            <a:ext cx="461665" cy="864096"/>
          </a:xfrm>
          <a:prstGeom prst="rect">
            <a:avLst/>
          </a:prstGeom>
          <a:noFill/>
        </p:spPr>
        <p:txBody>
          <a:bodyPr vert="vert" wrap="square" rtlCol="0">
            <a:spAutoFit/>
          </a:bodyPr>
          <a:lstStyle/>
          <a:p>
            <a:r>
              <a:rPr lang="fa-IR" b="1" dirty="0" smtClean="0">
                <a:cs typeface="B Nazanin" pitchFamily="2" charset="-78"/>
              </a:rPr>
              <a:t>نوع مثال</a:t>
            </a:r>
            <a:endParaRPr lang="en-US" b="1" dirty="0">
              <a:cs typeface="B Nazanin" pitchFamily="2" charset="-78"/>
            </a:endParaRPr>
          </a:p>
        </p:txBody>
      </p:sp>
      <p:sp>
        <p:nvSpPr>
          <p:cNvPr id="55" name="Rectangle 54"/>
          <p:cNvSpPr/>
          <p:nvPr/>
        </p:nvSpPr>
        <p:spPr>
          <a:xfrm rot="2708408">
            <a:off x="54354" y="5442595"/>
            <a:ext cx="916510" cy="923330"/>
          </a:xfrm>
          <a:prstGeom prst="rect">
            <a:avLst/>
          </a:prstGeom>
        </p:spPr>
        <p:txBody>
          <a:bodyPr wrap="square">
            <a:spAutoFit/>
          </a:bodyPr>
          <a:lstStyle/>
          <a:p>
            <a:pPr algn="ctr" rtl="1"/>
            <a:r>
              <a:rPr lang="fa-IR" dirty="0" smtClean="0">
                <a:solidFill>
                  <a:srgbClr val="006600"/>
                </a:solidFill>
                <a:cs typeface="B Mitra" pitchFamily="2" charset="-78"/>
              </a:rPr>
              <a:t>1/25</a:t>
            </a:r>
            <a:endParaRPr lang="fa-IR" dirty="0" smtClean="0">
              <a:solidFill>
                <a:sysClr val="windowText" lastClr="000000"/>
              </a:solidFill>
              <a:cs typeface="B Mitra" pitchFamily="2" charset="-78"/>
            </a:endParaRPr>
          </a:p>
          <a:p>
            <a:pPr algn="ctr" rtl="1"/>
            <a:r>
              <a:rPr lang="fa-IR" dirty="0" smtClean="0">
                <a:solidFill>
                  <a:sysClr val="windowText" lastClr="000000"/>
                </a:solidFill>
                <a:cs typeface="B Mitra" pitchFamily="2" charset="-78"/>
              </a:rPr>
              <a:t> </a:t>
            </a:r>
            <a:r>
              <a:rPr lang="fa-IR" dirty="0" smtClean="0">
                <a:solidFill>
                  <a:srgbClr val="0000CC"/>
                </a:solidFill>
                <a:cs typeface="B Mitra" pitchFamily="2" charset="-78"/>
              </a:rPr>
              <a:t>1</a:t>
            </a:r>
            <a:endParaRPr lang="fa-IR" dirty="0" smtClean="0">
              <a:solidFill>
                <a:sysClr val="windowText" lastClr="000000"/>
              </a:solidFill>
              <a:cs typeface="B Mitra" pitchFamily="2" charset="-78"/>
            </a:endParaRPr>
          </a:p>
          <a:p>
            <a:pPr algn="ctr" rtl="1"/>
            <a:r>
              <a:rPr lang="fa-IR" dirty="0" smtClean="0">
                <a:solidFill>
                  <a:srgbClr val="C00000"/>
                </a:solidFill>
                <a:cs typeface="B Mitra" pitchFamily="2" charset="-78"/>
              </a:rPr>
              <a:t>0/83</a:t>
            </a:r>
            <a:endParaRPr lang="en-GB" dirty="0" smtClean="0">
              <a:solidFill>
                <a:srgbClr val="C00000"/>
              </a:solidFill>
              <a:cs typeface="B Mitra" pitchFamily="2" charset="-78"/>
            </a:endParaRPr>
          </a:p>
        </p:txBody>
      </p:sp>
      <p:sp>
        <p:nvSpPr>
          <p:cNvPr id="56" name="Rectangle 55"/>
          <p:cNvSpPr/>
          <p:nvPr/>
        </p:nvSpPr>
        <p:spPr>
          <a:xfrm rot="2734858">
            <a:off x="326416" y="5755694"/>
            <a:ext cx="960534" cy="923330"/>
          </a:xfrm>
          <a:prstGeom prst="rect">
            <a:avLst/>
          </a:prstGeom>
        </p:spPr>
        <p:txBody>
          <a:bodyPr wrap="square">
            <a:spAutoFit/>
          </a:bodyPr>
          <a:lstStyle/>
          <a:p>
            <a:pPr algn="ctr" rtl="1"/>
            <a:r>
              <a:rPr lang="fa-IR" dirty="0" smtClean="0">
                <a:solidFill>
                  <a:srgbClr val="006600"/>
                </a:solidFill>
                <a:cs typeface="B Mitra" pitchFamily="2" charset="-78"/>
              </a:rPr>
              <a:t>1/25</a:t>
            </a:r>
            <a:endParaRPr lang="fa-IR" dirty="0" smtClean="0">
              <a:solidFill>
                <a:sysClr val="windowText" lastClr="000000"/>
              </a:solidFill>
              <a:cs typeface="B Mitra" pitchFamily="2" charset="-78"/>
            </a:endParaRPr>
          </a:p>
          <a:p>
            <a:pPr algn="ctr" rtl="1"/>
            <a:r>
              <a:rPr lang="fa-IR" dirty="0" smtClean="0">
                <a:solidFill>
                  <a:srgbClr val="0000CC"/>
                </a:solidFill>
                <a:cs typeface="B Mitra" pitchFamily="2" charset="-78"/>
              </a:rPr>
              <a:t>1</a:t>
            </a:r>
          </a:p>
          <a:p>
            <a:pPr algn="ctr" rtl="1"/>
            <a:r>
              <a:rPr lang="fa-IR" dirty="0" smtClean="0">
                <a:solidFill>
                  <a:srgbClr val="C00000"/>
                </a:solidFill>
                <a:cs typeface="B Mitra" pitchFamily="2" charset="-78"/>
              </a:rPr>
              <a:t>0/83</a:t>
            </a:r>
            <a:endParaRPr lang="en-GB" dirty="0" smtClean="0">
              <a:solidFill>
                <a:srgbClr val="C00000"/>
              </a:solidFill>
              <a:cs typeface="B Mitra" pitchFamily="2"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357430"/>
          <a:ext cx="7858180" cy="3015786"/>
        </p:xfrm>
        <a:graphic>
          <a:graphicData uri="http://schemas.openxmlformats.org/drawingml/2006/table">
            <a:tbl>
              <a:tblPr rtl="1" firstRow="1" bandRow="1">
                <a:tableStyleId>{D7AC3CCA-C797-4891-BE02-D94E43425B78}</a:tableStyleId>
              </a:tblPr>
              <a:tblGrid>
                <a:gridCol w="3986781"/>
                <a:gridCol w="3871399"/>
              </a:tblGrid>
              <a:tr h="1398626">
                <a:tc>
                  <a:txBody>
                    <a:bodyPr/>
                    <a:lstStyle/>
                    <a:p>
                      <a:pPr algn="ctr" rtl="0"/>
                      <a:r>
                        <a:rPr lang="fa-IR" sz="2800" dirty="0" smtClean="0">
                          <a:solidFill>
                            <a:srgbClr val="7030A0"/>
                          </a:solidFill>
                          <a:cs typeface="B Titr" pitchFamily="2" charset="-78"/>
                        </a:rPr>
                        <a:t>سازمان بهره ور</a:t>
                      </a:r>
                      <a:endParaRPr lang="fa-IR" sz="2800"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r>
                        <a:rPr lang="fa-IR" sz="2800" b="1" dirty="0" smtClean="0">
                          <a:solidFill>
                            <a:srgbClr val="7030A0"/>
                          </a:solidFill>
                          <a:cs typeface="B Titr" pitchFamily="2" charset="-78"/>
                        </a:rPr>
                        <a:t>تحقق اهداف با هزینه سنگین</a:t>
                      </a:r>
                      <a:endParaRPr lang="fa-IR" sz="2800" b="1" dirty="0" smtClean="0">
                        <a:solidFill>
                          <a:srgbClr val="3333FF"/>
                        </a:solidFill>
                        <a:cs typeface="B Titr" pitchFamily="2" charset="-78"/>
                      </a:endParaRPr>
                    </a:p>
                  </a:txBody>
                  <a:tcPr anchor="ctr">
                    <a:solidFill>
                      <a:schemeClr val="accent4">
                        <a:lumMod val="75000"/>
                        <a:alpha val="9000"/>
                      </a:schemeClr>
                    </a:solidFill>
                  </a:tcPr>
                </a:tc>
              </a:tr>
              <a:tr h="1617160">
                <a:tc>
                  <a:txBody>
                    <a:bodyPr/>
                    <a:lstStyle/>
                    <a:p>
                      <a:pPr algn="ctr" rtl="0"/>
                      <a:r>
                        <a:rPr lang="fa-IR" sz="2800" b="1" dirty="0" smtClean="0">
                          <a:solidFill>
                            <a:srgbClr val="7030A0"/>
                          </a:solidFill>
                          <a:cs typeface="B Titr" pitchFamily="2" charset="-78"/>
                        </a:rPr>
                        <a:t>سازمان تلاشگر بی ثمر</a:t>
                      </a:r>
                      <a:endParaRPr lang="fa-IR" sz="100" dirty="0" smtClean="0">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b="1" dirty="0" smtClean="0">
                          <a:solidFill>
                            <a:srgbClr val="7030A0"/>
                          </a:solidFill>
                          <a:cs typeface="B Titr" pitchFamily="2" charset="-78"/>
                        </a:rPr>
                        <a:t>سازمان بدون بهره وری</a:t>
                      </a:r>
                      <a:endParaRPr lang="fa-IR" sz="2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1142976" y="142873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55679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کارایی سازمانی</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888447"/>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400" b="1" dirty="0">
              <a:cs typeface="B Nazanin" pitchFamily="2" charset="-78"/>
            </a:endParaRPr>
          </a:p>
        </p:txBody>
      </p:sp>
      <p:sp>
        <p:nvSpPr>
          <p:cNvPr id="7" name="Rectangle 15"/>
          <p:cNvSpPr>
            <a:spLocks noChangeArrowheads="1"/>
          </p:cNvSpPr>
          <p:nvPr/>
        </p:nvSpPr>
        <p:spPr bwMode="auto">
          <a:xfrm>
            <a:off x="1142977" y="1888447"/>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2000" b="1" dirty="0">
              <a:cs typeface="B Nazanin" pitchFamily="2" charset="-78"/>
            </a:endParaRPr>
          </a:p>
        </p:txBody>
      </p:sp>
      <p:cxnSp>
        <p:nvCxnSpPr>
          <p:cNvPr id="8" name="Straight Arrow Connector 7"/>
          <p:cNvCxnSpPr>
            <a:stCxn id="7" idx="3"/>
            <a:endCxn id="6" idx="1"/>
          </p:cNvCxnSpPr>
          <p:nvPr/>
        </p:nvCxnSpPr>
        <p:spPr>
          <a:xfrm>
            <a:off x="2928926" y="2087220"/>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945895" y="3427791"/>
            <a:ext cx="30878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388513"/>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1" name="Rectangle 14"/>
          <p:cNvSpPr>
            <a:spLocks noChangeArrowheads="1"/>
          </p:cNvSpPr>
          <p:nvPr/>
        </p:nvSpPr>
        <p:spPr bwMode="auto">
          <a:xfrm>
            <a:off x="142844" y="5047679"/>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2" name="Straight Arrow Connector 11"/>
          <p:cNvCxnSpPr>
            <a:stCxn id="10" idx="2"/>
            <a:endCxn id="11" idx="0"/>
          </p:cNvCxnSpPr>
          <p:nvPr/>
        </p:nvCxnSpPr>
        <p:spPr>
          <a:xfrm flipH="1">
            <a:off x="580649" y="2786058"/>
            <a:ext cx="8188" cy="226162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847492" y="3696997"/>
            <a:ext cx="2376263" cy="400110"/>
          </a:xfrm>
          <a:prstGeom prst="rect">
            <a:avLst/>
          </a:prstGeom>
        </p:spPr>
        <p:txBody>
          <a:bodyPr wrap="square">
            <a:spAutoFit/>
          </a:bodyPr>
          <a:lstStyle/>
          <a:p>
            <a:pPr algn="ctr" rtl="1" eaLnBrk="0" hangingPunct="0"/>
            <a:r>
              <a:rPr lang="fa-IR" sz="2000" b="1" dirty="0" smtClean="0">
                <a:solidFill>
                  <a:srgbClr val="C00000"/>
                </a:solidFill>
                <a:cs typeface="B Titr" pitchFamily="2" charset="-78"/>
              </a:rPr>
              <a:t>اثر بخشی سازمانی </a:t>
            </a:r>
            <a:endParaRPr lang="en-US" sz="1400" b="1" dirty="0">
              <a:solidFill>
                <a:srgbClr val="C00000"/>
              </a:solidFill>
              <a:cs typeface="B Titr" pitchFamily="2" charset="-78"/>
            </a:endParaRPr>
          </a:p>
        </p:txBody>
      </p:sp>
      <p:sp>
        <p:nvSpPr>
          <p:cNvPr id="14" name="Rounded Rectangle 13"/>
          <p:cNvSpPr/>
          <p:nvPr/>
        </p:nvSpPr>
        <p:spPr>
          <a:xfrm>
            <a:off x="124491" y="1428736"/>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5" name="Rectangle 2"/>
          <p:cNvSpPr txBox="1">
            <a:spLocks noChangeArrowheads="1"/>
          </p:cNvSpPr>
          <p:nvPr/>
        </p:nvSpPr>
        <p:spPr>
          <a:xfrm>
            <a:off x="1571604" y="663558"/>
            <a:ext cx="7500990" cy="336550"/>
          </a:xfrm>
          <a:prstGeom prst="rect">
            <a:avLst/>
          </a:prstGeom>
        </p:spPr>
        <p:txBody>
          <a:bodyPr>
            <a:noAutofit/>
          </a:bodyPr>
          <a:lstStyle/>
          <a:p>
            <a:pPr algn="r" rtl="1"/>
            <a:r>
              <a:rPr lang="fa-IR" sz="3600" dirty="0" smtClean="0">
                <a:solidFill>
                  <a:srgbClr val="663300"/>
                </a:solidFill>
                <a:cs typeface="B Titr" pitchFamily="2" charset="-78"/>
              </a:rPr>
              <a:t>موقعیت و جایگاه سازمان ها از نظر بهره وری</a:t>
            </a:r>
            <a:endParaRPr lang="en-GB" sz="3600" dirty="0">
              <a:solidFill>
                <a:srgbClr val="663300"/>
              </a:solidFill>
              <a:cs typeface="B Titr" pitchFamily="2" charset="-78"/>
            </a:endParaRPr>
          </a:p>
        </p:txBody>
      </p:sp>
      <p:sp>
        <p:nvSpPr>
          <p:cNvPr id="16" name="Content Placeholder 23"/>
          <p:cNvSpPr txBox="1">
            <a:spLocks/>
          </p:cNvSpPr>
          <p:nvPr/>
        </p:nvSpPr>
        <p:spPr>
          <a:xfrm>
            <a:off x="251520" y="5445224"/>
            <a:ext cx="8784976" cy="1484784"/>
          </a:xfrm>
          <a:prstGeom prst="rect">
            <a:avLst/>
          </a:prstGeom>
        </p:spPr>
        <p:txBody>
          <a:bodyPr/>
          <a:lstStyle/>
          <a:p>
            <a:pPr marL="342900" marR="0" lvl="0" indent="-342900" algn="r" defTabSz="914400" rtl="1" eaLnBrk="1" fontAlgn="auto" latinLnBrk="0" hangingPunct="1">
              <a:spcBef>
                <a:spcPct val="20000"/>
              </a:spcBef>
              <a:spcAft>
                <a:spcPts val="0"/>
              </a:spcAft>
              <a:buClrTx/>
              <a:buSzTx/>
              <a:buFont typeface="Arial" pitchFamily="34" charset="0"/>
              <a:buChar char="•"/>
              <a:tabLst/>
              <a:defRPr/>
            </a:pPr>
            <a:r>
              <a:rPr kumimoji="0" lang="fa-IR" sz="2400" i="0" u="none" strike="noStrike" kern="1200" cap="none" spc="0" normalizeH="0" baseline="0" noProof="0" dirty="0" smtClean="0">
                <a:ln>
                  <a:noFill/>
                </a:ln>
                <a:solidFill>
                  <a:schemeClr val="tx1"/>
                </a:solidFill>
                <a:effectLst/>
                <a:uLnTx/>
                <a:uFillTx/>
                <a:latin typeface="+mn-lt"/>
                <a:ea typeface="+mn-ea"/>
                <a:cs typeface="B Mitra" pitchFamily="2" charset="-78"/>
              </a:rPr>
              <a:t>کارآئی عبارت است از بهره گیری از منابع</a:t>
            </a:r>
          </a:p>
          <a:p>
            <a:pPr marL="342900" marR="0" lvl="0" indent="-342900" algn="r" defTabSz="914400" rtl="1" eaLnBrk="1" fontAlgn="auto" latinLnBrk="0" hangingPunct="1">
              <a:spcBef>
                <a:spcPct val="20000"/>
              </a:spcBef>
              <a:spcAft>
                <a:spcPts val="0"/>
              </a:spcAft>
              <a:buClrTx/>
              <a:buSzTx/>
              <a:buFont typeface="Arial" pitchFamily="34" charset="0"/>
              <a:buChar char="•"/>
              <a:tabLst/>
              <a:defRPr/>
            </a:pPr>
            <a:r>
              <a:rPr kumimoji="0" lang="fa-IR" sz="2400" i="0" u="none" strike="noStrike" kern="1200" cap="none" spc="0" normalizeH="0" baseline="0" noProof="0" dirty="0" smtClean="0">
                <a:ln>
                  <a:noFill/>
                </a:ln>
                <a:solidFill>
                  <a:schemeClr val="tx1"/>
                </a:solidFill>
                <a:effectLst/>
                <a:uLnTx/>
                <a:uFillTx/>
                <a:latin typeface="+mn-lt"/>
                <a:ea typeface="+mn-ea"/>
                <a:cs typeface="B Mitra" pitchFamily="2" charset="-78"/>
              </a:rPr>
              <a:t>اثربخشی عبارت است از تحقق اهداف </a:t>
            </a:r>
          </a:p>
          <a:p>
            <a:pPr marL="342900" marR="0" lvl="0" indent="-342900" algn="r" defTabSz="914400" rtl="1" eaLnBrk="1" fontAlgn="auto" latinLnBrk="0" hangingPunct="1">
              <a:spcBef>
                <a:spcPct val="20000"/>
              </a:spcBef>
              <a:spcAft>
                <a:spcPts val="0"/>
              </a:spcAft>
              <a:buClrTx/>
              <a:buSzTx/>
              <a:buFont typeface="Arial" pitchFamily="34" charset="0"/>
              <a:buChar char="•"/>
              <a:tabLst/>
              <a:defRPr/>
            </a:pPr>
            <a:r>
              <a:rPr kumimoji="0" lang="fa-IR" sz="2400" i="0" u="none" strike="noStrike" kern="1200" cap="none" spc="0" normalizeH="0" baseline="0" noProof="0" dirty="0" smtClean="0">
                <a:ln>
                  <a:noFill/>
                </a:ln>
                <a:solidFill>
                  <a:schemeClr val="tx1"/>
                </a:solidFill>
                <a:effectLst/>
                <a:uLnTx/>
                <a:uFillTx/>
                <a:latin typeface="+mn-lt"/>
                <a:ea typeface="+mn-ea"/>
                <a:cs typeface="B Mitra" pitchFamily="2" charset="-78"/>
              </a:rPr>
              <a:t>بهره وری عبارت است از میزان تحقق اهداف براساس مقدار استفاده از منابع</a:t>
            </a:r>
            <a:endParaRPr kumimoji="0" lang="en-US" sz="2400" i="0" u="none" strike="noStrike" kern="1200" cap="none" spc="0" normalizeH="0" baseline="0" noProof="0" dirty="0" smtClean="0">
              <a:ln>
                <a:noFill/>
              </a:ln>
              <a:solidFill>
                <a:schemeClr val="tx1"/>
              </a:solidFill>
              <a:effectLst/>
              <a:uLnTx/>
              <a:uFillTx/>
              <a:latin typeface="+mn-lt"/>
              <a:ea typeface="+mn-ea"/>
              <a:cs typeface="B Mitra" pitchFamily="2" charset="-78"/>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197478"/>
          <a:ext cx="7858180" cy="4471881"/>
        </p:xfrm>
        <a:graphic>
          <a:graphicData uri="http://schemas.openxmlformats.org/drawingml/2006/table">
            <a:tbl>
              <a:tblPr rtl="1" firstRow="1" bandRow="1">
                <a:tableStyleId>{D7AC3CCA-C797-4891-BE02-D94E43425B78}</a:tableStyleId>
              </a:tblPr>
              <a:tblGrid>
                <a:gridCol w="3986781"/>
                <a:gridCol w="3871399"/>
              </a:tblGrid>
              <a:tr h="2181188">
                <a:tc>
                  <a:txBody>
                    <a:bodyPr/>
                    <a:lstStyle/>
                    <a:p>
                      <a:pPr algn="ctr" rtl="0">
                        <a:lnSpc>
                          <a:spcPct val="150000"/>
                        </a:lnSpc>
                      </a:pPr>
                      <a:r>
                        <a:rPr lang="fa-IR" sz="3200" b="1" dirty="0" smtClean="0">
                          <a:solidFill>
                            <a:srgbClr val="002060"/>
                          </a:solidFill>
                          <a:cs typeface="B Nazanin" pitchFamily="2" charset="-78"/>
                        </a:rPr>
                        <a:t>مقاومت زياد</a:t>
                      </a:r>
                    </a:p>
                    <a:p>
                      <a:pPr algn="ctr" rtl="0">
                        <a:lnSpc>
                          <a:spcPct val="150000"/>
                        </a:lnSpc>
                      </a:pPr>
                      <a:r>
                        <a:rPr lang="fa-IR" sz="3200" b="1" dirty="0" smtClean="0">
                          <a:solidFill>
                            <a:srgbClr val="002060"/>
                          </a:solidFill>
                          <a:cs typeface="B Nazanin" pitchFamily="2" charset="-78"/>
                        </a:rPr>
                        <a:t>شانس موفقيت كم</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3200" b="1" dirty="0" smtClean="0">
                          <a:solidFill>
                            <a:srgbClr val="002060"/>
                          </a:solidFill>
                          <a:cs typeface="B Nazanin" pitchFamily="2" charset="-78"/>
                        </a:rPr>
                        <a:t>مقاوم تا حدودي</a:t>
                      </a:r>
                      <a:endParaRPr lang="en-US" sz="3200" b="1" dirty="0" smtClean="0">
                        <a:solidFill>
                          <a:srgbClr val="002060"/>
                        </a:solidFill>
                        <a:latin typeface="Times New Roman" pitchFamily="18" charset="0"/>
                        <a:cs typeface="B Nazanin" pitchFamily="2" charset="-78"/>
                      </a:endParaRPr>
                    </a:p>
                    <a:p>
                      <a:pPr algn="ctr" rtl="1">
                        <a:lnSpc>
                          <a:spcPct val="140000"/>
                        </a:lnSpc>
                      </a:pPr>
                      <a:r>
                        <a:rPr lang="fa-IR" sz="3200" b="1" dirty="0" smtClean="0">
                          <a:solidFill>
                            <a:srgbClr val="002060"/>
                          </a:solidFill>
                          <a:cs typeface="B Nazanin" pitchFamily="2" charset="-78"/>
                        </a:rPr>
                        <a:t>شانس موفقيت متوسط</a:t>
                      </a:r>
                      <a:endParaRPr lang="fa-IR" sz="3200" b="1" dirty="0">
                        <a:solidFill>
                          <a:srgbClr val="002060"/>
                        </a:solidFill>
                        <a:cs typeface="B Nazanin" pitchFamily="2" charset="-78"/>
                      </a:endParaRPr>
                    </a:p>
                  </a:txBody>
                  <a:tcPr anchor="ctr">
                    <a:solidFill>
                      <a:schemeClr val="accent4">
                        <a:lumMod val="75000"/>
                        <a:alpha val="9000"/>
                      </a:schemeClr>
                    </a:solidFill>
                  </a:tcPr>
                </a:tc>
              </a:tr>
              <a:tr h="2290693">
                <a:tc>
                  <a:txBody>
                    <a:bodyPr/>
                    <a:lstStyle/>
                    <a:p>
                      <a:pPr algn="ctr" rtl="0">
                        <a:lnSpc>
                          <a:spcPct val="150000"/>
                        </a:lnSpc>
                      </a:pPr>
                      <a:r>
                        <a:rPr lang="fa-IR" sz="3200" b="1" dirty="0" smtClean="0">
                          <a:solidFill>
                            <a:srgbClr val="002060"/>
                          </a:solidFill>
                          <a:cs typeface="B Nazanin" pitchFamily="2" charset="-78"/>
                        </a:rPr>
                        <a:t>مقاومت زياد</a:t>
                      </a:r>
                    </a:p>
                    <a:p>
                      <a:pPr algn="ctr" rtl="0">
                        <a:lnSpc>
                          <a:spcPct val="150000"/>
                        </a:lnSpc>
                      </a:pPr>
                      <a:r>
                        <a:rPr lang="fa-IR" sz="3200" b="1" dirty="0" smtClean="0">
                          <a:solidFill>
                            <a:srgbClr val="002060"/>
                          </a:solidFill>
                          <a:cs typeface="B Nazanin" pitchFamily="2" charset="-78"/>
                        </a:rPr>
                        <a:t>شانس موفقيت زياد</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2060"/>
                          </a:solidFill>
                          <a:cs typeface="B Nazanin" pitchFamily="2" charset="-78"/>
                        </a:rPr>
                        <a:t>مقاومت كم</a:t>
                      </a:r>
                    </a:p>
                    <a:p>
                      <a:pPr algn="ctr" rtl="0">
                        <a:lnSpc>
                          <a:spcPct val="150000"/>
                        </a:lnSpc>
                      </a:pPr>
                      <a:r>
                        <a:rPr lang="fa-IR" sz="3200" b="1" dirty="0" smtClean="0">
                          <a:solidFill>
                            <a:srgbClr val="002060"/>
                          </a:solidFill>
                          <a:cs typeface="B Nazanin" pitchFamily="2" charset="-78"/>
                        </a:rPr>
                        <a:t>شانس موفقيت زياد</a:t>
                      </a:r>
                    </a:p>
                  </a:txBody>
                  <a:tcPr anchor="ctr">
                    <a:solidFill>
                      <a:schemeClr val="accent4">
                        <a:lumMod val="75000"/>
                        <a:alpha val="9000"/>
                      </a:schemeClr>
                    </a:solidFill>
                  </a:tcPr>
                </a:tc>
              </a:tr>
            </a:tbl>
          </a:graphicData>
        </a:graphic>
      </p:graphicFrame>
      <p:sp>
        <p:nvSpPr>
          <p:cNvPr id="3" name="Rounded Rectangle 2"/>
          <p:cNvSpPr/>
          <p:nvPr/>
        </p:nvSpPr>
        <p:spPr>
          <a:xfrm>
            <a:off x="1142976" y="1268784"/>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09750"/>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درجه تغيير</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956376" y="1554536"/>
            <a:ext cx="1044780"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زياد</a:t>
            </a:r>
            <a:endParaRPr lang="en-US" b="1" dirty="0">
              <a:cs typeface="B Nazanin" pitchFamily="2" charset="-78"/>
            </a:endParaRPr>
          </a:p>
        </p:txBody>
      </p:sp>
      <p:sp>
        <p:nvSpPr>
          <p:cNvPr id="6" name="Rectangle 15"/>
          <p:cNvSpPr>
            <a:spLocks noChangeArrowheads="1"/>
          </p:cNvSpPr>
          <p:nvPr/>
        </p:nvSpPr>
        <p:spPr bwMode="auto">
          <a:xfrm>
            <a:off x="1142977" y="1575737"/>
            <a:ext cx="105275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كم</a:t>
            </a:r>
            <a:endParaRPr lang="en-US" sz="1600" b="1" dirty="0">
              <a:cs typeface="B Nazanin" pitchFamily="2" charset="-78"/>
            </a:endParaRPr>
          </a:p>
        </p:txBody>
      </p:sp>
      <p:cxnSp>
        <p:nvCxnSpPr>
          <p:cNvPr id="7" name="Straight Arrow Connector 6"/>
          <p:cNvCxnSpPr>
            <a:stCxn id="6" idx="3"/>
            <a:endCxn id="5" idx="1"/>
          </p:cNvCxnSpPr>
          <p:nvPr/>
        </p:nvCxnSpPr>
        <p:spPr>
          <a:xfrm>
            <a:off x="2195736" y="1774510"/>
            <a:ext cx="5760640"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637939" y="3959883"/>
            <a:ext cx="4471906"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07642"/>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زياد</a:t>
            </a:r>
            <a:endParaRPr lang="en-US" sz="1600" b="1" dirty="0">
              <a:cs typeface="B Nazanin" pitchFamily="2" charset="-78"/>
            </a:endParaRPr>
          </a:p>
        </p:txBody>
      </p:sp>
      <p:sp>
        <p:nvSpPr>
          <p:cNvPr id="10" name="Rectangle 14"/>
          <p:cNvSpPr>
            <a:spLocks noChangeArrowheads="1"/>
          </p:cNvSpPr>
          <p:nvPr/>
        </p:nvSpPr>
        <p:spPr bwMode="auto">
          <a:xfrm>
            <a:off x="124490" y="6126568"/>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زياد</a:t>
            </a:r>
            <a:endParaRPr lang="en-US" b="1" dirty="0">
              <a:cs typeface="B Nazanin" pitchFamily="2" charset="-78"/>
            </a:endParaRPr>
          </a:p>
        </p:txBody>
      </p:sp>
      <p:cxnSp>
        <p:nvCxnSpPr>
          <p:cNvPr id="11" name="Straight Arrow Connector 10"/>
          <p:cNvCxnSpPr>
            <a:stCxn id="9" idx="2"/>
            <a:endCxn id="10" idx="0"/>
          </p:cNvCxnSpPr>
          <p:nvPr/>
        </p:nvCxnSpPr>
        <p:spPr>
          <a:xfrm flipH="1">
            <a:off x="562295" y="2605187"/>
            <a:ext cx="26542" cy="352138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247696"/>
            <a:ext cx="3500462" cy="400110"/>
          </a:xfrm>
          <a:prstGeom prst="rect">
            <a:avLst/>
          </a:prstGeom>
        </p:spPr>
        <p:txBody>
          <a:bodyPr wrap="square">
            <a:spAutoFit/>
          </a:bodyPr>
          <a:lstStyle/>
          <a:p>
            <a:pPr lvl="0" algn="ctr" rtl="1" eaLnBrk="0" hangingPunct="0"/>
            <a:r>
              <a:rPr lang="fa-IR" sz="2000" b="1" dirty="0" smtClean="0">
                <a:solidFill>
                  <a:srgbClr val="C00000"/>
                </a:solidFill>
                <a:cs typeface="B Titr" pitchFamily="2" charset="-78"/>
              </a:rPr>
              <a:t>برخورد با فرهنگها </a:t>
            </a:r>
          </a:p>
        </p:txBody>
      </p:sp>
      <p:sp>
        <p:nvSpPr>
          <p:cNvPr id="13" name="Rounded Rectangle 12"/>
          <p:cNvSpPr/>
          <p:nvPr/>
        </p:nvSpPr>
        <p:spPr>
          <a:xfrm>
            <a:off x="124491" y="1268760"/>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C00000"/>
                </a:solidFill>
                <a:cs typeface="B Nazanin" pitchFamily="2" charset="-78"/>
              </a:rPr>
              <a:t>تغيير</a:t>
            </a:r>
          </a:p>
          <a:p>
            <a:pPr algn="ctr"/>
            <a:r>
              <a:rPr lang="fa-IR" sz="2000" b="1" dirty="0" smtClean="0">
                <a:solidFill>
                  <a:srgbClr val="C00000"/>
                </a:solidFill>
                <a:cs typeface="B Nazanin" pitchFamily="2" charset="-78"/>
              </a:rPr>
              <a:t>فرهنگ</a:t>
            </a:r>
          </a:p>
        </p:txBody>
      </p:sp>
      <p:sp>
        <p:nvSpPr>
          <p:cNvPr id="15" name="Rectangle 108"/>
          <p:cNvSpPr>
            <a:spLocks noChangeArrowheads="1"/>
          </p:cNvSpPr>
          <p:nvPr/>
        </p:nvSpPr>
        <p:spPr bwMode="auto">
          <a:xfrm>
            <a:off x="2699792" y="548256"/>
            <a:ext cx="6423819" cy="648496"/>
          </a:xfrm>
          <a:prstGeom prst="rect">
            <a:avLst/>
          </a:prstGeom>
          <a:noFill/>
          <a:ln w="25400">
            <a:noFill/>
            <a:miter lim="800000"/>
            <a:headEnd/>
            <a:tailEnd/>
          </a:ln>
        </p:spPr>
        <p:txBody>
          <a:bodyPr wrap="none" lIns="89984" tIns="46792" rIns="89984" bIns="46792">
            <a:spAutoFit/>
          </a:bodyPr>
          <a:lstStyle/>
          <a:p>
            <a:pPr rtl="1" eaLnBrk="1" hangingPunct="1"/>
            <a:r>
              <a:rPr lang="fa-IR" sz="3600" b="1" dirty="0">
                <a:solidFill>
                  <a:srgbClr val="003300"/>
                </a:solidFill>
                <a:cs typeface="B Nazanin" pitchFamily="2" charset="-78"/>
              </a:rPr>
              <a:t>گونه‌هاي مختلف مقاومت در برابر تحول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p:cNvGrpSpPr/>
          <p:nvPr/>
        </p:nvGrpSpPr>
        <p:grpSpPr>
          <a:xfrm>
            <a:off x="107504" y="1879327"/>
            <a:ext cx="755578" cy="4141961"/>
            <a:chOff x="107504" y="1879327"/>
            <a:chExt cx="755578" cy="4218528"/>
          </a:xfrm>
        </p:grpSpPr>
        <p:sp>
          <p:nvSpPr>
            <p:cNvPr id="6" name="Rounded Rectangle 5"/>
            <p:cNvSpPr/>
            <p:nvPr/>
          </p:nvSpPr>
          <p:spPr>
            <a:xfrm rot="16200000">
              <a:off x="-1622127" y="3612646"/>
              <a:ext cx="4214841" cy="755577"/>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p:cNvSpPr>
              <a:spLocks noChangeArrowheads="1"/>
            </p:cNvSpPr>
            <p:nvPr/>
          </p:nvSpPr>
          <p:spPr bwMode="auto">
            <a:xfrm>
              <a:off x="114914" y="1879327"/>
              <a:ext cx="712670" cy="718359"/>
            </a:xfrm>
            <a:prstGeom prst="rect">
              <a:avLst/>
            </a:prstGeom>
            <a:noFill/>
            <a:ln w="9525">
              <a:noFill/>
              <a:miter lim="800000"/>
              <a:headEnd/>
              <a:tailEnd/>
            </a:ln>
          </p:spPr>
          <p:txBody>
            <a:bodyPr wrap="square" lIns="90488" tIns="44450" rIns="90488" bIns="44450">
              <a:spAutoFit/>
            </a:bodyPr>
            <a:lstStyle/>
            <a:p>
              <a:pPr lvl="0" algn="ctr" rtl="1" fontAlgn="base">
                <a:spcBef>
                  <a:spcPct val="0"/>
                </a:spcBef>
                <a:spcAft>
                  <a:spcPct val="0"/>
                </a:spcAft>
              </a:pPr>
              <a:r>
                <a:rPr lang="fa-IR" sz="2000" b="1" dirty="0" smtClean="0">
                  <a:latin typeface="Arial" charset="0"/>
                  <a:cs typeface="Nazanin" pitchFamily="2" charset="-78"/>
                </a:rPr>
                <a:t>اعمال فشار</a:t>
              </a:r>
            </a:p>
          </p:txBody>
        </p:sp>
        <p:sp>
          <p:nvSpPr>
            <p:cNvPr id="20" name="Rectangle 14"/>
            <p:cNvSpPr>
              <a:spLocks noChangeArrowheads="1"/>
            </p:cNvSpPr>
            <p:nvPr/>
          </p:nvSpPr>
          <p:spPr bwMode="auto">
            <a:xfrm>
              <a:off x="107504" y="5695751"/>
              <a:ext cx="720080" cy="342200"/>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همياري</a:t>
              </a:r>
              <a:endParaRPr lang="en-US" sz="1400" b="1" dirty="0">
                <a:cs typeface="B Nazanin" pitchFamily="2" charset="-78"/>
              </a:endParaRPr>
            </a:p>
          </p:txBody>
        </p:sp>
        <p:cxnSp>
          <p:nvCxnSpPr>
            <p:cNvPr id="21" name="Straight Arrow Connector 20"/>
            <p:cNvCxnSpPr>
              <a:stCxn id="19" idx="2"/>
              <a:endCxn id="20" idx="0"/>
            </p:cNvCxnSpPr>
            <p:nvPr/>
          </p:nvCxnSpPr>
          <p:spPr>
            <a:xfrm flipH="1">
              <a:off x="467544" y="2597686"/>
              <a:ext cx="3705" cy="3098064"/>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rot="16200000">
              <a:off x="-1363872" y="3882095"/>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مشارکت</a:t>
              </a:r>
            </a:p>
          </p:txBody>
        </p:sp>
      </p:grpSp>
      <p:sp>
        <p:nvSpPr>
          <p:cNvPr id="32" name="Rectangle 2"/>
          <p:cNvSpPr txBox="1">
            <a:spLocks noChangeArrowheads="1"/>
          </p:cNvSpPr>
          <p:nvPr/>
        </p:nvSpPr>
        <p:spPr>
          <a:xfrm>
            <a:off x="1331640" y="495077"/>
            <a:ext cx="7772400" cy="701675"/>
          </a:xfrm>
          <a:prstGeom prst="rect">
            <a:avLst/>
          </a:prstGeom>
        </p:spPr>
        <p:txBody>
          <a:bodyPr vert="horz" lIns="91440" tIns="45720" rIns="91440" bIns="45720" rtlCol="0" anchor="ctr">
            <a:noAutofit/>
          </a:bodyPr>
          <a:lstStyle/>
          <a:p>
            <a:pPr lvl="0" algn="justLow" rtl="1">
              <a:spcBef>
                <a:spcPct val="0"/>
              </a:spcBef>
            </a:pPr>
            <a:r>
              <a:rPr lang="fa-IR" sz="3200" dirty="0" smtClean="0">
                <a:solidFill>
                  <a:srgbClr val="003300"/>
                </a:solidFill>
                <a:latin typeface="+mj-lt"/>
                <a:ea typeface="+mj-ea"/>
                <a:cs typeface="B Nazanin" pitchFamily="2" charset="-78"/>
              </a:rPr>
              <a:t>استرتژي‌هاي تحول مبتني بر برنامه و تحول</a:t>
            </a:r>
          </a:p>
        </p:txBody>
      </p:sp>
      <p:grpSp>
        <p:nvGrpSpPr>
          <p:cNvPr id="4" name="Group 36"/>
          <p:cNvGrpSpPr/>
          <p:nvPr/>
        </p:nvGrpSpPr>
        <p:grpSpPr>
          <a:xfrm>
            <a:off x="928662" y="1196752"/>
            <a:ext cx="8035826" cy="614824"/>
            <a:chOff x="928662" y="1196752"/>
            <a:chExt cx="7286676" cy="614824"/>
          </a:xfrm>
        </p:grpSpPr>
        <p:sp>
          <p:nvSpPr>
            <p:cNvPr id="3" name="Rounded Rectangle 2"/>
            <p:cNvSpPr/>
            <p:nvPr/>
          </p:nvSpPr>
          <p:spPr>
            <a:xfrm>
              <a:off x="928662" y="1196752"/>
              <a:ext cx="7286676"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4"/>
            <p:cNvSpPr>
              <a:spLocks noChangeArrowheads="1"/>
            </p:cNvSpPr>
            <p:nvPr/>
          </p:nvSpPr>
          <p:spPr bwMode="auto">
            <a:xfrm>
              <a:off x="6909439" y="1375271"/>
              <a:ext cx="125555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دگرگون‏ساز</a:t>
              </a:r>
              <a:endParaRPr lang="en-US" sz="1600" b="1" dirty="0">
                <a:cs typeface="B Nazanin" pitchFamily="2" charset="-78"/>
              </a:endParaRPr>
            </a:p>
          </p:txBody>
        </p:sp>
        <p:sp>
          <p:nvSpPr>
            <p:cNvPr id="34" name="Rectangle 14"/>
            <p:cNvSpPr>
              <a:spLocks noChangeArrowheads="1"/>
            </p:cNvSpPr>
            <p:nvPr/>
          </p:nvSpPr>
          <p:spPr bwMode="auto">
            <a:xfrm>
              <a:off x="971600" y="1375271"/>
              <a:ext cx="117130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تحول</a:t>
              </a:r>
              <a:endParaRPr lang="en-US" b="1" dirty="0">
                <a:cs typeface="B Nazanin" pitchFamily="2" charset="-78"/>
              </a:endParaRPr>
            </a:p>
          </p:txBody>
        </p:sp>
        <p:cxnSp>
          <p:nvCxnSpPr>
            <p:cNvPr id="35" name="Straight Arrow Connector 34"/>
            <p:cNvCxnSpPr>
              <a:stCxn id="33" idx="1"/>
              <a:endCxn id="34" idx="3"/>
            </p:cNvCxnSpPr>
            <p:nvPr/>
          </p:nvCxnSpPr>
          <p:spPr>
            <a:xfrm flipH="1">
              <a:off x="2142906" y="1574044"/>
              <a:ext cx="4766532"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861944" y="1268760"/>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تدريجي</a:t>
              </a:r>
              <a:endParaRPr lang="en-US" sz="1050" b="1" dirty="0">
                <a:solidFill>
                  <a:srgbClr val="0000CC"/>
                </a:solidFill>
                <a:cs typeface="B Titr" pitchFamily="2" charset="-78"/>
              </a:endParaRPr>
            </a:p>
          </p:txBody>
        </p:sp>
      </p:grpSp>
      <p:grpSp>
        <p:nvGrpSpPr>
          <p:cNvPr id="5" name="Group 37"/>
          <p:cNvGrpSpPr/>
          <p:nvPr/>
        </p:nvGrpSpPr>
        <p:grpSpPr>
          <a:xfrm>
            <a:off x="928662" y="6132056"/>
            <a:ext cx="8035826" cy="576064"/>
            <a:chOff x="928662" y="6165304"/>
            <a:chExt cx="7286676" cy="576064"/>
          </a:xfrm>
        </p:grpSpPr>
        <p:sp>
          <p:nvSpPr>
            <p:cNvPr id="10" name="Rounded Rectangle 9"/>
            <p:cNvSpPr/>
            <p:nvPr/>
          </p:nvSpPr>
          <p:spPr>
            <a:xfrm>
              <a:off x="928662" y="6165304"/>
              <a:ext cx="7286676" cy="57606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4"/>
            <p:cNvSpPr>
              <a:spLocks noChangeArrowheads="1"/>
            </p:cNvSpPr>
            <p:nvPr/>
          </p:nvSpPr>
          <p:spPr bwMode="auto">
            <a:xfrm>
              <a:off x="7596336" y="6343823"/>
              <a:ext cx="56865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زیاد</a:t>
              </a:r>
              <a:endParaRPr lang="en-US" sz="1600" b="1" dirty="0"/>
            </a:p>
          </p:txBody>
        </p:sp>
        <p:sp>
          <p:nvSpPr>
            <p:cNvPr id="41" name="Rectangle 14"/>
            <p:cNvSpPr>
              <a:spLocks noChangeArrowheads="1"/>
            </p:cNvSpPr>
            <p:nvPr/>
          </p:nvSpPr>
          <p:spPr bwMode="auto">
            <a:xfrm>
              <a:off x="971600" y="6343823"/>
              <a:ext cx="43204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کم</a:t>
              </a:r>
              <a:endParaRPr lang="en-US" b="1" dirty="0"/>
            </a:p>
          </p:txBody>
        </p:sp>
        <p:cxnSp>
          <p:nvCxnSpPr>
            <p:cNvPr id="42" name="Straight Arrow Connector 41"/>
            <p:cNvCxnSpPr>
              <a:stCxn id="40" idx="1"/>
              <a:endCxn id="41" idx="3"/>
            </p:cNvCxnSpPr>
            <p:nvPr/>
          </p:nvCxnSpPr>
          <p:spPr>
            <a:xfrm flipH="1">
              <a:off x="1403648" y="6542596"/>
              <a:ext cx="6192688"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861944" y="6199807"/>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زمان</a:t>
              </a:r>
              <a:endParaRPr lang="en-US" sz="1050" b="1" dirty="0">
                <a:solidFill>
                  <a:srgbClr val="0000CC"/>
                </a:solidFill>
                <a:cs typeface="B Titr" pitchFamily="2" charset="-78"/>
              </a:endParaRPr>
            </a:p>
          </p:txBody>
        </p:sp>
      </p:grpSp>
      <p:graphicFrame>
        <p:nvGraphicFramePr>
          <p:cNvPr id="36" name="Table 35"/>
          <p:cNvGraphicFramePr>
            <a:graphicFrameLocks noGrp="1"/>
          </p:cNvGraphicFramePr>
          <p:nvPr/>
        </p:nvGraphicFramePr>
        <p:xfrm>
          <a:off x="971600" y="1879595"/>
          <a:ext cx="7992888" cy="4141692"/>
        </p:xfrm>
        <a:graphic>
          <a:graphicData uri="http://schemas.openxmlformats.org/drawingml/2006/table">
            <a:tbl>
              <a:tblPr rtl="1" firstRow="1" bandRow="1">
                <a:tableStyleId>{D7AC3CCA-C797-4891-BE02-D94E43425B78}</a:tableStyleId>
              </a:tblPr>
              <a:tblGrid>
                <a:gridCol w="4055124"/>
                <a:gridCol w="3937764"/>
              </a:tblGrid>
              <a:tr h="2070846">
                <a:tc>
                  <a:txBody>
                    <a:bodyPr/>
                    <a:lstStyle/>
                    <a:p>
                      <a:pPr algn="ctr" rtl="0">
                        <a:lnSpc>
                          <a:spcPct val="150000"/>
                        </a:lnSpc>
                      </a:pPr>
                      <a:r>
                        <a:rPr lang="fa-IR" sz="3200" dirty="0" smtClean="0">
                          <a:solidFill>
                            <a:srgbClr val="002060"/>
                          </a:solidFill>
                          <a:cs typeface="B Nazanin" pitchFamily="2" charset="-78"/>
                        </a:rPr>
                        <a:t>4. دگرگون‏سازي</a:t>
                      </a:r>
                    </a:p>
                    <a:p>
                      <a:pPr algn="ctr" rtl="0">
                        <a:lnSpc>
                          <a:spcPct val="150000"/>
                        </a:lnSpc>
                      </a:pPr>
                      <a:r>
                        <a:rPr lang="fa-IR" sz="3200" dirty="0" smtClean="0">
                          <a:solidFill>
                            <a:srgbClr val="002060"/>
                          </a:solidFill>
                          <a:cs typeface="B Nazanin" pitchFamily="2" charset="-78"/>
                        </a:rPr>
                        <a:t>خودکامه</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2060"/>
                          </a:solidFill>
                          <a:cs typeface="B Nazanin" pitchFamily="2" charset="-78"/>
                        </a:rPr>
                        <a:t>2. تحول با اعمال فشار (اجباري)</a:t>
                      </a:r>
                    </a:p>
                  </a:txBody>
                  <a:tcPr anchor="ctr">
                    <a:solidFill>
                      <a:schemeClr val="accent4">
                        <a:lumMod val="75000"/>
                        <a:alpha val="9000"/>
                      </a:schemeClr>
                    </a:solidFill>
                  </a:tcPr>
                </a:tc>
              </a:tr>
              <a:tr h="2070846">
                <a:tc>
                  <a:txBody>
                    <a:bodyPr/>
                    <a:lstStyle/>
                    <a:p>
                      <a:pPr algn="ctr" rtl="0">
                        <a:lnSpc>
                          <a:spcPct val="150000"/>
                        </a:lnSpc>
                      </a:pPr>
                      <a:r>
                        <a:rPr lang="fa-IR" sz="3200" b="1" dirty="0" smtClean="0">
                          <a:solidFill>
                            <a:srgbClr val="002060"/>
                          </a:solidFill>
                          <a:cs typeface="B Nazanin" pitchFamily="2" charset="-78"/>
                        </a:rPr>
                        <a:t>3. دگرگون‏سازي</a:t>
                      </a:r>
                    </a:p>
                    <a:p>
                      <a:pPr algn="ctr" rtl="0">
                        <a:lnSpc>
                          <a:spcPct val="150000"/>
                        </a:lnSpc>
                      </a:pPr>
                      <a:r>
                        <a:rPr lang="fa-IR" sz="3200" b="1" dirty="0" smtClean="0">
                          <a:solidFill>
                            <a:srgbClr val="002060"/>
                          </a:solidFill>
                          <a:cs typeface="B Nazanin" pitchFamily="2" charset="-78"/>
                        </a:rPr>
                        <a:t>با رهبري فرد</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3200" b="1" dirty="0" smtClean="0">
                          <a:solidFill>
                            <a:srgbClr val="002060"/>
                          </a:solidFill>
                          <a:cs typeface="B Nazanin" pitchFamily="2" charset="-78"/>
                        </a:rPr>
                        <a:t>1. تحول مشاركتي</a:t>
                      </a:r>
                    </a:p>
                  </a:txBody>
                  <a:tcPr anchor="ctr">
                    <a:solidFill>
                      <a:schemeClr val="accent4">
                        <a:lumMod val="75000"/>
                        <a:alpha val="9000"/>
                      </a:schemeClr>
                    </a:solidFill>
                  </a:tcPr>
                </a:tc>
              </a:tr>
            </a:tbl>
          </a:graphicData>
        </a:graphic>
      </p:graphicFrame>
      <p:sp>
        <p:nvSpPr>
          <p:cNvPr id="46" name="Rounded Rectangle 45"/>
          <p:cNvSpPr/>
          <p:nvPr/>
        </p:nvSpPr>
        <p:spPr>
          <a:xfrm>
            <a:off x="107504" y="1196752"/>
            <a:ext cx="754634"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b="1" dirty="0" smtClean="0">
                <a:solidFill>
                  <a:schemeClr val="accent3">
                    <a:lumMod val="50000"/>
                  </a:schemeClr>
                </a:solidFill>
                <a:cs typeface="B Nazanin" pitchFamily="2" charset="-78"/>
              </a:rPr>
              <a:t>تغيير</a:t>
            </a:r>
          </a:p>
          <a:p>
            <a:pPr algn="ctr"/>
            <a:r>
              <a:rPr lang="fa-IR" sz="1400" b="1" dirty="0" smtClean="0">
                <a:solidFill>
                  <a:schemeClr val="accent3">
                    <a:lumMod val="50000"/>
                  </a:schemeClr>
                </a:solidFill>
                <a:cs typeface="B Nazanin" pitchFamily="2" charset="-78"/>
              </a:rPr>
              <a:t>فرهنگ</a:t>
            </a:r>
          </a:p>
        </p:txBody>
      </p:sp>
      <p:sp>
        <p:nvSpPr>
          <p:cNvPr id="47" name="Rounded Rectangle 46"/>
          <p:cNvSpPr/>
          <p:nvPr/>
        </p:nvSpPr>
        <p:spPr>
          <a:xfrm>
            <a:off x="107504" y="6093296"/>
            <a:ext cx="754634"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SRP</a:t>
            </a:r>
            <a:r>
              <a:rPr lang="en-US" sz="1100" b="1" spc="300" dirty="0" smtClean="0">
                <a:solidFill>
                  <a:schemeClr val="accent3">
                    <a:lumMod val="50000"/>
                  </a:schemeClr>
                </a:solidFill>
              </a:rPr>
              <a: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edge">
                                      <p:cBhvr>
                                        <p:cTn id="7"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p:cNvGrpSpPr/>
          <p:nvPr/>
        </p:nvGrpSpPr>
        <p:grpSpPr>
          <a:xfrm>
            <a:off x="107504" y="1879327"/>
            <a:ext cx="971600" cy="4144700"/>
            <a:chOff x="107504" y="1879327"/>
            <a:chExt cx="971600" cy="4221318"/>
          </a:xfrm>
        </p:grpSpPr>
        <p:sp>
          <p:nvSpPr>
            <p:cNvPr id="6" name="Rounded Rectangle 5"/>
            <p:cNvSpPr/>
            <p:nvPr/>
          </p:nvSpPr>
          <p:spPr>
            <a:xfrm rot="16200000">
              <a:off x="-1622127" y="3612646"/>
              <a:ext cx="4214841" cy="755577"/>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p:cNvSpPr>
              <a:spLocks noChangeArrowheads="1"/>
            </p:cNvSpPr>
            <p:nvPr/>
          </p:nvSpPr>
          <p:spPr bwMode="auto">
            <a:xfrm>
              <a:off x="114914" y="1879327"/>
              <a:ext cx="928694" cy="404894"/>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20" name="Rectangle 14"/>
            <p:cNvSpPr>
              <a:spLocks noChangeArrowheads="1"/>
            </p:cNvSpPr>
            <p:nvPr/>
          </p:nvSpPr>
          <p:spPr bwMode="auto">
            <a:xfrm>
              <a:off x="107504" y="5695751"/>
              <a:ext cx="971600" cy="404894"/>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21" name="Straight Arrow Connector 20"/>
            <p:cNvCxnSpPr>
              <a:stCxn id="19" idx="2"/>
              <a:endCxn id="20" idx="0"/>
            </p:cNvCxnSpPr>
            <p:nvPr/>
          </p:nvCxnSpPr>
          <p:spPr>
            <a:xfrm rot="16200000" flipH="1">
              <a:off x="-1119483" y="3982964"/>
              <a:ext cx="3411530" cy="14043"/>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rot="16200000">
              <a:off x="-1363872" y="3882095"/>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منابع</a:t>
              </a:r>
            </a:p>
          </p:txBody>
        </p:sp>
      </p:grpSp>
      <p:sp>
        <p:nvSpPr>
          <p:cNvPr id="32" name="Rectangle 2"/>
          <p:cNvSpPr txBox="1">
            <a:spLocks noChangeArrowheads="1"/>
          </p:cNvSpPr>
          <p:nvPr/>
        </p:nvSpPr>
        <p:spPr>
          <a:xfrm>
            <a:off x="1331640" y="495077"/>
            <a:ext cx="7772400" cy="701675"/>
          </a:xfrm>
          <a:prstGeom prst="rect">
            <a:avLst/>
          </a:prstGeom>
        </p:spPr>
        <p:txBody>
          <a:bodyPr vert="horz" lIns="91440" tIns="45720" rIns="91440" bIns="45720" rtlCol="0" anchor="ctr">
            <a:noAutofit/>
          </a:bodyPr>
          <a:lstStyle/>
          <a:p>
            <a:pPr lvl="0" algn="justLow" rtl="1">
              <a:spcBef>
                <a:spcPct val="0"/>
              </a:spcBef>
            </a:pPr>
            <a:r>
              <a:rPr lang="fa-IR" sz="3200" dirty="0" smtClean="0">
                <a:solidFill>
                  <a:srgbClr val="003300"/>
                </a:solidFill>
                <a:latin typeface="+mj-lt"/>
                <a:ea typeface="+mj-ea"/>
                <a:cs typeface="B Nazanin" pitchFamily="2" charset="-78"/>
              </a:rPr>
              <a:t>گونه‌هاي مختلف اولويت‌بندي مديريت تحول</a:t>
            </a:r>
          </a:p>
        </p:txBody>
      </p:sp>
      <p:grpSp>
        <p:nvGrpSpPr>
          <p:cNvPr id="4" name="Group 36"/>
          <p:cNvGrpSpPr/>
          <p:nvPr/>
        </p:nvGrpSpPr>
        <p:grpSpPr>
          <a:xfrm>
            <a:off x="928662" y="1196752"/>
            <a:ext cx="8035826" cy="614824"/>
            <a:chOff x="928662" y="1196752"/>
            <a:chExt cx="7286676" cy="614824"/>
          </a:xfrm>
        </p:grpSpPr>
        <p:sp>
          <p:nvSpPr>
            <p:cNvPr id="3" name="Rounded Rectangle 2"/>
            <p:cNvSpPr/>
            <p:nvPr/>
          </p:nvSpPr>
          <p:spPr>
            <a:xfrm>
              <a:off x="928662" y="1196752"/>
              <a:ext cx="7286676"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4"/>
            <p:cNvSpPr>
              <a:spLocks noChangeArrowheads="1"/>
            </p:cNvSpPr>
            <p:nvPr/>
          </p:nvSpPr>
          <p:spPr bwMode="auto">
            <a:xfrm>
              <a:off x="7596336" y="1412776"/>
              <a:ext cx="56865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34" name="Rectangle 14"/>
            <p:cNvSpPr>
              <a:spLocks noChangeArrowheads="1"/>
            </p:cNvSpPr>
            <p:nvPr/>
          </p:nvSpPr>
          <p:spPr bwMode="auto">
            <a:xfrm>
              <a:off x="971600" y="1412776"/>
              <a:ext cx="43204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35" name="Straight Arrow Connector 34"/>
            <p:cNvCxnSpPr>
              <a:stCxn id="33" idx="1"/>
              <a:endCxn id="34" idx="3"/>
            </p:cNvCxnSpPr>
            <p:nvPr/>
          </p:nvCxnSpPr>
          <p:spPr>
            <a:xfrm flipH="1">
              <a:off x="1403648" y="1611549"/>
              <a:ext cx="6192688"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861944" y="1268760"/>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اضطرار</a:t>
              </a:r>
              <a:endParaRPr lang="en-US" sz="1050" b="1" dirty="0">
                <a:solidFill>
                  <a:srgbClr val="0000CC"/>
                </a:solidFill>
                <a:cs typeface="B Titr" pitchFamily="2" charset="-78"/>
              </a:endParaRPr>
            </a:p>
          </p:txBody>
        </p:sp>
      </p:grpSp>
      <p:grpSp>
        <p:nvGrpSpPr>
          <p:cNvPr id="5" name="Group 37"/>
          <p:cNvGrpSpPr/>
          <p:nvPr/>
        </p:nvGrpSpPr>
        <p:grpSpPr>
          <a:xfrm>
            <a:off x="928662" y="6132056"/>
            <a:ext cx="8035826" cy="576064"/>
            <a:chOff x="928662" y="6165304"/>
            <a:chExt cx="7286676" cy="576064"/>
          </a:xfrm>
        </p:grpSpPr>
        <p:sp>
          <p:nvSpPr>
            <p:cNvPr id="10" name="Rounded Rectangle 9"/>
            <p:cNvSpPr/>
            <p:nvPr/>
          </p:nvSpPr>
          <p:spPr>
            <a:xfrm>
              <a:off x="928662" y="6165304"/>
              <a:ext cx="7286676" cy="57606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4"/>
            <p:cNvSpPr>
              <a:spLocks noChangeArrowheads="1"/>
            </p:cNvSpPr>
            <p:nvPr/>
          </p:nvSpPr>
          <p:spPr bwMode="auto">
            <a:xfrm>
              <a:off x="7596336" y="6343823"/>
              <a:ext cx="56865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41" name="Rectangle 14"/>
            <p:cNvSpPr>
              <a:spLocks noChangeArrowheads="1"/>
            </p:cNvSpPr>
            <p:nvPr/>
          </p:nvSpPr>
          <p:spPr bwMode="auto">
            <a:xfrm>
              <a:off x="971600" y="6343823"/>
              <a:ext cx="43204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42" name="Straight Arrow Connector 41"/>
            <p:cNvCxnSpPr>
              <a:stCxn id="40" idx="1"/>
              <a:endCxn id="41" idx="3"/>
            </p:cNvCxnSpPr>
            <p:nvPr/>
          </p:nvCxnSpPr>
          <p:spPr>
            <a:xfrm flipH="1">
              <a:off x="1403648" y="6542596"/>
              <a:ext cx="6192688"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861944" y="6199807"/>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اهميت</a:t>
              </a:r>
              <a:endParaRPr lang="en-US" sz="1050" b="1" dirty="0">
                <a:solidFill>
                  <a:srgbClr val="0000CC"/>
                </a:solidFill>
                <a:cs typeface="B Titr" pitchFamily="2" charset="-78"/>
              </a:endParaRPr>
            </a:p>
          </p:txBody>
        </p:sp>
      </p:grpSp>
      <p:graphicFrame>
        <p:nvGraphicFramePr>
          <p:cNvPr id="36" name="Table 35"/>
          <p:cNvGraphicFramePr>
            <a:graphicFrameLocks noGrp="1"/>
          </p:cNvGraphicFramePr>
          <p:nvPr/>
        </p:nvGraphicFramePr>
        <p:xfrm>
          <a:off x="971600" y="1879595"/>
          <a:ext cx="7992888" cy="4141692"/>
        </p:xfrm>
        <a:graphic>
          <a:graphicData uri="http://schemas.openxmlformats.org/drawingml/2006/table">
            <a:tbl>
              <a:tblPr rtl="1" firstRow="1" bandRow="1">
                <a:tableStyleId>{D7AC3CCA-C797-4891-BE02-D94E43425B78}</a:tableStyleId>
              </a:tblPr>
              <a:tblGrid>
                <a:gridCol w="4055124"/>
                <a:gridCol w="3937764"/>
              </a:tblGrid>
              <a:tr h="2070846">
                <a:tc>
                  <a:txBody>
                    <a:bodyPr/>
                    <a:lstStyle/>
                    <a:p>
                      <a:pPr algn="ctr" rtl="0">
                        <a:lnSpc>
                          <a:spcPct val="150000"/>
                        </a:lnSpc>
                      </a:pPr>
                      <a:r>
                        <a:rPr lang="fa-IR" sz="3200" dirty="0" smtClean="0">
                          <a:solidFill>
                            <a:srgbClr val="002060"/>
                          </a:solidFill>
                          <a:cs typeface="B Nazanin" pitchFamily="2" charset="-78"/>
                        </a:rPr>
                        <a:t>بالاترين اولويت</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2060"/>
                          </a:solidFill>
                          <a:cs typeface="B Nazanin" pitchFamily="2" charset="-78"/>
                        </a:rPr>
                        <a:t>سريعاً‌ تنگنا را</a:t>
                      </a:r>
                    </a:p>
                    <a:p>
                      <a:pPr algn="ctr" rtl="0">
                        <a:lnSpc>
                          <a:spcPct val="150000"/>
                        </a:lnSpc>
                      </a:pPr>
                      <a:r>
                        <a:rPr lang="fa-IR" sz="3200" b="1" dirty="0" smtClean="0">
                          <a:solidFill>
                            <a:srgbClr val="002060"/>
                          </a:solidFill>
                          <a:cs typeface="B Nazanin" pitchFamily="2" charset="-78"/>
                        </a:rPr>
                        <a:t>مشخص كنيد</a:t>
                      </a:r>
                    </a:p>
                  </a:txBody>
                  <a:tcPr anchor="ctr">
                    <a:solidFill>
                      <a:schemeClr val="accent4">
                        <a:lumMod val="75000"/>
                        <a:alpha val="9000"/>
                      </a:schemeClr>
                    </a:solidFill>
                  </a:tcPr>
                </a:tc>
              </a:tr>
              <a:tr h="2070846">
                <a:tc>
                  <a:txBody>
                    <a:bodyPr/>
                    <a:lstStyle/>
                    <a:p>
                      <a:pPr algn="ctr" rtl="0">
                        <a:lnSpc>
                          <a:spcPct val="150000"/>
                        </a:lnSpc>
                      </a:pPr>
                      <a:r>
                        <a:rPr lang="fa-IR" sz="3200" b="1" dirty="0" smtClean="0">
                          <a:solidFill>
                            <a:srgbClr val="002060"/>
                          </a:solidFill>
                          <a:cs typeface="B Nazanin" pitchFamily="2" charset="-78"/>
                        </a:rPr>
                        <a:t>در برنامه بلند مدت</a:t>
                      </a:r>
                    </a:p>
                    <a:p>
                      <a:pPr algn="ctr" rtl="0">
                        <a:lnSpc>
                          <a:spcPct val="150000"/>
                        </a:lnSpc>
                      </a:pPr>
                      <a:r>
                        <a:rPr lang="fa-IR" sz="3200" b="1" dirty="0" smtClean="0">
                          <a:solidFill>
                            <a:srgbClr val="002060"/>
                          </a:solidFill>
                          <a:cs typeface="B Nazanin" pitchFamily="2" charset="-78"/>
                        </a:rPr>
                        <a:t>ملاحظه شود</a:t>
                      </a: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3200" b="1" dirty="0" smtClean="0">
                          <a:solidFill>
                            <a:srgbClr val="002060"/>
                          </a:solidFill>
                          <a:cs typeface="B Nazanin" pitchFamily="2" charset="-78"/>
                        </a:rPr>
                        <a:t>هروقت كارديگري نداشتيد به سراغ آن برويد</a:t>
                      </a:r>
                    </a:p>
                  </a:txBody>
                  <a:tcPr anchor="ctr">
                    <a:solidFill>
                      <a:schemeClr val="accent4">
                        <a:lumMod val="75000"/>
                        <a:alpha val="9000"/>
                      </a:schemeClr>
                    </a:solidFill>
                  </a:tcPr>
                </a:tc>
              </a:tr>
            </a:tbl>
          </a:graphicData>
        </a:graphic>
      </p:graphicFrame>
      <p:sp>
        <p:nvSpPr>
          <p:cNvPr id="46" name="Rounded Rectangle 45"/>
          <p:cNvSpPr/>
          <p:nvPr/>
        </p:nvSpPr>
        <p:spPr>
          <a:xfrm>
            <a:off x="107504" y="1196752"/>
            <a:ext cx="754634"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SRP</a:t>
            </a:r>
            <a:r>
              <a:rPr lang="en-US" sz="1100" b="1" spc="300" dirty="0" smtClean="0">
                <a:solidFill>
                  <a:schemeClr val="accent3">
                    <a:lumMod val="50000"/>
                  </a:schemeClr>
                </a:solidFill>
              </a:rPr>
              <a:t>s</a:t>
            </a:r>
            <a:endParaRPr lang="en-US" dirty="0"/>
          </a:p>
        </p:txBody>
      </p:sp>
      <p:sp>
        <p:nvSpPr>
          <p:cNvPr id="47" name="Rounded Rectangle 46"/>
          <p:cNvSpPr/>
          <p:nvPr/>
        </p:nvSpPr>
        <p:spPr>
          <a:xfrm>
            <a:off x="107504" y="6093296"/>
            <a:ext cx="754634"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SRP</a:t>
            </a:r>
            <a:r>
              <a:rPr lang="en-US" sz="1100" b="1" spc="300" dirty="0" smtClean="0">
                <a:solidFill>
                  <a:schemeClr val="accent3">
                    <a:lumMod val="50000"/>
                  </a:schemeClr>
                </a:solidFill>
              </a:rPr>
              <a: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edge">
                                      <p:cBhvr>
                                        <p:cTn id="7"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49" y="550421"/>
            <a:ext cx="9001155" cy="646331"/>
          </a:xfrm>
          <a:prstGeom prst="rect">
            <a:avLst/>
          </a:prstGeom>
        </p:spPr>
        <p:txBody>
          <a:bodyPr wrap="square">
            <a:spAutoFit/>
          </a:bodyPr>
          <a:lstStyle/>
          <a:p>
            <a:pPr algn="r" rtl="1"/>
            <a:r>
              <a:rPr lang="fa-IR" sz="3600" b="1" dirty="0" smtClean="0">
                <a:solidFill>
                  <a:srgbClr val="542600"/>
                </a:solidFill>
                <a:cs typeface="B Titr" pitchFamily="2" charset="-78"/>
              </a:rPr>
              <a:t>ساز و کارهای نهادی شدن </a:t>
            </a:r>
            <a:endParaRPr lang="en-US" sz="3600" dirty="0">
              <a:solidFill>
                <a:srgbClr val="542600"/>
              </a:solidFill>
            </a:endParaRPr>
          </a:p>
        </p:txBody>
      </p:sp>
      <p:graphicFrame>
        <p:nvGraphicFramePr>
          <p:cNvPr id="3" name="Table 2"/>
          <p:cNvGraphicFramePr>
            <a:graphicFrameLocks noGrp="1"/>
          </p:cNvGraphicFramePr>
          <p:nvPr/>
        </p:nvGraphicFramePr>
        <p:xfrm>
          <a:off x="1142976" y="2269462"/>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00601E"/>
                          </a:solidFill>
                          <a:cs typeface="B Titr" pitchFamily="2" charset="-78"/>
                        </a:rPr>
                        <a:t>انضباط</a:t>
                      </a:r>
                    </a:p>
                    <a:p>
                      <a:pPr algn="ctr" rtl="0"/>
                      <a:r>
                        <a:rPr lang="fa-IR" sz="3200" baseline="0" dirty="0" smtClean="0">
                          <a:solidFill>
                            <a:schemeClr val="tx1"/>
                          </a:solidFill>
                          <a:cs typeface="B Titr" pitchFamily="2" charset="-78"/>
                        </a:rPr>
                        <a:t>شتاب کم</a:t>
                      </a:r>
                    </a:p>
                    <a:p>
                      <a:pPr algn="ctr" rtl="0"/>
                      <a:r>
                        <a:rPr lang="fa-IR" sz="3200" baseline="0" dirty="0" smtClean="0">
                          <a:solidFill>
                            <a:srgbClr val="C00000"/>
                          </a:solidFill>
                          <a:cs typeface="B Titr" pitchFamily="2" charset="-78"/>
                        </a:rPr>
                        <a:t>ثبات زیاد</a:t>
                      </a:r>
                    </a:p>
                  </a:txBody>
                  <a:tcPr anchor="ctr">
                    <a:solidFill>
                      <a:schemeClr val="accent4">
                        <a:lumMod val="75000"/>
                        <a:alpha val="9000"/>
                      </a:schemeClr>
                    </a:solidFill>
                  </a:tcPr>
                </a:tc>
                <a:tc>
                  <a:txBody>
                    <a:bodyPr/>
                    <a:lstStyle/>
                    <a:p>
                      <a:pPr algn="ctr" rtl="0"/>
                      <a:r>
                        <a:rPr lang="fa-IR" sz="3200" b="1" dirty="0" smtClean="0">
                          <a:solidFill>
                            <a:srgbClr val="00601E"/>
                          </a:solidFill>
                          <a:cs typeface="B Titr" pitchFamily="2" charset="-78"/>
                        </a:rPr>
                        <a:t>سلطه</a:t>
                      </a:r>
                    </a:p>
                    <a:p>
                      <a:pPr algn="ctr" rtl="0"/>
                      <a:r>
                        <a:rPr lang="fa-IR" sz="3200" b="1" dirty="0" smtClean="0">
                          <a:solidFill>
                            <a:schemeClr val="tx1"/>
                          </a:solidFill>
                          <a:cs typeface="B Titr" pitchFamily="2" charset="-78"/>
                        </a:rPr>
                        <a:t>شتاب کم</a:t>
                      </a:r>
                    </a:p>
                    <a:p>
                      <a:pPr algn="ctr" rtl="0"/>
                      <a:r>
                        <a:rPr lang="fa-IR" sz="3200" b="1" dirty="0" smtClean="0">
                          <a:solidFill>
                            <a:srgbClr val="C00000"/>
                          </a:solidFill>
                          <a:cs typeface="B Titr" pitchFamily="2" charset="-78"/>
                        </a:rPr>
                        <a:t>ثبات زیاد</a:t>
                      </a:r>
                    </a:p>
                  </a:txBody>
                  <a:tcPr anchor="ctr">
                    <a:solidFill>
                      <a:schemeClr val="accent4">
                        <a:lumMod val="75000"/>
                        <a:alpha val="9000"/>
                      </a:schemeClr>
                    </a:solidFill>
                  </a:tcPr>
                </a:tc>
              </a:tr>
              <a:tr h="2336747">
                <a:tc>
                  <a:txBody>
                    <a:bodyPr/>
                    <a:lstStyle/>
                    <a:p>
                      <a:pPr algn="ctr" rtl="0"/>
                      <a:r>
                        <a:rPr lang="fa-IR" sz="3200" b="1" dirty="0" smtClean="0">
                          <a:solidFill>
                            <a:srgbClr val="00601E"/>
                          </a:solidFill>
                          <a:cs typeface="B Titr" pitchFamily="2" charset="-78"/>
                        </a:rPr>
                        <a:t>نفوذ</a:t>
                      </a:r>
                    </a:p>
                    <a:p>
                      <a:pPr algn="ctr" rtl="0"/>
                      <a:r>
                        <a:rPr lang="fa-IR" sz="3200" b="1" dirty="0" smtClean="0">
                          <a:solidFill>
                            <a:schemeClr val="tx1"/>
                          </a:solidFill>
                          <a:cs typeface="B Titr" pitchFamily="2" charset="-78"/>
                        </a:rPr>
                        <a:t>شتاب کم</a:t>
                      </a:r>
                    </a:p>
                    <a:p>
                      <a:pPr algn="ctr" rtl="0"/>
                      <a:r>
                        <a:rPr lang="fa-IR" sz="3200" b="1" dirty="0" smtClean="0">
                          <a:solidFill>
                            <a:srgbClr val="C00000"/>
                          </a:solidFill>
                          <a:cs typeface="B Titr" pitchFamily="2" charset="-78"/>
                        </a:rPr>
                        <a:t>ثبات </a:t>
                      </a:r>
                      <a:r>
                        <a:rPr lang="fa-IR" sz="3200" b="1" baseline="0" dirty="0" smtClean="0">
                          <a:solidFill>
                            <a:srgbClr val="C00000"/>
                          </a:solidFill>
                          <a:cs typeface="B Titr" pitchFamily="2" charset="-78"/>
                        </a:rPr>
                        <a:t>کم</a:t>
                      </a:r>
                      <a:endParaRPr lang="fa-IR" sz="100" dirty="0" smtClean="0">
                        <a:solidFill>
                          <a:srgbClr val="C00000"/>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00601E"/>
                          </a:solidFill>
                          <a:cs typeface="B Titr" pitchFamily="2" charset="-78"/>
                        </a:rPr>
                        <a:t>خشونت</a:t>
                      </a:r>
                    </a:p>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chemeClr val="tx1"/>
                          </a:solidFill>
                          <a:cs typeface="B Titr" pitchFamily="2" charset="-78"/>
                        </a:rPr>
                        <a:t>شتاب زیاد</a:t>
                      </a:r>
                    </a:p>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C00000"/>
                          </a:solidFill>
                          <a:cs typeface="B Titr" pitchFamily="2" charset="-78"/>
                        </a:rPr>
                        <a:t>ثبات کم</a:t>
                      </a:r>
                    </a:p>
                  </a:txBody>
                  <a:tcPr anchor="ctr">
                    <a:solidFill>
                      <a:schemeClr val="accent4">
                        <a:lumMod val="75000"/>
                        <a:alpha val="9000"/>
                      </a:schemeClr>
                    </a:solidFill>
                  </a:tcPr>
                </a:tc>
              </a:tr>
            </a:tbl>
          </a:graphicData>
        </a:graphic>
      </p:graphicFrame>
      <p:sp>
        <p:nvSpPr>
          <p:cNvPr id="4" name="Rounded Rectangle 3"/>
          <p:cNvSpPr/>
          <p:nvPr/>
        </p:nvSpPr>
        <p:spPr>
          <a:xfrm>
            <a:off x="1142976" y="134076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14"/>
          <p:cNvSpPr>
            <a:spLocks noChangeArrowheads="1"/>
          </p:cNvSpPr>
          <p:nvPr/>
        </p:nvSpPr>
        <p:spPr bwMode="auto">
          <a:xfrm>
            <a:off x="7812360" y="1484784"/>
            <a:ext cx="1117358" cy="520655"/>
          </a:xfrm>
          <a:prstGeom prst="rect">
            <a:avLst/>
          </a:prstGeom>
          <a:noFill/>
          <a:ln w="9525">
            <a:noFill/>
            <a:miter lim="800000"/>
            <a:headEnd/>
            <a:tailEnd/>
          </a:ln>
        </p:spPr>
        <p:txBody>
          <a:bodyPr wrap="square" lIns="90488" tIns="44450" rIns="90488" bIns="44450">
            <a:spAutoFit/>
          </a:bodyPr>
          <a:lstStyle/>
          <a:p>
            <a:pPr algn="ctr" eaLnBrk="0" hangingPunct="0"/>
            <a:r>
              <a:rPr lang="fa-IR" sz="2800" b="1" dirty="0" smtClean="0">
                <a:cs typeface="B Nazanin" pitchFamily="2" charset="-78"/>
              </a:rPr>
              <a:t>ذهنیت</a:t>
            </a:r>
            <a:endParaRPr lang="en-US" b="1" dirty="0">
              <a:cs typeface="B Nazanin" pitchFamily="2" charset="-78"/>
            </a:endParaRPr>
          </a:p>
        </p:txBody>
      </p:sp>
      <p:sp>
        <p:nvSpPr>
          <p:cNvPr id="7" name="Rectangle 15"/>
          <p:cNvSpPr>
            <a:spLocks noChangeArrowheads="1"/>
          </p:cNvSpPr>
          <p:nvPr/>
        </p:nvSpPr>
        <p:spPr bwMode="auto">
          <a:xfrm>
            <a:off x="1142977" y="1484784"/>
            <a:ext cx="1124767" cy="520655"/>
          </a:xfrm>
          <a:prstGeom prst="rect">
            <a:avLst/>
          </a:prstGeom>
          <a:noFill/>
          <a:ln w="9525">
            <a:noFill/>
            <a:miter lim="800000"/>
            <a:headEnd/>
            <a:tailEnd/>
          </a:ln>
        </p:spPr>
        <p:txBody>
          <a:bodyPr wrap="square" lIns="90488" tIns="44450" rIns="90488" bIns="44450">
            <a:spAutoFit/>
          </a:bodyPr>
          <a:lstStyle/>
          <a:p>
            <a:pPr algn="ctr" eaLnBrk="0" hangingPunct="0"/>
            <a:r>
              <a:rPr lang="fa-IR" sz="2800" b="1" dirty="0" smtClean="0">
                <a:cs typeface="B Nazanin" pitchFamily="2" charset="-78"/>
              </a:rPr>
              <a:t>عینیت</a:t>
            </a:r>
            <a:endParaRPr lang="en-US" sz="2800" b="1" dirty="0">
              <a:cs typeface="B Nazanin" pitchFamily="2" charset="-78"/>
            </a:endParaRPr>
          </a:p>
        </p:txBody>
      </p:sp>
      <p:cxnSp>
        <p:nvCxnSpPr>
          <p:cNvPr id="8" name="Straight Arrow Connector 7"/>
          <p:cNvCxnSpPr>
            <a:stCxn id="7" idx="3"/>
            <a:endCxn id="6" idx="1"/>
          </p:cNvCxnSpPr>
          <p:nvPr/>
        </p:nvCxnSpPr>
        <p:spPr>
          <a:xfrm>
            <a:off x="2267744" y="1745112"/>
            <a:ext cx="5544616"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80845" y="3974773"/>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52482" y="2300545"/>
            <a:ext cx="106313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سیستمی</a:t>
            </a:r>
            <a:endParaRPr lang="en-US" sz="1600" b="1" dirty="0">
              <a:cs typeface="B Nazanin" pitchFamily="2" charset="-78"/>
            </a:endParaRPr>
          </a:p>
        </p:txBody>
      </p:sp>
      <p:sp>
        <p:nvSpPr>
          <p:cNvPr id="11" name="Rectangle 14"/>
          <p:cNvSpPr>
            <a:spLocks noChangeArrowheads="1"/>
          </p:cNvSpPr>
          <p:nvPr/>
        </p:nvSpPr>
        <p:spPr bwMode="auto">
          <a:xfrm>
            <a:off x="142844" y="6127114"/>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مقطعی</a:t>
            </a:r>
            <a:endParaRPr lang="en-US" b="1" dirty="0">
              <a:cs typeface="B Nazanin" pitchFamily="2" charset="-78"/>
            </a:endParaRPr>
          </a:p>
        </p:txBody>
      </p:sp>
      <p:cxnSp>
        <p:nvCxnSpPr>
          <p:cNvPr id="12" name="Straight Arrow Connector 11"/>
          <p:cNvCxnSpPr>
            <a:stCxn id="10" idx="2"/>
            <a:endCxn id="11" idx="0"/>
          </p:cNvCxnSpPr>
          <p:nvPr/>
        </p:nvCxnSpPr>
        <p:spPr>
          <a:xfrm rot="5400000">
            <a:off x="-1132163" y="4410902"/>
            <a:ext cx="3429024" cy="340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24491" y="1340768"/>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rot="16200000">
            <a:off x="6551287" y="3608087"/>
            <a:ext cx="4214841" cy="755577"/>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nvGraphicFramePr>
        <p:xfrm>
          <a:off x="928662" y="1883014"/>
          <a:ext cx="7286676" cy="4214842"/>
        </p:xfrm>
        <a:graphic>
          <a:graphicData uri="http://schemas.openxmlformats.org/drawingml/2006/table">
            <a:tbl>
              <a:tblPr rtl="1" firstRow="1" bandRow="1">
                <a:tableStyleId>{D7AC3CCA-C797-4891-BE02-D94E43425B78}</a:tableStyleId>
              </a:tblPr>
              <a:tblGrid>
                <a:gridCol w="7286676"/>
              </a:tblGrid>
              <a:tr h="4214842">
                <a:tc>
                  <a:txBody>
                    <a:bodyPr/>
                    <a:lstStyle/>
                    <a:p>
                      <a:pPr algn="ctr" rtl="0"/>
                      <a:endParaRPr lang="fa-IR" sz="2000" dirty="0" smtClean="0">
                        <a:solidFill>
                          <a:schemeClr val="bg1"/>
                        </a:solidFill>
                        <a:cs typeface="+mn-cs"/>
                      </a:endParaRPr>
                    </a:p>
                  </a:txBody>
                  <a:tcPr anchor="ctr">
                    <a:solidFill>
                      <a:schemeClr val="accent4">
                        <a:lumMod val="75000"/>
                        <a:alpha val="9000"/>
                      </a:schemeClr>
                    </a:solidFill>
                  </a:tcPr>
                </a:tc>
              </a:tr>
            </a:tbl>
          </a:graphicData>
        </a:graphic>
      </p:graphicFrame>
      <p:sp>
        <p:nvSpPr>
          <p:cNvPr id="3" name="Rounded Rectangle 2"/>
          <p:cNvSpPr/>
          <p:nvPr/>
        </p:nvSpPr>
        <p:spPr>
          <a:xfrm>
            <a:off x="928662" y="1196752"/>
            <a:ext cx="7286676" cy="61482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rot="16200000">
            <a:off x="-1622127" y="3612646"/>
            <a:ext cx="4214841" cy="755577"/>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928662" y="6165304"/>
            <a:ext cx="7286676" cy="57606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p:cNvSpPr>
            <a:spLocks noChangeArrowheads="1"/>
          </p:cNvSpPr>
          <p:nvPr/>
        </p:nvSpPr>
        <p:spPr bwMode="auto">
          <a:xfrm>
            <a:off x="114914" y="1879327"/>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20" name="Rectangle 14"/>
          <p:cNvSpPr>
            <a:spLocks noChangeArrowheads="1"/>
          </p:cNvSpPr>
          <p:nvPr/>
        </p:nvSpPr>
        <p:spPr bwMode="auto">
          <a:xfrm>
            <a:off x="107504" y="5695751"/>
            <a:ext cx="971600"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21" name="Straight Arrow Connector 20"/>
          <p:cNvCxnSpPr>
            <a:stCxn id="19" idx="2"/>
            <a:endCxn id="20" idx="0"/>
          </p:cNvCxnSpPr>
          <p:nvPr/>
        </p:nvCxnSpPr>
        <p:spPr>
          <a:xfrm>
            <a:off x="579261" y="2276872"/>
            <a:ext cx="14043" cy="3418879"/>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rot="16200000">
            <a:off x="-1363872" y="3882095"/>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تأثیر بر روی کل سازمان و دامنه استراتژی دگرگونی</a:t>
            </a:r>
            <a:endParaRPr lang="en-US" sz="1050" b="1" dirty="0">
              <a:solidFill>
                <a:srgbClr val="0000CC"/>
              </a:solidFill>
              <a:cs typeface="B Titr" pitchFamily="2" charset="-78"/>
            </a:endParaRPr>
          </a:p>
        </p:txBody>
      </p:sp>
      <p:sp>
        <p:nvSpPr>
          <p:cNvPr id="25" name="Rectangle 14"/>
          <p:cNvSpPr>
            <a:spLocks noChangeArrowheads="1"/>
          </p:cNvSpPr>
          <p:nvPr/>
        </p:nvSpPr>
        <p:spPr bwMode="auto">
          <a:xfrm>
            <a:off x="8100392" y="1879327"/>
            <a:ext cx="90060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26" name="Rectangle 14"/>
          <p:cNvSpPr>
            <a:spLocks noChangeArrowheads="1"/>
          </p:cNvSpPr>
          <p:nvPr/>
        </p:nvSpPr>
        <p:spPr bwMode="auto">
          <a:xfrm>
            <a:off x="8064896" y="5695751"/>
            <a:ext cx="971600"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27" name="Straight Arrow Connector 26"/>
          <p:cNvCxnSpPr>
            <a:stCxn id="25" idx="2"/>
            <a:endCxn id="26" idx="0"/>
          </p:cNvCxnSpPr>
          <p:nvPr/>
        </p:nvCxnSpPr>
        <p:spPr>
          <a:xfrm>
            <a:off x="8550696" y="2276872"/>
            <a:ext cx="0" cy="3418879"/>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rot="5400000">
            <a:off x="6706109" y="3815173"/>
            <a:ext cx="4248472"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منافع بالقوه ی متصور از وضع آینده</a:t>
            </a:r>
            <a:endParaRPr lang="en-US" sz="1050" b="1" dirty="0">
              <a:solidFill>
                <a:srgbClr val="0000CC"/>
              </a:solidFill>
              <a:cs typeface="B Titr" pitchFamily="2" charset="-78"/>
            </a:endParaRPr>
          </a:p>
        </p:txBody>
      </p:sp>
      <p:sp>
        <p:nvSpPr>
          <p:cNvPr id="32" name="Rectangle 2"/>
          <p:cNvSpPr txBox="1">
            <a:spLocks noChangeArrowheads="1"/>
          </p:cNvSpPr>
          <p:nvPr/>
        </p:nvSpPr>
        <p:spPr>
          <a:xfrm>
            <a:off x="1259632" y="495077"/>
            <a:ext cx="7772400" cy="701675"/>
          </a:xfrm>
          <a:prstGeom prst="rect">
            <a:avLst/>
          </a:prstGeom>
        </p:spPr>
        <p:txBody>
          <a:bodyPr vert="horz" lIns="91440" tIns="45720" rIns="91440" bIns="45720" rtlCol="0" anchor="ctr">
            <a:noAutofit/>
          </a:bodyPr>
          <a:lstStyle/>
          <a:p>
            <a:pPr lvl="0" algn="justLow" rtl="1">
              <a:spcBef>
                <a:spcPct val="0"/>
              </a:spcBef>
            </a:pPr>
            <a:r>
              <a:rPr lang="fa-IR" sz="3600" dirty="0" smtClean="0">
                <a:solidFill>
                  <a:srgbClr val="663300"/>
                </a:solidFill>
                <a:latin typeface="+mj-lt"/>
                <a:ea typeface="+mj-ea"/>
                <a:cs typeface="B Nazanin" pitchFamily="2" charset="-78"/>
              </a:rPr>
              <a:t>عوامل موفقیت مهندسی مجدد</a:t>
            </a:r>
            <a:endParaRPr kumimoji="0" lang="en-US" sz="3600" b="0" i="0" u="none" strike="noStrike" kern="1200" cap="none" spc="0" normalizeH="0" baseline="0" noProof="0" dirty="0">
              <a:ln>
                <a:noFill/>
              </a:ln>
              <a:solidFill>
                <a:srgbClr val="663300"/>
              </a:solidFill>
              <a:effectLst/>
              <a:uLnTx/>
              <a:uFillTx/>
              <a:latin typeface="+mj-lt"/>
              <a:ea typeface="+mj-ea"/>
              <a:cs typeface="B Nazanin" pitchFamily="2" charset="-78"/>
            </a:endParaRPr>
          </a:p>
        </p:txBody>
      </p:sp>
      <p:sp>
        <p:nvSpPr>
          <p:cNvPr id="33" name="Rectangle 14"/>
          <p:cNvSpPr>
            <a:spLocks noChangeArrowheads="1"/>
          </p:cNvSpPr>
          <p:nvPr/>
        </p:nvSpPr>
        <p:spPr bwMode="auto">
          <a:xfrm>
            <a:off x="7596336" y="1412776"/>
            <a:ext cx="56865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34" name="Rectangle 14"/>
          <p:cNvSpPr>
            <a:spLocks noChangeArrowheads="1"/>
          </p:cNvSpPr>
          <p:nvPr/>
        </p:nvSpPr>
        <p:spPr bwMode="auto">
          <a:xfrm>
            <a:off x="971600" y="1412776"/>
            <a:ext cx="43204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35" name="Straight Arrow Connector 34"/>
          <p:cNvCxnSpPr>
            <a:stCxn id="33" idx="1"/>
            <a:endCxn id="34" idx="3"/>
          </p:cNvCxnSpPr>
          <p:nvPr/>
        </p:nvCxnSpPr>
        <p:spPr>
          <a:xfrm flipH="1">
            <a:off x="1403648" y="1611549"/>
            <a:ext cx="6192688"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699792" y="1268760"/>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احساس درد از استمرار وضع موجود</a:t>
            </a:r>
            <a:endParaRPr lang="en-US" sz="1050" b="1" dirty="0">
              <a:solidFill>
                <a:srgbClr val="0000CC"/>
              </a:solidFill>
              <a:cs typeface="B Titr" pitchFamily="2" charset="-78"/>
            </a:endParaRPr>
          </a:p>
        </p:txBody>
      </p:sp>
      <p:sp>
        <p:nvSpPr>
          <p:cNvPr id="40" name="Rectangle 14"/>
          <p:cNvSpPr>
            <a:spLocks noChangeArrowheads="1"/>
          </p:cNvSpPr>
          <p:nvPr/>
        </p:nvSpPr>
        <p:spPr bwMode="auto">
          <a:xfrm>
            <a:off x="7596336" y="6343823"/>
            <a:ext cx="56865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41" name="Rectangle 14"/>
          <p:cNvSpPr>
            <a:spLocks noChangeArrowheads="1"/>
          </p:cNvSpPr>
          <p:nvPr/>
        </p:nvSpPr>
        <p:spPr bwMode="auto">
          <a:xfrm>
            <a:off x="971600" y="6343823"/>
            <a:ext cx="43204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42" name="Straight Arrow Connector 41"/>
          <p:cNvCxnSpPr>
            <a:stCxn id="40" idx="1"/>
            <a:endCxn id="41" idx="3"/>
          </p:cNvCxnSpPr>
          <p:nvPr/>
        </p:nvCxnSpPr>
        <p:spPr>
          <a:xfrm flipH="1">
            <a:off x="1403648" y="6542596"/>
            <a:ext cx="6192688" cy="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699792" y="6199807"/>
            <a:ext cx="3394546" cy="307777"/>
          </a:xfrm>
          <a:prstGeom prst="rect">
            <a:avLst/>
          </a:prstGeom>
        </p:spPr>
        <p:txBody>
          <a:bodyPr wrap="square">
            <a:spAutoFit/>
          </a:bodyPr>
          <a:lstStyle/>
          <a:p>
            <a:pPr algn="ctr" rtl="1" eaLnBrk="0" hangingPunct="0"/>
            <a:r>
              <a:rPr lang="fa-IR" sz="1400" b="1" dirty="0" smtClean="0">
                <a:solidFill>
                  <a:srgbClr val="0000CC"/>
                </a:solidFill>
                <a:cs typeface="B Titr" pitchFamily="2" charset="-78"/>
              </a:rPr>
              <a:t>احساس نیاز به دگرگونی توسط مدیریت سطوح بالا</a:t>
            </a:r>
            <a:endParaRPr lang="en-US" sz="1050" b="1" dirty="0">
              <a:solidFill>
                <a:srgbClr val="0000CC"/>
              </a:solidFill>
              <a:cs typeface="B Titr" pitchFamily="2" charset="-78"/>
            </a:endParaRPr>
          </a:p>
        </p:txBody>
      </p:sp>
      <p:sp>
        <p:nvSpPr>
          <p:cNvPr id="44" name="Flowchart: Terminator 43"/>
          <p:cNvSpPr/>
          <p:nvPr/>
        </p:nvSpPr>
        <p:spPr>
          <a:xfrm>
            <a:off x="1907704" y="1988840"/>
            <a:ext cx="2448272"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برنامه تغییر فرهنگی سازمانی</a:t>
            </a:r>
            <a:endParaRPr lang="en-US" dirty="0">
              <a:cs typeface="B Nazanin" pitchFamily="2" charset="-78"/>
            </a:endParaRPr>
          </a:p>
        </p:txBody>
      </p:sp>
      <p:sp>
        <p:nvSpPr>
          <p:cNvPr id="49" name="Flowchart: Terminator 48"/>
          <p:cNvSpPr/>
          <p:nvPr/>
        </p:nvSpPr>
        <p:spPr>
          <a:xfrm>
            <a:off x="4788024" y="1988840"/>
            <a:ext cx="3096344"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مهندسی مجدد سازمانها</a:t>
            </a:r>
            <a:endParaRPr lang="en-US" dirty="0">
              <a:cs typeface="B Nazanin" pitchFamily="2" charset="-78"/>
            </a:endParaRPr>
          </a:p>
        </p:txBody>
      </p:sp>
      <p:sp>
        <p:nvSpPr>
          <p:cNvPr id="50" name="Flowchart: Terminator 49"/>
          <p:cNvSpPr/>
          <p:nvPr/>
        </p:nvSpPr>
        <p:spPr>
          <a:xfrm>
            <a:off x="1259632" y="2592288"/>
            <a:ext cx="3096344"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مهندسی مجدد پردازشهای سازمان</a:t>
            </a:r>
            <a:endParaRPr lang="en-US" dirty="0">
              <a:cs typeface="B Nazanin" pitchFamily="2" charset="-78"/>
            </a:endParaRPr>
          </a:p>
        </p:txBody>
      </p:sp>
      <p:sp>
        <p:nvSpPr>
          <p:cNvPr id="52" name="Flowchart: Terminator 51"/>
          <p:cNvSpPr/>
          <p:nvPr/>
        </p:nvSpPr>
        <p:spPr>
          <a:xfrm>
            <a:off x="4788024" y="3024336"/>
            <a:ext cx="3096344"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تعیین مجدد استراتژی بازار</a:t>
            </a:r>
            <a:endParaRPr lang="en-US" dirty="0">
              <a:cs typeface="B Nazanin" pitchFamily="2" charset="-78"/>
            </a:endParaRPr>
          </a:p>
        </p:txBody>
      </p:sp>
      <p:sp>
        <p:nvSpPr>
          <p:cNvPr id="54" name="Flowchart: Terminator 53"/>
          <p:cNvSpPr/>
          <p:nvPr/>
        </p:nvSpPr>
        <p:spPr>
          <a:xfrm>
            <a:off x="2267744" y="3717032"/>
            <a:ext cx="2088232"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مدیریت کیفیت فراگیر</a:t>
            </a:r>
            <a:endParaRPr lang="en-US" dirty="0">
              <a:cs typeface="B Nazanin" pitchFamily="2" charset="-78"/>
            </a:endParaRPr>
          </a:p>
        </p:txBody>
      </p:sp>
      <p:sp>
        <p:nvSpPr>
          <p:cNvPr id="55" name="Flowchart: Terminator 54"/>
          <p:cNvSpPr/>
          <p:nvPr/>
        </p:nvSpPr>
        <p:spPr>
          <a:xfrm>
            <a:off x="4788024" y="3717032"/>
            <a:ext cx="3096344"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تجدید پردازش های فعالیتها</a:t>
            </a:r>
            <a:endParaRPr lang="en-US" dirty="0">
              <a:cs typeface="B Nazanin" pitchFamily="2" charset="-78"/>
            </a:endParaRPr>
          </a:p>
        </p:txBody>
      </p:sp>
      <p:sp>
        <p:nvSpPr>
          <p:cNvPr id="56" name="Flowchart: Terminator 55"/>
          <p:cNvSpPr/>
          <p:nvPr/>
        </p:nvSpPr>
        <p:spPr>
          <a:xfrm>
            <a:off x="3059832" y="4365104"/>
            <a:ext cx="2520280"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برنامه ی تغییر اقتدار کارکنان</a:t>
            </a:r>
            <a:endParaRPr lang="en-US" dirty="0">
              <a:cs typeface="B Nazanin" pitchFamily="2" charset="-78"/>
            </a:endParaRPr>
          </a:p>
        </p:txBody>
      </p:sp>
      <p:sp>
        <p:nvSpPr>
          <p:cNvPr id="57" name="Flowchart: Terminator 56"/>
          <p:cNvSpPr/>
          <p:nvPr/>
        </p:nvSpPr>
        <p:spPr>
          <a:xfrm>
            <a:off x="2339752" y="4968552"/>
            <a:ext cx="1512168"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برنامه کیفیت</a:t>
            </a:r>
            <a:endParaRPr lang="en-US" dirty="0">
              <a:cs typeface="B Nazanin" pitchFamily="2" charset="-78"/>
            </a:endParaRPr>
          </a:p>
        </p:txBody>
      </p:sp>
      <p:sp>
        <p:nvSpPr>
          <p:cNvPr id="58" name="Flowchart: Terminator 57"/>
          <p:cNvSpPr/>
          <p:nvPr/>
        </p:nvSpPr>
        <p:spPr>
          <a:xfrm>
            <a:off x="1547664" y="5544616"/>
            <a:ext cx="1368152" cy="476672"/>
          </a:xfrm>
          <a:prstGeom prst="flowChartTerminator">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a-IR" dirty="0" smtClean="0">
                <a:cs typeface="B Nazanin" pitchFamily="2" charset="-78"/>
              </a:rPr>
              <a:t>بهبود محتاطانه</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1328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251520" y="1666322"/>
            <a:ext cx="8784976" cy="4859022"/>
          </a:xfrm>
          <a:prstGeom prst="rect">
            <a:avLst/>
          </a:prstGeom>
          <a:noFill/>
        </p:spPr>
        <p:txBody>
          <a:bodyPr wrap="square" rtlCol="0">
            <a:spAutoFit/>
          </a:bodyPr>
          <a:lstStyle/>
          <a:p>
            <a:pPr algn="justLow" rtl="1">
              <a:lnSpc>
                <a:spcPct val="150000"/>
              </a:lnSpc>
            </a:pPr>
            <a:r>
              <a:rPr lang="fa-IR" sz="4200" dirty="0" smtClean="0">
                <a:cs typeface="B Nazanin" pitchFamily="2" charset="-78"/>
              </a:rPr>
              <a:t>صاحب نظران «نظريه نقاط مرجع استراتژيك» معتقدند كه يكي از مسائل كلاسيك در حوزه مديريت استراتژيك اين بوده است كه چگونه بين نيازهاي خارجي (‌محيطي) و منابع داخلي (سازماني) هماهنگي ايجاد و حفظ شود.</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197477"/>
          <a:ext cx="7858180" cy="4471882"/>
        </p:xfrm>
        <a:graphic>
          <a:graphicData uri="http://schemas.openxmlformats.org/drawingml/2006/table">
            <a:tbl>
              <a:tblPr rtl="1" firstRow="1" bandRow="1">
                <a:tableStyleId>{D7AC3CCA-C797-4891-BE02-D94E43425B78}</a:tableStyleId>
              </a:tblPr>
              <a:tblGrid>
                <a:gridCol w="3986781"/>
                <a:gridCol w="3871399"/>
              </a:tblGrid>
              <a:tr h="2235941">
                <a:tc>
                  <a:txBody>
                    <a:bodyPr/>
                    <a:lstStyle/>
                    <a:p>
                      <a:pPr algn="ctr" rtl="0">
                        <a:lnSpc>
                          <a:spcPct val="150000"/>
                        </a:lnSpc>
                      </a:pPr>
                      <a:r>
                        <a:rPr lang="fa-IR" sz="2800" b="1" dirty="0" smtClean="0">
                          <a:solidFill>
                            <a:srgbClr val="006600"/>
                          </a:solidFill>
                          <a:cs typeface="B Titr" pitchFamily="2" charset="-78"/>
                        </a:rPr>
                        <a:t>گونه1</a:t>
                      </a:r>
                    </a:p>
                    <a:p>
                      <a:pPr algn="ctr" rtl="0">
                        <a:lnSpc>
                          <a:spcPct val="150000"/>
                        </a:lnSpc>
                      </a:pPr>
                      <a:r>
                        <a:rPr lang="fa-IR" sz="2800" b="1" dirty="0" smtClean="0">
                          <a:solidFill>
                            <a:srgbClr val="7030A0"/>
                          </a:solidFill>
                          <a:cs typeface="B Titr" pitchFamily="2" charset="-78"/>
                        </a:rPr>
                        <a:t>دستیابی به کارایی از طریق کنترل نوآوری</a:t>
                      </a:r>
                      <a:endParaRPr lang="fa-IR" sz="2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2800" b="1" dirty="0" smtClean="0">
                          <a:solidFill>
                            <a:srgbClr val="006600"/>
                          </a:solidFill>
                          <a:cs typeface="B Titr" pitchFamily="2" charset="-78"/>
                        </a:rPr>
                        <a:t>گونه3</a:t>
                      </a:r>
                    </a:p>
                    <a:p>
                      <a:pPr algn="ctr" rtl="0">
                        <a:lnSpc>
                          <a:spcPct val="150000"/>
                        </a:lnSpc>
                      </a:pPr>
                      <a:r>
                        <a:rPr lang="fa-IR" sz="2400" b="1" dirty="0" smtClean="0">
                          <a:solidFill>
                            <a:srgbClr val="7030A0"/>
                          </a:solidFill>
                          <a:cs typeface="B Titr" pitchFamily="2" charset="-78"/>
                        </a:rPr>
                        <a:t>تعیین دگرگونی های مناسب در روش ها و پردازش ها</a:t>
                      </a:r>
                      <a:endParaRPr lang="fa-IR" sz="2400" b="1" dirty="0" smtClean="0">
                        <a:solidFill>
                          <a:srgbClr val="3333FF"/>
                        </a:solidFill>
                        <a:cs typeface="B Titr" pitchFamily="2" charset="-78"/>
                      </a:endParaRPr>
                    </a:p>
                  </a:txBody>
                  <a:tcPr anchor="ctr">
                    <a:solidFill>
                      <a:schemeClr val="accent4">
                        <a:lumMod val="75000"/>
                        <a:alpha val="9000"/>
                      </a:schemeClr>
                    </a:solidFill>
                  </a:tcPr>
                </a:tc>
              </a:tr>
              <a:tr h="2235941">
                <a:tc>
                  <a:txBody>
                    <a:bodyPr/>
                    <a:lstStyle/>
                    <a:p>
                      <a:pPr algn="ctr" rtl="0">
                        <a:lnSpc>
                          <a:spcPct val="150000"/>
                        </a:lnSpc>
                      </a:pPr>
                      <a:r>
                        <a:rPr lang="fa-IR" sz="2800" b="1" dirty="0" smtClean="0">
                          <a:solidFill>
                            <a:srgbClr val="006600"/>
                          </a:solidFill>
                          <a:cs typeface="B Titr" pitchFamily="2" charset="-78"/>
                        </a:rPr>
                        <a:t>گونه 2</a:t>
                      </a:r>
                    </a:p>
                    <a:p>
                      <a:pPr algn="ctr" rtl="0">
                        <a:lnSpc>
                          <a:spcPct val="150000"/>
                        </a:lnSpc>
                      </a:pPr>
                      <a:r>
                        <a:rPr lang="fa-IR" sz="2000" b="1" dirty="0" smtClean="0">
                          <a:solidFill>
                            <a:srgbClr val="7030A0"/>
                          </a:solidFill>
                          <a:cs typeface="B Titr" pitchFamily="2" charset="-78"/>
                        </a:rPr>
                        <a:t>از روش های</a:t>
                      </a:r>
                      <a:r>
                        <a:rPr lang="fa-IR" sz="2000" b="1" baseline="0" dirty="0" smtClean="0">
                          <a:solidFill>
                            <a:srgbClr val="7030A0"/>
                          </a:solidFill>
                          <a:cs typeface="B Titr" pitchFamily="2" charset="-78"/>
                        </a:rPr>
                        <a:t> دگرگونی برای بهبود و نوآوری </a:t>
                      </a:r>
                      <a:r>
                        <a:rPr lang="fa-IR" sz="2800" b="1" baseline="0" dirty="0" smtClean="0">
                          <a:solidFill>
                            <a:srgbClr val="7030A0"/>
                          </a:solidFill>
                          <a:cs typeface="B Titr" pitchFamily="2" charset="-78"/>
                        </a:rPr>
                        <a:t>استفاده می شود</a:t>
                      </a:r>
                      <a:endParaRPr lang="fa-IR" sz="28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2800" b="1" dirty="0" smtClean="0">
                          <a:solidFill>
                            <a:srgbClr val="006600"/>
                          </a:solidFill>
                          <a:cs typeface="B Titr" pitchFamily="2" charset="-78"/>
                        </a:rPr>
                        <a:t>گونه 4</a:t>
                      </a:r>
                    </a:p>
                    <a:p>
                      <a:pPr algn="ctr" rtl="0">
                        <a:lnSpc>
                          <a:spcPct val="150000"/>
                        </a:lnSpc>
                      </a:pPr>
                      <a:r>
                        <a:rPr lang="fa-IR" sz="2800" b="1" dirty="0" smtClean="0">
                          <a:solidFill>
                            <a:srgbClr val="7030A0"/>
                          </a:solidFill>
                          <a:cs typeface="B Titr" pitchFamily="2" charset="-78"/>
                        </a:rPr>
                        <a:t>مدیریت</a:t>
                      </a:r>
                      <a:r>
                        <a:rPr lang="fa-IR" sz="2800" b="1" baseline="0" dirty="0" smtClean="0">
                          <a:solidFill>
                            <a:srgbClr val="7030A0"/>
                          </a:solidFill>
                          <a:cs typeface="B Titr" pitchFamily="2" charset="-78"/>
                        </a:rPr>
                        <a:t> دگرگونی پالایش و تصویب</a:t>
                      </a:r>
                      <a:endParaRPr lang="fa-IR" sz="28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268784"/>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09750"/>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روش ها</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956376" y="1554536"/>
            <a:ext cx="1044780"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مشخص</a:t>
            </a:r>
            <a:endParaRPr lang="en-US" b="1" dirty="0">
              <a:cs typeface="B Nazanin" pitchFamily="2" charset="-78"/>
            </a:endParaRPr>
          </a:p>
        </p:txBody>
      </p:sp>
      <p:sp>
        <p:nvSpPr>
          <p:cNvPr id="6" name="Rectangle 15"/>
          <p:cNvSpPr>
            <a:spLocks noChangeArrowheads="1"/>
          </p:cNvSpPr>
          <p:nvPr/>
        </p:nvSpPr>
        <p:spPr bwMode="auto">
          <a:xfrm>
            <a:off x="1142977" y="1575737"/>
            <a:ext cx="105275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نامشخص</a:t>
            </a:r>
            <a:endParaRPr lang="en-US" sz="1600" b="1" dirty="0">
              <a:cs typeface="B Nazanin" pitchFamily="2" charset="-78"/>
            </a:endParaRPr>
          </a:p>
        </p:txBody>
      </p:sp>
      <p:cxnSp>
        <p:nvCxnSpPr>
          <p:cNvPr id="7" name="Straight Arrow Connector 6"/>
          <p:cNvCxnSpPr>
            <a:stCxn id="6" idx="3"/>
            <a:endCxn id="5" idx="1"/>
          </p:cNvCxnSpPr>
          <p:nvPr/>
        </p:nvCxnSpPr>
        <p:spPr>
          <a:xfrm>
            <a:off x="2195736" y="1774510"/>
            <a:ext cx="5760640"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637939" y="3959883"/>
            <a:ext cx="4471906"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07642"/>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واضح</a:t>
            </a:r>
            <a:endParaRPr lang="en-US" sz="1600" b="1" dirty="0">
              <a:cs typeface="B Nazanin" pitchFamily="2" charset="-78"/>
            </a:endParaRPr>
          </a:p>
        </p:txBody>
      </p:sp>
      <p:sp>
        <p:nvSpPr>
          <p:cNvPr id="10" name="Rectangle 14"/>
          <p:cNvSpPr>
            <a:spLocks noChangeArrowheads="1"/>
          </p:cNvSpPr>
          <p:nvPr/>
        </p:nvSpPr>
        <p:spPr bwMode="auto">
          <a:xfrm>
            <a:off x="124490" y="6126568"/>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مبهم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352606"/>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216919"/>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اهداف</a:t>
            </a:r>
            <a:endParaRPr lang="en-US" sz="1600" b="1" dirty="0">
              <a:solidFill>
                <a:srgbClr val="C00000"/>
              </a:solidFill>
              <a:cs typeface="B Titr" pitchFamily="2" charset="-78"/>
            </a:endParaRPr>
          </a:p>
        </p:txBody>
      </p:sp>
      <p:sp>
        <p:nvSpPr>
          <p:cNvPr id="13" name="Rounded Rectangle 12"/>
          <p:cNvSpPr/>
          <p:nvPr/>
        </p:nvSpPr>
        <p:spPr>
          <a:xfrm>
            <a:off x="124491" y="1268760"/>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SRP</a:t>
            </a:r>
            <a:r>
              <a:rPr lang="en-US" sz="1400" b="1" spc="300" dirty="0" smtClean="0">
                <a:solidFill>
                  <a:srgbClr val="C00000"/>
                </a:solidFill>
              </a:rPr>
              <a:t>s</a:t>
            </a:r>
            <a:endParaRPr lang="en-US" sz="2400" b="1" spc="300" dirty="0">
              <a:solidFill>
                <a:srgbClr val="C00000"/>
              </a:solidFill>
            </a:endParaRPr>
          </a:p>
        </p:txBody>
      </p:sp>
      <p:sp>
        <p:nvSpPr>
          <p:cNvPr id="17" name="Rectangle 2"/>
          <p:cNvSpPr txBox="1">
            <a:spLocks noChangeArrowheads="1"/>
          </p:cNvSpPr>
          <p:nvPr/>
        </p:nvSpPr>
        <p:spPr>
          <a:xfrm>
            <a:off x="1259632" y="495077"/>
            <a:ext cx="7772400" cy="701675"/>
          </a:xfrm>
          <a:prstGeom prst="rect">
            <a:avLst/>
          </a:prstGeom>
        </p:spPr>
        <p:txBody>
          <a:bodyPr vert="horz" lIns="91440" tIns="45720" rIns="91440" bIns="45720" rtlCol="0" anchor="ctr">
            <a:noAutofit/>
          </a:bodyPr>
          <a:lstStyle/>
          <a:p>
            <a:pPr lvl="0" algn="justLow" rtl="1">
              <a:spcBef>
                <a:spcPct val="0"/>
              </a:spcBef>
            </a:pPr>
            <a:r>
              <a:rPr lang="fa-IR" sz="3600" dirty="0" smtClean="0">
                <a:solidFill>
                  <a:srgbClr val="663300"/>
                </a:solidFill>
                <a:latin typeface="+mj-lt"/>
                <a:ea typeface="+mj-ea"/>
                <a:cs typeface="B Nazanin" pitchFamily="2" charset="-78"/>
              </a:rPr>
              <a:t>روشن کردن اهداف و روش ها</a:t>
            </a:r>
            <a:endParaRPr kumimoji="0" lang="en-US" sz="3600" b="0" i="0" u="none" strike="noStrike" kern="1200" cap="none" spc="0" normalizeH="0" baseline="0" noProof="0" dirty="0">
              <a:ln>
                <a:noFill/>
              </a:ln>
              <a:solidFill>
                <a:srgbClr val="663300"/>
              </a:solidFill>
              <a:effectLst/>
              <a:uLnTx/>
              <a:uFillTx/>
              <a:latin typeface="+mj-lt"/>
              <a:ea typeface="+mj-ea"/>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52736"/>
            <a:ext cx="9144000" cy="507831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7200" b="1" spc="50" dirty="0" smtClean="0">
                <a:ln w="11430"/>
                <a:solidFill>
                  <a:srgbClr val="006600"/>
                </a:solidFill>
                <a:effectLst>
                  <a:outerShdw blurRad="76200" dist="50800" dir="5400000" algn="tl" rotWithShape="0">
                    <a:srgbClr val="000000">
                      <a:alpha val="65000"/>
                    </a:srgbClr>
                  </a:outerShdw>
                </a:effectLst>
                <a:cs typeface="B Titr" pitchFamily="2" charset="-78"/>
              </a:rPr>
              <a:t>نقاط مرجع استراتژیک </a:t>
            </a:r>
          </a:p>
          <a:p>
            <a:pPr algn="ctr" rtl="1">
              <a:lnSpc>
                <a:spcPct val="150000"/>
              </a:lnSpc>
            </a:pPr>
            <a:r>
              <a:rPr lang="fa-IR" sz="7200" b="1" spc="50" dirty="0" smtClean="0">
                <a:ln w="11430"/>
                <a:effectLst>
                  <a:outerShdw blurRad="76200" dist="50800" dir="5400000" algn="tl" rotWithShape="0">
                    <a:srgbClr val="000000">
                      <a:alpha val="65000"/>
                    </a:srgbClr>
                  </a:outerShdw>
                </a:effectLst>
                <a:cs typeface="B Titr" pitchFamily="2" charset="-78"/>
              </a:rPr>
              <a:t>در </a:t>
            </a:r>
          </a:p>
          <a:p>
            <a:pPr algn="ctr" rtl="1">
              <a:lnSpc>
                <a:spcPct val="150000"/>
              </a:lnSpc>
            </a:pPr>
            <a:r>
              <a:rPr lang="fa-IR" sz="7200" b="1" spc="50" dirty="0" smtClean="0">
                <a:ln w="11430"/>
                <a:solidFill>
                  <a:srgbClr val="C00000"/>
                </a:solidFill>
                <a:effectLst>
                  <a:outerShdw blurRad="76200" dist="50800" dir="5400000" algn="tl" rotWithShape="0">
                    <a:srgbClr val="000000">
                      <a:alpha val="65000"/>
                    </a:srgbClr>
                  </a:outerShdw>
                </a:effectLst>
                <a:cs typeface="B Titr" pitchFamily="2" charset="-78"/>
              </a:rPr>
              <a:t>مدل های رفتار سازمانی</a:t>
            </a:r>
            <a:endParaRPr lang="en-US" sz="9600" b="1" spc="50" dirty="0" smtClean="0">
              <a:ln w="11430"/>
              <a:solidFill>
                <a:srgbClr val="C00000"/>
              </a:solidFill>
              <a:effectLst>
                <a:outerShdw blurRad="76200" dist="50800" dir="5400000" algn="tl" rotWithShape="0">
                  <a:srgbClr val="000000">
                    <a:alpha val="65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407778"/>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7030A0"/>
                          </a:solidFill>
                          <a:cs typeface="B Titr" pitchFamily="2" charset="-78"/>
                        </a:rPr>
                        <a:t>شخصیت سالم</a:t>
                      </a:r>
                      <a:endParaRPr lang="fa-IR" sz="3200" dirty="0" smtClean="0">
                        <a:solidFill>
                          <a:srgbClr val="3333FF"/>
                        </a:solidFill>
                        <a:cs typeface="B Titr" pitchFamily="2" charset="-78"/>
                      </a:endParaRPr>
                    </a:p>
                    <a:p>
                      <a:pPr algn="r" rtl="0"/>
                      <a:endParaRPr lang="fa-IR" sz="800" dirty="0" smtClean="0">
                        <a:cs typeface="B Titr" pitchFamily="2" charset="-78"/>
                      </a:endParaRPr>
                    </a:p>
                    <a:p>
                      <a:pPr algn="justLow" rtl="1">
                        <a:lnSpc>
                          <a:spcPct val="150000"/>
                        </a:lnSpc>
                        <a:defRPr/>
                      </a:pPr>
                      <a:r>
                        <a:rPr lang="fa-IR" sz="1800" b="1" dirty="0" smtClean="0">
                          <a:cs typeface="B Nazanin" pitchFamily="2" charset="-78"/>
                        </a:rPr>
                        <a:t>من خوبم ، شما هم خوبی</a:t>
                      </a:r>
                      <a:r>
                        <a:rPr lang="fa-IR" sz="1800" b="1" baseline="0" dirty="0" smtClean="0">
                          <a:cs typeface="B Nazanin" pitchFamily="2" charset="-78"/>
                        </a:rPr>
                        <a:t> ؛</a:t>
                      </a:r>
                      <a:endParaRPr lang="fa-IR" sz="1800" b="1" dirty="0" smtClean="0">
                        <a:cs typeface="B Nazanin" pitchFamily="2" charset="-78"/>
                      </a:endParaRPr>
                    </a:p>
                    <a:p>
                      <a:pPr algn="justLow" rtl="1">
                        <a:lnSpc>
                          <a:spcPct val="150000"/>
                        </a:lnSpc>
                        <a:defRPr/>
                      </a:pPr>
                      <a:r>
                        <a:rPr lang="fa-IR" sz="1800" b="1" dirty="0" smtClean="0">
                          <a:cs typeface="B Nazanin" pitchFamily="2" charset="-78"/>
                        </a:rPr>
                        <a:t>پذیرش خود و دیگران</a:t>
                      </a:r>
                      <a:r>
                        <a:rPr lang="fa-IR" sz="1800" b="1" baseline="0" dirty="0" smtClean="0">
                          <a:cs typeface="B Nazanin" pitchFamily="2" charset="-78"/>
                        </a:rPr>
                        <a:t> ؛ </a:t>
                      </a:r>
                    </a:p>
                    <a:p>
                      <a:pPr algn="justLow" rtl="1">
                        <a:lnSpc>
                          <a:spcPct val="150000"/>
                        </a:lnSpc>
                        <a:defRPr/>
                      </a:pPr>
                      <a:r>
                        <a:rPr lang="fa-IR" sz="1800" b="1" baseline="0" dirty="0" smtClean="0">
                          <a:cs typeface="B Nazanin" pitchFamily="2" charset="-78"/>
                        </a:rPr>
                        <a:t>اکثر مشکلات بین مدیر و کاکنان حل می شود</a:t>
                      </a:r>
                      <a:endParaRPr lang="fa-IR" sz="1800" b="1" dirty="0" smtClean="0">
                        <a:cs typeface="B Nazanin" pitchFamily="2" charset="-78"/>
                      </a:endParaRPr>
                    </a:p>
                  </a:txBody>
                  <a:tcPr anchor="ctr">
                    <a:solidFill>
                      <a:schemeClr val="accent4">
                        <a:lumMod val="75000"/>
                        <a:alpha val="9000"/>
                      </a:schemeClr>
                    </a:solidFill>
                  </a:tcPr>
                </a:tc>
                <a:tc>
                  <a:txBody>
                    <a:bodyPr/>
                    <a:lstStyle/>
                    <a:p>
                      <a:pPr algn="ctr" rtl="0"/>
                      <a:r>
                        <a:rPr lang="fa-IR" sz="3200" b="1" dirty="0" smtClean="0">
                          <a:solidFill>
                            <a:srgbClr val="7030A0"/>
                          </a:solidFill>
                          <a:cs typeface="B Titr" pitchFamily="2" charset="-78"/>
                        </a:rPr>
                        <a:t>خود بزرگ بینی</a:t>
                      </a:r>
                      <a:endParaRPr lang="fa-IR" sz="3200" b="1" dirty="0" smtClean="0">
                        <a:solidFill>
                          <a:srgbClr val="3333FF"/>
                        </a:solidFill>
                        <a:cs typeface="B Titr" pitchFamily="2" charset="-78"/>
                      </a:endParaRPr>
                    </a:p>
                    <a:p>
                      <a:pPr algn="r" rtl="0"/>
                      <a:endParaRPr lang="fa-IR" sz="900" dirty="0" smtClean="0">
                        <a:cs typeface="B Titr" pitchFamily="2" charset="-78"/>
                      </a:endParaRPr>
                    </a:p>
                    <a:p>
                      <a:pPr algn="justLow" rtl="1">
                        <a:lnSpc>
                          <a:spcPct val="150000"/>
                        </a:lnSpc>
                        <a:defRPr/>
                      </a:pPr>
                      <a:r>
                        <a:rPr lang="fa-IR" sz="1800" b="1" dirty="0" smtClean="0">
                          <a:cs typeface="B Nazanin" pitchFamily="2" charset="-78"/>
                        </a:rPr>
                        <a:t>من خوبم ، شما خوب نیستی</a:t>
                      </a:r>
                      <a:r>
                        <a:rPr lang="fa-IR" sz="1800" b="1" baseline="0" dirty="0" smtClean="0">
                          <a:cs typeface="B Nazanin" pitchFamily="2" charset="-78"/>
                        </a:rPr>
                        <a:t>؛</a:t>
                      </a:r>
                      <a:endParaRPr lang="fa-IR" sz="1800" b="1" dirty="0" smtClean="0">
                        <a:cs typeface="B Nazanin" pitchFamily="2" charset="-78"/>
                      </a:endParaRPr>
                    </a:p>
                    <a:p>
                      <a:pPr algn="justLow" rtl="1">
                        <a:lnSpc>
                          <a:spcPct val="150000"/>
                        </a:lnSpc>
                        <a:defRPr/>
                      </a:pPr>
                      <a:r>
                        <a:rPr lang="fa-IR" sz="1800" b="1" dirty="0" smtClean="0">
                          <a:cs typeface="B Nazanin" pitchFamily="2" charset="-78"/>
                        </a:rPr>
                        <a:t>پذیرش خود و رد دیگران</a:t>
                      </a:r>
                      <a:r>
                        <a:rPr lang="fa-IR" sz="1800" b="1" baseline="0" dirty="0" smtClean="0">
                          <a:cs typeface="B Nazanin" pitchFamily="2" charset="-78"/>
                        </a:rPr>
                        <a:t> ؛ </a:t>
                      </a:r>
                    </a:p>
                    <a:p>
                      <a:pPr algn="justLow" rtl="1">
                        <a:lnSpc>
                          <a:spcPct val="150000"/>
                        </a:lnSpc>
                        <a:defRPr/>
                      </a:pPr>
                      <a:r>
                        <a:rPr lang="fa-IR" sz="1800" b="1" baseline="0" dirty="0" smtClean="0">
                          <a:cs typeface="B Nazanin" pitchFamily="2" charset="-78"/>
                        </a:rPr>
                        <a:t>مدیر معتقد: دیگران غیر قابل اعتماد و ناتوانند.</a:t>
                      </a:r>
                      <a:endParaRPr lang="fa-IR" sz="1800" b="1" dirty="0" smtClean="0">
                        <a:cs typeface="B Nazanin" pitchFamily="2" charset="-78"/>
                      </a:endParaRPr>
                    </a:p>
                  </a:txBody>
                  <a:tcPr anchor="ctr">
                    <a:solidFill>
                      <a:schemeClr val="accent4">
                        <a:lumMod val="75000"/>
                        <a:alpha val="9000"/>
                      </a:schemeClr>
                    </a:solidFill>
                  </a:tcPr>
                </a:tc>
              </a:tr>
              <a:tr h="2336747">
                <a:tc>
                  <a:txBody>
                    <a:bodyPr/>
                    <a:lstStyle/>
                    <a:p>
                      <a:pPr algn="r" rtl="0"/>
                      <a:endParaRPr lang="fa-IR" sz="1300" b="1" dirty="0" smtClean="0">
                        <a:solidFill>
                          <a:srgbClr val="7030A0"/>
                        </a:solidFill>
                        <a:cs typeface="B Titr" pitchFamily="2" charset="-78"/>
                      </a:endParaRPr>
                    </a:p>
                    <a:p>
                      <a:pPr algn="ctr" rtl="0"/>
                      <a:r>
                        <a:rPr lang="fa-IR" sz="3200" b="1" dirty="0" smtClean="0">
                          <a:solidFill>
                            <a:srgbClr val="7030A0"/>
                          </a:solidFill>
                          <a:cs typeface="B Titr" pitchFamily="2" charset="-78"/>
                        </a:rPr>
                        <a:t>خود کم بینی</a:t>
                      </a:r>
                      <a:endParaRPr lang="fa-IR" sz="3200" b="1" dirty="0" smtClean="0">
                        <a:solidFill>
                          <a:srgbClr val="3333FF"/>
                        </a:solidFill>
                        <a:cs typeface="B Titr" pitchFamily="2" charset="-78"/>
                      </a:endParaRPr>
                    </a:p>
                    <a:p>
                      <a:pPr algn="r" rtl="0"/>
                      <a:endParaRPr lang="fa-IR" sz="100" dirty="0" smtClean="0">
                        <a:cs typeface="B Titr" pitchFamily="2" charset="-78"/>
                      </a:endParaRPr>
                    </a:p>
                    <a:p>
                      <a:pPr algn="justLow" rtl="1">
                        <a:lnSpc>
                          <a:spcPct val="150000"/>
                        </a:lnSpc>
                        <a:defRPr/>
                      </a:pPr>
                      <a:r>
                        <a:rPr lang="fa-IR" sz="1600" b="1" dirty="0" smtClean="0">
                          <a:cs typeface="B Nazanin" pitchFamily="2" charset="-78"/>
                        </a:rPr>
                        <a:t>من خوبم نیستم ، شما خوبی</a:t>
                      </a:r>
                      <a:r>
                        <a:rPr lang="fa-IR" sz="1600" b="1" baseline="0" dirty="0" smtClean="0">
                          <a:cs typeface="B Nazanin" pitchFamily="2" charset="-78"/>
                        </a:rPr>
                        <a:t>؛</a:t>
                      </a:r>
                      <a:endParaRPr lang="fa-IR" sz="1600" b="1" dirty="0" smtClean="0">
                        <a:cs typeface="B Nazanin" pitchFamily="2" charset="-78"/>
                      </a:endParaRPr>
                    </a:p>
                    <a:p>
                      <a:pPr algn="justLow" rtl="1">
                        <a:lnSpc>
                          <a:spcPct val="150000"/>
                        </a:lnSpc>
                        <a:defRPr/>
                      </a:pPr>
                      <a:r>
                        <a:rPr lang="fa-IR" sz="1600" b="1" dirty="0" smtClean="0">
                          <a:cs typeface="B Nazanin" pitchFamily="2" charset="-78"/>
                        </a:rPr>
                        <a:t> رد خود و پذیرش دیگران</a:t>
                      </a:r>
                      <a:r>
                        <a:rPr lang="fa-IR" sz="1600" b="1" baseline="0" dirty="0" smtClean="0">
                          <a:cs typeface="B Nazanin" pitchFamily="2" charset="-78"/>
                        </a:rPr>
                        <a:t> ؛ </a:t>
                      </a:r>
                    </a:p>
                    <a:p>
                      <a:pPr algn="justLow" rtl="1">
                        <a:lnSpc>
                          <a:spcPct val="150000"/>
                        </a:lnSpc>
                        <a:defRPr/>
                      </a:pPr>
                      <a:r>
                        <a:rPr lang="fa-IR" sz="1600" b="1" baseline="0" dirty="0" smtClean="0">
                          <a:cs typeface="B Nazanin" pitchFamily="2" charset="-78"/>
                        </a:rPr>
                        <a:t>مدیر : ریسک نمی کند و کارها را سیستماتیک و قانونی انجام میدهد.</a:t>
                      </a:r>
                      <a:endParaRPr lang="fa-IR" sz="1600" b="1" dirty="0" smtClean="0">
                        <a:cs typeface="B Nazanin" pitchFamily="2" charset="-78"/>
                      </a:endParaRPr>
                    </a:p>
                  </a:txBody>
                  <a:tcPr anchor="ctr">
                    <a:solidFill>
                      <a:schemeClr val="accent4">
                        <a:lumMod val="75000"/>
                        <a:alpha val="9000"/>
                      </a:schemeClr>
                    </a:solidFill>
                  </a:tcPr>
                </a:tc>
                <a:tc>
                  <a:txBody>
                    <a:bodyPr/>
                    <a:lstStyle/>
                    <a:p>
                      <a:pPr algn="ctr" rtl="0"/>
                      <a:r>
                        <a:rPr lang="fa-IR" sz="3200" b="1" dirty="0" smtClean="0">
                          <a:solidFill>
                            <a:srgbClr val="7030A0"/>
                          </a:solidFill>
                          <a:cs typeface="B Titr" pitchFamily="2" charset="-78"/>
                        </a:rPr>
                        <a:t>درماندگی</a:t>
                      </a:r>
                      <a:endParaRPr lang="fa-IR" sz="3200" b="1" dirty="0" smtClean="0">
                        <a:solidFill>
                          <a:srgbClr val="3333FF"/>
                        </a:solidFill>
                        <a:cs typeface="B Titr" pitchFamily="2" charset="-78"/>
                      </a:endParaRPr>
                    </a:p>
                    <a:p>
                      <a:pPr algn="r" rtl="0"/>
                      <a:endParaRPr lang="fa-IR" sz="1400" dirty="0" smtClean="0">
                        <a:cs typeface="B Titr" pitchFamily="2" charset="-78"/>
                      </a:endParaRPr>
                    </a:p>
                    <a:p>
                      <a:pPr algn="justLow" rtl="1">
                        <a:lnSpc>
                          <a:spcPct val="150000"/>
                        </a:lnSpc>
                        <a:defRPr/>
                      </a:pPr>
                      <a:r>
                        <a:rPr lang="fa-IR" sz="1600" b="1" dirty="0" smtClean="0">
                          <a:cs typeface="B Nazanin" pitchFamily="2" charset="-78"/>
                        </a:rPr>
                        <a:t>من خوبم نیستم ، شما هم خوب</a:t>
                      </a:r>
                      <a:r>
                        <a:rPr lang="fa-IR" sz="1600" b="1" baseline="0" dirty="0" smtClean="0">
                          <a:cs typeface="B Nazanin" pitchFamily="2" charset="-78"/>
                        </a:rPr>
                        <a:t> نیستی؛</a:t>
                      </a:r>
                      <a:endParaRPr lang="fa-IR" sz="1600" b="1" dirty="0" smtClean="0">
                        <a:cs typeface="B Nazanin" pitchFamily="2" charset="-78"/>
                      </a:endParaRPr>
                    </a:p>
                    <a:p>
                      <a:pPr algn="justLow" rtl="1">
                        <a:lnSpc>
                          <a:spcPct val="150000"/>
                        </a:lnSpc>
                        <a:defRPr/>
                      </a:pPr>
                      <a:r>
                        <a:rPr lang="fa-IR" sz="1600" b="1" dirty="0" smtClean="0">
                          <a:cs typeface="B Nazanin" pitchFamily="2" charset="-78"/>
                        </a:rPr>
                        <a:t> رد خود و </a:t>
                      </a:r>
                      <a:r>
                        <a:rPr lang="fa-IR" sz="1600" b="1" baseline="0" dirty="0" smtClean="0">
                          <a:cs typeface="B Nazanin" pitchFamily="2" charset="-78"/>
                        </a:rPr>
                        <a:t> </a:t>
                      </a:r>
                      <a:r>
                        <a:rPr lang="fa-IR" sz="1600" b="1" dirty="0" smtClean="0">
                          <a:cs typeface="B Nazanin" pitchFamily="2" charset="-78"/>
                        </a:rPr>
                        <a:t>دیگران</a:t>
                      </a:r>
                      <a:r>
                        <a:rPr lang="fa-IR" sz="1600" b="1" baseline="0" dirty="0" smtClean="0">
                          <a:cs typeface="B Nazanin" pitchFamily="2" charset="-78"/>
                        </a:rPr>
                        <a:t> ؛ </a:t>
                      </a:r>
                    </a:p>
                    <a:p>
                      <a:pPr algn="justLow" rtl="1">
                        <a:lnSpc>
                          <a:spcPct val="150000"/>
                        </a:lnSpc>
                        <a:defRPr/>
                      </a:pPr>
                      <a:r>
                        <a:rPr lang="fa-IR" sz="1600" b="1" baseline="0" dirty="0" smtClean="0">
                          <a:cs typeface="B Nazanin" pitchFamily="2" charset="-78"/>
                        </a:rPr>
                        <a:t>مدیر :بازده پایینی دارد ، به بهره وری بی تفاوت است.</a:t>
                      </a:r>
                      <a:endParaRPr lang="fa-IR" sz="1600" b="1" dirty="0" smtClean="0">
                        <a:cs typeface="B Nazanin" pitchFamily="2" charset="-78"/>
                      </a:endParaRPr>
                    </a:p>
                  </a:txBody>
                  <a:tcPr anchor="ctr">
                    <a:solidFill>
                      <a:schemeClr val="accent4">
                        <a:lumMod val="75000"/>
                        <a:alpha val="9000"/>
                      </a:schemeClr>
                    </a:solidFill>
                  </a:tcPr>
                </a:tc>
              </a:tr>
            </a:tbl>
          </a:graphicData>
        </a:graphic>
      </p:graphicFrame>
      <p:sp>
        <p:nvSpPr>
          <p:cNvPr id="5" name="Flowchart: Terminator 4"/>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005020"/>
                </a:solidFill>
                <a:latin typeface="+mj-lt"/>
                <a:cs typeface="B Nazanin" pitchFamily="2" charset="-78"/>
              </a:rPr>
              <a:t>وضعیت های چهارگانه زندگی</a:t>
            </a:r>
            <a:endParaRPr lang="en-US" sz="2800" b="1" dirty="0">
              <a:solidFill>
                <a:srgbClr val="005020"/>
              </a:solidFill>
              <a:latin typeface="+mj-lt"/>
              <a:cs typeface="B Nazanin" pitchFamily="2" charset="-78"/>
            </a:endParaRPr>
          </a:p>
        </p:txBody>
      </p:sp>
      <p:sp>
        <p:nvSpPr>
          <p:cNvPr id="11" name="Rounded Rectangle 10"/>
          <p:cNvSpPr/>
          <p:nvPr/>
        </p:nvSpPr>
        <p:spPr>
          <a:xfrm>
            <a:off x="1142976" y="1479084"/>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p:cNvSpPr>
            <a:spLocks noChangeArrowheads="1"/>
          </p:cNvSpPr>
          <p:nvPr/>
        </p:nvSpPr>
        <p:spPr bwMode="auto">
          <a:xfrm>
            <a:off x="1142976" y="1520050"/>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دیگران</a:t>
            </a:r>
            <a:r>
              <a:rPr lang="en-US" sz="2400" b="1" dirty="0" smtClean="0">
                <a:solidFill>
                  <a:srgbClr val="C00000"/>
                </a:solidFill>
                <a:cs typeface="B Titr" pitchFamily="2" charset="-78"/>
              </a:rPr>
              <a:t> </a:t>
            </a:r>
            <a:r>
              <a:rPr lang="fa-IR" sz="2400" b="1" dirty="0" smtClean="0">
                <a:solidFill>
                  <a:srgbClr val="C00000"/>
                </a:solidFill>
                <a:cs typeface="B Titr" pitchFamily="2" charset="-78"/>
              </a:rPr>
              <a:t>(</a:t>
            </a:r>
            <a:r>
              <a:rPr lang="en-US" sz="2400" b="1" dirty="0" smtClean="0">
                <a:solidFill>
                  <a:srgbClr val="C00000"/>
                </a:solidFill>
                <a:cs typeface="B Titr" pitchFamily="2" charset="-78"/>
              </a:rPr>
              <a:t>Others</a:t>
            </a:r>
            <a:r>
              <a:rPr lang="fa-IR" sz="2400" b="1" dirty="0" smtClean="0">
                <a:solidFill>
                  <a:srgbClr val="C00000"/>
                </a:solidFill>
                <a:cs typeface="B Titr" pitchFamily="2" charset="-78"/>
              </a:rPr>
              <a:t>)</a:t>
            </a:r>
            <a:endParaRPr lang="en-US" sz="1600" b="1" dirty="0">
              <a:solidFill>
                <a:srgbClr val="C00000"/>
              </a:solidFill>
              <a:cs typeface="B Titr" pitchFamily="2" charset="-78"/>
            </a:endParaRPr>
          </a:p>
        </p:txBody>
      </p:sp>
      <p:sp>
        <p:nvSpPr>
          <p:cNvPr id="13" name="Rectangle 14"/>
          <p:cNvSpPr>
            <a:spLocks noChangeArrowheads="1"/>
          </p:cNvSpPr>
          <p:nvPr/>
        </p:nvSpPr>
        <p:spPr bwMode="auto">
          <a:xfrm>
            <a:off x="7982671" y="1764836"/>
            <a:ext cx="1018485" cy="582211"/>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خوب</a:t>
            </a:r>
          </a:p>
          <a:p>
            <a:pPr algn="ctr" eaLnBrk="0" hangingPunct="0"/>
            <a:r>
              <a:rPr lang="en-US" sz="1400" b="1" dirty="0" smtClean="0">
                <a:cs typeface="B Nazanin" pitchFamily="2" charset="-78"/>
              </a:rPr>
              <a:t>Good</a:t>
            </a:r>
            <a:endParaRPr lang="en-US" sz="1400" b="1" dirty="0">
              <a:cs typeface="B Nazanin" pitchFamily="2" charset="-78"/>
            </a:endParaRPr>
          </a:p>
        </p:txBody>
      </p:sp>
      <p:sp>
        <p:nvSpPr>
          <p:cNvPr id="14" name="Rectangle 15"/>
          <p:cNvSpPr>
            <a:spLocks noChangeArrowheads="1"/>
          </p:cNvSpPr>
          <p:nvPr/>
        </p:nvSpPr>
        <p:spPr bwMode="auto">
          <a:xfrm>
            <a:off x="1142977" y="1764836"/>
            <a:ext cx="928693" cy="582211"/>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بد</a:t>
            </a:r>
            <a:endParaRPr lang="en-US" sz="1600" b="1" dirty="0" smtClean="0">
              <a:cs typeface="B Nazanin" pitchFamily="2" charset="-78"/>
            </a:endParaRPr>
          </a:p>
          <a:p>
            <a:pPr algn="ctr" eaLnBrk="0" hangingPunct="0"/>
            <a:r>
              <a:rPr lang="en-US" sz="1600" b="1" dirty="0" smtClean="0">
                <a:cs typeface="B Nazanin" pitchFamily="2" charset="-78"/>
              </a:rPr>
              <a:t>Bad</a:t>
            </a:r>
            <a:endParaRPr lang="en-US" sz="1200" b="1" dirty="0">
              <a:cs typeface="B Nazanin" pitchFamily="2" charset="-78"/>
            </a:endParaRPr>
          </a:p>
        </p:txBody>
      </p:sp>
      <p:cxnSp>
        <p:nvCxnSpPr>
          <p:cNvPr id="15" name="Straight Arrow Connector 14"/>
          <p:cNvCxnSpPr>
            <a:stCxn id="14" idx="3"/>
            <a:endCxn id="13" idx="1"/>
          </p:cNvCxnSpPr>
          <p:nvPr/>
        </p:nvCxnSpPr>
        <p:spPr>
          <a:xfrm>
            <a:off x="2071670" y="2055942"/>
            <a:ext cx="5911001"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rot="16200000">
            <a:off x="-1580845" y="4113089"/>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4"/>
          <p:cNvSpPr>
            <a:spLocks noChangeArrowheads="1"/>
          </p:cNvSpPr>
          <p:nvPr/>
        </p:nvSpPr>
        <p:spPr bwMode="auto">
          <a:xfrm>
            <a:off x="124490" y="2417942"/>
            <a:ext cx="928694" cy="551433"/>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خوب </a:t>
            </a:r>
          </a:p>
          <a:p>
            <a:pPr algn="ctr" eaLnBrk="0" hangingPunct="0"/>
            <a:r>
              <a:rPr lang="en-US" sz="1400" b="1" dirty="0" smtClean="0">
                <a:cs typeface="B Nazanin" pitchFamily="2" charset="-78"/>
              </a:rPr>
              <a:t>Good</a:t>
            </a:r>
            <a:endParaRPr lang="en-US" sz="1200" b="1" dirty="0">
              <a:cs typeface="B Nazanin" pitchFamily="2" charset="-78"/>
            </a:endParaRPr>
          </a:p>
        </p:txBody>
      </p:sp>
      <p:sp>
        <p:nvSpPr>
          <p:cNvPr id="19" name="Rectangle 14"/>
          <p:cNvSpPr>
            <a:spLocks noChangeArrowheads="1"/>
          </p:cNvSpPr>
          <p:nvPr/>
        </p:nvSpPr>
        <p:spPr bwMode="auto">
          <a:xfrm>
            <a:off x="124490" y="6244817"/>
            <a:ext cx="875609" cy="551433"/>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بد</a:t>
            </a:r>
          </a:p>
          <a:p>
            <a:pPr algn="ctr" eaLnBrk="0" hangingPunct="0"/>
            <a:r>
              <a:rPr lang="en-US" sz="1400" b="1" dirty="0" smtClean="0">
                <a:cs typeface="B Nazanin" pitchFamily="2" charset="-78"/>
              </a:rPr>
              <a:t>Bad</a:t>
            </a:r>
            <a:endParaRPr lang="en-US" sz="1400" b="1" dirty="0">
              <a:cs typeface="B Nazanin" pitchFamily="2" charset="-78"/>
            </a:endParaRPr>
          </a:p>
        </p:txBody>
      </p:sp>
      <p:cxnSp>
        <p:nvCxnSpPr>
          <p:cNvPr id="20" name="Straight Arrow Connector 19"/>
          <p:cNvCxnSpPr>
            <a:stCxn id="17" idx="2"/>
            <a:endCxn id="19" idx="0"/>
          </p:cNvCxnSpPr>
          <p:nvPr/>
        </p:nvCxnSpPr>
        <p:spPr>
          <a:xfrm rot="5400000">
            <a:off x="-1062155" y="4593825"/>
            <a:ext cx="3275442"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rot="16200000">
            <a:off x="-1376553" y="4376895"/>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خود (</a:t>
            </a:r>
            <a:r>
              <a:rPr lang="en-US" sz="2400" b="1" dirty="0" smtClean="0">
                <a:solidFill>
                  <a:srgbClr val="C00000"/>
                </a:solidFill>
                <a:cs typeface="B Titr" pitchFamily="2" charset="-78"/>
              </a:rPr>
              <a:t>I’m</a:t>
            </a:r>
            <a:r>
              <a:rPr lang="fa-IR" sz="2400" b="1" dirty="0" smtClean="0">
                <a:solidFill>
                  <a:srgbClr val="C00000"/>
                </a:solidFill>
                <a:cs typeface="B Titr" pitchFamily="2" charset="-78"/>
              </a:rPr>
              <a:t>)</a:t>
            </a:r>
            <a:endParaRPr lang="en-US" sz="1600" b="1" dirty="0">
              <a:solidFill>
                <a:srgbClr val="C00000"/>
              </a:solidFill>
              <a:cs typeface="B Titr" pitchFamily="2" charset="-78"/>
            </a:endParaRPr>
          </a:p>
        </p:txBody>
      </p:sp>
      <p:sp>
        <p:nvSpPr>
          <p:cNvPr id="22" name="Rounded Rectangle 21"/>
          <p:cNvSpPr/>
          <p:nvPr/>
        </p:nvSpPr>
        <p:spPr>
          <a:xfrm>
            <a:off x="124491" y="1479060"/>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25" name="TextBox 24"/>
          <p:cNvSpPr txBox="1"/>
          <p:nvPr/>
        </p:nvSpPr>
        <p:spPr>
          <a:xfrm>
            <a:off x="5000628" y="2407778"/>
            <a:ext cx="430887" cy="1714512"/>
          </a:xfrm>
          <a:prstGeom prst="rect">
            <a:avLst/>
          </a:prstGeom>
          <a:noFill/>
        </p:spPr>
        <p:txBody>
          <a:bodyPr vert="vert270" wrap="square" rtlCol="0">
            <a:spAutoFit/>
          </a:bodyPr>
          <a:lstStyle/>
          <a:p>
            <a:r>
              <a:rPr lang="en-US" sz="1600" b="1" dirty="0" smtClean="0">
                <a:cs typeface="B Nazanin" pitchFamily="2" charset="-78"/>
              </a:rPr>
              <a:t>I’m </a:t>
            </a:r>
            <a:r>
              <a:rPr lang="en-US" sz="1600" b="1" dirty="0" smtClean="0">
                <a:solidFill>
                  <a:srgbClr val="C00000"/>
                </a:solidFill>
                <a:cs typeface="B Nazanin" pitchFamily="2" charset="-78"/>
              </a:rPr>
              <a:t>OK</a:t>
            </a:r>
            <a:r>
              <a:rPr lang="en-US" sz="1600" b="1" dirty="0" smtClean="0">
                <a:cs typeface="B Nazanin" pitchFamily="2" charset="-78"/>
              </a:rPr>
              <a:t> , you’re </a:t>
            </a:r>
            <a:r>
              <a:rPr lang="en-US" sz="1600" b="1" dirty="0" smtClean="0">
                <a:solidFill>
                  <a:srgbClr val="C00000"/>
                </a:solidFill>
                <a:cs typeface="B Nazanin" pitchFamily="2" charset="-78"/>
              </a:rPr>
              <a:t>OK</a:t>
            </a:r>
            <a:r>
              <a:rPr lang="en-US" sz="1600" b="1" dirty="0" smtClean="0">
                <a:cs typeface="B Nazanin" pitchFamily="2" charset="-78"/>
              </a:rPr>
              <a:t> </a:t>
            </a:r>
            <a:endParaRPr lang="en-US" sz="1600" b="1" dirty="0">
              <a:cs typeface="B Nazanin" pitchFamily="2" charset="-78"/>
            </a:endParaRPr>
          </a:p>
        </p:txBody>
      </p:sp>
      <p:sp>
        <p:nvSpPr>
          <p:cNvPr id="26" name="TextBox 25"/>
          <p:cNvSpPr txBox="1"/>
          <p:nvPr/>
        </p:nvSpPr>
        <p:spPr>
          <a:xfrm>
            <a:off x="1142976" y="2407778"/>
            <a:ext cx="369332" cy="1714512"/>
          </a:xfrm>
          <a:prstGeom prst="rect">
            <a:avLst/>
          </a:prstGeom>
          <a:noFill/>
        </p:spPr>
        <p:txBody>
          <a:bodyPr vert="vert270" wrap="square" rtlCol="0">
            <a:spAutoFit/>
          </a:bodyPr>
          <a:lstStyle/>
          <a:p>
            <a:pPr algn="ctr"/>
            <a:r>
              <a:rPr lang="en-US" sz="1200" b="1" dirty="0" smtClean="0">
                <a:cs typeface="B Nazanin" pitchFamily="2" charset="-78"/>
              </a:rPr>
              <a:t>I’m </a:t>
            </a:r>
            <a:r>
              <a:rPr lang="en-US" sz="1200" b="1" dirty="0" smtClean="0">
                <a:solidFill>
                  <a:srgbClr val="C00000"/>
                </a:solidFill>
                <a:cs typeface="B Nazanin" pitchFamily="2" charset="-78"/>
              </a:rPr>
              <a:t>OK</a:t>
            </a:r>
            <a:r>
              <a:rPr lang="en-US" sz="1200" b="1" dirty="0" smtClean="0">
                <a:cs typeface="B Nazanin" pitchFamily="2" charset="-78"/>
              </a:rPr>
              <a:t> , you’re </a:t>
            </a:r>
            <a:r>
              <a:rPr lang="en-US" sz="1200" b="1" dirty="0" smtClean="0">
                <a:solidFill>
                  <a:srgbClr val="C00000"/>
                </a:solidFill>
                <a:cs typeface="B Nazanin" pitchFamily="2" charset="-78"/>
              </a:rPr>
              <a:t>not OK</a:t>
            </a:r>
            <a:r>
              <a:rPr lang="en-US" sz="1200" b="1" dirty="0" smtClean="0">
                <a:cs typeface="B Nazanin" pitchFamily="2" charset="-78"/>
              </a:rPr>
              <a:t> </a:t>
            </a:r>
            <a:endParaRPr lang="en-US" sz="1200" b="1" dirty="0">
              <a:cs typeface="B Nazanin" pitchFamily="2" charset="-78"/>
            </a:endParaRPr>
          </a:p>
        </p:txBody>
      </p:sp>
      <p:sp>
        <p:nvSpPr>
          <p:cNvPr id="27" name="TextBox 26"/>
          <p:cNvSpPr txBox="1"/>
          <p:nvPr/>
        </p:nvSpPr>
        <p:spPr>
          <a:xfrm>
            <a:off x="1142976" y="4550918"/>
            <a:ext cx="369332" cy="1785950"/>
          </a:xfrm>
          <a:prstGeom prst="rect">
            <a:avLst/>
          </a:prstGeom>
          <a:noFill/>
        </p:spPr>
        <p:txBody>
          <a:bodyPr vert="vert270" wrap="square" rtlCol="0">
            <a:spAutoFit/>
          </a:bodyPr>
          <a:lstStyle/>
          <a:p>
            <a:pPr algn="ctr"/>
            <a:r>
              <a:rPr lang="en-US" sz="1200" b="1" dirty="0" smtClean="0">
                <a:cs typeface="B Nazanin" pitchFamily="2" charset="-78"/>
              </a:rPr>
              <a:t>I’m </a:t>
            </a:r>
            <a:r>
              <a:rPr lang="en-US" sz="1200" b="1" dirty="0" smtClean="0">
                <a:solidFill>
                  <a:srgbClr val="C00000"/>
                </a:solidFill>
                <a:cs typeface="B Nazanin" pitchFamily="2" charset="-78"/>
              </a:rPr>
              <a:t>not OK</a:t>
            </a:r>
            <a:r>
              <a:rPr lang="en-US" sz="1200" b="1" dirty="0" smtClean="0">
                <a:cs typeface="B Nazanin" pitchFamily="2" charset="-78"/>
              </a:rPr>
              <a:t> , you’re </a:t>
            </a:r>
            <a:r>
              <a:rPr lang="en-US" sz="1200" b="1" dirty="0" smtClean="0">
                <a:solidFill>
                  <a:srgbClr val="C00000"/>
                </a:solidFill>
                <a:cs typeface="B Nazanin" pitchFamily="2" charset="-78"/>
              </a:rPr>
              <a:t>not OK</a:t>
            </a:r>
            <a:r>
              <a:rPr lang="en-US" sz="1200" b="1" dirty="0" smtClean="0">
                <a:cs typeface="B Nazanin" pitchFamily="2" charset="-78"/>
              </a:rPr>
              <a:t> </a:t>
            </a:r>
            <a:endParaRPr lang="en-US" sz="1200" b="1" dirty="0">
              <a:cs typeface="B Nazanin" pitchFamily="2" charset="-78"/>
            </a:endParaRPr>
          </a:p>
        </p:txBody>
      </p:sp>
      <p:sp>
        <p:nvSpPr>
          <p:cNvPr id="28" name="TextBox 27"/>
          <p:cNvSpPr txBox="1"/>
          <p:nvPr/>
        </p:nvSpPr>
        <p:spPr>
          <a:xfrm>
            <a:off x="5000628" y="4550918"/>
            <a:ext cx="369332" cy="1571636"/>
          </a:xfrm>
          <a:prstGeom prst="rect">
            <a:avLst/>
          </a:prstGeom>
          <a:noFill/>
        </p:spPr>
        <p:txBody>
          <a:bodyPr vert="vert270" wrap="square" rtlCol="0">
            <a:spAutoFit/>
          </a:bodyPr>
          <a:lstStyle/>
          <a:p>
            <a:pPr algn="ctr"/>
            <a:r>
              <a:rPr lang="en-US" sz="1200" b="1" dirty="0" smtClean="0">
                <a:cs typeface="B Nazanin" pitchFamily="2" charset="-78"/>
              </a:rPr>
              <a:t>I’m </a:t>
            </a:r>
            <a:r>
              <a:rPr lang="en-US" sz="1200" b="1" dirty="0" smtClean="0">
                <a:solidFill>
                  <a:srgbClr val="C00000"/>
                </a:solidFill>
                <a:cs typeface="B Nazanin" pitchFamily="2" charset="-78"/>
              </a:rPr>
              <a:t>not OK</a:t>
            </a:r>
            <a:r>
              <a:rPr lang="en-US" sz="1200" b="1" dirty="0" smtClean="0">
                <a:cs typeface="B Nazanin" pitchFamily="2" charset="-78"/>
              </a:rPr>
              <a:t> , you’re </a:t>
            </a:r>
            <a:r>
              <a:rPr lang="en-US" sz="1200" b="1" dirty="0" smtClean="0">
                <a:solidFill>
                  <a:srgbClr val="C00000"/>
                </a:solidFill>
                <a:cs typeface="B Nazanin" pitchFamily="2" charset="-78"/>
              </a:rPr>
              <a:t>OK</a:t>
            </a:r>
            <a:r>
              <a:rPr lang="en-US" sz="1200" b="1" dirty="0" smtClean="0">
                <a:cs typeface="B Nazanin" pitchFamily="2" charset="-78"/>
              </a:rPr>
              <a:t> </a:t>
            </a:r>
            <a:endParaRPr lang="en-US" sz="1200" b="1" dirty="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28662" y="1955022"/>
          <a:ext cx="7286676" cy="4328160"/>
        </p:xfrm>
        <a:graphic>
          <a:graphicData uri="http://schemas.openxmlformats.org/drawingml/2006/table">
            <a:tbl>
              <a:tblPr rtl="1" firstRow="1" bandRow="1">
                <a:tableStyleId>{D7AC3CCA-C797-4891-BE02-D94E43425B78}</a:tableStyleId>
              </a:tblPr>
              <a:tblGrid>
                <a:gridCol w="3696833"/>
                <a:gridCol w="3589843"/>
              </a:tblGrid>
              <a:tr h="1954710">
                <a:tc>
                  <a:txBody>
                    <a:bodyPr/>
                    <a:lstStyle/>
                    <a:p>
                      <a:pPr algn="r" rtl="0"/>
                      <a:r>
                        <a:rPr lang="fa-IR" sz="2400" dirty="0" smtClean="0">
                          <a:solidFill>
                            <a:schemeClr val="tx1"/>
                          </a:solidFill>
                          <a:cs typeface="B Nazanin" pitchFamily="2" charset="-78"/>
                        </a:rPr>
                        <a:t>پیروان مؤثر</a:t>
                      </a:r>
                    </a:p>
                    <a:p>
                      <a:pPr algn="ctr" rtl="0"/>
                      <a:r>
                        <a:rPr lang="fa-IR" sz="2000" dirty="0" smtClean="0">
                          <a:solidFill>
                            <a:schemeClr val="tx1"/>
                          </a:solidFill>
                          <a:cs typeface="B Nazanin" pitchFamily="2" charset="-78"/>
                        </a:rPr>
                        <a:t>خود انگیزی می کنند .</a:t>
                      </a:r>
                    </a:p>
                    <a:p>
                      <a:pPr algn="ctr" rtl="0"/>
                      <a:r>
                        <a:rPr lang="fa-IR" sz="2000" dirty="0" smtClean="0">
                          <a:solidFill>
                            <a:schemeClr val="tx1"/>
                          </a:solidFill>
                          <a:cs typeface="B Nazanin" pitchFamily="2" charset="-78"/>
                        </a:rPr>
                        <a:t>با رهبران سازمان برای خلق ایده</a:t>
                      </a:r>
                      <a:r>
                        <a:rPr lang="fa-IR" sz="2000" baseline="0" dirty="0" smtClean="0">
                          <a:solidFill>
                            <a:schemeClr val="tx1"/>
                          </a:solidFill>
                          <a:cs typeface="B Nazanin" pitchFamily="2" charset="-78"/>
                        </a:rPr>
                        <a:t> های سازمانی و کسب اهداف و استراتژی ها شریک اند.</a:t>
                      </a:r>
                    </a:p>
                    <a:p>
                      <a:pPr algn="ctr" rtl="0"/>
                      <a:endParaRPr lang="fa-IR" sz="2000" dirty="0" smtClean="0">
                        <a:solidFill>
                          <a:schemeClr val="tx1"/>
                        </a:solidFill>
                        <a:cs typeface="B Nazanin" pitchFamily="2" charset="-78"/>
                      </a:endParaRPr>
                    </a:p>
                  </a:txBody>
                  <a:tcPr anchor="ctr">
                    <a:solidFill>
                      <a:schemeClr val="accent4">
                        <a:lumMod val="75000"/>
                        <a:alpha val="9000"/>
                      </a:schemeClr>
                    </a:solidFill>
                  </a:tcPr>
                </a:tc>
                <a:tc>
                  <a:txBody>
                    <a:bodyPr/>
                    <a:lstStyle/>
                    <a:p>
                      <a:pPr algn="l" rtl="0"/>
                      <a:r>
                        <a:rPr lang="fa-IR" sz="2400" dirty="0" smtClean="0">
                          <a:solidFill>
                            <a:schemeClr val="tx1"/>
                          </a:solidFill>
                          <a:cs typeface="B Nazanin" pitchFamily="2" charset="-78"/>
                        </a:rPr>
                        <a:t>پیروان بیگانه</a:t>
                      </a:r>
                    </a:p>
                    <a:p>
                      <a:pPr algn="ctr" rtl="0"/>
                      <a:r>
                        <a:rPr lang="fa-IR" sz="2000" dirty="0" smtClean="0">
                          <a:solidFill>
                            <a:schemeClr val="tx1"/>
                          </a:solidFill>
                          <a:cs typeface="B Nazanin" pitchFamily="2" charset="-78"/>
                        </a:rPr>
                        <a:t>مستقل ، منتقد ، بی هویت .</a:t>
                      </a:r>
                    </a:p>
                    <a:p>
                      <a:pPr algn="ctr" rtl="0"/>
                      <a:r>
                        <a:rPr lang="fa-IR" sz="2000" baseline="0" dirty="0" smtClean="0">
                          <a:solidFill>
                            <a:schemeClr val="tx1"/>
                          </a:solidFill>
                          <a:cs typeface="B Nazanin" pitchFamily="2" charset="-78"/>
                        </a:rPr>
                        <a:t>خودشان را از رهبران دور کرده و از سازمان جدا می شوند . </a:t>
                      </a:r>
                    </a:p>
                    <a:p>
                      <a:pPr algn="ctr" rtl="0"/>
                      <a:endParaRPr lang="fa-IR" sz="4000" b="1" dirty="0" smtClean="0">
                        <a:solidFill>
                          <a:schemeClr val="tx1"/>
                        </a:solidFill>
                        <a:cs typeface="B Nazanin" pitchFamily="2" charset="-78"/>
                      </a:endParaRPr>
                    </a:p>
                  </a:txBody>
                  <a:tcPr anchor="ctr">
                    <a:solidFill>
                      <a:schemeClr val="accent4">
                        <a:lumMod val="75000"/>
                        <a:alpha val="9000"/>
                      </a:schemeClr>
                    </a:solidFill>
                  </a:tcPr>
                </a:tc>
              </a:tr>
              <a:tr h="2260132">
                <a:tc>
                  <a:txBody>
                    <a:bodyPr/>
                    <a:lstStyle/>
                    <a:p>
                      <a:pPr algn="r" rtl="0"/>
                      <a:r>
                        <a:rPr lang="fa-IR" sz="2400" b="1" dirty="0" smtClean="0">
                          <a:solidFill>
                            <a:schemeClr val="tx1"/>
                          </a:solidFill>
                          <a:cs typeface="B Nazanin" pitchFamily="2" charset="-78"/>
                        </a:rPr>
                        <a:t>بله قربان گو</a:t>
                      </a:r>
                    </a:p>
                    <a:p>
                      <a:pPr algn="r" rtl="0"/>
                      <a:endParaRPr lang="fa-IR" sz="2400" b="1" dirty="0" smtClean="0">
                        <a:solidFill>
                          <a:schemeClr val="tx1"/>
                        </a:solidFill>
                        <a:cs typeface="B Nazanin" pitchFamily="2" charset="-78"/>
                      </a:endParaRPr>
                    </a:p>
                    <a:p>
                      <a:pPr algn="ctr" rtl="0"/>
                      <a:r>
                        <a:rPr lang="fa-IR" sz="2000" b="1" dirty="0" smtClean="0">
                          <a:solidFill>
                            <a:schemeClr val="tx1"/>
                          </a:solidFill>
                          <a:cs typeface="B Nazanin" pitchFamily="2" charset="-78"/>
                        </a:rPr>
                        <a:t>افرادی فعال ، وابسته ، تفکر</a:t>
                      </a:r>
                      <a:r>
                        <a:rPr lang="fa-IR" sz="2000" b="1" baseline="0" dirty="0" smtClean="0">
                          <a:solidFill>
                            <a:schemeClr val="tx1"/>
                          </a:solidFill>
                          <a:cs typeface="B Nazanin" pitchFamily="2" charset="-78"/>
                        </a:rPr>
                        <a:t> غیربحرانی.</a:t>
                      </a:r>
                    </a:p>
                    <a:p>
                      <a:pPr algn="ctr" rtl="0"/>
                      <a:r>
                        <a:rPr lang="fa-IR" sz="2000" b="1" baseline="0" dirty="0" smtClean="0">
                          <a:solidFill>
                            <a:schemeClr val="tx1"/>
                          </a:solidFill>
                          <a:cs typeface="B Nazanin" pitchFamily="2" charset="-78"/>
                        </a:rPr>
                        <a:t>به تقویت دیدگاه رهبران می پردازند .</a:t>
                      </a:r>
                    </a:p>
                    <a:p>
                      <a:pPr algn="ctr" rtl="0"/>
                      <a:r>
                        <a:rPr lang="fa-IR" sz="2000" b="1" baseline="0" dirty="0" smtClean="0">
                          <a:solidFill>
                            <a:schemeClr val="tx1"/>
                          </a:solidFill>
                          <a:cs typeface="B Nazanin" pitchFamily="2" charset="-78"/>
                        </a:rPr>
                        <a:t>انتقادهارا طوری مطرح می کنند که برایشان درد سرزا نباشد . </a:t>
                      </a:r>
                    </a:p>
                    <a:p>
                      <a:pPr algn="ctr" rtl="0"/>
                      <a:r>
                        <a:rPr lang="fa-IR" sz="2000" b="1" baseline="0" dirty="0" smtClean="0">
                          <a:solidFill>
                            <a:schemeClr val="tx1"/>
                          </a:solidFill>
                          <a:cs typeface="B Nazanin" pitchFamily="2" charset="-78"/>
                        </a:rPr>
                        <a:t>برای سازمان و رهبران خطرناکند</a:t>
                      </a:r>
                      <a:r>
                        <a:rPr lang="fa-IR" sz="1800" b="1" baseline="0" dirty="0" smtClean="0">
                          <a:solidFill>
                            <a:schemeClr val="tx1"/>
                          </a:solidFill>
                          <a:cs typeface="B Nazanin" pitchFamily="2" charset="-78"/>
                        </a:rPr>
                        <a:t>.</a:t>
                      </a:r>
                      <a:endParaRPr lang="fa-IR" sz="1800" b="1" dirty="0" smtClean="0">
                        <a:solidFill>
                          <a:schemeClr val="tx1"/>
                        </a:solidFill>
                        <a:cs typeface="B Nazanin" pitchFamily="2" charset="-78"/>
                      </a:endParaRPr>
                    </a:p>
                  </a:txBody>
                  <a:tcPr anchor="ctr">
                    <a:solidFill>
                      <a:schemeClr val="accent4">
                        <a:lumMod val="75000"/>
                        <a:alpha val="9000"/>
                      </a:schemeClr>
                    </a:solidFill>
                  </a:tcPr>
                </a:tc>
                <a:tc>
                  <a:txBody>
                    <a:bodyPr/>
                    <a:lstStyle/>
                    <a:p>
                      <a:pPr algn="l" rtl="0"/>
                      <a:r>
                        <a:rPr lang="fa-IR" sz="2800" b="1" dirty="0" smtClean="0">
                          <a:solidFill>
                            <a:schemeClr val="tx1"/>
                          </a:solidFill>
                          <a:cs typeface="B Nazanin" pitchFamily="2" charset="-78"/>
                        </a:rPr>
                        <a:t>گوسفند</a:t>
                      </a:r>
                      <a:endParaRPr lang="fa-IR" sz="2400" b="1" dirty="0" smtClean="0">
                        <a:solidFill>
                          <a:schemeClr val="tx1"/>
                        </a:solidFill>
                        <a:cs typeface="B Nazanin" pitchFamily="2" charset="-78"/>
                      </a:endParaRPr>
                    </a:p>
                    <a:p>
                      <a:pPr algn="l" rtl="0"/>
                      <a:endParaRPr lang="fa-IR" sz="2000" b="1" dirty="0" smtClean="0">
                        <a:solidFill>
                          <a:schemeClr val="tx1"/>
                        </a:solidFill>
                        <a:cs typeface="B Nazanin" pitchFamily="2" charset="-78"/>
                      </a:endParaRPr>
                    </a:p>
                    <a:p>
                      <a:pPr algn="ctr" rtl="0"/>
                      <a:r>
                        <a:rPr lang="fa-IR" sz="2400" b="1" dirty="0" smtClean="0">
                          <a:solidFill>
                            <a:schemeClr val="tx1"/>
                          </a:solidFill>
                          <a:cs typeface="B Nazanin" pitchFamily="2" charset="-78"/>
                        </a:rPr>
                        <a:t>وابسته</a:t>
                      </a:r>
                      <a:r>
                        <a:rPr lang="fa-IR" sz="2400" b="1" baseline="0" dirty="0" smtClean="0">
                          <a:solidFill>
                            <a:schemeClr val="tx1"/>
                          </a:solidFill>
                          <a:cs typeface="B Nazanin" pitchFamily="2" charset="-78"/>
                        </a:rPr>
                        <a:t> و غیر منتقد.</a:t>
                      </a:r>
                    </a:p>
                    <a:p>
                      <a:pPr algn="ctr" rtl="0"/>
                      <a:r>
                        <a:rPr lang="fa-IR" sz="2400" b="1" baseline="0" dirty="0" smtClean="0">
                          <a:solidFill>
                            <a:schemeClr val="tx1"/>
                          </a:solidFill>
                          <a:cs typeface="B Nazanin" pitchFamily="2" charset="-78"/>
                        </a:rPr>
                        <a:t>هرچه گفته می شود انجام می دهند و همانند بردگان رفتار می کنند .</a:t>
                      </a:r>
                      <a:endParaRPr lang="fa-IR" sz="2400" b="1" dirty="0" smtClean="0">
                        <a:solidFill>
                          <a:schemeClr val="tx1"/>
                        </a:solidFill>
                        <a:cs typeface="B Nazanin"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928662" y="1454956"/>
            <a:ext cx="7286676" cy="42862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4"/>
          <p:cNvSpPr>
            <a:spLocks noChangeArrowheads="1"/>
          </p:cNvSpPr>
          <p:nvPr/>
        </p:nvSpPr>
        <p:spPr bwMode="auto">
          <a:xfrm>
            <a:off x="6000759" y="1454956"/>
            <a:ext cx="1285885"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C00000"/>
                </a:solidFill>
                <a:cs typeface="B Nazanin" pitchFamily="2" charset="-78"/>
              </a:rPr>
              <a:t>مستقل</a:t>
            </a:r>
            <a:endParaRPr lang="en-US" b="1" dirty="0">
              <a:solidFill>
                <a:srgbClr val="C00000"/>
              </a:solidFill>
              <a:cs typeface="B Nazanin" pitchFamily="2" charset="-78"/>
            </a:endParaRPr>
          </a:p>
        </p:txBody>
      </p:sp>
      <p:sp>
        <p:nvSpPr>
          <p:cNvPr id="7" name="Rectangle 15"/>
          <p:cNvSpPr>
            <a:spLocks noChangeArrowheads="1"/>
          </p:cNvSpPr>
          <p:nvPr/>
        </p:nvSpPr>
        <p:spPr bwMode="auto">
          <a:xfrm>
            <a:off x="2000232" y="1464533"/>
            <a:ext cx="1285883"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تفکر بحرانی</a:t>
            </a:r>
            <a:endParaRPr lang="en-US" sz="1600" b="1" dirty="0">
              <a:solidFill>
                <a:srgbClr val="C00000"/>
              </a:solidFill>
              <a:cs typeface="B Nazanin" pitchFamily="2" charset="-78"/>
            </a:endParaRPr>
          </a:p>
        </p:txBody>
      </p:sp>
      <p:sp>
        <p:nvSpPr>
          <p:cNvPr id="9" name="Rounded Rectangle 8"/>
          <p:cNvSpPr/>
          <p:nvPr/>
        </p:nvSpPr>
        <p:spPr>
          <a:xfrm rot="16200000">
            <a:off x="-1598209" y="3767515"/>
            <a:ext cx="4214841" cy="58985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p:cNvSpPr>
            <a:spLocks noChangeArrowheads="1"/>
          </p:cNvSpPr>
          <p:nvPr/>
        </p:nvSpPr>
        <p:spPr bwMode="auto">
          <a:xfrm rot="16200000">
            <a:off x="46993" y="3663475"/>
            <a:ext cx="875609"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C00000"/>
                </a:solidFill>
                <a:cs typeface="B Nazanin" pitchFamily="2" charset="-78"/>
              </a:rPr>
              <a:t>منفعل</a:t>
            </a:r>
            <a:endParaRPr lang="en-US" sz="2000" b="1" dirty="0">
              <a:solidFill>
                <a:srgbClr val="C00000"/>
              </a:solidFill>
              <a:cs typeface="B Nazanin" pitchFamily="2" charset="-78"/>
            </a:endParaRPr>
          </a:p>
        </p:txBody>
      </p:sp>
      <p:sp>
        <p:nvSpPr>
          <p:cNvPr id="14" name="Rounded Rectangle 13"/>
          <p:cNvSpPr/>
          <p:nvPr/>
        </p:nvSpPr>
        <p:spPr>
          <a:xfrm>
            <a:off x="3143240" y="3286124"/>
            <a:ext cx="2714644" cy="1357322"/>
          </a:xfrm>
          <a:prstGeom prst="round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tx1"/>
                </a:solidFill>
                <a:cs typeface="B Nazanin" pitchFamily="2" charset="-78"/>
              </a:rPr>
              <a:t>راضی به وضع موجود</a:t>
            </a:r>
          </a:p>
          <a:p>
            <a:pPr algn="ctr"/>
            <a:r>
              <a:rPr lang="fa-IR" sz="2000" b="1" dirty="0" smtClean="0">
                <a:solidFill>
                  <a:schemeClr val="tx1"/>
                </a:solidFill>
                <a:cs typeface="B Nazanin" pitchFamily="2" charset="-78"/>
              </a:rPr>
              <a:t>محتاط، مخاطره نا پذیر.</a:t>
            </a:r>
          </a:p>
          <a:p>
            <a:pPr algn="ctr"/>
            <a:r>
              <a:rPr lang="fa-IR" sz="2000" b="1" dirty="0" smtClean="0">
                <a:solidFill>
                  <a:schemeClr val="tx1"/>
                </a:solidFill>
                <a:cs typeface="B Nazanin" pitchFamily="2" charset="-78"/>
              </a:rPr>
              <a:t>آدم های موفق را الگو قرار می دهند.</a:t>
            </a:r>
            <a:endParaRPr lang="en-US" sz="2400" b="1" spc="300" dirty="0">
              <a:solidFill>
                <a:schemeClr val="tx1"/>
              </a:solidFill>
              <a:cs typeface="B Nazanin" pitchFamily="2" charset="-78"/>
            </a:endParaRPr>
          </a:p>
        </p:txBody>
      </p:sp>
      <p:sp>
        <p:nvSpPr>
          <p:cNvPr id="22" name="Flowchart: Terminator 21"/>
          <p:cNvSpPr/>
          <p:nvPr/>
        </p:nvSpPr>
        <p:spPr>
          <a:xfrm>
            <a:off x="71406" y="81201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پنج دسته از پیروان </a:t>
            </a:r>
            <a:r>
              <a:rPr lang="fa-IR" sz="2000" b="1" dirty="0" smtClean="0">
                <a:solidFill>
                  <a:srgbClr val="005020"/>
                </a:solidFill>
                <a:latin typeface="+mj-lt"/>
                <a:cs typeface="B Nazanin" pitchFamily="2" charset="-78"/>
              </a:rPr>
              <a:t>(کلی1988)</a:t>
            </a:r>
            <a:endParaRPr lang="en-US" sz="3200" b="1" dirty="0">
              <a:solidFill>
                <a:srgbClr val="005020"/>
              </a:solidFill>
              <a:latin typeface="+mj-lt"/>
              <a:cs typeface="B Nazanin" pitchFamily="2" charset="-78"/>
            </a:endParaRPr>
          </a:p>
        </p:txBody>
      </p:sp>
      <p:sp>
        <p:nvSpPr>
          <p:cNvPr id="18" name="Rounded Rectangle 17"/>
          <p:cNvSpPr/>
          <p:nvPr/>
        </p:nvSpPr>
        <p:spPr>
          <a:xfrm rot="16200000">
            <a:off x="6545722" y="3767514"/>
            <a:ext cx="4214842" cy="58985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928662" y="6312740"/>
            <a:ext cx="7286676" cy="42862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4"/>
          <p:cNvSpPr>
            <a:spLocks noChangeArrowheads="1"/>
          </p:cNvSpPr>
          <p:nvPr/>
        </p:nvSpPr>
        <p:spPr bwMode="auto">
          <a:xfrm rot="5400000">
            <a:off x="8221398" y="3663475"/>
            <a:ext cx="875609"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C00000"/>
                </a:solidFill>
                <a:cs typeface="B Nazanin" pitchFamily="2" charset="-78"/>
              </a:rPr>
              <a:t>فعال</a:t>
            </a:r>
            <a:endParaRPr lang="en-US" sz="2000" b="1" dirty="0">
              <a:solidFill>
                <a:srgbClr val="C00000"/>
              </a:solidFill>
              <a:cs typeface="B Nazanin" pitchFamily="2" charset="-78"/>
            </a:endParaRPr>
          </a:p>
        </p:txBody>
      </p:sp>
      <p:sp>
        <p:nvSpPr>
          <p:cNvPr id="21" name="Rectangle 14"/>
          <p:cNvSpPr>
            <a:spLocks noChangeArrowheads="1"/>
          </p:cNvSpPr>
          <p:nvPr/>
        </p:nvSpPr>
        <p:spPr bwMode="auto">
          <a:xfrm>
            <a:off x="6000759" y="6282268"/>
            <a:ext cx="1285885"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C00000"/>
                </a:solidFill>
                <a:cs typeface="B Nazanin" pitchFamily="2" charset="-78"/>
              </a:rPr>
              <a:t>وابسته</a:t>
            </a:r>
            <a:endParaRPr lang="en-US" b="1" dirty="0">
              <a:solidFill>
                <a:srgbClr val="C00000"/>
              </a:solidFill>
              <a:cs typeface="B Nazanin" pitchFamily="2" charset="-78"/>
            </a:endParaRPr>
          </a:p>
        </p:txBody>
      </p:sp>
      <p:sp>
        <p:nvSpPr>
          <p:cNvPr id="23" name="Rectangle 15"/>
          <p:cNvSpPr>
            <a:spLocks noChangeArrowheads="1"/>
          </p:cNvSpPr>
          <p:nvPr/>
        </p:nvSpPr>
        <p:spPr bwMode="auto">
          <a:xfrm>
            <a:off x="1857357" y="6343823"/>
            <a:ext cx="1714511"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تفکر غیر بحرانی</a:t>
            </a:r>
            <a:endParaRPr lang="en-US" sz="1600" b="1" dirty="0">
              <a:solidFill>
                <a:srgbClr val="C00000"/>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4282" y="1407646"/>
            <a:ext cx="8678893" cy="5303137"/>
            <a:chOff x="249" y="136"/>
            <a:chExt cx="5353" cy="3805"/>
          </a:xfrm>
        </p:grpSpPr>
        <p:grpSp>
          <p:nvGrpSpPr>
            <p:cNvPr id="3" name="Group 3"/>
            <p:cNvGrpSpPr>
              <a:grpSpLocks/>
            </p:cNvGrpSpPr>
            <p:nvPr/>
          </p:nvGrpSpPr>
          <p:grpSpPr bwMode="auto">
            <a:xfrm rot="-681431">
              <a:off x="1383" y="3080"/>
              <a:ext cx="499" cy="182"/>
              <a:chOff x="1383" y="1751"/>
              <a:chExt cx="409" cy="364"/>
            </a:xfrm>
          </p:grpSpPr>
          <p:cxnSp>
            <p:nvCxnSpPr>
              <p:cNvPr id="59" name="AutoShape 4"/>
              <p:cNvCxnSpPr>
                <a:cxnSpLocks noChangeShapeType="1"/>
              </p:cNvCxnSpPr>
              <p:nvPr/>
            </p:nvCxnSpPr>
            <p:spPr bwMode="auto">
              <a:xfrm flipV="1">
                <a:off x="1383" y="2024"/>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60" name="AutoShape 5"/>
              <p:cNvCxnSpPr>
                <a:cxnSpLocks noChangeShapeType="1"/>
              </p:cNvCxnSpPr>
              <p:nvPr/>
            </p:nvCxnSpPr>
            <p:spPr bwMode="auto">
              <a:xfrm flipV="1">
                <a:off x="1474" y="1933"/>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61" name="AutoShape 6"/>
              <p:cNvCxnSpPr>
                <a:cxnSpLocks noChangeShapeType="1"/>
              </p:cNvCxnSpPr>
              <p:nvPr/>
            </p:nvCxnSpPr>
            <p:spPr bwMode="auto">
              <a:xfrm flipV="1">
                <a:off x="1565" y="1842"/>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62" name="AutoShape 7"/>
              <p:cNvCxnSpPr>
                <a:cxnSpLocks noChangeShapeType="1"/>
              </p:cNvCxnSpPr>
              <p:nvPr/>
            </p:nvCxnSpPr>
            <p:spPr bwMode="auto">
              <a:xfrm flipV="1">
                <a:off x="1656" y="1751"/>
                <a:ext cx="136" cy="91"/>
              </a:xfrm>
              <a:prstGeom prst="bentConnector3">
                <a:avLst>
                  <a:gd name="adj1" fmla="val 50000"/>
                </a:avLst>
              </a:prstGeom>
              <a:noFill/>
              <a:ln w="19050">
                <a:solidFill>
                  <a:schemeClr val="tx1"/>
                </a:solidFill>
                <a:miter lim="800000"/>
                <a:headEnd type="none" w="lg" len="lg"/>
                <a:tailEnd type="none" w="lg" len="lg"/>
              </a:ln>
              <a:effectLst/>
            </p:spPr>
          </p:cxnSp>
        </p:grpSp>
        <p:sp>
          <p:nvSpPr>
            <p:cNvPr id="4" name="Rectangle 8"/>
            <p:cNvSpPr>
              <a:spLocks noChangeArrowheads="1"/>
            </p:cNvSpPr>
            <p:nvPr/>
          </p:nvSpPr>
          <p:spPr bwMode="auto">
            <a:xfrm>
              <a:off x="249" y="136"/>
              <a:ext cx="5353" cy="3793"/>
            </a:xfrm>
            <a:prstGeom prst="rect">
              <a:avLst/>
            </a:prstGeom>
            <a:solidFill>
              <a:schemeClr val="bg2"/>
            </a:solidFill>
            <a:ln>
              <a:headEnd type="none" w="lg" len="lg"/>
              <a:tailEnd type="none" w="lg" len="lg"/>
            </a:ln>
          </p:spPr>
          <p:style>
            <a:lnRef idx="1">
              <a:schemeClr val="accent6"/>
            </a:lnRef>
            <a:fillRef idx="2">
              <a:schemeClr val="accent6"/>
            </a:fillRef>
            <a:effectRef idx="1">
              <a:schemeClr val="accent6"/>
            </a:effectRef>
            <a:fontRef idx="minor">
              <a:schemeClr val="dk1"/>
            </a:fontRef>
          </p:style>
          <p:txBody>
            <a:bodyPr lIns="90000" tIns="46800" rIns="90000" bIns="46800" anchor="ctr">
              <a:spAutoFit/>
            </a:bodyPr>
            <a:lstStyle/>
            <a:p>
              <a:endParaRPr lang="en-US"/>
            </a:p>
          </p:txBody>
        </p:sp>
        <p:sp>
          <p:nvSpPr>
            <p:cNvPr id="5" name="Rectangle 9"/>
            <p:cNvSpPr>
              <a:spLocks noChangeArrowheads="1"/>
            </p:cNvSpPr>
            <p:nvPr/>
          </p:nvSpPr>
          <p:spPr bwMode="auto">
            <a:xfrm>
              <a:off x="4545" y="436"/>
              <a:ext cx="907" cy="3221"/>
            </a:xfrm>
            <a:prstGeom prst="rect">
              <a:avLst/>
            </a:prstGeom>
            <a:noFill/>
            <a:ln w="19050">
              <a:solidFill>
                <a:schemeClr val="tx1"/>
              </a:solidFill>
              <a:miter lim="800000"/>
              <a:headEnd type="none" w="lg" len="lg"/>
              <a:tailEnd type="none" w="lg" len="lg"/>
            </a:ln>
            <a:effectLst/>
          </p:spPr>
          <p:txBody>
            <a:bodyPr wrap="none" lIns="90000" tIns="46800" rIns="90000" bIns="46800" anchor="ctr">
              <a:spAutoFit/>
            </a:bodyPr>
            <a:lstStyle/>
            <a:p>
              <a:endParaRPr lang="en-US"/>
            </a:p>
          </p:txBody>
        </p:sp>
        <p:sp>
          <p:nvSpPr>
            <p:cNvPr id="6" name="Rectangle 10"/>
            <p:cNvSpPr>
              <a:spLocks noChangeArrowheads="1"/>
            </p:cNvSpPr>
            <p:nvPr/>
          </p:nvSpPr>
          <p:spPr bwMode="auto">
            <a:xfrm>
              <a:off x="3638" y="436"/>
              <a:ext cx="907" cy="3221"/>
            </a:xfrm>
            <a:prstGeom prst="rect">
              <a:avLst/>
            </a:prstGeom>
            <a:noFill/>
            <a:ln w="19050">
              <a:solidFill>
                <a:schemeClr val="tx1"/>
              </a:solidFill>
              <a:miter lim="800000"/>
              <a:headEnd type="none" w="lg" len="lg"/>
              <a:tailEnd type="none" w="lg" len="lg"/>
            </a:ln>
            <a:effectLst/>
          </p:spPr>
          <p:txBody>
            <a:bodyPr wrap="none" lIns="90000" tIns="46800" rIns="90000" bIns="46800" anchor="ctr">
              <a:spAutoFit/>
            </a:bodyPr>
            <a:lstStyle/>
            <a:p>
              <a:endParaRPr lang="en-US"/>
            </a:p>
          </p:txBody>
        </p:sp>
        <p:sp>
          <p:nvSpPr>
            <p:cNvPr id="7" name="Rectangle 11"/>
            <p:cNvSpPr>
              <a:spLocks noChangeArrowheads="1"/>
            </p:cNvSpPr>
            <p:nvPr/>
          </p:nvSpPr>
          <p:spPr bwMode="auto">
            <a:xfrm>
              <a:off x="2730" y="436"/>
              <a:ext cx="907" cy="3221"/>
            </a:xfrm>
            <a:prstGeom prst="rect">
              <a:avLst/>
            </a:prstGeom>
            <a:noFill/>
            <a:ln w="19050">
              <a:solidFill>
                <a:schemeClr val="tx1"/>
              </a:solidFill>
              <a:miter lim="800000"/>
              <a:headEnd type="none" w="lg" len="lg"/>
              <a:tailEnd type="none" w="lg" len="lg"/>
            </a:ln>
            <a:effectLst/>
          </p:spPr>
          <p:txBody>
            <a:bodyPr wrap="none" lIns="90000" tIns="46800" rIns="90000" bIns="46800" anchor="ctr">
              <a:spAutoFit/>
            </a:bodyPr>
            <a:lstStyle/>
            <a:p>
              <a:endParaRPr lang="en-US"/>
            </a:p>
          </p:txBody>
        </p:sp>
        <p:sp>
          <p:nvSpPr>
            <p:cNvPr id="8" name="Rectangle 12"/>
            <p:cNvSpPr>
              <a:spLocks noChangeArrowheads="1"/>
            </p:cNvSpPr>
            <p:nvPr/>
          </p:nvSpPr>
          <p:spPr bwMode="auto">
            <a:xfrm>
              <a:off x="1823" y="436"/>
              <a:ext cx="907" cy="3221"/>
            </a:xfrm>
            <a:prstGeom prst="rect">
              <a:avLst/>
            </a:prstGeom>
            <a:noFill/>
            <a:ln w="19050">
              <a:solidFill>
                <a:schemeClr val="tx1"/>
              </a:solidFill>
              <a:miter lim="800000"/>
              <a:headEnd type="none" w="lg" len="lg"/>
              <a:tailEnd type="none" w="lg" len="lg"/>
            </a:ln>
            <a:effectLst/>
          </p:spPr>
          <p:txBody>
            <a:bodyPr wrap="none" lIns="90000" tIns="46800" rIns="90000" bIns="46800" anchor="ctr">
              <a:spAutoFit/>
            </a:bodyPr>
            <a:lstStyle/>
            <a:p>
              <a:endParaRPr lang="en-US"/>
            </a:p>
          </p:txBody>
        </p:sp>
        <p:sp>
          <p:nvSpPr>
            <p:cNvPr id="9" name="Rectangle 13"/>
            <p:cNvSpPr>
              <a:spLocks noChangeArrowheads="1"/>
            </p:cNvSpPr>
            <p:nvPr/>
          </p:nvSpPr>
          <p:spPr bwMode="auto">
            <a:xfrm>
              <a:off x="916" y="436"/>
              <a:ext cx="907" cy="3221"/>
            </a:xfrm>
            <a:prstGeom prst="rect">
              <a:avLst/>
            </a:prstGeom>
            <a:noFill/>
            <a:ln w="19050">
              <a:solidFill>
                <a:schemeClr val="tx1"/>
              </a:solidFill>
              <a:miter lim="800000"/>
              <a:headEnd type="none" w="lg" len="lg"/>
              <a:tailEnd type="none" w="lg" len="lg"/>
            </a:ln>
            <a:effectLst/>
          </p:spPr>
          <p:txBody>
            <a:bodyPr wrap="none" lIns="90000" tIns="46800" rIns="90000" bIns="46800" anchor="ctr">
              <a:spAutoFit/>
            </a:bodyPr>
            <a:lstStyle/>
            <a:p>
              <a:endParaRPr lang="en-US"/>
            </a:p>
          </p:txBody>
        </p:sp>
        <p:grpSp>
          <p:nvGrpSpPr>
            <p:cNvPr id="10" name="Group 14"/>
            <p:cNvGrpSpPr>
              <a:grpSpLocks/>
            </p:cNvGrpSpPr>
            <p:nvPr/>
          </p:nvGrpSpPr>
          <p:grpSpPr bwMode="auto">
            <a:xfrm rot="-681431">
              <a:off x="2245" y="2472"/>
              <a:ext cx="499" cy="182"/>
              <a:chOff x="1383" y="1751"/>
              <a:chExt cx="409" cy="364"/>
            </a:xfrm>
          </p:grpSpPr>
          <p:cxnSp>
            <p:nvCxnSpPr>
              <p:cNvPr id="55" name="AutoShape 15"/>
              <p:cNvCxnSpPr>
                <a:cxnSpLocks noChangeShapeType="1"/>
              </p:cNvCxnSpPr>
              <p:nvPr/>
            </p:nvCxnSpPr>
            <p:spPr bwMode="auto">
              <a:xfrm flipV="1">
                <a:off x="1383" y="2024"/>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6" name="AutoShape 16"/>
              <p:cNvCxnSpPr>
                <a:cxnSpLocks noChangeShapeType="1"/>
              </p:cNvCxnSpPr>
              <p:nvPr/>
            </p:nvCxnSpPr>
            <p:spPr bwMode="auto">
              <a:xfrm flipV="1">
                <a:off x="1474" y="1933"/>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7" name="AutoShape 17"/>
              <p:cNvCxnSpPr>
                <a:cxnSpLocks noChangeShapeType="1"/>
              </p:cNvCxnSpPr>
              <p:nvPr/>
            </p:nvCxnSpPr>
            <p:spPr bwMode="auto">
              <a:xfrm flipV="1">
                <a:off x="1565" y="1842"/>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8" name="AutoShape 18"/>
              <p:cNvCxnSpPr>
                <a:cxnSpLocks noChangeShapeType="1"/>
              </p:cNvCxnSpPr>
              <p:nvPr/>
            </p:nvCxnSpPr>
            <p:spPr bwMode="auto">
              <a:xfrm flipV="1">
                <a:off x="1656" y="1751"/>
                <a:ext cx="136" cy="91"/>
              </a:xfrm>
              <a:prstGeom prst="bentConnector3">
                <a:avLst>
                  <a:gd name="adj1" fmla="val 50000"/>
                </a:avLst>
              </a:prstGeom>
              <a:noFill/>
              <a:ln w="19050">
                <a:solidFill>
                  <a:schemeClr val="tx1"/>
                </a:solidFill>
                <a:miter lim="800000"/>
                <a:headEnd type="none" w="lg" len="lg"/>
                <a:tailEnd type="none" w="lg" len="lg"/>
              </a:ln>
              <a:effectLst/>
            </p:spPr>
          </p:cxnSp>
        </p:grpSp>
        <p:grpSp>
          <p:nvGrpSpPr>
            <p:cNvPr id="11" name="Group 19"/>
            <p:cNvGrpSpPr>
              <a:grpSpLocks/>
            </p:cNvGrpSpPr>
            <p:nvPr/>
          </p:nvGrpSpPr>
          <p:grpSpPr bwMode="auto">
            <a:xfrm rot="-681431">
              <a:off x="3152" y="1834"/>
              <a:ext cx="499" cy="182"/>
              <a:chOff x="1383" y="1751"/>
              <a:chExt cx="409" cy="364"/>
            </a:xfrm>
          </p:grpSpPr>
          <p:cxnSp>
            <p:nvCxnSpPr>
              <p:cNvPr id="51" name="AutoShape 20"/>
              <p:cNvCxnSpPr>
                <a:cxnSpLocks noChangeShapeType="1"/>
              </p:cNvCxnSpPr>
              <p:nvPr/>
            </p:nvCxnSpPr>
            <p:spPr bwMode="auto">
              <a:xfrm flipV="1">
                <a:off x="1383" y="2024"/>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2" name="AutoShape 21"/>
              <p:cNvCxnSpPr>
                <a:cxnSpLocks noChangeShapeType="1"/>
              </p:cNvCxnSpPr>
              <p:nvPr/>
            </p:nvCxnSpPr>
            <p:spPr bwMode="auto">
              <a:xfrm flipV="1">
                <a:off x="1474" y="1933"/>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3" name="AutoShape 22"/>
              <p:cNvCxnSpPr>
                <a:cxnSpLocks noChangeShapeType="1"/>
              </p:cNvCxnSpPr>
              <p:nvPr/>
            </p:nvCxnSpPr>
            <p:spPr bwMode="auto">
              <a:xfrm flipV="1">
                <a:off x="1565" y="1842"/>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4" name="AutoShape 23"/>
              <p:cNvCxnSpPr>
                <a:cxnSpLocks noChangeShapeType="1"/>
              </p:cNvCxnSpPr>
              <p:nvPr/>
            </p:nvCxnSpPr>
            <p:spPr bwMode="auto">
              <a:xfrm flipV="1">
                <a:off x="1656" y="1751"/>
                <a:ext cx="136" cy="91"/>
              </a:xfrm>
              <a:prstGeom prst="bentConnector3">
                <a:avLst>
                  <a:gd name="adj1" fmla="val 50000"/>
                </a:avLst>
              </a:prstGeom>
              <a:noFill/>
              <a:ln w="19050">
                <a:solidFill>
                  <a:schemeClr val="tx1"/>
                </a:solidFill>
                <a:miter lim="800000"/>
                <a:headEnd type="none" w="lg" len="lg"/>
                <a:tailEnd type="none" w="lg" len="lg"/>
              </a:ln>
              <a:effectLst/>
            </p:spPr>
          </p:cxnSp>
        </p:grpSp>
        <p:grpSp>
          <p:nvGrpSpPr>
            <p:cNvPr id="12" name="Group 24"/>
            <p:cNvGrpSpPr>
              <a:grpSpLocks/>
            </p:cNvGrpSpPr>
            <p:nvPr/>
          </p:nvGrpSpPr>
          <p:grpSpPr bwMode="auto">
            <a:xfrm rot="-681431">
              <a:off x="4062" y="1186"/>
              <a:ext cx="499" cy="182"/>
              <a:chOff x="1383" y="1751"/>
              <a:chExt cx="409" cy="364"/>
            </a:xfrm>
          </p:grpSpPr>
          <p:cxnSp>
            <p:nvCxnSpPr>
              <p:cNvPr id="47" name="AutoShape 25"/>
              <p:cNvCxnSpPr>
                <a:cxnSpLocks noChangeShapeType="1"/>
              </p:cNvCxnSpPr>
              <p:nvPr/>
            </p:nvCxnSpPr>
            <p:spPr bwMode="auto">
              <a:xfrm flipV="1">
                <a:off x="1383" y="2024"/>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48" name="AutoShape 26"/>
              <p:cNvCxnSpPr>
                <a:cxnSpLocks noChangeShapeType="1"/>
              </p:cNvCxnSpPr>
              <p:nvPr/>
            </p:nvCxnSpPr>
            <p:spPr bwMode="auto">
              <a:xfrm flipV="1">
                <a:off x="1474" y="1933"/>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49" name="AutoShape 27"/>
              <p:cNvCxnSpPr>
                <a:cxnSpLocks noChangeShapeType="1"/>
              </p:cNvCxnSpPr>
              <p:nvPr/>
            </p:nvCxnSpPr>
            <p:spPr bwMode="auto">
              <a:xfrm flipV="1">
                <a:off x="1565" y="1842"/>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50" name="AutoShape 28"/>
              <p:cNvCxnSpPr>
                <a:cxnSpLocks noChangeShapeType="1"/>
              </p:cNvCxnSpPr>
              <p:nvPr/>
            </p:nvCxnSpPr>
            <p:spPr bwMode="auto">
              <a:xfrm flipV="1">
                <a:off x="1656" y="1751"/>
                <a:ext cx="136" cy="91"/>
              </a:xfrm>
              <a:prstGeom prst="bentConnector3">
                <a:avLst>
                  <a:gd name="adj1" fmla="val 50000"/>
                </a:avLst>
              </a:prstGeom>
              <a:noFill/>
              <a:ln w="19050">
                <a:solidFill>
                  <a:schemeClr val="tx1"/>
                </a:solidFill>
                <a:miter lim="800000"/>
                <a:headEnd type="none" w="lg" len="lg"/>
                <a:tailEnd type="none" w="lg" len="lg"/>
              </a:ln>
              <a:effectLst/>
            </p:spPr>
          </p:cxnSp>
        </p:grpSp>
        <p:grpSp>
          <p:nvGrpSpPr>
            <p:cNvPr id="13" name="Group 29"/>
            <p:cNvGrpSpPr>
              <a:grpSpLocks/>
            </p:cNvGrpSpPr>
            <p:nvPr/>
          </p:nvGrpSpPr>
          <p:grpSpPr bwMode="auto">
            <a:xfrm rot="-681431">
              <a:off x="4967" y="519"/>
              <a:ext cx="509" cy="190"/>
              <a:chOff x="1383" y="1751"/>
              <a:chExt cx="409" cy="364"/>
            </a:xfrm>
          </p:grpSpPr>
          <p:cxnSp>
            <p:nvCxnSpPr>
              <p:cNvPr id="43" name="AutoShape 30"/>
              <p:cNvCxnSpPr>
                <a:cxnSpLocks noChangeShapeType="1"/>
              </p:cNvCxnSpPr>
              <p:nvPr/>
            </p:nvCxnSpPr>
            <p:spPr bwMode="auto">
              <a:xfrm flipV="1">
                <a:off x="1383" y="2024"/>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44" name="AutoShape 31"/>
              <p:cNvCxnSpPr>
                <a:cxnSpLocks noChangeShapeType="1"/>
              </p:cNvCxnSpPr>
              <p:nvPr/>
            </p:nvCxnSpPr>
            <p:spPr bwMode="auto">
              <a:xfrm flipV="1">
                <a:off x="1474" y="1933"/>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45" name="AutoShape 32"/>
              <p:cNvCxnSpPr>
                <a:cxnSpLocks noChangeShapeType="1"/>
              </p:cNvCxnSpPr>
              <p:nvPr/>
            </p:nvCxnSpPr>
            <p:spPr bwMode="auto">
              <a:xfrm flipV="1">
                <a:off x="1565" y="1842"/>
                <a:ext cx="136" cy="91"/>
              </a:xfrm>
              <a:prstGeom prst="bentConnector3">
                <a:avLst>
                  <a:gd name="adj1" fmla="val 50000"/>
                </a:avLst>
              </a:prstGeom>
              <a:noFill/>
              <a:ln w="19050">
                <a:solidFill>
                  <a:schemeClr val="tx1"/>
                </a:solidFill>
                <a:miter lim="800000"/>
                <a:headEnd type="none" w="lg" len="lg"/>
                <a:tailEnd type="none" w="lg" len="lg"/>
              </a:ln>
              <a:effectLst/>
            </p:spPr>
          </p:cxnSp>
          <p:cxnSp>
            <p:nvCxnSpPr>
              <p:cNvPr id="46" name="AutoShape 33"/>
              <p:cNvCxnSpPr>
                <a:cxnSpLocks noChangeShapeType="1"/>
              </p:cNvCxnSpPr>
              <p:nvPr/>
            </p:nvCxnSpPr>
            <p:spPr bwMode="auto">
              <a:xfrm flipV="1">
                <a:off x="1656" y="1751"/>
                <a:ext cx="136" cy="91"/>
              </a:xfrm>
              <a:prstGeom prst="bentConnector3">
                <a:avLst>
                  <a:gd name="adj1" fmla="val 50000"/>
                </a:avLst>
              </a:prstGeom>
              <a:noFill/>
              <a:ln w="19050">
                <a:solidFill>
                  <a:schemeClr val="tx1"/>
                </a:solidFill>
                <a:miter lim="800000"/>
                <a:headEnd type="none" w="lg" len="lg"/>
                <a:tailEnd type="none" w="lg" len="lg"/>
              </a:ln>
              <a:effectLst/>
            </p:spPr>
          </p:cxnSp>
        </p:grpSp>
        <p:sp>
          <p:nvSpPr>
            <p:cNvPr id="14" name="Line 34"/>
            <p:cNvSpPr>
              <a:spLocks noChangeShapeType="1"/>
            </p:cNvSpPr>
            <p:nvPr/>
          </p:nvSpPr>
          <p:spPr bwMode="auto">
            <a:xfrm flipV="1">
              <a:off x="930" y="3294"/>
              <a:ext cx="499" cy="363"/>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15" name="Line 35"/>
            <p:cNvSpPr>
              <a:spLocks noChangeShapeType="1"/>
            </p:cNvSpPr>
            <p:nvPr/>
          </p:nvSpPr>
          <p:spPr bwMode="auto">
            <a:xfrm flipV="1">
              <a:off x="1837" y="2704"/>
              <a:ext cx="453" cy="318"/>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16" name="Line 36"/>
            <p:cNvSpPr>
              <a:spLocks noChangeShapeType="1"/>
            </p:cNvSpPr>
            <p:nvPr/>
          </p:nvSpPr>
          <p:spPr bwMode="auto">
            <a:xfrm flipV="1">
              <a:off x="2744" y="2069"/>
              <a:ext cx="454" cy="363"/>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17" name="Line 37"/>
            <p:cNvSpPr>
              <a:spLocks noChangeShapeType="1"/>
            </p:cNvSpPr>
            <p:nvPr/>
          </p:nvSpPr>
          <p:spPr bwMode="auto">
            <a:xfrm flipV="1">
              <a:off x="3638" y="1418"/>
              <a:ext cx="453" cy="363"/>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18" name="Line 38"/>
            <p:cNvSpPr>
              <a:spLocks noChangeShapeType="1"/>
            </p:cNvSpPr>
            <p:nvPr/>
          </p:nvSpPr>
          <p:spPr bwMode="auto">
            <a:xfrm flipV="1">
              <a:off x="4550" y="770"/>
              <a:ext cx="454" cy="363"/>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19" name="Text Box 39"/>
            <p:cNvSpPr txBox="1">
              <a:spLocks noChangeArrowheads="1"/>
            </p:cNvSpPr>
            <p:nvPr/>
          </p:nvSpPr>
          <p:spPr bwMode="auto">
            <a:xfrm>
              <a:off x="2790" y="3657"/>
              <a:ext cx="725" cy="267"/>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dirty="0">
                  <a:cs typeface="B Nazanin" pitchFamily="2" charset="-78"/>
                </a:rPr>
                <a:t>عمر سازمان</a:t>
              </a:r>
              <a:endParaRPr lang="en-US" dirty="0">
                <a:cs typeface="B Nazanin" pitchFamily="2" charset="-78"/>
              </a:endParaRPr>
            </a:p>
          </p:txBody>
        </p:sp>
        <p:sp>
          <p:nvSpPr>
            <p:cNvPr id="20" name="Line 40"/>
            <p:cNvSpPr>
              <a:spLocks noChangeShapeType="1"/>
            </p:cNvSpPr>
            <p:nvPr/>
          </p:nvSpPr>
          <p:spPr bwMode="auto">
            <a:xfrm>
              <a:off x="3470" y="3793"/>
              <a:ext cx="1723" cy="0"/>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21" name="Line 41"/>
            <p:cNvSpPr>
              <a:spLocks noChangeShapeType="1"/>
            </p:cNvSpPr>
            <p:nvPr/>
          </p:nvSpPr>
          <p:spPr bwMode="auto">
            <a:xfrm flipH="1">
              <a:off x="1111" y="3793"/>
              <a:ext cx="1724" cy="0"/>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22" name="Text Box 42"/>
            <p:cNvSpPr txBox="1">
              <a:spLocks noChangeArrowheads="1"/>
            </p:cNvSpPr>
            <p:nvPr/>
          </p:nvSpPr>
          <p:spPr bwMode="auto">
            <a:xfrm>
              <a:off x="836" y="3674"/>
              <a:ext cx="272" cy="267"/>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dirty="0">
                  <a:cs typeface="B Nazanin" pitchFamily="2" charset="-78"/>
                </a:rPr>
                <a:t>كم</a:t>
              </a:r>
              <a:endParaRPr lang="en-US" dirty="0">
                <a:cs typeface="B Nazanin" pitchFamily="2" charset="-78"/>
              </a:endParaRPr>
            </a:p>
          </p:txBody>
        </p:sp>
        <p:sp>
          <p:nvSpPr>
            <p:cNvPr id="23" name="Text Box 43"/>
            <p:cNvSpPr txBox="1">
              <a:spLocks noChangeArrowheads="1"/>
            </p:cNvSpPr>
            <p:nvPr/>
          </p:nvSpPr>
          <p:spPr bwMode="auto">
            <a:xfrm>
              <a:off x="5185" y="3673"/>
              <a:ext cx="318" cy="267"/>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dirty="0">
                  <a:cs typeface="B Nazanin" pitchFamily="2" charset="-78"/>
                </a:rPr>
                <a:t>زياد</a:t>
              </a:r>
              <a:endParaRPr lang="en-US" dirty="0">
                <a:cs typeface="B Nazanin" pitchFamily="2" charset="-78"/>
              </a:endParaRPr>
            </a:p>
          </p:txBody>
        </p:sp>
        <p:sp>
          <p:nvSpPr>
            <p:cNvPr id="24" name="Text Box 44"/>
            <p:cNvSpPr txBox="1">
              <a:spLocks noChangeArrowheads="1"/>
            </p:cNvSpPr>
            <p:nvPr/>
          </p:nvSpPr>
          <p:spPr bwMode="auto">
            <a:xfrm>
              <a:off x="431" y="1847"/>
              <a:ext cx="453" cy="404"/>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اندازه سازمان</a:t>
              </a:r>
              <a:endParaRPr lang="en-US">
                <a:cs typeface="B Lotus" pitchFamily="10" charset="-78"/>
              </a:endParaRPr>
            </a:p>
          </p:txBody>
        </p:sp>
        <p:sp>
          <p:nvSpPr>
            <p:cNvPr id="25" name="Line 45"/>
            <p:cNvSpPr>
              <a:spLocks noChangeShapeType="1"/>
            </p:cNvSpPr>
            <p:nvPr/>
          </p:nvSpPr>
          <p:spPr bwMode="auto">
            <a:xfrm flipV="1">
              <a:off x="671" y="2251"/>
              <a:ext cx="0" cy="1270"/>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26" name="Line 46"/>
            <p:cNvSpPr>
              <a:spLocks noChangeShapeType="1"/>
            </p:cNvSpPr>
            <p:nvPr/>
          </p:nvSpPr>
          <p:spPr bwMode="auto">
            <a:xfrm flipV="1">
              <a:off x="671" y="572"/>
              <a:ext cx="0" cy="1270"/>
            </a:xfrm>
            <a:prstGeom prst="line">
              <a:avLst/>
            </a:prstGeom>
            <a:noFill/>
            <a:ln w="19050">
              <a:solidFill>
                <a:schemeClr val="tx1"/>
              </a:solidFill>
              <a:round/>
              <a:headEnd type="none" w="lg" len="lg"/>
              <a:tailEnd type="none" w="lg" len="lg"/>
            </a:ln>
            <a:effectLst/>
          </p:spPr>
          <p:txBody>
            <a:bodyPr lIns="90000" tIns="46800" rIns="90000" bIns="46800">
              <a:spAutoFit/>
            </a:bodyPr>
            <a:lstStyle/>
            <a:p>
              <a:endParaRPr lang="en-US"/>
            </a:p>
          </p:txBody>
        </p:sp>
        <p:sp>
          <p:nvSpPr>
            <p:cNvPr id="27" name="Text Box 47"/>
            <p:cNvSpPr txBox="1">
              <a:spLocks noChangeArrowheads="1"/>
            </p:cNvSpPr>
            <p:nvPr/>
          </p:nvSpPr>
          <p:spPr bwMode="auto">
            <a:xfrm>
              <a:off x="431" y="341"/>
              <a:ext cx="408"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بزرگ</a:t>
              </a:r>
              <a:endParaRPr lang="en-US">
                <a:cs typeface="B Lotus" pitchFamily="10" charset="-78"/>
              </a:endParaRPr>
            </a:p>
          </p:txBody>
        </p:sp>
        <p:sp>
          <p:nvSpPr>
            <p:cNvPr id="28" name="Text Box 48"/>
            <p:cNvSpPr txBox="1">
              <a:spLocks noChangeArrowheads="1"/>
            </p:cNvSpPr>
            <p:nvPr/>
          </p:nvSpPr>
          <p:spPr bwMode="auto">
            <a:xfrm>
              <a:off x="431" y="3517"/>
              <a:ext cx="453"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dirty="0">
                  <a:cs typeface="B Lotus" pitchFamily="10" charset="-78"/>
                </a:rPr>
                <a:t>كوچك</a:t>
              </a:r>
              <a:endParaRPr lang="en-US" dirty="0">
                <a:cs typeface="B Lotus" pitchFamily="10" charset="-78"/>
              </a:endParaRPr>
            </a:p>
          </p:txBody>
        </p:sp>
        <p:sp>
          <p:nvSpPr>
            <p:cNvPr id="29" name="Text Box 49"/>
            <p:cNvSpPr txBox="1">
              <a:spLocks noChangeArrowheads="1"/>
            </p:cNvSpPr>
            <p:nvPr/>
          </p:nvSpPr>
          <p:spPr bwMode="auto">
            <a:xfrm>
              <a:off x="975" y="164"/>
              <a:ext cx="680"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مرحله 1</a:t>
              </a:r>
              <a:endParaRPr lang="en-US">
                <a:cs typeface="B Lotus" pitchFamily="10" charset="-78"/>
              </a:endParaRPr>
            </a:p>
          </p:txBody>
        </p:sp>
        <p:sp>
          <p:nvSpPr>
            <p:cNvPr id="30" name="Text Box 50"/>
            <p:cNvSpPr txBox="1">
              <a:spLocks noChangeArrowheads="1"/>
            </p:cNvSpPr>
            <p:nvPr/>
          </p:nvSpPr>
          <p:spPr bwMode="auto">
            <a:xfrm>
              <a:off x="1928" y="164"/>
              <a:ext cx="680"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مرحله 2</a:t>
              </a:r>
              <a:endParaRPr lang="en-US">
                <a:cs typeface="B Lotus" pitchFamily="10" charset="-78"/>
              </a:endParaRPr>
            </a:p>
          </p:txBody>
        </p:sp>
        <p:sp>
          <p:nvSpPr>
            <p:cNvPr id="31" name="Text Box 51"/>
            <p:cNvSpPr txBox="1">
              <a:spLocks noChangeArrowheads="1"/>
            </p:cNvSpPr>
            <p:nvPr/>
          </p:nvSpPr>
          <p:spPr bwMode="auto">
            <a:xfrm>
              <a:off x="2835" y="164"/>
              <a:ext cx="680"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مرحله 3</a:t>
              </a:r>
              <a:endParaRPr lang="en-US">
                <a:cs typeface="B Lotus" pitchFamily="10" charset="-78"/>
              </a:endParaRPr>
            </a:p>
          </p:txBody>
        </p:sp>
        <p:sp>
          <p:nvSpPr>
            <p:cNvPr id="32" name="Text Box 52"/>
            <p:cNvSpPr txBox="1">
              <a:spLocks noChangeArrowheads="1"/>
            </p:cNvSpPr>
            <p:nvPr/>
          </p:nvSpPr>
          <p:spPr bwMode="auto">
            <a:xfrm>
              <a:off x="3742" y="189"/>
              <a:ext cx="680"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مرحله 4</a:t>
              </a:r>
              <a:endParaRPr lang="en-US">
                <a:cs typeface="B Lotus" pitchFamily="10" charset="-78"/>
              </a:endParaRPr>
            </a:p>
          </p:txBody>
        </p:sp>
        <p:sp>
          <p:nvSpPr>
            <p:cNvPr id="33" name="Text Box 53"/>
            <p:cNvSpPr txBox="1">
              <a:spLocks noChangeArrowheads="1"/>
            </p:cNvSpPr>
            <p:nvPr/>
          </p:nvSpPr>
          <p:spPr bwMode="auto">
            <a:xfrm>
              <a:off x="4673" y="188"/>
              <a:ext cx="680" cy="231"/>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a:cs typeface="B Lotus" pitchFamily="10" charset="-78"/>
                </a:rPr>
                <a:t>مرحله 5</a:t>
              </a:r>
              <a:endParaRPr lang="en-US">
                <a:cs typeface="B Lotus" pitchFamily="10" charset="-78"/>
              </a:endParaRPr>
            </a:p>
          </p:txBody>
        </p:sp>
        <p:sp>
          <p:nvSpPr>
            <p:cNvPr id="34" name="Text Box 54"/>
            <p:cNvSpPr txBox="1">
              <a:spLocks noChangeArrowheads="1"/>
            </p:cNvSpPr>
            <p:nvPr/>
          </p:nvSpPr>
          <p:spPr bwMode="auto">
            <a:xfrm>
              <a:off x="815" y="3019"/>
              <a:ext cx="726" cy="509"/>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Nazanin" pitchFamily="2" charset="-78"/>
                </a:rPr>
                <a:t>رشد از طريق </a:t>
              </a:r>
            </a:p>
            <a:p>
              <a:pPr algn="ctr" rtl="1">
                <a:spcBef>
                  <a:spcPct val="50000"/>
                </a:spcBef>
              </a:pPr>
              <a:r>
                <a:rPr lang="ar-SA" sz="1600" dirty="0">
                  <a:cs typeface="B Nazanin" pitchFamily="2" charset="-78"/>
                </a:rPr>
                <a:t>خلاقيت </a:t>
              </a:r>
              <a:endParaRPr lang="en-US" sz="1600" dirty="0">
                <a:cs typeface="B Nazanin" pitchFamily="2" charset="-78"/>
              </a:endParaRPr>
            </a:p>
          </p:txBody>
        </p:sp>
        <p:sp>
          <p:nvSpPr>
            <p:cNvPr id="35" name="Text Box 55"/>
            <p:cNvSpPr txBox="1">
              <a:spLocks noChangeArrowheads="1"/>
            </p:cNvSpPr>
            <p:nvPr/>
          </p:nvSpPr>
          <p:spPr bwMode="auto">
            <a:xfrm>
              <a:off x="1437" y="3180"/>
              <a:ext cx="408" cy="421"/>
            </a:xfrm>
            <a:prstGeom prst="rect">
              <a:avLst/>
            </a:prstGeom>
            <a:noFill/>
            <a:ln w="19050">
              <a:noFill/>
              <a:miter lim="800000"/>
              <a:headEnd type="none" w="lg" len="lg"/>
              <a:tailEnd type="none" w="lg" len="lg"/>
            </a:ln>
            <a:effectLst/>
          </p:spPr>
          <p:txBody>
            <a:bodyPr lIns="90000" tIns="46800" rIns="90000" bIns="46800">
              <a:spAutoFit/>
            </a:bodyPr>
            <a:lstStyle/>
            <a:p>
              <a:pPr algn="r" rtl="1">
                <a:spcBef>
                  <a:spcPct val="50000"/>
                </a:spcBef>
              </a:pPr>
              <a:r>
                <a:rPr lang="ar-SA" sz="1600" dirty="0">
                  <a:cs typeface="B Nazanin" pitchFamily="2" charset="-78"/>
                </a:rPr>
                <a:t>بحران رهبري</a:t>
              </a:r>
              <a:endParaRPr lang="en-US" sz="1600" dirty="0">
                <a:cs typeface="B Nazanin" pitchFamily="2" charset="-78"/>
              </a:endParaRPr>
            </a:p>
          </p:txBody>
        </p:sp>
        <p:sp>
          <p:nvSpPr>
            <p:cNvPr id="36" name="Text Box 56"/>
            <p:cNvSpPr txBox="1">
              <a:spLocks noChangeArrowheads="1"/>
            </p:cNvSpPr>
            <p:nvPr/>
          </p:nvSpPr>
          <p:spPr bwMode="auto">
            <a:xfrm>
              <a:off x="1722" y="2397"/>
              <a:ext cx="726" cy="509"/>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Nazanin" pitchFamily="2" charset="-78"/>
                </a:rPr>
                <a:t>رشد از طريق </a:t>
              </a:r>
            </a:p>
            <a:p>
              <a:pPr algn="ctr" rtl="1">
                <a:spcBef>
                  <a:spcPct val="50000"/>
                </a:spcBef>
              </a:pPr>
              <a:r>
                <a:rPr lang="ar-SA" sz="1600" dirty="0">
                  <a:cs typeface="B Nazanin" pitchFamily="2" charset="-78"/>
                </a:rPr>
                <a:t>هدايت</a:t>
              </a:r>
              <a:r>
                <a:rPr lang="ar-SA" sz="1600" dirty="0">
                  <a:cs typeface="B Lotus" pitchFamily="10" charset="-78"/>
                </a:rPr>
                <a:t> </a:t>
              </a:r>
              <a:endParaRPr lang="en-US" sz="1600" dirty="0">
                <a:cs typeface="B Lotus" pitchFamily="10" charset="-78"/>
              </a:endParaRPr>
            </a:p>
          </p:txBody>
        </p:sp>
        <p:sp>
          <p:nvSpPr>
            <p:cNvPr id="37" name="Text Box 57"/>
            <p:cNvSpPr txBox="1">
              <a:spLocks noChangeArrowheads="1"/>
            </p:cNvSpPr>
            <p:nvPr/>
          </p:nvSpPr>
          <p:spPr bwMode="auto">
            <a:xfrm>
              <a:off x="2645" y="1542"/>
              <a:ext cx="726" cy="443"/>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Lotus" pitchFamily="10" charset="-78"/>
                </a:rPr>
                <a:t>رشد از طريق </a:t>
              </a:r>
            </a:p>
            <a:p>
              <a:pPr algn="ctr" rtl="1">
                <a:spcBef>
                  <a:spcPct val="50000"/>
                </a:spcBef>
              </a:pPr>
              <a:r>
                <a:rPr lang="ar-SA" sz="1600" dirty="0">
                  <a:cs typeface="B Lotus" pitchFamily="10" charset="-78"/>
                </a:rPr>
                <a:t>تفويض اختيار </a:t>
              </a:r>
              <a:endParaRPr lang="en-US" sz="1600" dirty="0">
                <a:cs typeface="B Lotus" pitchFamily="10" charset="-78"/>
              </a:endParaRPr>
            </a:p>
          </p:txBody>
        </p:sp>
        <p:sp>
          <p:nvSpPr>
            <p:cNvPr id="38" name="Text Box 58"/>
            <p:cNvSpPr txBox="1">
              <a:spLocks noChangeArrowheads="1"/>
            </p:cNvSpPr>
            <p:nvPr/>
          </p:nvSpPr>
          <p:spPr bwMode="auto">
            <a:xfrm>
              <a:off x="3531" y="1079"/>
              <a:ext cx="726" cy="509"/>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Nazanin" pitchFamily="2" charset="-78"/>
                </a:rPr>
                <a:t>رشد از طريق </a:t>
              </a:r>
            </a:p>
            <a:p>
              <a:pPr algn="ctr" rtl="1">
                <a:spcBef>
                  <a:spcPct val="50000"/>
                </a:spcBef>
              </a:pPr>
              <a:r>
                <a:rPr lang="ar-SA" sz="1600" dirty="0">
                  <a:cs typeface="B Nazanin" pitchFamily="2" charset="-78"/>
                </a:rPr>
                <a:t>هماهنگي</a:t>
              </a:r>
              <a:endParaRPr lang="en-US" sz="1600" dirty="0">
                <a:cs typeface="B Nazanin" pitchFamily="2" charset="-78"/>
              </a:endParaRPr>
            </a:p>
          </p:txBody>
        </p:sp>
        <p:sp>
          <p:nvSpPr>
            <p:cNvPr id="39" name="Text Box 59"/>
            <p:cNvSpPr txBox="1">
              <a:spLocks noChangeArrowheads="1"/>
            </p:cNvSpPr>
            <p:nvPr/>
          </p:nvSpPr>
          <p:spPr bwMode="auto">
            <a:xfrm>
              <a:off x="4446" y="428"/>
              <a:ext cx="726" cy="509"/>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Nazanin" pitchFamily="2" charset="-78"/>
                </a:rPr>
                <a:t>رشد از طريق </a:t>
              </a:r>
            </a:p>
            <a:p>
              <a:pPr algn="ctr" rtl="1">
                <a:spcBef>
                  <a:spcPct val="50000"/>
                </a:spcBef>
              </a:pPr>
              <a:r>
                <a:rPr lang="ar-SA" sz="1600" dirty="0">
                  <a:cs typeface="B Nazanin" pitchFamily="2" charset="-78"/>
                </a:rPr>
                <a:t>همكاري</a:t>
              </a:r>
              <a:endParaRPr lang="en-US" sz="1600" dirty="0">
                <a:cs typeface="B Nazanin" pitchFamily="2" charset="-78"/>
              </a:endParaRPr>
            </a:p>
          </p:txBody>
        </p:sp>
        <p:sp>
          <p:nvSpPr>
            <p:cNvPr id="40" name="Text Box 60"/>
            <p:cNvSpPr txBox="1">
              <a:spLocks noChangeArrowheads="1"/>
            </p:cNvSpPr>
            <p:nvPr/>
          </p:nvSpPr>
          <p:spPr bwMode="auto">
            <a:xfrm>
              <a:off x="2298" y="2523"/>
              <a:ext cx="453" cy="421"/>
            </a:xfrm>
            <a:prstGeom prst="rect">
              <a:avLst/>
            </a:prstGeom>
            <a:noFill/>
            <a:ln w="19050">
              <a:noFill/>
              <a:miter lim="800000"/>
              <a:headEnd type="none" w="lg" len="lg"/>
              <a:tailEnd type="none" w="lg" len="lg"/>
            </a:ln>
            <a:effectLst/>
          </p:spPr>
          <p:txBody>
            <a:bodyPr lIns="90000" tIns="46800" rIns="90000" bIns="46800">
              <a:spAutoFit/>
            </a:bodyPr>
            <a:lstStyle/>
            <a:p>
              <a:pPr algn="r" rtl="1">
                <a:spcBef>
                  <a:spcPct val="50000"/>
                </a:spcBef>
              </a:pPr>
              <a:r>
                <a:rPr lang="ar-SA" sz="1600" dirty="0">
                  <a:cs typeface="B Nazanin" pitchFamily="2" charset="-78"/>
                </a:rPr>
                <a:t>بحران استقلال</a:t>
              </a:r>
              <a:endParaRPr lang="en-US" sz="1600" dirty="0">
                <a:cs typeface="B Nazanin" pitchFamily="2" charset="-78"/>
              </a:endParaRPr>
            </a:p>
          </p:txBody>
        </p:sp>
        <p:sp>
          <p:nvSpPr>
            <p:cNvPr id="41" name="Text Box 61"/>
            <p:cNvSpPr txBox="1">
              <a:spLocks noChangeArrowheads="1"/>
            </p:cNvSpPr>
            <p:nvPr/>
          </p:nvSpPr>
          <p:spPr bwMode="auto">
            <a:xfrm>
              <a:off x="3288" y="1880"/>
              <a:ext cx="384" cy="366"/>
            </a:xfrm>
            <a:prstGeom prst="rect">
              <a:avLst/>
            </a:prstGeom>
            <a:noFill/>
            <a:ln w="19050">
              <a:noFill/>
              <a:miter lim="800000"/>
              <a:headEnd type="none" w="lg" len="lg"/>
              <a:tailEnd type="none" w="lg" len="lg"/>
            </a:ln>
            <a:effectLst/>
          </p:spPr>
          <p:txBody>
            <a:bodyPr lIns="90000" tIns="46800" rIns="90000" bIns="46800">
              <a:spAutoFit/>
            </a:bodyPr>
            <a:lstStyle/>
            <a:p>
              <a:pPr algn="r" rtl="1">
                <a:spcBef>
                  <a:spcPct val="50000"/>
                </a:spcBef>
              </a:pPr>
              <a:r>
                <a:rPr lang="ar-SA" sz="1600">
                  <a:cs typeface="B Lotus" pitchFamily="10" charset="-78"/>
                </a:rPr>
                <a:t>بحران كنترل</a:t>
              </a:r>
              <a:endParaRPr lang="en-US" sz="1600">
                <a:cs typeface="B Lotus" pitchFamily="10" charset="-78"/>
              </a:endParaRPr>
            </a:p>
          </p:txBody>
        </p:sp>
        <p:sp>
          <p:nvSpPr>
            <p:cNvPr id="42" name="Text Box 62"/>
            <p:cNvSpPr txBox="1">
              <a:spLocks noChangeArrowheads="1"/>
            </p:cNvSpPr>
            <p:nvPr/>
          </p:nvSpPr>
          <p:spPr bwMode="auto">
            <a:xfrm>
              <a:off x="4086" y="1318"/>
              <a:ext cx="499" cy="863"/>
            </a:xfrm>
            <a:prstGeom prst="rect">
              <a:avLst/>
            </a:prstGeom>
            <a:noFill/>
            <a:ln w="19050">
              <a:noFill/>
              <a:miter lim="800000"/>
              <a:headEnd type="none" w="lg" len="lg"/>
              <a:tailEnd type="none" w="lg" len="lg"/>
            </a:ln>
            <a:effectLst/>
          </p:spPr>
          <p:txBody>
            <a:bodyPr lIns="90000" tIns="46800" rIns="90000" bIns="46800">
              <a:spAutoFit/>
            </a:bodyPr>
            <a:lstStyle/>
            <a:p>
              <a:pPr algn="ctr" rtl="1">
                <a:spcBef>
                  <a:spcPct val="50000"/>
                </a:spcBef>
              </a:pPr>
              <a:r>
                <a:rPr lang="ar-SA" sz="1600" dirty="0">
                  <a:cs typeface="B Nazanin" pitchFamily="2" charset="-78"/>
                </a:rPr>
                <a:t>بحران تشريفات اداري</a:t>
              </a:r>
            </a:p>
            <a:p>
              <a:pPr algn="r" rtl="1">
                <a:spcBef>
                  <a:spcPct val="50000"/>
                </a:spcBef>
              </a:pPr>
              <a:endParaRPr lang="en-US" sz="1600" dirty="0">
                <a:cs typeface="B Lotus" pitchFamily="10" charset="-78"/>
              </a:endParaRPr>
            </a:p>
          </p:txBody>
        </p:sp>
      </p:grpSp>
      <p:sp>
        <p:nvSpPr>
          <p:cNvPr id="63" name="Flowchart: Terminator 62"/>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005020"/>
                </a:solidFill>
                <a:latin typeface="+mj-lt"/>
                <a:cs typeface="B Nazanin" pitchFamily="2" charset="-78"/>
              </a:rPr>
              <a:t>نقش رهبری در مراحل رشد سازمانهاي نوپا</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سیستم چهار</a:t>
                      </a:r>
                    </a:p>
                    <a:p>
                      <a:pPr algn="ctr" rtl="0">
                        <a:lnSpc>
                          <a:spcPct val="150000"/>
                        </a:lnSpc>
                      </a:pPr>
                      <a:r>
                        <a:rPr lang="fa-IR" sz="3200" b="1" dirty="0" smtClean="0">
                          <a:solidFill>
                            <a:srgbClr val="7030A0"/>
                          </a:solidFill>
                          <a:cs typeface="B Titr" pitchFamily="2" charset="-78"/>
                        </a:rPr>
                        <a:t>(سبک مشارکتی)</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سیستم سوم</a:t>
                      </a:r>
                    </a:p>
                    <a:p>
                      <a:pPr algn="ctr" rtl="0">
                        <a:lnSpc>
                          <a:spcPct val="150000"/>
                        </a:lnSpc>
                      </a:pPr>
                      <a:r>
                        <a:rPr lang="fa-IR" sz="3200" b="1" dirty="0" smtClean="0">
                          <a:solidFill>
                            <a:srgbClr val="7030A0"/>
                          </a:solidFill>
                          <a:cs typeface="B Titr" pitchFamily="2" charset="-78"/>
                        </a:rPr>
                        <a:t>(سبک مشاوره ای)</a:t>
                      </a:r>
                      <a:r>
                        <a:rPr lang="fa-IR" sz="3200" b="1" dirty="0" smtClean="0">
                          <a:solidFill>
                            <a:srgbClr val="006600"/>
                          </a:solidFill>
                          <a:cs typeface="B Titr" pitchFamily="2" charset="-78"/>
                        </a:rPr>
                        <a:t> </a:t>
                      </a:r>
                      <a:endParaRPr lang="fa-IR" sz="32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سیستم دو</a:t>
                      </a:r>
                    </a:p>
                    <a:p>
                      <a:pPr algn="ctr" rtl="0">
                        <a:lnSpc>
                          <a:spcPct val="150000"/>
                        </a:lnSpc>
                      </a:pPr>
                      <a:r>
                        <a:rPr lang="fa-IR" sz="3200" b="1" dirty="0" smtClean="0">
                          <a:solidFill>
                            <a:srgbClr val="7030A0"/>
                          </a:solidFill>
                          <a:cs typeface="B Titr" pitchFamily="2" charset="-78"/>
                        </a:rPr>
                        <a:t>(سبک</a:t>
                      </a:r>
                      <a:r>
                        <a:rPr lang="fa-IR" sz="3200" b="1" baseline="0" dirty="0" smtClean="0">
                          <a:solidFill>
                            <a:srgbClr val="7030A0"/>
                          </a:solidFill>
                          <a:cs typeface="B Titr" pitchFamily="2" charset="-78"/>
                        </a:rPr>
                        <a:t> دلسوزانه)</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سیستم یک</a:t>
                      </a:r>
                    </a:p>
                    <a:p>
                      <a:pPr algn="ctr" rtl="0">
                        <a:lnSpc>
                          <a:spcPct val="150000"/>
                        </a:lnSpc>
                      </a:pPr>
                      <a:r>
                        <a:rPr lang="fa-IR" sz="3200" b="1" dirty="0" smtClean="0">
                          <a:solidFill>
                            <a:srgbClr val="7030A0"/>
                          </a:solidFill>
                          <a:cs typeface="B Titr" pitchFamily="2" charset="-78"/>
                        </a:rPr>
                        <a:t>(سبک آمرانه)</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اعتماد و اطمینان</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7"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8" name="Straight Arrow Connector 7"/>
          <p:cNvCxnSpPr>
            <a:stCxn id="7" idx="3"/>
            <a:endCxn id="6"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1" name="Rectangle 14"/>
          <p:cNvSpPr>
            <a:spLocks noChangeArrowheads="1"/>
          </p:cNvSpPr>
          <p:nvPr/>
        </p:nvSpPr>
        <p:spPr bwMode="auto">
          <a:xfrm>
            <a:off x="124490"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2" name="Straight Arrow Connector 11"/>
          <p:cNvCxnSpPr>
            <a:stCxn id="10" idx="2"/>
            <a:endCxn id="11" idx="0"/>
          </p:cNvCxnSpPr>
          <p:nvPr/>
        </p:nvCxnSpPr>
        <p:spPr>
          <a:xfrm rot="5400000">
            <a:off x="-1185124" y="4491468"/>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409592" y="4355781"/>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تصمیم گیری</a:t>
            </a:r>
            <a:endParaRPr lang="en-US" sz="1600" b="1" dirty="0">
              <a:solidFill>
                <a:srgbClr val="C00000"/>
              </a:solidFill>
              <a:cs typeface="B Titr" pitchFamily="2" charset="-78"/>
            </a:endParaRPr>
          </a:p>
        </p:txBody>
      </p:sp>
      <p:sp>
        <p:nvSpPr>
          <p:cNvPr id="14" name="Rounded Rectangle 13"/>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22" name="Flowchart: Terminator 21"/>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سیستم های مدیریت لیکرت</a:t>
            </a:r>
            <a:endParaRPr lang="en-US" sz="3200" b="1" dirty="0">
              <a:solidFill>
                <a:srgbClr val="005020"/>
              </a:solidFill>
              <a:latin typeface="+mj-lt"/>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7030A0"/>
                          </a:solidFill>
                          <a:cs typeface="B Titr" pitchFamily="2" charset="-78"/>
                        </a:rPr>
                        <a:t>ماندگار</a:t>
                      </a:r>
                      <a:endParaRPr lang="fa-IR" sz="3200"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r>
                        <a:rPr lang="fa-IR" sz="3200" b="1" dirty="0" smtClean="0">
                          <a:solidFill>
                            <a:srgbClr val="7030A0"/>
                          </a:solidFill>
                          <a:cs typeface="B Titr" pitchFamily="2" charset="-78"/>
                        </a:rPr>
                        <a:t>انسان محور</a:t>
                      </a:r>
                      <a:endParaRPr lang="fa-IR" sz="32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r>
                        <a:rPr lang="fa-IR" sz="3200" b="1" dirty="0" smtClean="0">
                          <a:solidFill>
                            <a:srgbClr val="7030A0"/>
                          </a:solidFill>
                          <a:cs typeface="B Titr" pitchFamily="2" charset="-78"/>
                        </a:rPr>
                        <a:t>کار محور</a:t>
                      </a:r>
                      <a:endParaRPr lang="fa-IR" sz="100" dirty="0" smtClean="0">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7030A0"/>
                          </a:solidFill>
                          <a:cs typeface="B Titr" pitchFamily="2" charset="-78"/>
                        </a:rPr>
                        <a:t>بی</a:t>
                      </a:r>
                      <a:r>
                        <a:rPr lang="fa-IR" sz="3200" b="1" baseline="0" dirty="0" smtClean="0">
                          <a:solidFill>
                            <a:srgbClr val="7030A0"/>
                          </a:solidFill>
                          <a:cs typeface="B Titr" pitchFamily="2" charset="-78"/>
                        </a:rPr>
                        <a:t> لیاقت</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ساخت دهی / ابتکارعمل</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286645" y="1693398"/>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حداکثر</a:t>
            </a:r>
            <a:endParaRPr lang="en-US" sz="1400" b="1" dirty="0">
              <a:cs typeface="B Nazanin" pitchFamily="2" charset="-78"/>
            </a:endParaRPr>
          </a:p>
        </p:txBody>
      </p:sp>
      <p:sp>
        <p:nvSpPr>
          <p:cNvPr id="6" name="Rectangle 15"/>
          <p:cNvSpPr>
            <a:spLocks noChangeArrowheads="1"/>
          </p:cNvSpPr>
          <p:nvPr/>
        </p:nvSpPr>
        <p:spPr bwMode="auto">
          <a:xfrm>
            <a:off x="1142977" y="1714599"/>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حداقل</a:t>
            </a:r>
            <a:endParaRPr lang="en-US" sz="2000" b="1" dirty="0">
              <a:cs typeface="B Nazanin" pitchFamily="2" charset="-78"/>
            </a:endParaRPr>
          </a:p>
        </p:txBody>
      </p:sp>
      <p:cxnSp>
        <p:nvCxnSpPr>
          <p:cNvPr id="7" name="Straight Arrow Connector 6"/>
          <p:cNvCxnSpPr>
            <a:stCxn id="6" idx="3"/>
            <a:endCxn id="5" idx="1"/>
          </p:cNvCxnSpPr>
          <p:nvPr/>
        </p:nvCxnSpPr>
        <p:spPr>
          <a:xfrm flipV="1">
            <a:off x="2928926" y="1892171"/>
            <a:ext cx="4357719" cy="2120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حداکثر</a:t>
            </a:r>
            <a:endParaRPr lang="en-US" sz="1600" b="1" dirty="0">
              <a:cs typeface="B Nazanin" pitchFamily="2" charset="-78"/>
            </a:endParaRPr>
          </a:p>
        </p:txBody>
      </p:sp>
      <p:sp>
        <p:nvSpPr>
          <p:cNvPr id="10" name="Rectangle 14"/>
          <p:cNvSpPr>
            <a:spLocks noChangeArrowheads="1"/>
          </p:cNvSpPr>
          <p:nvPr/>
        </p:nvSpPr>
        <p:spPr bwMode="auto">
          <a:xfrm>
            <a:off x="142844" y="6286631"/>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حداقل</a:t>
            </a:r>
            <a:endParaRPr lang="en-US" b="1" dirty="0">
              <a:cs typeface="B Nazanin" pitchFamily="2" charset="-78"/>
            </a:endParaRPr>
          </a:p>
        </p:txBody>
      </p:sp>
      <p:cxnSp>
        <p:nvCxnSpPr>
          <p:cNvPr id="11" name="Straight Arrow Connector 10"/>
          <p:cNvCxnSpPr>
            <a:stCxn id="9" idx="2"/>
            <a:endCxn id="10" idx="0"/>
          </p:cNvCxnSpPr>
          <p:nvPr/>
        </p:nvCxnSpPr>
        <p:spPr>
          <a:xfrm rot="5400000">
            <a:off x="-1186548" y="4511246"/>
            <a:ext cx="3542582"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284367"/>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ملاحظه گری/ مراعات</a:t>
            </a:r>
            <a:endParaRPr lang="en-US" sz="1600" b="1" dirty="0">
              <a:solidFill>
                <a:srgbClr val="C000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تئوری رهبری اوهایو </a:t>
            </a:r>
            <a:r>
              <a:rPr lang="fa-IR" sz="2400" b="1" dirty="0" smtClean="0">
                <a:solidFill>
                  <a:srgbClr val="005020"/>
                </a:solidFill>
                <a:latin typeface="+mj-lt"/>
                <a:cs typeface="B Nazanin" pitchFamily="2" charset="-78"/>
              </a:rPr>
              <a:t>(1945)</a:t>
            </a:r>
            <a:endParaRPr lang="en-US" sz="3200" b="1" dirty="0">
              <a:solidFill>
                <a:srgbClr val="005020"/>
              </a:solidFill>
              <a:latin typeface="+mj-lt"/>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شبکه مدیریت </a:t>
            </a:r>
            <a:r>
              <a:rPr lang="fa-IR" sz="1600" b="1" dirty="0" smtClean="0">
                <a:solidFill>
                  <a:srgbClr val="C00000"/>
                </a:solidFill>
                <a:cs typeface="B Titr" pitchFamily="2" charset="-78"/>
              </a:rPr>
              <a:t>(</a:t>
            </a:r>
            <a:r>
              <a:rPr lang="en-US" sz="1600" b="1" dirty="0" smtClean="0">
                <a:solidFill>
                  <a:srgbClr val="C00000"/>
                </a:solidFill>
                <a:cs typeface="B Titr" pitchFamily="2" charset="-78"/>
              </a:rPr>
              <a:t>Management Grid</a:t>
            </a:r>
            <a:r>
              <a:rPr lang="fa-IR" sz="1600" b="1" dirty="0" smtClean="0">
                <a:solidFill>
                  <a:srgbClr val="C00000"/>
                </a:solidFill>
                <a:cs typeface="B Titr" pitchFamily="2" charset="-78"/>
              </a:rPr>
              <a:t>) </a:t>
            </a:r>
            <a:r>
              <a:rPr lang="fa-IR" sz="2800" b="1" dirty="0" smtClean="0">
                <a:solidFill>
                  <a:srgbClr val="C00000"/>
                </a:solidFill>
                <a:cs typeface="B Titr" pitchFamily="2" charset="-78"/>
              </a:rPr>
              <a:t>: </a:t>
            </a:r>
            <a:r>
              <a:rPr lang="fa-IR" sz="2800" b="1" dirty="0" smtClean="0">
                <a:solidFill>
                  <a:srgbClr val="00860D"/>
                </a:solidFill>
                <a:cs typeface="B Titr" pitchFamily="2" charset="-78"/>
              </a:rPr>
              <a:t>رابرت بلیک </a:t>
            </a:r>
            <a:r>
              <a:rPr lang="fa-IR" sz="2800" b="1" dirty="0" smtClean="0">
                <a:solidFill>
                  <a:srgbClr val="C00000"/>
                </a:solidFill>
                <a:cs typeface="B Titr" pitchFamily="2" charset="-78"/>
              </a:rPr>
              <a:t>و </a:t>
            </a:r>
            <a:r>
              <a:rPr lang="fa-IR" sz="2800" b="1" dirty="0" smtClean="0">
                <a:solidFill>
                  <a:srgbClr val="00860D"/>
                </a:solidFill>
                <a:cs typeface="B Titr" pitchFamily="2" charset="-78"/>
              </a:rPr>
              <a:t>جین موتان</a:t>
            </a:r>
            <a:endParaRPr lang="en-US" sz="2800" b="1" dirty="0">
              <a:solidFill>
                <a:srgbClr val="00860D"/>
              </a:solidFill>
              <a:cs typeface="B Titr" pitchFamily="2" charset="-78"/>
            </a:endParaRPr>
          </a:p>
        </p:txBody>
      </p:sp>
      <p:graphicFrame>
        <p:nvGraphicFramePr>
          <p:cNvPr id="3" name="Table 2"/>
          <p:cNvGraphicFramePr>
            <a:graphicFrameLocks noGrp="1"/>
          </p:cNvGraphicFramePr>
          <p:nvPr/>
        </p:nvGraphicFramePr>
        <p:xfrm>
          <a:off x="1142973" y="1407648"/>
          <a:ext cx="7143804" cy="4643469"/>
        </p:xfrm>
        <a:graphic>
          <a:graphicData uri="http://schemas.openxmlformats.org/drawingml/2006/table">
            <a:tbl>
              <a:tblPr firstRow="1" bandRow="1">
                <a:tableStyleId>{5940675A-B579-460E-94D1-54222C63F5DA}</a:tableStyleId>
              </a:tblPr>
              <a:tblGrid>
                <a:gridCol w="793756"/>
                <a:gridCol w="793756"/>
                <a:gridCol w="793756"/>
                <a:gridCol w="793756"/>
                <a:gridCol w="793756"/>
                <a:gridCol w="793756"/>
                <a:gridCol w="793756"/>
                <a:gridCol w="793756"/>
                <a:gridCol w="793756"/>
              </a:tblGrid>
              <a:tr h="515941">
                <a:tc>
                  <a:txBody>
                    <a:bodyPr/>
                    <a:lstStyle/>
                    <a:p>
                      <a:pPr algn="ctr"/>
                      <a:r>
                        <a:rPr lang="fa-IR" sz="2400" b="1" dirty="0" smtClean="0">
                          <a:cs typeface="B Nazanin" pitchFamily="2" charset="-78"/>
                        </a:rPr>
                        <a:t>1/9</a:t>
                      </a:r>
                      <a:endParaRPr lang="en-US" sz="2400" b="1" dirty="0">
                        <a:cs typeface="B Nazanin" pitchFamily="2" charset="-78"/>
                      </a:endParaRPr>
                    </a:p>
                  </a:txBody>
                  <a:tcPr anchor="ctr" anchorCtr="1">
                    <a:solidFill>
                      <a:schemeClr val="tx1">
                        <a:lumMod val="10000"/>
                        <a:lumOff val="90000"/>
                      </a:schemeClr>
                    </a:solidFill>
                  </a:tcPr>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r>
                        <a:rPr lang="fa-IR" sz="2400" b="1" dirty="0" smtClean="0">
                          <a:cs typeface="B Nazanin" pitchFamily="2" charset="-78"/>
                        </a:rPr>
                        <a:t>9/9</a:t>
                      </a:r>
                      <a:endParaRPr lang="en-US" sz="2400" b="1" dirty="0">
                        <a:cs typeface="B Nazanin" pitchFamily="2" charset="-78"/>
                      </a:endParaRPr>
                    </a:p>
                  </a:txBody>
                  <a:tcPr anchor="ctr" anchorCtr="1">
                    <a:solidFill>
                      <a:schemeClr val="tx1">
                        <a:lumMod val="10000"/>
                        <a:lumOff val="90000"/>
                      </a:schemeClr>
                    </a:solidFill>
                  </a:tcPr>
                </a:tc>
              </a:tr>
              <a:tr h="515941">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r>
                        <a:rPr lang="fa-IR" sz="2400" b="1" dirty="0" smtClean="0">
                          <a:cs typeface="B Nazanin" pitchFamily="2" charset="-78"/>
                        </a:rPr>
                        <a:t>5/5</a:t>
                      </a:r>
                      <a:endParaRPr lang="en-US" sz="2400" b="1" dirty="0">
                        <a:cs typeface="B Nazanin" pitchFamily="2" charset="-78"/>
                      </a:endParaRPr>
                    </a:p>
                  </a:txBody>
                  <a:tcPr anchor="ctr" anchorCtr="1">
                    <a:solidFill>
                      <a:schemeClr val="tx1">
                        <a:lumMod val="10000"/>
                        <a:lumOff val="90000"/>
                      </a:schemeClr>
                    </a:solidFill>
                  </a:tcPr>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r>
              <a:tr h="515941">
                <a:tc>
                  <a:txBody>
                    <a:bodyPr/>
                    <a:lstStyle/>
                    <a:p>
                      <a:pPr algn="ctr"/>
                      <a:r>
                        <a:rPr lang="fa-IR" sz="2400" b="1" dirty="0" smtClean="0">
                          <a:cs typeface="B Nazanin" pitchFamily="2" charset="-78"/>
                        </a:rPr>
                        <a:t>1/1</a:t>
                      </a:r>
                      <a:endParaRPr lang="en-US" sz="2400" b="1" dirty="0">
                        <a:cs typeface="B Nazanin" pitchFamily="2" charset="-78"/>
                      </a:endParaRPr>
                    </a:p>
                  </a:txBody>
                  <a:tcPr anchor="ctr" anchorCtr="1">
                    <a:solidFill>
                      <a:schemeClr val="tx1">
                        <a:lumMod val="10000"/>
                        <a:lumOff val="90000"/>
                      </a:schemeClr>
                    </a:solidFill>
                  </a:tcPr>
                </a:tc>
                <a:tc>
                  <a:txBody>
                    <a:bodyPr/>
                    <a:lstStyle/>
                    <a:p>
                      <a:pPr algn="ctr"/>
                      <a:endParaRPr lang="en-US" sz="2400" b="1">
                        <a:cs typeface="B Nazanin" pitchFamily="2" charset="-78"/>
                      </a:endParaRPr>
                    </a:p>
                  </a:txBody>
                  <a:tcPr anchor="ctr" anchorCtr="1"/>
                </a:tc>
                <a:tc>
                  <a:txBody>
                    <a:bodyPr/>
                    <a:lstStyle/>
                    <a:p>
                      <a:pPr algn="ctr"/>
                      <a:endParaRPr lang="en-US" sz="2400" b="1">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endParaRPr lang="en-US" sz="2400" b="1" dirty="0">
                        <a:cs typeface="B Nazanin" pitchFamily="2" charset="-78"/>
                      </a:endParaRPr>
                    </a:p>
                  </a:txBody>
                  <a:tcPr anchor="ctr" anchorCtr="1"/>
                </a:tc>
                <a:tc>
                  <a:txBody>
                    <a:bodyPr/>
                    <a:lstStyle/>
                    <a:p>
                      <a:pPr algn="ctr"/>
                      <a:r>
                        <a:rPr lang="fa-IR" sz="2400" b="1" dirty="0" smtClean="0">
                          <a:cs typeface="B Nazanin" pitchFamily="2" charset="-78"/>
                        </a:rPr>
                        <a:t>9/1</a:t>
                      </a:r>
                      <a:endParaRPr lang="en-US" sz="2400" b="1" dirty="0">
                        <a:cs typeface="B Nazanin" pitchFamily="2" charset="-78"/>
                      </a:endParaRPr>
                    </a:p>
                  </a:txBody>
                  <a:tcPr anchor="ctr" anchorCtr="1">
                    <a:solidFill>
                      <a:schemeClr val="tx1">
                        <a:lumMod val="10000"/>
                        <a:lumOff val="90000"/>
                      </a:schemeClr>
                    </a:solidFill>
                  </a:tcPr>
                </a:tc>
              </a:tr>
            </a:tbl>
          </a:graphicData>
        </a:graphic>
      </p:graphicFrame>
      <p:sp>
        <p:nvSpPr>
          <p:cNvPr id="4" name="TextBox 3"/>
          <p:cNvSpPr txBox="1"/>
          <p:nvPr/>
        </p:nvSpPr>
        <p:spPr>
          <a:xfrm>
            <a:off x="1142976" y="1907711"/>
            <a:ext cx="2786082" cy="1031051"/>
          </a:xfrm>
          <a:prstGeom prst="rect">
            <a:avLst/>
          </a:prstGeom>
          <a:solidFill>
            <a:srgbClr val="FFFFFF"/>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a-IR" sz="1600" b="1" dirty="0" smtClean="0">
                <a:solidFill>
                  <a:srgbClr val="00860D"/>
                </a:solidFill>
                <a:cs typeface="B Nazanin" pitchFamily="2" charset="-78"/>
              </a:rPr>
              <a:t>مدیریت باشگاهی</a:t>
            </a:r>
          </a:p>
          <a:p>
            <a:pPr algn="ctr"/>
            <a:r>
              <a:rPr lang="fa-IR" sz="1500" b="1" dirty="0" smtClean="0">
                <a:cs typeface="B Nazanin" pitchFamily="2" charset="-78"/>
              </a:rPr>
              <a:t>توجه عمیق و دقیق به نیازهای افراد : تا روابط حسنه شود و جو با شرایط صمیمی و دوستانه بر سازمان حاکم گردد .</a:t>
            </a:r>
            <a:endParaRPr lang="en-US" sz="1500" b="1" dirty="0">
              <a:cs typeface="B Nazanin" pitchFamily="2" charset="-78"/>
            </a:endParaRPr>
          </a:p>
        </p:txBody>
      </p:sp>
      <p:sp>
        <p:nvSpPr>
          <p:cNvPr id="5" name="TextBox 4"/>
          <p:cNvSpPr txBox="1"/>
          <p:nvPr/>
        </p:nvSpPr>
        <p:spPr>
          <a:xfrm>
            <a:off x="5500694" y="1909687"/>
            <a:ext cx="2786082" cy="1569660"/>
          </a:xfrm>
          <a:prstGeom prst="rect">
            <a:avLst/>
          </a:prstGeom>
          <a:solidFill>
            <a:srgbClr val="FFFFFF"/>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a-IR" sz="1600" b="1" dirty="0" smtClean="0">
                <a:solidFill>
                  <a:srgbClr val="00860D"/>
                </a:solidFill>
                <a:cs typeface="B Nazanin" pitchFamily="2" charset="-78"/>
              </a:rPr>
              <a:t>مدیریت تیمی</a:t>
            </a:r>
          </a:p>
          <a:p>
            <a:pPr algn="ctr"/>
            <a:r>
              <a:rPr lang="fa-IR" sz="1600" b="1" dirty="0" smtClean="0">
                <a:cs typeface="B Nazanin" pitchFamily="2" charset="-78"/>
              </a:rPr>
              <a:t>کارهابه وسیله ی افراد بسیار متعهد انجام می شود . در سازمان ، افراد منافع مشترک دارند و وابستگی یا روابط متقابل آنها موجب احترام متقابل می گردد.</a:t>
            </a:r>
            <a:endParaRPr lang="en-US" sz="1600" b="1" dirty="0">
              <a:cs typeface="B Nazanin" pitchFamily="2" charset="-78"/>
            </a:endParaRPr>
          </a:p>
        </p:txBody>
      </p:sp>
      <p:sp>
        <p:nvSpPr>
          <p:cNvPr id="6" name="TextBox 5"/>
          <p:cNvSpPr txBox="1"/>
          <p:nvPr/>
        </p:nvSpPr>
        <p:spPr>
          <a:xfrm>
            <a:off x="3500430" y="3979413"/>
            <a:ext cx="2428892" cy="1569660"/>
          </a:xfrm>
          <a:prstGeom prst="rect">
            <a:avLst/>
          </a:prstGeom>
          <a:solidFill>
            <a:srgbClr val="FFFFFF"/>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a-IR" sz="1600" b="1" dirty="0" smtClean="0">
                <a:solidFill>
                  <a:srgbClr val="00860D"/>
                </a:solidFill>
                <a:cs typeface="B Nazanin" pitchFamily="2" charset="-78"/>
              </a:rPr>
              <a:t>مدیریت انسانی و سازمانی</a:t>
            </a:r>
          </a:p>
          <a:p>
            <a:pPr algn="ctr"/>
            <a:r>
              <a:rPr lang="fa-IR" sz="1600" b="1" dirty="0" smtClean="0">
                <a:cs typeface="B Nazanin" pitchFamily="2" charset="-78"/>
              </a:rPr>
              <a:t>همزمان ، به عملکرد سازمان و رضایت شغلی کارکنان توجه می شود . </a:t>
            </a:r>
          </a:p>
          <a:p>
            <a:pPr algn="ctr"/>
            <a:r>
              <a:rPr lang="fa-IR" sz="1600" b="1" dirty="0" smtClean="0">
                <a:cs typeface="B Nazanin" pitchFamily="2" charset="-78"/>
              </a:rPr>
              <a:t>هم تولید و هم میزان رضایت شغلی اعضای سازمان بالاست .</a:t>
            </a:r>
            <a:endParaRPr lang="en-US" sz="1600" b="1" dirty="0">
              <a:cs typeface="B Nazanin" pitchFamily="2" charset="-78"/>
            </a:endParaRPr>
          </a:p>
        </p:txBody>
      </p:sp>
      <p:sp>
        <p:nvSpPr>
          <p:cNvPr id="7" name="TextBox 6"/>
          <p:cNvSpPr txBox="1"/>
          <p:nvPr/>
        </p:nvSpPr>
        <p:spPr>
          <a:xfrm>
            <a:off x="1142976" y="4299048"/>
            <a:ext cx="1643074" cy="1323439"/>
          </a:xfrm>
          <a:prstGeom prst="rect">
            <a:avLst/>
          </a:prstGeom>
          <a:solidFill>
            <a:srgbClr val="FFFFFF"/>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a-IR" sz="1600" b="1" dirty="0" smtClean="0">
                <a:solidFill>
                  <a:srgbClr val="00860D"/>
                </a:solidFill>
                <a:cs typeface="B Nazanin" pitchFamily="2" charset="-78"/>
              </a:rPr>
              <a:t>مدیریت نا محسوس</a:t>
            </a:r>
          </a:p>
          <a:p>
            <a:pPr algn="ctr"/>
            <a:r>
              <a:rPr lang="fa-IR" sz="1600" b="1" dirty="0" smtClean="0">
                <a:cs typeface="B Nazanin" pitchFamily="2" charset="-78"/>
              </a:rPr>
              <a:t>کمترین قدرت اعمال می شود و بدون نظارت مدیریت ، کارها انجام می شود .</a:t>
            </a:r>
            <a:endParaRPr lang="en-US" sz="1600" b="1" dirty="0">
              <a:cs typeface="B Nazanin" pitchFamily="2" charset="-78"/>
            </a:endParaRPr>
          </a:p>
        </p:txBody>
      </p:sp>
      <p:sp>
        <p:nvSpPr>
          <p:cNvPr id="8" name="TextBox 7"/>
          <p:cNvSpPr txBox="1"/>
          <p:nvPr/>
        </p:nvSpPr>
        <p:spPr>
          <a:xfrm>
            <a:off x="6500826" y="4050851"/>
            <a:ext cx="1785950" cy="1554272"/>
          </a:xfrm>
          <a:prstGeom prst="rect">
            <a:avLst/>
          </a:prstGeom>
          <a:solidFill>
            <a:srgbClr val="FFFFFF"/>
          </a:solidFill>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a-IR" sz="1600" b="1" dirty="0" smtClean="0">
                <a:solidFill>
                  <a:srgbClr val="00860D"/>
                </a:solidFill>
                <a:cs typeface="B Nazanin" pitchFamily="2" charset="-78"/>
              </a:rPr>
              <a:t>استبدادی</a:t>
            </a:r>
          </a:p>
          <a:p>
            <a:pPr algn="ctr"/>
            <a:r>
              <a:rPr lang="fa-IR" sz="1500" b="1" dirty="0" smtClean="0">
                <a:cs typeface="B Nazanin" pitchFamily="2" charset="-78"/>
              </a:rPr>
              <a:t>صدور دستور و بخشنامه.</a:t>
            </a:r>
          </a:p>
          <a:p>
            <a:pPr algn="ctr"/>
            <a:r>
              <a:rPr lang="fa-IR" sz="1600" b="1" dirty="0" smtClean="0">
                <a:cs typeface="B Nazanin" pitchFamily="2" charset="-78"/>
              </a:rPr>
              <a:t>کارها باید دقیق اجرا شود و افراد سازمان نوعی وسیله برای انجام کار به حساب می ایند .</a:t>
            </a:r>
            <a:endParaRPr lang="en-US" sz="1600" b="1" dirty="0">
              <a:cs typeface="B Nazanin" pitchFamily="2" charset="-78"/>
            </a:endParaRPr>
          </a:p>
        </p:txBody>
      </p:sp>
      <p:sp>
        <p:nvSpPr>
          <p:cNvPr id="9" name="TextBox 8"/>
          <p:cNvSpPr txBox="1"/>
          <p:nvPr/>
        </p:nvSpPr>
        <p:spPr>
          <a:xfrm>
            <a:off x="785786" y="1336207"/>
            <a:ext cx="357190" cy="4998933"/>
          </a:xfrm>
          <a:prstGeom prst="rect">
            <a:avLst/>
          </a:prstGeom>
          <a:noFill/>
        </p:spPr>
        <p:txBody>
          <a:bodyPr wrap="square" rtlCol="0">
            <a:spAutoFit/>
          </a:bodyPr>
          <a:lstStyle/>
          <a:p>
            <a:pPr>
              <a:lnSpc>
                <a:spcPct val="200000"/>
              </a:lnSpc>
            </a:pPr>
            <a:r>
              <a:rPr lang="fa-IR" b="1" dirty="0" smtClean="0"/>
              <a:t>9</a:t>
            </a:r>
          </a:p>
          <a:p>
            <a:pPr>
              <a:lnSpc>
                <a:spcPct val="200000"/>
              </a:lnSpc>
            </a:pPr>
            <a:r>
              <a:rPr lang="fa-IR" b="1" dirty="0" smtClean="0"/>
              <a:t>8</a:t>
            </a:r>
          </a:p>
          <a:p>
            <a:pPr>
              <a:lnSpc>
                <a:spcPct val="200000"/>
              </a:lnSpc>
            </a:pPr>
            <a:r>
              <a:rPr lang="fa-IR" b="1" dirty="0" smtClean="0"/>
              <a:t>7</a:t>
            </a:r>
          </a:p>
          <a:p>
            <a:pPr>
              <a:lnSpc>
                <a:spcPct val="200000"/>
              </a:lnSpc>
            </a:pPr>
            <a:r>
              <a:rPr lang="fa-IR" b="1" dirty="0" smtClean="0"/>
              <a:t>6</a:t>
            </a:r>
          </a:p>
          <a:p>
            <a:pPr>
              <a:lnSpc>
                <a:spcPct val="200000"/>
              </a:lnSpc>
            </a:pPr>
            <a:r>
              <a:rPr lang="fa-IR" b="1" dirty="0" smtClean="0"/>
              <a:t>5</a:t>
            </a:r>
          </a:p>
          <a:p>
            <a:pPr>
              <a:lnSpc>
                <a:spcPct val="200000"/>
              </a:lnSpc>
            </a:pPr>
            <a:r>
              <a:rPr lang="fa-IR" b="1" dirty="0" smtClean="0"/>
              <a:t>4</a:t>
            </a:r>
          </a:p>
          <a:p>
            <a:pPr>
              <a:lnSpc>
                <a:spcPct val="200000"/>
              </a:lnSpc>
            </a:pPr>
            <a:r>
              <a:rPr lang="fa-IR" b="1" dirty="0" smtClean="0"/>
              <a:t>3</a:t>
            </a:r>
          </a:p>
          <a:p>
            <a:pPr>
              <a:lnSpc>
                <a:spcPct val="200000"/>
              </a:lnSpc>
            </a:pPr>
            <a:r>
              <a:rPr lang="fa-IR" b="1" dirty="0" smtClean="0"/>
              <a:t>2</a:t>
            </a:r>
          </a:p>
          <a:p>
            <a:pPr>
              <a:lnSpc>
                <a:spcPct val="200000"/>
              </a:lnSpc>
            </a:pPr>
            <a:r>
              <a:rPr lang="fa-IR" b="1" dirty="0"/>
              <a:t>1</a:t>
            </a:r>
            <a:endParaRPr lang="en-US" b="1" dirty="0"/>
          </a:p>
        </p:txBody>
      </p:sp>
      <p:sp>
        <p:nvSpPr>
          <p:cNvPr id="10" name="Rectangle 9"/>
          <p:cNvSpPr/>
          <p:nvPr/>
        </p:nvSpPr>
        <p:spPr>
          <a:xfrm>
            <a:off x="2214546" y="5991819"/>
            <a:ext cx="314510" cy="369332"/>
          </a:xfrm>
          <a:prstGeom prst="rect">
            <a:avLst/>
          </a:prstGeom>
        </p:spPr>
        <p:txBody>
          <a:bodyPr wrap="none">
            <a:spAutoFit/>
          </a:bodyPr>
          <a:lstStyle/>
          <a:p>
            <a:r>
              <a:rPr lang="fa-IR" b="1" dirty="0" smtClean="0"/>
              <a:t>2</a:t>
            </a:r>
            <a:endParaRPr lang="en-US" dirty="0"/>
          </a:p>
        </p:txBody>
      </p:sp>
      <p:sp>
        <p:nvSpPr>
          <p:cNvPr id="11" name="Rectangle 10"/>
          <p:cNvSpPr/>
          <p:nvPr/>
        </p:nvSpPr>
        <p:spPr>
          <a:xfrm>
            <a:off x="2971606" y="5979677"/>
            <a:ext cx="314510" cy="369332"/>
          </a:xfrm>
          <a:prstGeom prst="rect">
            <a:avLst/>
          </a:prstGeom>
        </p:spPr>
        <p:txBody>
          <a:bodyPr wrap="none">
            <a:spAutoFit/>
          </a:bodyPr>
          <a:lstStyle/>
          <a:p>
            <a:r>
              <a:rPr lang="fa-IR" b="1" dirty="0" smtClean="0"/>
              <a:t>3</a:t>
            </a:r>
            <a:endParaRPr lang="en-US" dirty="0"/>
          </a:p>
        </p:txBody>
      </p:sp>
      <p:sp>
        <p:nvSpPr>
          <p:cNvPr id="12" name="Rectangle 11"/>
          <p:cNvSpPr/>
          <p:nvPr/>
        </p:nvSpPr>
        <p:spPr>
          <a:xfrm>
            <a:off x="1428728" y="5979677"/>
            <a:ext cx="314510" cy="369332"/>
          </a:xfrm>
          <a:prstGeom prst="rect">
            <a:avLst/>
          </a:prstGeom>
        </p:spPr>
        <p:txBody>
          <a:bodyPr wrap="none">
            <a:spAutoFit/>
          </a:bodyPr>
          <a:lstStyle/>
          <a:p>
            <a:r>
              <a:rPr lang="fa-IR" b="1" dirty="0"/>
              <a:t>1</a:t>
            </a:r>
            <a:endParaRPr lang="en-US" dirty="0"/>
          </a:p>
        </p:txBody>
      </p:sp>
      <p:sp>
        <p:nvSpPr>
          <p:cNvPr id="13" name="Rectangle 12"/>
          <p:cNvSpPr/>
          <p:nvPr/>
        </p:nvSpPr>
        <p:spPr>
          <a:xfrm>
            <a:off x="3757424" y="5991819"/>
            <a:ext cx="314510" cy="369332"/>
          </a:xfrm>
          <a:prstGeom prst="rect">
            <a:avLst/>
          </a:prstGeom>
        </p:spPr>
        <p:txBody>
          <a:bodyPr wrap="none">
            <a:spAutoFit/>
          </a:bodyPr>
          <a:lstStyle/>
          <a:p>
            <a:r>
              <a:rPr lang="fa-IR" b="1" dirty="0"/>
              <a:t>4</a:t>
            </a:r>
            <a:endParaRPr lang="en-US" dirty="0"/>
          </a:p>
        </p:txBody>
      </p:sp>
      <p:sp>
        <p:nvSpPr>
          <p:cNvPr id="14" name="Rectangle 13"/>
          <p:cNvSpPr/>
          <p:nvPr/>
        </p:nvSpPr>
        <p:spPr>
          <a:xfrm>
            <a:off x="4572000" y="5991819"/>
            <a:ext cx="314510" cy="369332"/>
          </a:xfrm>
          <a:prstGeom prst="rect">
            <a:avLst/>
          </a:prstGeom>
        </p:spPr>
        <p:txBody>
          <a:bodyPr wrap="none">
            <a:spAutoFit/>
          </a:bodyPr>
          <a:lstStyle/>
          <a:p>
            <a:r>
              <a:rPr lang="fa-IR" b="1" dirty="0" smtClean="0"/>
              <a:t>5</a:t>
            </a:r>
            <a:endParaRPr lang="en-US" dirty="0"/>
          </a:p>
        </p:txBody>
      </p:sp>
      <p:sp>
        <p:nvSpPr>
          <p:cNvPr id="15" name="Rectangle 14"/>
          <p:cNvSpPr/>
          <p:nvPr/>
        </p:nvSpPr>
        <p:spPr>
          <a:xfrm>
            <a:off x="5329060" y="5991819"/>
            <a:ext cx="314510" cy="369332"/>
          </a:xfrm>
          <a:prstGeom prst="rect">
            <a:avLst/>
          </a:prstGeom>
        </p:spPr>
        <p:txBody>
          <a:bodyPr wrap="none">
            <a:spAutoFit/>
          </a:bodyPr>
          <a:lstStyle/>
          <a:p>
            <a:r>
              <a:rPr lang="fa-IR" b="1" dirty="0" smtClean="0"/>
              <a:t>6</a:t>
            </a:r>
            <a:endParaRPr lang="en-US" dirty="0"/>
          </a:p>
        </p:txBody>
      </p:sp>
      <p:sp>
        <p:nvSpPr>
          <p:cNvPr id="16" name="Rectangle 15"/>
          <p:cNvSpPr/>
          <p:nvPr/>
        </p:nvSpPr>
        <p:spPr>
          <a:xfrm>
            <a:off x="6114878" y="5991819"/>
            <a:ext cx="314510" cy="369332"/>
          </a:xfrm>
          <a:prstGeom prst="rect">
            <a:avLst/>
          </a:prstGeom>
        </p:spPr>
        <p:txBody>
          <a:bodyPr wrap="none">
            <a:spAutoFit/>
          </a:bodyPr>
          <a:lstStyle/>
          <a:p>
            <a:r>
              <a:rPr lang="fa-IR" b="1" dirty="0"/>
              <a:t>7</a:t>
            </a:r>
            <a:endParaRPr lang="en-US" dirty="0"/>
          </a:p>
        </p:txBody>
      </p:sp>
      <p:sp>
        <p:nvSpPr>
          <p:cNvPr id="17" name="Rectangle 16"/>
          <p:cNvSpPr/>
          <p:nvPr/>
        </p:nvSpPr>
        <p:spPr>
          <a:xfrm>
            <a:off x="6929454" y="5991819"/>
            <a:ext cx="314510" cy="369332"/>
          </a:xfrm>
          <a:prstGeom prst="rect">
            <a:avLst/>
          </a:prstGeom>
        </p:spPr>
        <p:txBody>
          <a:bodyPr wrap="none">
            <a:spAutoFit/>
          </a:bodyPr>
          <a:lstStyle/>
          <a:p>
            <a:r>
              <a:rPr lang="fa-IR" b="1" dirty="0"/>
              <a:t>8</a:t>
            </a:r>
            <a:endParaRPr lang="en-US" dirty="0"/>
          </a:p>
        </p:txBody>
      </p:sp>
      <p:sp>
        <p:nvSpPr>
          <p:cNvPr id="18" name="Rectangle 17"/>
          <p:cNvSpPr/>
          <p:nvPr/>
        </p:nvSpPr>
        <p:spPr>
          <a:xfrm>
            <a:off x="7757952" y="5991819"/>
            <a:ext cx="314510" cy="369332"/>
          </a:xfrm>
          <a:prstGeom prst="rect">
            <a:avLst/>
          </a:prstGeom>
        </p:spPr>
        <p:txBody>
          <a:bodyPr wrap="none">
            <a:spAutoFit/>
          </a:bodyPr>
          <a:lstStyle/>
          <a:p>
            <a:r>
              <a:rPr lang="fa-IR" b="1" dirty="0"/>
              <a:t>9</a:t>
            </a:r>
            <a:endParaRPr lang="en-US" dirty="0"/>
          </a:p>
        </p:txBody>
      </p:sp>
      <p:sp>
        <p:nvSpPr>
          <p:cNvPr id="19" name="TextBox 18"/>
          <p:cNvSpPr txBox="1"/>
          <p:nvPr/>
        </p:nvSpPr>
        <p:spPr>
          <a:xfrm rot="16200000">
            <a:off x="6145332" y="3477653"/>
            <a:ext cx="5072097" cy="646331"/>
          </a:xfrm>
          <a:prstGeom prst="rect">
            <a:avLst/>
          </a:prstGeom>
          <a:noFill/>
        </p:spPr>
        <p:txBody>
          <a:bodyPr wrap="square" rtlCol="0">
            <a:spAutoFit/>
          </a:bodyPr>
          <a:lstStyle/>
          <a:p>
            <a:pPr algn="ctr"/>
            <a:r>
              <a:rPr lang="fa-IR" b="1" dirty="0" smtClean="0">
                <a:cs typeface="B Nazanin" pitchFamily="2" charset="-78"/>
              </a:rPr>
              <a:t>این شبکه نمی تواند نتایج حاصل را نشان دهد و فقط نشان دهنده ی شیوه ی اندیشه ی رهبر می باشد .</a:t>
            </a:r>
            <a:endParaRPr lang="en-US" b="1" dirty="0">
              <a:cs typeface="B Nazanin" pitchFamily="2" charset="-78"/>
            </a:endParaRPr>
          </a:p>
        </p:txBody>
      </p:sp>
      <p:sp>
        <p:nvSpPr>
          <p:cNvPr id="20" name="Rounded Rectangle 19"/>
          <p:cNvSpPr/>
          <p:nvPr/>
        </p:nvSpPr>
        <p:spPr>
          <a:xfrm rot="16200000">
            <a:off x="-2009473" y="3541608"/>
            <a:ext cx="4857784" cy="58985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4"/>
          <p:cNvSpPr>
            <a:spLocks noChangeArrowheads="1"/>
          </p:cNvSpPr>
          <p:nvPr/>
        </p:nvSpPr>
        <p:spPr bwMode="auto">
          <a:xfrm>
            <a:off x="124490" y="1428846"/>
            <a:ext cx="589858"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endParaRPr lang="en-US" sz="1200" b="1" dirty="0">
              <a:cs typeface="B Nazanin" pitchFamily="2" charset="-78"/>
            </a:endParaRPr>
          </a:p>
        </p:txBody>
      </p:sp>
      <p:sp>
        <p:nvSpPr>
          <p:cNvPr id="22" name="Rectangle 14"/>
          <p:cNvSpPr>
            <a:spLocks noChangeArrowheads="1"/>
          </p:cNvSpPr>
          <p:nvPr/>
        </p:nvSpPr>
        <p:spPr bwMode="auto">
          <a:xfrm>
            <a:off x="124491" y="5908239"/>
            <a:ext cx="589857"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400" b="1" dirty="0">
              <a:cs typeface="B Nazanin" pitchFamily="2" charset="-78"/>
            </a:endParaRPr>
          </a:p>
        </p:txBody>
      </p:sp>
      <p:cxnSp>
        <p:nvCxnSpPr>
          <p:cNvPr id="23" name="Straight Arrow Connector 22"/>
          <p:cNvCxnSpPr>
            <a:stCxn id="21" idx="2"/>
            <a:endCxn id="22" idx="0"/>
          </p:cNvCxnSpPr>
          <p:nvPr/>
        </p:nvCxnSpPr>
        <p:spPr>
          <a:xfrm rot="16200000" flipH="1">
            <a:off x="-1652283" y="3836536"/>
            <a:ext cx="4143404" cy="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rot="16200000">
            <a:off x="-1409592" y="3712862"/>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توجه به کارکنان</a:t>
            </a:r>
            <a:endParaRPr lang="en-US" sz="1600" b="1" dirty="0">
              <a:solidFill>
                <a:srgbClr val="C00000"/>
              </a:solidFill>
              <a:cs typeface="B Titr" pitchFamily="2" charset="-78"/>
            </a:endParaRPr>
          </a:p>
        </p:txBody>
      </p:sp>
      <p:sp>
        <p:nvSpPr>
          <p:cNvPr id="25" name="Rounded Rectangle 24"/>
          <p:cNvSpPr/>
          <p:nvPr/>
        </p:nvSpPr>
        <p:spPr>
          <a:xfrm>
            <a:off x="1142976" y="6295902"/>
            <a:ext cx="7143800" cy="50006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4"/>
          <p:cNvSpPr>
            <a:spLocks noChangeArrowheads="1"/>
          </p:cNvSpPr>
          <p:nvPr/>
        </p:nvSpPr>
        <p:spPr bwMode="auto">
          <a:xfrm>
            <a:off x="7786710" y="6419318"/>
            <a:ext cx="642943" cy="305212"/>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زیاد</a:t>
            </a:r>
            <a:endParaRPr lang="en-US" sz="1400" b="1" dirty="0">
              <a:cs typeface="B Nazanin" pitchFamily="2" charset="-78"/>
            </a:endParaRPr>
          </a:p>
        </p:txBody>
      </p:sp>
      <p:sp>
        <p:nvSpPr>
          <p:cNvPr id="27" name="Rectangle 15"/>
          <p:cNvSpPr>
            <a:spLocks noChangeArrowheads="1"/>
          </p:cNvSpPr>
          <p:nvPr/>
        </p:nvSpPr>
        <p:spPr bwMode="auto">
          <a:xfrm>
            <a:off x="1142977" y="6397812"/>
            <a:ext cx="642941"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200" b="1" dirty="0">
              <a:cs typeface="B Nazanin" pitchFamily="2" charset="-78"/>
            </a:endParaRPr>
          </a:p>
        </p:txBody>
      </p:sp>
      <p:cxnSp>
        <p:nvCxnSpPr>
          <p:cNvPr id="28" name="Straight Arrow Connector 27"/>
          <p:cNvCxnSpPr>
            <a:stCxn id="27" idx="3"/>
            <a:endCxn id="26" idx="1"/>
          </p:cNvCxnSpPr>
          <p:nvPr/>
        </p:nvCxnSpPr>
        <p:spPr>
          <a:xfrm>
            <a:off x="1785918" y="6565807"/>
            <a:ext cx="6000792" cy="6117"/>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12"/>
          <p:cNvSpPr>
            <a:spLocks noChangeArrowheads="1"/>
          </p:cNvSpPr>
          <p:nvPr/>
        </p:nvSpPr>
        <p:spPr bwMode="auto">
          <a:xfrm>
            <a:off x="857224" y="6265430"/>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توجه به تولید</a:t>
            </a:r>
            <a:endParaRPr lang="en-US" sz="1600" b="1" dirty="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endParaRPr lang="fa-IR" sz="3200"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endParaRPr lang="fa-IR" sz="32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endParaRPr lang="fa-IR" sz="100" dirty="0" smtClean="0">
                        <a:cs typeface="B Nazanin" pitchFamily="2" charset="-78"/>
                      </a:endParaRPr>
                    </a:p>
                  </a:txBody>
                  <a:tcPr anchor="ctr">
                    <a:solidFill>
                      <a:schemeClr val="accent4">
                        <a:lumMod val="75000"/>
                        <a:alpha val="9000"/>
                      </a:schemeClr>
                    </a:solidFill>
                  </a:tcPr>
                </a:tc>
                <a:tc>
                  <a:txBody>
                    <a:bodyPr/>
                    <a:lstStyle/>
                    <a:p>
                      <a:pPr algn="ctr" rtl="0"/>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توجه به تولید</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358213" y="1693398"/>
            <a:ext cx="642943" cy="305212"/>
          </a:xfrm>
          <a:prstGeom prst="rect">
            <a:avLst/>
          </a:prstGeom>
          <a:noFill/>
          <a:ln w="9525">
            <a:noFill/>
            <a:miter lim="800000"/>
            <a:headEnd/>
            <a:tailEnd/>
          </a:ln>
        </p:spPr>
        <p:txBody>
          <a:bodyPr wrap="square" lIns="90488" tIns="44450" rIns="90488" bIns="44450">
            <a:spAutoFit/>
          </a:bodyPr>
          <a:lstStyle/>
          <a:p>
            <a:pPr algn="ctr" eaLnBrk="0" hangingPunct="0"/>
            <a:r>
              <a:rPr lang="fa-IR" sz="1400" b="1" dirty="0" smtClean="0">
                <a:cs typeface="B Nazanin" pitchFamily="2" charset="-78"/>
              </a:rPr>
              <a:t>زیاد</a:t>
            </a:r>
            <a:endParaRPr lang="en-US" sz="1400" b="1" dirty="0">
              <a:cs typeface="B Nazanin" pitchFamily="2" charset="-78"/>
            </a:endParaRPr>
          </a:p>
        </p:txBody>
      </p:sp>
      <p:sp>
        <p:nvSpPr>
          <p:cNvPr id="6" name="Rectangle 15"/>
          <p:cNvSpPr>
            <a:spLocks noChangeArrowheads="1"/>
          </p:cNvSpPr>
          <p:nvPr/>
        </p:nvSpPr>
        <p:spPr bwMode="auto">
          <a:xfrm>
            <a:off x="1142977" y="1714599"/>
            <a:ext cx="642941"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200" b="1" dirty="0">
              <a:cs typeface="B Nazanin" pitchFamily="2" charset="-78"/>
            </a:endParaRPr>
          </a:p>
        </p:txBody>
      </p:sp>
      <p:cxnSp>
        <p:nvCxnSpPr>
          <p:cNvPr id="7" name="Straight Arrow Connector 6"/>
          <p:cNvCxnSpPr>
            <a:stCxn id="6" idx="3"/>
            <a:endCxn id="5" idx="1"/>
          </p:cNvCxnSpPr>
          <p:nvPr/>
        </p:nvCxnSpPr>
        <p:spPr>
          <a:xfrm flipV="1">
            <a:off x="1785918" y="1846004"/>
            <a:ext cx="6572295" cy="36590"/>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46504"/>
            <a:ext cx="928694"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endParaRPr lang="en-US" sz="1200" b="1" dirty="0">
              <a:cs typeface="B Nazanin" pitchFamily="2" charset="-78"/>
            </a:endParaRPr>
          </a:p>
        </p:txBody>
      </p:sp>
      <p:sp>
        <p:nvSpPr>
          <p:cNvPr id="10" name="Rectangle 14"/>
          <p:cNvSpPr>
            <a:spLocks noChangeArrowheads="1"/>
          </p:cNvSpPr>
          <p:nvPr/>
        </p:nvSpPr>
        <p:spPr bwMode="auto">
          <a:xfrm>
            <a:off x="124490" y="6336868"/>
            <a:ext cx="875609"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400" b="1" dirty="0">
              <a:cs typeface="B Nazanin" pitchFamily="2" charset="-78"/>
            </a:endParaRPr>
          </a:p>
        </p:txBody>
      </p:sp>
      <p:cxnSp>
        <p:nvCxnSpPr>
          <p:cNvPr id="11" name="Straight Arrow Connector 10"/>
          <p:cNvCxnSpPr>
            <a:stCxn id="9" idx="2"/>
            <a:endCxn id="10" idx="0"/>
          </p:cNvCxnSpPr>
          <p:nvPr/>
        </p:nvCxnSpPr>
        <p:spPr>
          <a:xfrm rot="5400000">
            <a:off x="-1251621" y="4496409"/>
            <a:ext cx="3654375"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355781"/>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توجه به کارکنان</a:t>
            </a:r>
            <a:endParaRPr lang="en-US" sz="1600" b="1" dirty="0">
              <a:solidFill>
                <a:srgbClr val="C000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SRP</a:t>
            </a:r>
            <a:r>
              <a:rPr lang="en-US" sz="1400" b="1" spc="300" dirty="0" smtClean="0"/>
              <a:t>s</a:t>
            </a:r>
            <a:endParaRPr lang="en-US" sz="2400" b="1" spc="300" dirty="0"/>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ترکیب تئوری رهبری شبکه مدیریت و اوهایو</a:t>
            </a:r>
            <a:endParaRPr lang="en-US" sz="3200" b="1" dirty="0">
              <a:solidFill>
                <a:srgbClr val="005020"/>
              </a:solidFill>
              <a:latin typeface="+mj-lt"/>
              <a:cs typeface="B Nazanin" pitchFamily="2" charset="-78"/>
            </a:endParaRPr>
          </a:p>
        </p:txBody>
      </p:sp>
      <p:sp>
        <p:nvSpPr>
          <p:cNvPr id="15" name="Rectangle 14"/>
          <p:cNvSpPr>
            <a:spLocks noChangeArrowheads="1"/>
          </p:cNvSpPr>
          <p:nvPr/>
        </p:nvSpPr>
        <p:spPr bwMode="auto">
          <a:xfrm>
            <a:off x="7929586" y="2336340"/>
            <a:ext cx="1071570" cy="828432"/>
          </a:xfrm>
          <a:prstGeom prst="rect">
            <a:avLst/>
          </a:prstGeom>
          <a:noFill/>
          <a:ln w="9525">
            <a:noFill/>
            <a:miter lim="800000"/>
            <a:headEnd/>
            <a:tailEnd/>
          </a:ln>
        </p:spPr>
        <p:txBody>
          <a:bodyPr wrap="square" lIns="90488" tIns="44450" rIns="90488" bIns="44450">
            <a:spAutoFit/>
          </a:bodyPr>
          <a:lstStyle/>
          <a:p>
            <a:pPr algn="r" eaLnBrk="0" hangingPunct="0"/>
            <a:r>
              <a:rPr lang="fa-IR" sz="2400" b="1" dirty="0" smtClean="0">
                <a:solidFill>
                  <a:srgbClr val="7030A0"/>
                </a:solidFill>
                <a:cs typeface="B Nazanin" pitchFamily="2" charset="-78"/>
              </a:rPr>
              <a:t>9-9</a:t>
            </a:r>
          </a:p>
          <a:p>
            <a:pPr algn="ctr" eaLnBrk="0" hangingPunct="0"/>
            <a:r>
              <a:rPr lang="fa-IR" sz="2400" b="1" dirty="0" smtClean="0">
                <a:solidFill>
                  <a:srgbClr val="7030A0"/>
                </a:solidFill>
                <a:cs typeface="B Nazanin" pitchFamily="2" charset="-78"/>
              </a:rPr>
              <a:t>(تیمی)</a:t>
            </a:r>
            <a:endParaRPr lang="en-US" sz="2400" b="1" dirty="0">
              <a:solidFill>
                <a:srgbClr val="7030A0"/>
              </a:solidFill>
              <a:cs typeface="B Nazanin" pitchFamily="2" charset="-78"/>
            </a:endParaRPr>
          </a:p>
        </p:txBody>
      </p:sp>
      <p:sp>
        <p:nvSpPr>
          <p:cNvPr id="16" name="Rectangle 14"/>
          <p:cNvSpPr>
            <a:spLocks noChangeArrowheads="1"/>
          </p:cNvSpPr>
          <p:nvPr/>
        </p:nvSpPr>
        <p:spPr bwMode="auto">
          <a:xfrm>
            <a:off x="1142976" y="2336340"/>
            <a:ext cx="1428760" cy="828432"/>
          </a:xfrm>
          <a:prstGeom prst="rect">
            <a:avLst/>
          </a:prstGeom>
          <a:noFill/>
          <a:ln w="9525">
            <a:noFill/>
            <a:miter lim="800000"/>
            <a:headEnd/>
            <a:tailEnd/>
          </a:ln>
        </p:spPr>
        <p:txBody>
          <a:bodyPr wrap="square" lIns="90488" tIns="44450" rIns="90488" bIns="44450">
            <a:spAutoFit/>
          </a:bodyPr>
          <a:lstStyle/>
          <a:p>
            <a:pPr eaLnBrk="0" hangingPunct="0"/>
            <a:r>
              <a:rPr lang="fa-IR" sz="2400" b="1" dirty="0" smtClean="0">
                <a:solidFill>
                  <a:srgbClr val="7030A0"/>
                </a:solidFill>
                <a:cs typeface="B Nazanin" pitchFamily="2" charset="-78"/>
              </a:rPr>
              <a:t>9-1</a:t>
            </a:r>
          </a:p>
          <a:p>
            <a:pPr algn="ctr" eaLnBrk="0" hangingPunct="0"/>
            <a:r>
              <a:rPr lang="fa-IR" sz="2400" b="1" dirty="0" smtClean="0">
                <a:solidFill>
                  <a:srgbClr val="7030A0"/>
                </a:solidFill>
                <a:cs typeface="B Nazanin" pitchFamily="2" charset="-78"/>
              </a:rPr>
              <a:t>(باشگاهی)</a:t>
            </a:r>
            <a:endParaRPr lang="en-US" sz="2400" b="1" dirty="0">
              <a:solidFill>
                <a:srgbClr val="7030A0"/>
              </a:solidFill>
              <a:cs typeface="B Nazanin" pitchFamily="2" charset="-78"/>
            </a:endParaRPr>
          </a:p>
        </p:txBody>
      </p:sp>
      <p:sp>
        <p:nvSpPr>
          <p:cNvPr id="17" name="Rectangle 14"/>
          <p:cNvSpPr>
            <a:spLocks noChangeArrowheads="1"/>
          </p:cNvSpPr>
          <p:nvPr/>
        </p:nvSpPr>
        <p:spPr bwMode="auto">
          <a:xfrm>
            <a:off x="1142976" y="5836802"/>
            <a:ext cx="1643074" cy="828432"/>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7030A0"/>
                </a:solidFill>
                <a:cs typeface="B Nazanin" pitchFamily="2" charset="-78"/>
              </a:rPr>
              <a:t>(بی خاصیت)</a:t>
            </a:r>
          </a:p>
          <a:p>
            <a:pPr eaLnBrk="0" hangingPunct="0"/>
            <a:r>
              <a:rPr lang="fa-IR" sz="2400" b="1" dirty="0" smtClean="0">
                <a:solidFill>
                  <a:srgbClr val="7030A0"/>
                </a:solidFill>
                <a:cs typeface="B Nazanin" pitchFamily="2" charset="-78"/>
              </a:rPr>
              <a:t>1-1</a:t>
            </a:r>
            <a:endParaRPr lang="en-US" sz="2400" b="1" dirty="0">
              <a:solidFill>
                <a:srgbClr val="7030A0"/>
              </a:solidFill>
              <a:cs typeface="B Nazanin" pitchFamily="2" charset="-78"/>
            </a:endParaRPr>
          </a:p>
        </p:txBody>
      </p:sp>
      <p:sp>
        <p:nvSpPr>
          <p:cNvPr id="18" name="Rectangle 14"/>
          <p:cNvSpPr>
            <a:spLocks noChangeArrowheads="1"/>
          </p:cNvSpPr>
          <p:nvPr/>
        </p:nvSpPr>
        <p:spPr bwMode="auto">
          <a:xfrm>
            <a:off x="7358082" y="5836802"/>
            <a:ext cx="1643074" cy="828432"/>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solidFill>
                  <a:srgbClr val="7030A0"/>
                </a:solidFill>
                <a:cs typeface="B Nazanin" pitchFamily="2" charset="-78"/>
              </a:rPr>
              <a:t>(وظیفه مدار)</a:t>
            </a:r>
          </a:p>
          <a:p>
            <a:pPr algn="r" eaLnBrk="0" hangingPunct="0"/>
            <a:r>
              <a:rPr lang="fa-IR" sz="2400" b="1" dirty="0" smtClean="0">
                <a:solidFill>
                  <a:srgbClr val="7030A0"/>
                </a:solidFill>
                <a:cs typeface="B Nazanin" pitchFamily="2" charset="-78"/>
              </a:rPr>
              <a:t>1-9</a:t>
            </a:r>
            <a:endParaRPr lang="en-US" sz="2400" b="1" dirty="0">
              <a:solidFill>
                <a:srgbClr val="7030A0"/>
              </a:solidFill>
              <a:cs typeface="B Nazanin" pitchFamily="2" charset="-78"/>
            </a:endParaRPr>
          </a:p>
        </p:txBody>
      </p:sp>
      <p:sp>
        <p:nvSpPr>
          <p:cNvPr id="19" name="Rounded Rectangle 18"/>
          <p:cNvSpPr/>
          <p:nvPr/>
        </p:nvSpPr>
        <p:spPr>
          <a:xfrm>
            <a:off x="4214810" y="3836538"/>
            <a:ext cx="1643074" cy="121444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fa-IR" sz="1200" b="1" dirty="0" smtClean="0">
              <a:solidFill>
                <a:srgbClr val="7030A0"/>
              </a:solidFill>
              <a:cs typeface="+mj-cs"/>
            </a:endParaRPr>
          </a:p>
          <a:p>
            <a:pPr algn="ctr" eaLnBrk="0" hangingPunct="0"/>
            <a:r>
              <a:rPr lang="fa-IR" sz="2400" b="1" dirty="0" smtClean="0">
                <a:solidFill>
                  <a:srgbClr val="7030A0"/>
                </a:solidFill>
                <a:cs typeface="B Nazanin" pitchFamily="2" charset="-78"/>
              </a:rPr>
              <a:t>5-5</a:t>
            </a:r>
          </a:p>
          <a:p>
            <a:pPr algn="ctr" eaLnBrk="0" hangingPunct="0"/>
            <a:r>
              <a:rPr lang="fa-IR" sz="2400" b="1" dirty="0" smtClean="0">
                <a:solidFill>
                  <a:srgbClr val="7030A0"/>
                </a:solidFill>
                <a:cs typeface="B Nazanin" pitchFamily="2" charset="-78"/>
              </a:rPr>
              <a:t>(میانه روی)</a:t>
            </a:r>
            <a:endParaRPr lang="en-US" sz="2400" b="1" dirty="0">
              <a:solidFill>
                <a:srgbClr val="7030A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p:cNvCxnSpPr>
            <a:stCxn id="6" idx="3"/>
            <a:endCxn id="5" idx="1"/>
          </p:cNvCxnSpPr>
          <p:nvPr/>
        </p:nvCxnSpPr>
        <p:spPr>
          <a:xfrm>
            <a:off x="1857356" y="1613944"/>
            <a:ext cx="6357983"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928662" y="1915237"/>
          <a:ext cx="8072495" cy="2286016"/>
        </p:xfrm>
        <a:graphic>
          <a:graphicData uri="http://schemas.openxmlformats.org/drawingml/2006/table">
            <a:tbl>
              <a:tblPr rtl="1" firstRow="1" bandRow="1">
                <a:tableStyleId>{D7AC3CCA-C797-4891-BE02-D94E43425B78}</a:tableStyleId>
              </a:tblPr>
              <a:tblGrid>
                <a:gridCol w="2032832"/>
                <a:gridCol w="2032832"/>
                <a:gridCol w="2032832"/>
                <a:gridCol w="1973999"/>
              </a:tblGrid>
              <a:tr h="117357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C00000"/>
                          </a:solidFill>
                          <a:cs typeface="B Nazanin" pitchFamily="2" charset="-78"/>
                        </a:rPr>
                        <a:t>2</a:t>
                      </a:r>
                      <a:r>
                        <a:rPr lang="fa-IR" sz="1600" b="1" dirty="0" smtClean="0">
                          <a:solidFill>
                            <a:schemeClr val="tx1"/>
                          </a:solidFill>
                          <a:cs typeface="B Nazanin" pitchFamily="2" charset="-78"/>
                        </a:rPr>
                        <a:t>. رهبر تصمیم را</a:t>
                      </a:r>
                      <a:r>
                        <a:rPr lang="fa-IR" sz="1600" b="1" baseline="0" dirty="0" smtClean="0">
                          <a:solidFill>
                            <a:schemeClr val="tx1"/>
                          </a:solidFill>
                          <a:cs typeface="B Nazanin" pitchFamily="2" charset="-78"/>
                        </a:rPr>
                        <a:t> تشریح کرده و به کارکنان اجازه پرسش جهت رفع ابهام می دهد .</a:t>
                      </a:r>
                      <a:endParaRPr lang="fa-IR" sz="1600" b="1" dirty="0" smtClean="0">
                        <a:solidFill>
                          <a:schemeClr val="tx1"/>
                        </a:solidFill>
                        <a:cs typeface="B Nazanin" pitchFamily="2" charset="-78"/>
                      </a:endParaRPr>
                    </a:p>
                  </a:txBody>
                  <a:tcPr anchor="ctr">
                    <a:solidFill>
                      <a:schemeClr val="accent4">
                        <a:lumMod val="75000"/>
                        <a:alpha val="9000"/>
                      </a:schemeClr>
                    </a:solidFill>
                  </a:tcPr>
                </a:tc>
                <a:tc>
                  <a:txBody>
                    <a:bodyPr/>
                    <a:lstStyle/>
                    <a:p>
                      <a:pPr algn="ctr" rtl="1"/>
                      <a:r>
                        <a:rPr lang="fa-IR" sz="2000" b="1" dirty="0" smtClean="0">
                          <a:solidFill>
                            <a:srgbClr val="C00000"/>
                          </a:solidFill>
                          <a:cs typeface="B Nazanin" pitchFamily="2" charset="-78"/>
                        </a:rPr>
                        <a:t>تشویقی</a:t>
                      </a:r>
                    </a:p>
                    <a:p>
                      <a:pPr algn="ctr" rtl="1"/>
                      <a:r>
                        <a:rPr lang="fa-IR" sz="1600" b="1" dirty="0" smtClean="0">
                          <a:solidFill>
                            <a:srgbClr val="7030A0"/>
                          </a:solidFill>
                          <a:cs typeface="B Nazanin" pitchFamily="2" charset="-78"/>
                        </a:rPr>
                        <a:t>سبک رهبری دو</a:t>
                      </a:r>
                      <a:endParaRPr lang="fa-IR" sz="1600" b="1" dirty="0" smtClean="0">
                        <a:solidFill>
                          <a:srgbClr val="3333FF"/>
                        </a:solidFill>
                        <a:cs typeface="B Nazanin" pitchFamily="2" charset="-78"/>
                      </a:endParaRPr>
                    </a:p>
                  </a:txBody>
                  <a:tcPr anchor="ctr">
                    <a:solidFill>
                      <a:schemeClr val="accent4">
                        <a:lumMod val="75000"/>
                        <a:alpha val="9000"/>
                      </a:schemeClr>
                    </a:solidFill>
                  </a:tcPr>
                </a:tc>
                <a:tc>
                  <a:txBody>
                    <a:bodyPr/>
                    <a:lstStyle/>
                    <a:p>
                      <a:pPr algn="ctr" rtl="1"/>
                      <a:r>
                        <a:rPr lang="fa-IR" sz="2000" b="1" dirty="0" smtClean="0">
                          <a:solidFill>
                            <a:srgbClr val="C00000"/>
                          </a:solidFill>
                          <a:cs typeface="B Nazanin" pitchFamily="2" charset="-78"/>
                        </a:rPr>
                        <a:t>مشارکتی-حمایتی</a:t>
                      </a:r>
                    </a:p>
                    <a:p>
                      <a:pPr algn="ctr" rtl="1"/>
                      <a:r>
                        <a:rPr lang="fa-IR" sz="1600" b="1" dirty="0" smtClean="0">
                          <a:solidFill>
                            <a:srgbClr val="7030A0"/>
                          </a:solidFill>
                          <a:cs typeface="B Nazanin" pitchFamily="2" charset="-78"/>
                        </a:rPr>
                        <a:t>سبک رهبری سه</a:t>
                      </a:r>
                      <a:endParaRPr lang="fa-IR" sz="1600" b="1" dirty="0" smtClean="0">
                        <a:solidFill>
                          <a:srgbClr val="3333FF"/>
                        </a:solidFill>
                        <a:cs typeface="B Nazanin" pitchFamily="2" charset="-78"/>
                      </a:endParaRPr>
                    </a:p>
                  </a:txBody>
                  <a:tcPr anchor="ctr">
                    <a:solidFill>
                      <a:schemeClr val="accent4">
                        <a:lumMod val="75000"/>
                        <a:alpha val="9000"/>
                      </a:schemeClr>
                    </a:solidFill>
                  </a:tcPr>
                </a:tc>
                <a:tc>
                  <a:txBody>
                    <a:bodyPr/>
                    <a:lstStyle/>
                    <a:p>
                      <a:pPr algn="ctr" rtl="1"/>
                      <a:r>
                        <a:rPr lang="fa-IR" sz="1600" b="1" dirty="0" smtClean="0">
                          <a:solidFill>
                            <a:srgbClr val="C00000"/>
                          </a:solidFill>
                          <a:cs typeface="B Nazanin" pitchFamily="2" charset="-78"/>
                        </a:rPr>
                        <a:t>3.</a:t>
                      </a:r>
                      <a:r>
                        <a:rPr lang="fa-IR" sz="1600" b="1" dirty="0" smtClean="0">
                          <a:solidFill>
                            <a:schemeClr val="tx1"/>
                          </a:solidFill>
                          <a:cs typeface="B Nazanin" pitchFamily="2" charset="-78"/>
                        </a:rPr>
                        <a:t> رهبر موضوع را با کارکنان</a:t>
                      </a:r>
                      <a:r>
                        <a:rPr lang="fa-IR" sz="1600" b="1" baseline="0" dirty="0" smtClean="0">
                          <a:solidFill>
                            <a:schemeClr val="tx1"/>
                          </a:solidFill>
                          <a:cs typeface="B Nazanin" pitchFamily="2" charset="-78"/>
                        </a:rPr>
                        <a:t> مطرح و اخذ تصمیم و حل مسئله را تسهیل می کند .</a:t>
                      </a:r>
                      <a:endParaRPr lang="fa-IR" sz="1600" b="1" dirty="0" smtClean="0">
                        <a:solidFill>
                          <a:schemeClr val="tx1"/>
                        </a:solidFill>
                        <a:cs typeface="B Nazanin" pitchFamily="2" charset="-78"/>
                      </a:endParaRPr>
                    </a:p>
                  </a:txBody>
                  <a:tcPr anchor="ctr">
                    <a:solidFill>
                      <a:schemeClr val="accent4">
                        <a:lumMod val="75000"/>
                        <a:alpha val="9000"/>
                      </a:schemeClr>
                    </a:solidFill>
                  </a:tcPr>
                </a:tc>
              </a:tr>
              <a:tr h="1112446">
                <a:tc>
                  <a:txBody>
                    <a:bodyPr/>
                    <a:lstStyle/>
                    <a:p>
                      <a:pPr algn="ctr" rtl="1"/>
                      <a:r>
                        <a:rPr lang="fa-IR" sz="2000" b="1" dirty="0" smtClean="0">
                          <a:solidFill>
                            <a:srgbClr val="C00000"/>
                          </a:solidFill>
                          <a:cs typeface="B Nazanin" pitchFamily="2" charset="-78"/>
                        </a:rPr>
                        <a:t>دستوری</a:t>
                      </a:r>
                    </a:p>
                    <a:p>
                      <a:pPr algn="ctr" rtl="1"/>
                      <a:r>
                        <a:rPr lang="fa-IR" sz="1600" b="1" dirty="0" smtClean="0">
                          <a:solidFill>
                            <a:srgbClr val="7030A0"/>
                          </a:solidFill>
                          <a:cs typeface="B Nazanin" pitchFamily="2" charset="-78"/>
                        </a:rPr>
                        <a:t>سبک رهبری یک</a:t>
                      </a:r>
                      <a:endParaRPr lang="fa-IR" sz="1600" b="1" dirty="0" smtClean="0">
                        <a:solidFill>
                          <a:srgbClr val="3333FF"/>
                        </a:solidFill>
                        <a:cs typeface="B Nazanin" pitchFamily="2" charset="-78"/>
                      </a:endParaRPr>
                    </a:p>
                    <a:p>
                      <a:pPr algn="ctr" rtl="1"/>
                      <a:endParaRPr lang="fa-IR" sz="100" dirty="0" smtClean="0">
                        <a:cs typeface="B Titr"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C00000"/>
                          </a:solidFill>
                          <a:cs typeface="B Nazanin" pitchFamily="2" charset="-78"/>
                        </a:rPr>
                        <a:t>1. </a:t>
                      </a:r>
                      <a:r>
                        <a:rPr lang="fa-IR" sz="1400" b="1" dirty="0" smtClean="0">
                          <a:solidFill>
                            <a:schemeClr val="tx1"/>
                          </a:solidFill>
                          <a:cs typeface="B Nazanin" pitchFamily="2" charset="-78"/>
                        </a:rPr>
                        <a:t>رهبر ضمن ارائه دستورالعمل های مشخصی بر عملکرد</a:t>
                      </a:r>
                      <a:r>
                        <a:rPr lang="fa-IR" sz="1400" b="1" baseline="0" dirty="0" smtClean="0">
                          <a:solidFill>
                            <a:schemeClr val="tx1"/>
                          </a:solidFill>
                          <a:cs typeface="B Nazanin" pitchFamily="2" charset="-78"/>
                        </a:rPr>
                        <a:t> افراد به طور دقیق نظارت می کند </a:t>
                      </a:r>
                      <a:r>
                        <a:rPr lang="fa-IR" sz="1600" b="1" baseline="0" dirty="0" smtClean="0">
                          <a:solidFill>
                            <a:schemeClr val="tx1"/>
                          </a:solidFill>
                          <a:cs typeface="B Nazanin" pitchFamily="2" charset="-78"/>
                        </a:rPr>
                        <a:t>.</a:t>
                      </a:r>
                      <a:endParaRPr lang="fa-IR" sz="1600" b="1" dirty="0" smtClean="0">
                        <a:solidFill>
                          <a:schemeClr val="tx1"/>
                        </a:solidFill>
                        <a:cs typeface="B Nazanin" pitchFamily="2" charset="-78"/>
                      </a:endParaRPr>
                    </a:p>
                    <a:p>
                      <a:pPr algn="ctr" rtl="1"/>
                      <a:endParaRPr lang="fa-IR" sz="100" dirty="0" smtClean="0">
                        <a:cs typeface="B Titr" pitchFamily="2" charset="-78"/>
                      </a:endParaRPr>
                    </a:p>
                  </a:txBody>
                  <a:tcPr anchor="ctr">
                    <a:solidFill>
                      <a:schemeClr val="accent4">
                        <a:lumMod val="75000"/>
                        <a:alpha val="9000"/>
                      </a:schemeClr>
                    </a:solidFill>
                  </a:tcPr>
                </a:tc>
                <a:tc>
                  <a:txBody>
                    <a:bodyPr/>
                    <a:lstStyle/>
                    <a:p>
                      <a:pPr algn="ctr" rtl="1"/>
                      <a:r>
                        <a:rPr lang="fa-IR" sz="1600" b="1" dirty="0" smtClean="0">
                          <a:solidFill>
                            <a:srgbClr val="C00000"/>
                          </a:solidFill>
                          <a:cs typeface="B Nazanin" pitchFamily="2" charset="-78"/>
                        </a:rPr>
                        <a:t>4. </a:t>
                      </a:r>
                      <a:r>
                        <a:rPr lang="fa-IR" sz="1600" b="1" dirty="0" smtClean="0">
                          <a:solidFill>
                            <a:schemeClr val="tx1"/>
                          </a:solidFill>
                          <a:cs typeface="B Nazanin" pitchFamily="2" charset="-78"/>
                        </a:rPr>
                        <a:t>رهبر اختیار اجرا</a:t>
                      </a:r>
                      <a:r>
                        <a:rPr lang="fa-IR" sz="1600" b="1" baseline="0" dirty="0" smtClean="0">
                          <a:solidFill>
                            <a:schemeClr val="tx1"/>
                          </a:solidFill>
                          <a:cs typeface="B Nazanin" pitchFamily="2" charset="-78"/>
                        </a:rPr>
                        <a:t> و اخذ تصمیم را به کارکنان تفویض می کند.</a:t>
                      </a:r>
                      <a:endParaRPr lang="fa-IR" sz="1600" b="1" dirty="0" smtClean="0">
                        <a:solidFill>
                          <a:schemeClr val="tx1"/>
                        </a:solidFill>
                        <a:cs typeface="B Nazanin" pitchFamily="2" charset="-78"/>
                      </a:endParaRPr>
                    </a:p>
                  </a:txBody>
                  <a:tcPr anchor="ctr">
                    <a:solidFill>
                      <a:schemeClr val="accent4">
                        <a:lumMod val="75000"/>
                        <a:alpha val="9000"/>
                      </a:schemeClr>
                    </a:solidFill>
                  </a:tcPr>
                </a:tc>
                <a:tc>
                  <a:txBody>
                    <a:bodyPr/>
                    <a:lstStyle/>
                    <a:p>
                      <a:pPr algn="ctr" rtl="1"/>
                      <a:r>
                        <a:rPr lang="fa-IR" sz="2000" b="1" dirty="0" smtClean="0">
                          <a:solidFill>
                            <a:srgbClr val="C00000"/>
                          </a:solidFill>
                          <a:cs typeface="B Nazanin" pitchFamily="2" charset="-78"/>
                        </a:rPr>
                        <a:t>تفویضی </a:t>
                      </a:r>
                    </a:p>
                    <a:p>
                      <a:pPr algn="ctr" rtl="1"/>
                      <a:r>
                        <a:rPr lang="fa-IR" sz="1600" b="1" dirty="0" smtClean="0">
                          <a:solidFill>
                            <a:srgbClr val="7030A0"/>
                          </a:solidFill>
                          <a:cs typeface="B Nazanin" pitchFamily="2" charset="-78"/>
                        </a:rPr>
                        <a:t>سبک رهبری چهار</a:t>
                      </a:r>
                      <a:endParaRPr lang="fa-IR" sz="1600" b="1" dirty="0" smtClean="0">
                        <a:solidFill>
                          <a:srgbClr val="3333FF"/>
                        </a:solidFill>
                        <a:cs typeface="B Nazanin"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928662" y="1415195"/>
            <a:ext cx="8072494" cy="42860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84699"/>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رفتار کاری</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215339" y="1415171"/>
            <a:ext cx="785818"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6" name="Rectangle 15"/>
          <p:cNvSpPr>
            <a:spLocks noChangeArrowheads="1"/>
          </p:cNvSpPr>
          <p:nvPr/>
        </p:nvSpPr>
        <p:spPr bwMode="auto">
          <a:xfrm>
            <a:off x="1142977" y="1415171"/>
            <a:ext cx="71437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sp>
        <p:nvSpPr>
          <p:cNvPr id="8" name="Rounded Rectangle 7"/>
          <p:cNvSpPr/>
          <p:nvPr/>
        </p:nvSpPr>
        <p:spPr>
          <a:xfrm rot="16200000">
            <a:off x="-652151" y="2691878"/>
            <a:ext cx="2286016" cy="732734"/>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1915237"/>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42844" y="3772625"/>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45178" y="3038609"/>
            <a:ext cx="1459843"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815498" y="2858191"/>
            <a:ext cx="2286017" cy="400110"/>
          </a:xfrm>
          <a:prstGeom prst="rect">
            <a:avLst/>
          </a:prstGeom>
        </p:spPr>
        <p:txBody>
          <a:bodyPr wrap="square">
            <a:spAutoFit/>
          </a:bodyPr>
          <a:lstStyle/>
          <a:p>
            <a:pPr algn="ctr" rtl="1" eaLnBrk="0" hangingPunct="0"/>
            <a:r>
              <a:rPr lang="fa-IR" sz="2000" b="1" dirty="0" smtClean="0">
                <a:solidFill>
                  <a:srgbClr val="C00000"/>
                </a:solidFill>
                <a:cs typeface="B Titr" pitchFamily="2" charset="-78"/>
              </a:rPr>
              <a:t>رفتار رابطه ای</a:t>
            </a:r>
            <a:endParaRPr lang="en-US" sz="1400" b="1" dirty="0">
              <a:solidFill>
                <a:srgbClr val="C00000"/>
              </a:solidFill>
              <a:cs typeface="B Titr" pitchFamily="2" charset="-78"/>
            </a:endParaRPr>
          </a:p>
        </p:txBody>
      </p:sp>
      <p:sp>
        <p:nvSpPr>
          <p:cNvPr id="13" name="Rounded Rectangle 12"/>
          <p:cNvSpPr/>
          <p:nvPr/>
        </p:nvSpPr>
        <p:spPr>
          <a:xfrm>
            <a:off x="124491" y="1415171"/>
            <a:ext cx="732733" cy="428628"/>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SRP</a:t>
            </a:r>
            <a:r>
              <a:rPr lang="en-US" sz="1200" b="1" spc="300" dirty="0" smtClean="0">
                <a:solidFill>
                  <a:schemeClr val="tx1"/>
                </a:solidFill>
              </a:rPr>
              <a:t>s</a:t>
            </a:r>
            <a:endParaRPr lang="en-US" sz="20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C00000"/>
                </a:solidFill>
                <a:latin typeface="+mj-lt"/>
                <a:cs typeface="B Nazanin" pitchFamily="2" charset="-78"/>
              </a:rPr>
              <a:t>نظریه رهبری وضعیتی </a:t>
            </a:r>
            <a:r>
              <a:rPr lang="fa-IR" sz="3200" b="1" dirty="0" smtClean="0">
                <a:solidFill>
                  <a:srgbClr val="005020"/>
                </a:solidFill>
                <a:latin typeface="+mj-lt"/>
                <a:cs typeface="B Nazanin" pitchFamily="2" charset="-78"/>
              </a:rPr>
              <a:t>هرسی</a:t>
            </a:r>
            <a:r>
              <a:rPr lang="fa-IR" sz="3200" b="1" dirty="0" smtClean="0">
                <a:solidFill>
                  <a:srgbClr val="C00000"/>
                </a:solidFill>
                <a:latin typeface="+mj-lt"/>
                <a:cs typeface="B Nazanin" pitchFamily="2" charset="-78"/>
              </a:rPr>
              <a:t> و </a:t>
            </a:r>
            <a:r>
              <a:rPr lang="fa-IR" sz="3200" b="1" dirty="0" smtClean="0">
                <a:solidFill>
                  <a:srgbClr val="005020"/>
                </a:solidFill>
                <a:latin typeface="+mj-lt"/>
                <a:cs typeface="B Nazanin" pitchFamily="2" charset="-78"/>
              </a:rPr>
              <a:t>بلانچارد</a:t>
            </a:r>
            <a:endParaRPr lang="en-US" sz="3200" b="1" dirty="0">
              <a:solidFill>
                <a:srgbClr val="005020"/>
              </a:solidFill>
              <a:latin typeface="+mj-lt"/>
              <a:cs typeface="B Nazanin" pitchFamily="2" charset="-78"/>
            </a:endParaRPr>
          </a:p>
        </p:txBody>
      </p:sp>
      <p:sp>
        <p:nvSpPr>
          <p:cNvPr id="15" name="Freeform 14"/>
          <p:cNvSpPr/>
          <p:nvPr/>
        </p:nvSpPr>
        <p:spPr>
          <a:xfrm>
            <a:off x="928662" y="2129551"/>
            <a:ext cx="8055681" cy="2071702"/>
          </a:xfrm>
          <a:custGeom>
            <a:avLst/>
            <a:gdLst>
              <a:gd name="connsiteX0" fmla="*/ 0 w 7837714"/>
              <a:gd name="connsiteY0" fmla="*/ 3921276 h 3921276"/>
              <a:gd name="connsiteX1" fmla="*/ 3904342 w 7837714"/>
              <a:gd name="connsiteY1" fmla="*/ 2419 h 3921276"/>
              <a:gd name="connsiteX2" fmla="*/ 7837714 w 7837714"/>
              <a:gd name="connsiteY2" fmla="*/ 3906762 h 3921276"/>
              <a:gd name="connsiteX3" fmla="*/ 7837714 w 7837714"/>
              <a:gd name="connsiteY3" fmla="*/ 3906762 h 3921276"/>
            </a:gdLst>
            <a:ahLst/>
            <a:cxnLst>
              <a:cxn ang="0">
                <a:pos x="connsiteX0" y="connsiteY0"/>
              </a:cxn>
              <a:cxn ang="0">
                <a:pos x="connsiteX1" y="connsiteY1"/>
              </a:cxn>
              <a:cxn ang="0">
                <a:pos x="connsiteX2" y="connsiteY2"/>
              </a:cxn>
              <a:cxn ang="0">
                <a:pos x="connsiteX3" y="connsiteY3"/>
              </a:cxn>
            </a:cxnLst>
            <a:rect l="l" t="t" r="r" b="b"/>
            <a:pathLst>
              <a:path w="7837714" h="3921276">
                <a:moveTo>
                  <a:pt x="0" y="3921276"/>
                </a:moveTo>
                <a:cubicBezTo>
                  <a:pt x="1299028" y="1963057"/>
                  <a:pt x="2598056" y="4838"/>
                  <a:pt x="3904342" y="2419"/>
                </a:cubicBezTo>
                <a:cubicBezTo>
                  <a:pt x="5210628" y="0"/>
                  <a:pt x="7837714" y="3906762"/>
                  <a:pt x="7837714" y="3906762"/>
                </a:cubicBezTo>
                <a:lnTo>
                  <a:pt x="7837714" y="3906762"/>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6" name="Table 15"/>
          <p:cNvGraphicFramePr>
            <a:graphicFrameLocks noGrp="1"/>
          </p:cNvGraphicFramePr>
          <p:nvPr/>
        </p:nvGraphicFramePr>
        <p:xfrm>
          <a:off x="928662" y="4674019"/>
          <a:ext cx="8072496" cy="741680"/>
        </p:xfrm>
        <a:graphic>
          <a:graphicData uri="http://schemas.openxmlformats.org/drawingml/2006/table">
            <a:tbl>
              <a:tblPr firstRow="1" bandRow="1">
                <a:tableStyleId>{16D9F66E-5EB9-4882-86FB-DCBF35E3C3E4}</a:tableStyleId>
              </a:tblPr>
              <a:tblGrid>
                <a:gridCol w="2018124"/>
                <a:gridCol w="2018124"/>
                <a:gridCol w="2018124"/>
                <a:gridCol w="2018124"/>
              </a:tblGrid>
              <a:tr h="370840">
                <a:tc>
                  <a:txBody>
                    <a:bodyPr/>
                    <a:lstStyle/>
                    <a:p>
                      <a:pPr algn="ctr"/>
                      <a:r>
                        <a:rPr lang="fa-IR" dirty="0" smtClean="0">
                          <a:solidFill>
                            <a:srgbClr val="FF0000"/>
                          </a:solidFill>
                          <a:cs typeface="B Nazanin" pitchFamily="2" charset="-78"/>
                        </a:rPr>
                        <a:t>آمادگی زیاد</a:t>
                      </a:r>
                      <a:endParaRPr lang="en-US" dirty="0">
                        <a:solidFill>
                          <a:srgbClr val="FF0000"/>
                        </a:solidFill>
                        <a:cs typeface="B Nazanin" pitchFamily="2" charset="-78"/>
                      </a:endParaRPr>
                    </a:p>
                  </a:txBody>
                  <a:tcPr/>
                </a:tc>
                <a:tc>
                  <a:txBody>
                    <a:bodyPr/>
                    <a:lstStyle/>
                    <a:p>
                      <a:pPr algn="ctr"/>
                      <a:r>
                        <a:rPr lang="fa-IR" dirty="0" smtClean="0">
                          <a:solidFill>
                            <a:srgbClr val="FF0000"/>
                          </a:solidFill>
                          <a:cs typeface="B Nazanin" pitchFamily="2" charset="-78"/>
                        </a:rPr>
                        <a:t>آمادگی بالای متوسط</a:t>
                      </a:r>
                      <a:endParaRPr lang="en-US" dirty="0">
                        <a:solidFill>
                          <a:srgbClr val="FF0000"/>
                        </a:solidFill>
                        <a:cs typeface="B Nazanin" pitchFamily="2" charset="-78"/>
                      </a:endParaRPr>
                    </a:p>
                  </a:txBody>
                  <a:tcPr/>
                </a:tc>
                <a:tc>
                  <a:txBody>
                    <a:bodyPr/>
                    <a:lstStyle/>
                    <a:p>
                      <a:pPr algn="ctr"/>
                      <a:r>
                        <a:rPr lang="fa-IR" dirty="0" smtClean="0">
                          <a:solidFill>
                            <a:srgbClr val="FF0000"/>
                          </a:solidFill>
                          <a:cs typeface="B Nazanin" pitchFamily="2" charset="-78"/>
                        </a:rPr>
                        <a:t>آمادگی زیر متوسط</a:t>
                      </a:r>
                      <a:endParaRPr lang="en-US" dirty="0">
                        <a:solidFill>
                          <a:srgbClr val="FF0000"/>
                        </a:solidFill>
                        <a:cs typeface="B Nazanin" pitchFamily="2" charset="-78"/>
                      </a:endParaRPr>
                    </a:p>
                  </a:txBody>
                  <a:tcPr/>
                </a:tc>
                <a:tc>
                  <a:txBody>
                    <a:bodyPr/>
                    <a:lstStyle/>
                    <a:p>
                      <a:pPr algn="ctr"/>
                      <a:r>
                        <a:rPr lang="fa-IR" dirty="0" smtClean="0">
                          <a:solidFill>
                            <a:srgbClr val="FF0000"/>
                          </a:solidFill>
                          <a:cs typeface="B Nazanin" pitchFamily="2" charset="-78"/>
                        </a:rPr>
                        <a:t>آمادگی کم</a:t>
                      </a:r>
                      <a:endParaRPr lang="en-US" dirty="0">
                        <a:solidFill>
                          <a:srgbClr val="FF0000"/>
                        </a:solidFill>
                        <a:cs typeface="B Nazanin" pitchFamily="2" charset="-78"/>
                      </a:endParaRPr>
                    </a:p>
                  </a:txBody>
                  <a:tcPr/>
                </a:tc>
              </a:tr>
              <a:tr h="370840">
                <a:tc>
                  <a:txBody>
                    <a:bodyPr/>
                    <a:lstStyle/>
                    <a:p>
                      <a:pPr algn="ctr"/>
                      <a:r>
                        <a:rPr lang="fa-IR" sz="1400" b="1" dirty="0" smtClean="0">
                          <a:cs typeface="B Nazanin" pitchFamily="2" charset="-78"/>
                        </a:rPr>
                        <a:t>تونا،</a:t>
                      </a:r>
                      <a:r>
                        <a:rPr lang="fa-IR" sz="1400" b="1" baseline="0" dirty="0" smtClean="0">
                          <a:cs typeface="B Nazanin" pitchFamily="2" charset="-78"/>
                        </a:rPr>
                        <a:t> علاقمند و مطمئن</a:t>
                      </a:r>
                      <a:endParaRPr lang="en-US" sz="1400" b="1" dirty="0">
                        <a:cs typeface="B Nazanin" pitchFamily="2" charset="-78"/>
                      </a:endParaRPr>
                    </a:p>
                  </a:txBody>
                  <a:tcPr marL="18000" marR="18000" marT="10800" marB="10800"/>
                </a:tc>
                <a:tc>
                  <a:txBody>
                    <a:bodyPr/>
                    <a:lstStyle/>
                    <a:p>
                      <a:pPr algn="ctr"/>
                      <a:r>
                        <a:rPr lang="fa-IR" sz="1400" b="1" dirty="0" smtClean="0">
                          <a:cs typeface="B Nazanin" pitchFamily="2" charset="-78"/>
                        </a:rPr>
                        <a:t>توانا ، ولی بی علاقه</a:t>
                      </a:r>
                      <a:r>
                        <a:rPr lang="fa-IR" sz="1400" b="1" baseline="0" dirty="0" smtClean="0">
                          <a:cs typeface="B Nazanin" pitchFamily="2" charset="-78"/>
                        </a:rPr>
                        <a:t> و نامطمئن</a:t>
                      </a:r>
                      <a:endParaRPr lang="en-US" sz="1400" b="1" dirty="0">
                        <a:cs typeface="B Nazanin" pitchFamily="2" charset="-78"/>
                      </a:endParaRPr>
                    </a:p>
                  </a:txBody>
                  <a:tcPr marL="18000" marR="18000" marT="10800" marB="10800"/>
                </a:tc>
                <a:tc>
                  <a:txBody>
                    <a:bodyPr/>
                    <a:lstStyle/>
                    <a:p>
                      <a:pPr algn="ctr"/>
                      <a:r>
                        <a:rPr lang="fa-IR" sz="1400" b="1" dirty="0" smtClean="0">
                          <a:cs typeface="B Nazanin" pitchFamily="2" charset="-78"/>
                        </a:rPr>
                        <a:t>ناتوان ، ولی علاقه مند و مطمئن</a:t>
                      </a:r>
                      <a:endParaRPr lang="en-US" sz="1400" b="1" dirty="0">
                        <a:cs typeface="B Nazanin" pitchFamily="2" charset="-78"/>
                      </a:endParaRPr>
                    </a:p>
                  </a:txBody>
                  <a:tcPr marL="18000" marR="18000" marT="10800" marB="10800"/>
                </a:tc>
                <a:tc>
                  <a:txBody>
                    <a:bodyPr/>
                    <a:lstStyle/>
                    <a:p>
                      <a:pPr algn="ctr"/>
                      <a:r>
                        <a:rPr lang="fa-IR" sz="1400" b="1" dirty="0" smtClean="0">
                          <a:cs typeface="B Nazanin" pitchFamily="2" charset="-78"/>
                        </a:rPr>
                        <a:t>ناتوان ، بی علاقه</a:t>
                      </a:r>
                      <a:r>
                        <a:rPr lang="fa-IR" sz="1400" b="1" baseline="0" dirty="0" smtClean="0">
                          <a:cs typeface="B Nazanin" pitchFamily="2" charset="-78"/>
                        </a:rPr>
                        <a:t> و نامطمئن</a:t>
                      </a:r>
                      <a:endParaRPr lang="en-US" sz="1400" b="1" dirty="0">
                        <a:cs typeface="B Nazanin" pitchFamily="2" charset="-78"/>
                      </a:endParaRPr>
                    </a:p>
                  </a:txBody>
                  <a:tcPr marL="18000" marR="18000" marT="10800" marB="10800"/>
                </a:tc>
              </a:tr>
            </a:tbl>
          </a:graphicData>
        </a:graphic>
      </p:graphicFrame>
      <p:sp>
        <p:nvSpPr>
          <p:cNvPr id="17" name="Rectangle 14"/>
          <p:cNvSpPr>
            <a:spLocks noChangeArrowheads="1"/>
          </p:cNvSpPr>
          <p:nvPr/>
        </p:nvSpPr>
        <p:spPr bwMode="auto">
          <a:xfrm>
            <a:off x="8358214" y="4245391"/>
            <a:ext cx="64294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8" name="Rectangle 15"/>
          <p:cNvSpPr>
            <a:spLocks noChangeArrowheads="1"/>
          </p:cNvSpPr>
          <p:nvPr/>
        </p:nvSpPr>
        <p:spPr bwMode="auto">
          <a:xfrm>
            <a:off x="928662" y="4245391"/>
            <a:ext cx="50006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sp>
        <p:nvSpPr>
          <p:cNvPr id="19" name="Rectangle 14"/>
          <p:cNvSpPr>
            <a:spLocks noChangeArrowheads="1"/>
          </p:cNvSpPr>
          <p:nvPr/>
        </p:nvSpPr>
        <p:spPr bwMode="auto">
          <a:xfrm>
            <a:off x="4572000" y="4245391"/>
            <a:ext cx="100013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متوسط</a:t>
            </a:r>
            <a:endParaRPr lang="en-US" sz="1600" b="1" dirty="0">
              <a:cs typeface="B Nazanin" pitchFamily="2" charset="-78"/>
            </a:endParaRPr>
          </a:p>
        </p:txBody>
      </p:sp>
      <p:cxnSp>
        <p:nvCxnSpPr>
          <p:cNvPr id="20" name="Straight Arrow Connector 19"/>
          <p:cNvCxnSpPr/>
          <p:nvPr/>
        </p:nvCxnSpPr>
        <p:spPr>
          <a:xfrm rot="10800000">
            <a:off x="928662" y="5915763"/>
            <a:ext cx="8001056" cy="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679687" y="616500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4678363" y="616500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6680215" y="616500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14"/>
          <p:cNvSpPr>
            <a:spLocks noChangeArrowheads="1"/>
          </p:cNvSpPr>
          <p:nvPr/>
        </p:nvSpPr>
        <p:spPr bwMode="auto">
          <a:xfrm>
            <a:off x="8358214" y="5487137"/>
            <a:ext cx="64294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25" name="Rectangle 15"/>
          <p:cNvSpPr>
            <a:spLocks noChangeArrowheads="1"/>
          </p:cNvSpPr>
          <p:nvPr/>
        </p:nvSpPr>
        <p:spPr bwMode="auto">
          <a:xfrm>
            <a:off x="857225" y="5487137"/>
            <a:ext cx="500065"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sp>
        <p:nvSpPr>
          <p:cNvPr id="26" name="Rectangle 14"/>
          <p:cNvSpPr>
            <a:spLocks noChangeArrowheads="1"/>
          </p:cNvSpPr>
          <p:nvPr/>
        </p:nvSpPr>
        <p:spPr bwMode="auto">
          <a:xfrm>
            <a:off x="4572000" y="5487137"/>
            <a:ext cx="100013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متوسط</a:t>
            </a:r>
            <a:endParaRPr lang="en-US" sz="1600" b="1" dirty="0">
              <a:cs typeface="B Nazanin" pitchFamily="2" charset="-78"/>
            </a:endParaRPr>
          </a:p>
        </p:txBody>
      </p:sp>
      <p:sp>
        <p:nvSpPr>
          <p:cNvPr id="27" name="Rectangle 14"/>
          <p:cNvSpPr>
            <a:spLocks noChangeArrowheads="1"/>
          </p:cNvSpPr>
          <p:nvPr/>
        </p:nvSpPr>
        <p:spPr bwMode="auto">
          <a:xfrm>
            <a:off x="6143636" y="5884682"/>
            <a:ext cx="85725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پاداش</a:t>
            </a:r>
            <a:endParaRPr lang="en-US" sz="1600" b="1" dirty="0">
              <a:solidFill>
                <a:srgbClr val="C00000"/>
              </a:solidFill>
              <a:cs typeface="B Nazanin" pitchFamily="2" charset="-78"/>
            </a:endParaRPr>
          </a:p>
        </p:txBody>
      </p:sp>
      <p:sp>
        <p:nvSpPr>
          <p:cNvPr id="28" name="Rectangle 14"/>
          <p:cNvSpPr>
            <a:spLocks noChangeArrowheads="1"/>
          </p:cNvSpPr>
          <p:nvPr/>
        </p:nvSpPr>
        <p:spPr bwMode="auto">
          <a:xfrm>
            <a:off x="3071802" y="5884682"/>
            <a:ext cx="2000264"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قدرت صلاحیت و مرجعیت</a:t>
            </a:r>
            <a:endParaRPr lang="en-US" sz="1600" b="1" dirty="0">
              <a:solidFill>
                <a:srgbClr val="C00000"/>
              </a:solidFill>
              <a:cs typeface="B Nazanin" pitchFamily="2" charset="-78"/>
            </a:endParaRPr>
          </a:p>
        </p:txBody>
      </p:sp>
      <p:sp>
        <p:nvSpPr>
          <p:cNvPr id="29" name="Rectangle 14"/>
          <p:cNvSpPr>
            <a:spLocks noChangeArrowheads="1"/>
          </p:cNvSpPr>
          <p:nvPr/>
        </p:nvSpPr>
        <p:spPr bwMode="auto">
          <a:xfrm>
            <a:off x="857224" y="5884682"/>
            <a:ext cx="2143140"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قدرت خبرگی و مهارت</a:t>
            </a:r>
            <a:endParaRPr lang="en-US" sz="1600" b="1" dirty="0">
              <a:solidFill>
                <a:srgbClr val="C00000"/>
              </a:solidFill>
              <a:cs typeface="B Nazanin" pitchFamily="2" charset="-78"/>
            </a:endParaRPr>
          </a:p>
        </p:txBody>
      </p:sp>
      <p:sp>
        <p:nvSpPr>
          <p:cNvPr id="30" name="Rectangle 14"/>
          <p:cNvSpPr>
            <a:spLocks noChangeArrowheads="1"/>
          </p:cNvSpPr>
          <p:nvPr/>
        </p:nvSpPr>
        <p:spPr bwMode="auto">
          <a:xfrm>
            <a:off x="7572396" y="5924824"/>
            <a:ext cx="1428760"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solidFill>
                  <a:srgbClr val="C00000"/>
                </a:solidFill>
                <a:cs typeface="B Nazanin" pitchFamily="2" charset="-78"/>
              </a:rPr>
              <a:t>قدرت سرکوب و تنبیه</a:t>
            </a:r>
            <a:endParaRPr lang="en-US" sz="1600" b="1" dirty="0">
              <a:solidFill>
                <a:srgbClr val="C00000"/>
              </a:solidFill>
              <a:cs typeface="B Nazanin" pitchFamily="2" charset="-78"/>
            </a:endParaRPr>
          </a:p>
        </p:txBody>
      </p:sp>
      <p:sp>
        <p:nvSpPr>
          <p:cNvPr id="31" name="Rectangle 14"/>
          <p:cNvSpPr>
            <a:spLocks noChangeArrowheads="1"/>
          </p:cNvSpPr>
          <p:nvPr/>
        </p:nvSpPr>
        <p:spPr bwMode="auto">
          <a:xfrm>
            <a:off x="6429388" y="6344393"/>
            <a:ext cx="100013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ارتباط</a:t>
            </a:r>
            <a:endParaRPr lang="en-US" sz="1600" b="1" dirty="0">
              <a:cs typeface="B Nazanin" pitchFamily="2" charset="-78"/>
            </a:endParaRPr>
          </a:p>
        </p:txBody>
      </p:sp>
      <p:sp>
        <p:nvSpPr>
          <p:cNvPr id="32" name="Rectangle 14"/>
          <p:cNvSpPr>
            <a:spLocks noChangeArrowheads="1"/>
          </p:cNvSpPr>
          <p:nvPr/>
        </p:nvSpPr>
        <p:spPr bwMode="auto">
          <a:xfrm>
            <a:off x="4000496" y="6415831"/>
            <a:ext cx="192882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قانون و مشروعیت</a:t>
            </a:r>
            <a:endParaRPr lang="en-US" sz="1600" b="1" dirty="0">
              <a:cs typeface="B Nazanin" pitchFamily="2" charset="-78"/>
            </a:endParaRPr>
          </a:p>
        </p:txBody>
      </p:sp>
      <p:sp>
        <p:nvSpPr>
          <p:cNvPr id="33" name="Rectangle 14"/>
          <p:cNvSpPr>
            <a:spLocks noChangeArrowheads="1"/>
          </p:cNvSpPr>
          <p:nvPr/>
        </p:nvSpPr>
        <p:spPr bwMode="auto">
          <a:xfrm>
            <a:off x="2428860" y="6415831"/>
            <a:ext cx="100013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اطلاعات</a:t>
            </a:r>
            <a:endParaRPr lang="en-US" sz="1600" b="1"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0160"/>
            <a:ext cx="8712968" cy="5509200"/>
          </a:xfrm>
          <a:prstGeom prst="rect">
            <a:avLst/>
          </a:prstGeom>
        </p:spPr>
        <p:txBody>
          <a:bodyPr wrap="square">
            <a:spAutoFit/>
          </a:bodyPr>
          <a:lstStyle/>
          <a:p>
            <a:pPr algn="justLow" rtl="1">
              <a:lnSpc>
                <a:spcPct val="200000"/>
              </a:lnSpc>
            </a:pPr>
            <a:r>
              <a:rPr lang="fa-IR" sz="4400" dirty="0" smtClean="0">
                <a:cs typeface="B Nazanin" pitchFamily="2" charset="-78"/>
              </a:rPr>
              <a:t>نقطه مرجع ، محل يا نقطه اي است كه تمام اندازه گيري‌ها و انتخاب‌ها در مقايسه با آن سنجيده مي‌شود (اسكافي ، 1384) که الزاماً جهت شناخت استراتژی ، نیاز به دو نقطه مرجع در سازمان داریم. </a:t>
            </a:r>
          </a:p>
        </p:txBody>
      </p:sp>
      <p:sp>
        <p:nvSpPr>
          <p:cNvPr id="3" name="Flowchart: Terminator 2"/>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نقاط مرجع</a:t>
            </a:r>
            <a:endParaRPr lang="fa-IR" sz="2400" b="1" dirty="0" smtClean="0">
              <a:solidFill>
                <a:srgbClr val="C00000"/>
              </a:solidFill>
              <a:cs typeface="B Titr"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1">
                        <a:lnSpc>
                          <a:spcPct val="150000"/>
                        </a:lnSpc>
                      </a:pPr>
                      <a:r>
                        <a:rPr lang="fa-IR" sz="2800" b="1" dirty="0" smtClean="0">
                          <a:cs typeface="B Nazanin" pitchFamily="2" charset="-78"/>
                        </a:rPr>
                        <a:t> واگذاری اختيار</a:t>
                      </a:r>
                    </a:p>
                    <a:p>
                      <a:pPr algn="ctr" rtl="1">
                        <a:lnSpc>
                          <a:spcPct val="150000"/>
                        </a:lnSpc>
                      </a:pPr>
                      <a:r>
                        <a:rPr lang="fa-IR" sz="2800" b="1" dirty="0" smtClean="0">
                          <a:cs typeface="B Nazanin" pitchFamily="2" charset="-78"/>
                        </a:rPr>
                        <a:t> </a:t>
                      </a:r>
                      <a:r>
                        <a:rPr lang="en-US" sz="3200" b="1" dirty="0" smtClean="0">
                          <a:cs typeface="B Nazanin" pitchFamily="2" charset="-78"/>
                        </a:rPr>
                        <a:t>(delegating) </a:t>
                      </a:r>
                      <a:r>
                        <a:rPr lang="fa-IR" sz="3200" b="1" dirty="0" smtClean="0">
                          <a:cs typeface="B Nazanin" pitchFamily="2" charset="-78"/>
                        </a:rPr>
                        <a:t> </a:t>
                      </a:r>
                    </a:p>
                    <a:p>
                      <a:pPr algn="ctr" rtl="1">
                        <a:lnSpc>
                          <a:spcPct val="150000"/>
                        </a:lnSpc>
                      </a:pPr>
                      <a:r>
                        <a:rPr lang="fa-IR" sz="1800" b="1" dirty="0" smtClean="0">
                          <a:cs typeface="B Nazanin" pitchFamily="2" charset="-78"/>
                        </a:rPr>
                        <a:t>بي توجه به کار و بي توجه به کارمند</a:t>
                      </a:r>
                      <a:endParaRPr lang="fa-IR" sz="1800" b="1" dirty="0" smtClean="0">
                        <a:solidFill>
                          <a:srgbClr val="006600"/>
                        </a:solidFill>
                        <a:cs typeface="B Nazanin" pitchFamily="2" charset="-78"/>
                      </a:endParaRPr>
                    </a:p>
                  </a:txBody>
                  <a:tcPr anchor="ctr">
                    <a:solidFill>
                      <a:schemeClr val="accent4">
                        <a:lumMod val="75000"/>
                        <a:alpha val="9000"/>
                      </a:schemeClr>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3200" b="1" dirty="0" smtClean="0">
                          <a:cs typeface="B Nazanin" pitchFamily="2" charset="-78"/>
                        </a:rPr>
                        <a:t> عرضه کردن</a:t>
                      </a:r>
                    </a:p>
                    <a:p>
                      <a:pPr marL="0" marR="0" indent="0" algn="ctr" defTabSz="914400" rtl="1" eaLnBrk="1" fontAlgn="auto" latinLnBrk="0" hangingPunct="1">
                        <a:lnSpc>
                          <a:spcPct val="150000"/>
                        </a:lnSpc>
                        <a:spcBef>
                          <a:spcPts val="0"/>
                        </a:spcBef>
                        <a:spcAft>
                          <a:spcPts val="0"/>
                        </a:spcAft>
                        <a:buClrTx/>
                        <a:buSzTx/>
                        <a:buFontTx/>
                        <a:buNone/>
                        <a:tabLst/>
                        <a:defRPr/>
                      </a:pPr>
                      <a:r>
                        <a:rPr lang="en-US" sz="3200" b="1" dirty="0" smtClean="0">
                          <a:cs typeface="B Nazanin" pitchFamily="2" charset="-78"/>
                        </a:rPr>
                        <a:t>(Selling)</a:t>
                      </a:r>
                      <a:endParaRPr lang="fa-IR" sz="3200" b="1" dirty="0" smtClean="0">
                        <a:cs typeface="B Nazanin" pitchFamily="2" charset="-78"/>
                      </a:endParaRPr>
                    </a:p>
                    <a:p>
                      <a:pPr algn="ctr" rtl="0">
                        <a:lnSpc>
                          <a:spcPct val="150000"/>
                        </a:lnSpc>
                      </a:pPr>
                      <a:r>
                        <a:rPr lang="fa-IR" sz="1800" dirty="0" smtClean="0">
                          <a:cs typeface="B Nazanin" pitchFamily="2" charset="-78"/>
                        </a:rPr>
                        <a:t>به شدت طرفدار کار و به شدت طرفدار کارمند</a:t>
                      </a:r>
                      <a:endParaRPr lang="fa-IR" sz="1800" b="1" dirty="0" smtClean="0">
                        <a:solidFill>
                          <a:srgbClr val="006600"/>
                        </a:solidFill>
                        <a:cs typeface="B Nazanin" pitchFamily="2" charset="-78"/>
                      </a:endParaRPr>
                    </a:p>
                  </a:txBody>
                  <a:tcPr anchor="ctr">
                    <a:solidFill>
                      <a:schemeClr val="accent4">
                        <a:lumMod val="75000"/>
                        <a:alpha val="9000"/>
                      </a:schemeClr>
                    </a:solidFill>
                  </a:tcPr>
                </a:tc>
              </a:tr>
              <a:tr h="2336747">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3200" b="1" dirty="0" smtClean="0">
                          <a:cs typeface="B Nazanin" pitchFamily="2" charset="-78"/>
                        </a:rPr>
                        <a:t> مشارکت دادن</a:t>
                      </a:r>
                      <a:r>
                        <a:rPr lang="en-US" sz="3200" b="1" dirty="0" smtClean="0">
                          <a:cs typeface="B Nazanin" pitchFamily="2" charset="-78"/>
                        </a:rPr>
                        <a:t>(participating)</a:t>
                      </a:r>
                      <a:endParaRPr lang="fa-IR" sz="3200" b="1" dirty="0" smtClean="0">
                        <a:cs typeface="B Nazanin" pitchFamily="2" charset="-78"/>
                      </a:endParaRPr>
                    </a:p>
                    <a:p>
                      <a:pPr algn="ctr" rtl="0">
                        <a:lnSpc>
                          <a:spcPct val="150000"/>
                        </a:lnSpc>
                      </a:pPr>
                      <a:r>
                        <a:rPr lang="fa-IR" sz="1800" b="1" dirty="0" smtClean="0">
                          <a:cs typeface="B Nazanin" pitchFamily="2" charset="-78"/>
                        </a:rPr>
                        <a:t>به شدت طرفدار کارمند و بي توجه به کار</a:t>
                      </a:r>
                      <a:endParaRPr lang="fa-IR" sz="1800" b="1" dirty="0" smtClean="0">
                        <a:solidFill>
                          <a:srgbClr val="3333FF"/>
                        </a:solidFill>
                        <a:cs typeface="B Nazanin" pitchFamily="2" charset="-78"/>
                      </a:endParaRPr>
                    </a:p>
                  </a:txBody>
                  <a:tcPr anchor="ctr">
                    <a:solidFill>
                      <a:schemeClr val="accent4">
                        <a:lumMod val="75000"/>
                        <a:alpha val="9000"/>
                      </a:schemeClr>
                    </a:solidFill>
                  </a:tcPr>
                </a:tc>
                <a:tc>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fa-IR" sz="3600" b="1" dirty="0" smtClean="0">
                          <a:cs typeface="B Nazanin" pitchFamily="2" charset="-78"/>
                        </a:rPr>
                        <a:t>دستوردادن</a:t>
                      </a:r>
                      <a:r>
                        <a:rPr lang="fa-IR" sz="3200" b="1" dirty="0" smtClean="0">
                          <a:cs typeface="B Nazanin" pitchFamily="2" charset="-78"/>
                        </a:rPr>
                        <a:t> </a:t>
                      </a:r>
                    </a:p>
                    <a:p>
                      <a:pPr marL="0" marR="0" lvl="0" indent="0" algn="ctr" defTabSz="914400" rtl="1" eaLnBrk="1" fontAlgn="auto" latinLnBrk="0" hangingPunct="1">
                        <a:lnSpc>
                          <a:spcPct val="150000"/>
                        </a:lnSpc>
                        <a:spcBef>
                          <a:spcPts val="0"/>
                        </a:spcBef>
                        <a:spcAft>
                          <a:spcPts val="0"/>
                        </a:spcAft>
                        <a:buClrTx/>
                        <a:buSzTx/>
                        <a:buFontTx/>
                        <a:buNone/>
                        <a:tabLst/>
                        <a:defRPr/>
                      </a:pPr>
                      <a:r>
                        <a:rPr lang="en-US" sz="3200" b="1" dirty="0" smtClean="0">
                          <a:cs typeface="B Nazanin" pitchFamily="2" charset="-78"/>
                        </a:rPr>
                        <a:t>(telling)</a:t>
                      </a:r>
                    </a:p>
                    <a:p>
                      <a:pPr algn="ctr" rtl="0">
                        <a:lnSpc>
                          <a:spcPct val="150000"/>
                        </a:lnSpc>
                      </a:pPr>
                      <a:r>
                        <a:rPr lang="fa-IR" sz="1800" b="1" dirty="0" smtClean="0">
                          <a:cs typeface="B Nazanin" pitchFamily="2" charset="-78"/>
                        </a:rPr>
                        <a:t>به شدت طرفدارکار و بي توجه به کارمند </a:t>
                      </a:r>
                      <a:endParaRPr lang="fa-IR" sz="1800" b="1" dirty="0" smtClean="0">
                        <a:solidFill>
                          <a:srgbClr val="3333FF"/>
                        </a:solidFill>
                        <a:cs typeface="B Nazanin"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003300"/>
                </a:solidFill>
                <a:cs typeface="B Titr" pitchFamily="2" charset="-78"/>
              </a:rPr>
              <a:t>اعتماد و اطمینان</a:t>
            </a:r>
            <a:endParaRPr lang="en-US" sz="1600" b="1" dirty="0">
              <a:solidFill>
                <a:srgbClr val="003300"/>
              </a:solidFill>
              <a:cs typeface="B Titr" pitchFamily="2" charset="-78"/>
            </a:endParaRP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24490"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491468"/>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355781"/>
            <a:ext cx="3500462" cy="461665"/>
          </a:xfrm>
          <a:prstGeom prst="rect">
            <a:avLst/>
          </a:prstGeom>
        </p:spPr>
        <p:txBody>
          <a:bodyPr wrap="square">
            <a:spAutoFit/>
          </a:bodyPr>
          <a:lstStyle/>
          <a:p>
            <a:pPr algn="ctr" rtl="1" eaLnBrk="0" hangingPunct="0"/>
            <a:r>
              <a:rPr lang="fa-IR" sz="2400" b="1" dirty="0" smtClean="0">
                <a:solidFill>
                  <a:srgbClr val="003300"/>
                </a:solidFill>
                <a:cs typeface="B Titr" pitchFamily="2" charset="-78"/>
              </a:rPr>
              <a:t>تصمیم گیری / اختیار</a:t>
            </a:r>
            <a:endParaRPr lang="en-US" sz="1600" b="1" dirty="0">
              <a:solidFill>
                <a:srgbClr val="0033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C00000"/>
                </a:solidFill>
                <a:cs typeface="B Titr" pitchFamily="2" charset="-78"/>
              </a:rPr>
              <a:t>سبکهاي رهبري در تئوري موقعيتی  </a:t>
            </a:r>
            <a:r>
              <a:rPr lang="fa-IR" sz="2400" b="1" dirty="0" smtClean="0">
                <a:solidFill>
                  <a:srgbClr val="C00000"/>
                </a:solidFill>
                <a:cs typeface="B Titr" pitchFamily="2" charset="-78"/>
              </a:rPr>
              <a:t>(هرسي و بلانچارد) </a:t>
            </a:r>
            <a:endParaRPr lang="fa-IR" sz="3200" b="1" dirty="0" smtClean="0">
              <a:solidFill>
                <a:srgbClr val="C00000"/>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r>
                        <a:rPr lang="fa-IR" sz="3200" dirty="0" smtClean="0">
                          <a:solidFill>
                            <a:srgbClr val="7030A0"/>
                          </a:solidFill>
                          <a:cs typeface="B Titr" pitchFamily="2" charset="-78"/>
                        </a:rPr>
                        <a:t>رهبری سازنده</a:t>
                      </a:r>
                      <a:endParaRPr lang="fa-IR" sz="3200"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r>
                        <a:rPr lang="fa-IR" sz="2800" b="1" dirty="0" smtClean="0">
                          <a:solidFill>
                            <a:srgbClr val="7030A0"/>
                          </a:solidFill>
                          <a:cs typeface="B Titr" pitchFamily="2" charset="-78"/>
                        </a:rPr>
                        <a:t>رهبری حمایتی-بی وفایی</a:t>
                      </a:r>
                      <a:endParaRPr lang="fa-IR" sz="28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r>
                        <a:rPr lang="fa-IR" sz="3200" b="1" dirty="0" smtClean="0">
                          <a:solidFill>
                            <a:srgbClr val="7030A0"/>
                          </a:solidFill>
                          <a:cs typeface="B Titr" pitchFamily="2" charset="-78"/>
                        </a:rPr>
                        <a:t>رهبری ظالمانه</a:t>
                      </a:r>
                      <a:endParaRPr lang="fa-IR" sz="100" dirty="0" smtClean="0">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3200" b="1" dirty="0" smtClean="0">
                          <a:solidFill>
                            <a:srgbClr val="7030A0"/>
                          </a:solidFill>
                          <a:cs typeface="B Titr" pitchFamily="2" charset="-78"/>
                        </a:rPr>
                        <a:t>رهبری منحرف</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میزان توجه به سازمان</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786711" y="1693398"/>
            <a:ext cx="1214446"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400" b="1" dirty="0">
              <a:cs typeface="B Nazanin" pitchFamily="2" charset="-78"/>
            </a:endParaRPr>
          </a:p>
        </p:txBody>
      </p:sp>
      <p:sp>
        <p:nvSpPr>
          <p:cNvPr id="6" name="Rectangle 15"/>
          <p:cNvSpPr>
            <a:spLocks noChangeArrowheads="1"/>
          </p:cNvSpPr>
          <p:nvPr/>
        </p:nvSpPr>
        <p:spPr bwMode="auto">
          <a:xfrm>
            <a:off x="1142977" y="1714599"/>
            <a:ext cx="1000131"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2000" b="1" dirty="0">
              <a:cs typeface="B Nazanin" pitchFamily="2" charset="-78"/>
            </a:endParaRPr>
          </a:p>
        </p:txBody>
      </p:sp>
      <p:cxnSp>
        <p:nvCxnSpPr>
          <p:cNvPr id="7" name="Straight Arrow Connector 6"/>
          <p:cNvCxnSpPr>
            <a:stCxn id="6" idx="3"/>
            <a:endCxn id="5" idx="1"/>
          </p:cNvCxnSpPr>
          <p:nvPr/>
        </p:nvCxnSpPr>
        <p:spPr>
          <a:xfrm flipV="1">
            <a:off x="2143108" y="1892171"/>
            <a:ext cx="5643603" cy="21201"/>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42844" y="6286631"/>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6548" y="4511246"/>
            <a:ext cx="3542582"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284367"/>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میزان توجه به زیر دست</a:t>
            </a:r>
            <a:endParaRPr lang="en-US" sz="1600" b="1" dirty="0">
              <a:solidFill>
                <a:srgbClr val="C000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بررسی مدل رهبری با نقاط مرجع استراتژیک</a:t>
            </a:r>
            <a:endParaRPr lang="en-US" sz="3200" b="1" dirty="0">
              <a:solidFill>
                <a:srgbClr val="005020"/>
              </a:solidFill>
              <a:latin typeface="+mj-lt"/>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Elbow Connector 1"/>
          <p:cNvCxnSpPr/>
          <p:nvPr/>
        </p:nvCxnSpPr>
        <p:spPr>
          <a:xfrm>
            <a:off x="749876" y="1765406"/>
            <a:ext cx="7858180" cy="4429156"/>
          </a:xfrm>
          <a:prstGeom prst="bentConnector3">
            <a:avLst>
              <a:gd name="adj1" fmla="val -59"/>
            </a:avLst>
          </a:prstGeom>
          <a:ln w="34925">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1534900" y="4122860"/>
            <a:ext cx="4144198" cy="794"/>
          </a:xfrm>
          <a:prstGeom prst="line">
            <a:avLst/>
          </a:prstGeom>
          <a:ln w="34925">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178106" y="4122860"/>
            <a:ext cx="4144198" cy="79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50272" y="1979720"/>
            <a:ext cx="2357454" cy="1384995"/>
          </a:xfrm>
          <a:prstGeom prst="rect">
            <a:avLst/>
          </a:prstGeom>
          <a:noFill/>
        </p:spPr>
        <p:txBody>
          <a:bodyPr wrap="square" rtlCol="0">
            <a:spAutoFit/>
          </a:bodyPr>
          <a:lstStyle/>
          <a:p>
            <a:pPr algn="ctr"/>
            <a:r>
              <a:rPr lang="fa-IR" sz="2800" b="1" dirty="0" smtClean="0">
                <a:cs typeface="B Nazanin" pitchFamily="2" charset="-78"/>
              </a:rPr>
              <a:t>هوشیاری </a:t>
            </a:r>
          </a:p>
          <a:p>
            <a:pPr algn="ctr"/>
            <a:r>
              <a:rPr lang="fa-IR" sz="2800" b="1" dirty="0" smtClean="0">
                <a:cs typeface="B Nazanin" pitchFamily="2" charset="-78"/>
              </a:rPr>
              <a:t>انرژی و </a:t>
            </a:r>
          </a:p>
          <a:p>
            <a:pPr algn="ctr"/>
            <a:r>
              <a:rPr lang="fa-IR" sz="2800" b="1" dirty="0" smtClean="0">
                <a:cs typeface="B Nazanin" pitchFamily="2" charset="-78"/>
              </a:rPr>
              <a:t>انگیزه های زیاد</a:t>
            </a:r>
            <a:endParaRPr lang="en-US" sz="2800" b="1" dirty="0">
              <a:cs typeface="B Nazanin" pitchFamily="2" charset="-78"/>
            </a:endParaRPr>
          </a:p>
        </p:txBody>
      </p:sp>
      <p:sp>
        <p:nvSpPr>
          <p:cNvPr id="6" name="TextBox 5"/>
          <p:cNvSpPr txBox="1"/>
          <p:nvPr/>
        </p:nvSpPr>
        <p:spPr>
          <a:xfrm>
            <a:off x="749876" y="2021226"/>
            <a:ext cx="2857520" cy="1815882"/>
          </a:xfrm>
          <a:prstGeom prst="rect">
            <a:avLst/>
          </a:prstGeom>
          <a:noFill/>
        </p:spPr>
        <p:txBody>
          <a:bodyPr wrap="square" rtlCol="0">
            <a:spAutoFit/>
          </a:bodyPr>
          <a:lstStyle/>
          <a:p>
            <a:pPr algn="ctr"/>
            <a:r>
              <a:rPr lang="fa-IR" sz="2800" b="1" dirty="0" smtClean="0">
                <a:cs typeface="B Nazanin" pitchFamily="2" charset="-78"/>
              </a:rPr>
              <a:t>بی تفاوتی</a:t>
            </a:r>
          </a:p>
          <a:p>
            <a:pPr algn="ctr"/>
            <a:r>
              <a:rPr lang="fa-IR" sz="2800" b="1" dirty="0" smtClean="0">
                <a:cs typeface="B Nazanin" pitchFamily="2" charset="-78"/>
              </a:rPr>
              <a:t>بی حوصلگی</a:t>
            </a:r>
          </a:p>
          <a:p>
            <a:pPr algn="ctr"/>
            <a:r>
              <a:rPr lang="fa-IR" sz="2800" b="1" dirty="0" smtClean="0">
                <a:cs typeface="B Nazanin" pitchFamily="2" charset="-78"/>
              </a:rPr>
              <a:t>بی حالی</a:t>
            </a:r>
          </a:p>
          <a:p>
            <a:pPr algn="ctr"/>
            <a:r>
              <a:rPr lang="fa-IR" sz="2800" b="1" dirty="0" smtClean="0">
                <a:cs typeface="B Nazanin" pitchFamily="2" charset="-78"/>
              </a:rPr>
              <a:t> بی انگیزگی</a:t>
            </a:r>
            <a:endParaRPr lang="en-US" sz="2800" b="1" dirty="0">
              <a:cs typeface="B Nazanin" pitchFamily="2" charset="-78"/>
            </a:endParaRPr>
          </a:p>
        </p:txBody>
      </p:sp>
      <p:sp>
        <p:nvSpPr>
          <p:cNvPr id="7" name="TextBox 6"/>
          <p:cNvSpPr txBox="1"/>
          <p:nvPr/>
        </p:nvSpPr>
        <p:spPr>
          <a:xfrm rot="16200000">
            <a:off x="-810182" y="3622794"/>
            <a:ext cx="2357454" cy="523220"/>
          </a:xfrm>
          <a:prstGeom prst="rect">
            <a:avLst/>
          </a:prstGeom>
          <a:noFill/>
        </p:spPr>
        <p:txBody>
          <a:bodyPr wrap="square" rtlCol="0">
            <a:spAutoFit/>
          </a:bodyPr>
          <a:lstStyle/>
          <a:p>
            <a:pPr algn="ctr"/>
            <a:r>
              <a:rPr lang="fa-IR" sz="2800" b="1" dirty="0" smtClean="0">
                <a:solidFill>
                  <a:srgbClr val="C00000"/>
                </a:solidFill>
                <a:cs typeface="B Nazanin" pitchFamily="2" charset="-78"/>
              </a:rPr>
              <a:t>بی تفاوتی</a:t>
            </a:r>
            <a:endParaRPr lang="en-US" sz="2800" b="1" dirty="0">
              <a:solidFill>
                <a:srgbClr val="C00000"/>
              </a:solidFill>
              <a:cs typeface="B Nazanin" pitchFamily="2" charset="-78"/>
            </a:endParaRPr>
          </a:p>
        </p:txBody>
      </p:sp>
      <p:sp>
        <p:nvSpPr>
          <p:cNvPr id="8" name="TextBox 7"/>
          <p:cNvSpPr txBox="1"/>
          <p:nvPr/>
        </p:nvSpPr>
        <p:spPr>
          <a:xfrm>
            <a:off x="3750272" y="6194562"/>
            <a:ext cx="2357454" cy="523220"/>
          </a:xfrm>
          <a:prstGeom prst="rect">
            <a:avLst/>
          </a:prstGeom>
          <a:noFill/>
        </p:spPr>
        <p:txBody>
          <a:bodyPr wrap="square" rtlCol="0">
            <a:spAutoFit/>
          </a:bodyPr>
          <a:lstStyle/>
          <a:p>
            <a:pPr algn="ctr"/>
            <a:r>
              <a:rPr lang="fa-IR" sz="2800" b="1" dirty="0" smtClean="0">
                <a:solidFill>
                  <a:srgbClr val="C00000"/>
                </a:solidFill>
                <a:cs typeface="B Nazanin" pitchFamily="2" charset="-78"/>
              </a:rPr>
              <a:t>میزان استرس</a:t>
            </a:r>
            <a:endParaRPr lang="en-US" sz="2800" b="1" dirty="0">
              <a:solidFill>
                <a:srgbClr val="C00000"/>
              </a:solidFill>
              <a:cs typeface="B Nazanin" pitchFamily="2" charset="-78"/>
            </a:endParaRPr>
          </a:p>
        </p:txBody>
      </p:sp>
      <p:sp>
        <p:nvSpPr>
          <p:cNvPr id="9" name="TextBox 8"/>
          <p:cNvSpPr txBox="1"/>
          <p:nvPr/>
        </p:nvSpPr>
        <p:spPr>
          <a:xfrm>
            <a:off x="6536354" y="2479786"/>
            <a:ext cx="2143140" cy="1815882"/>
          </a:xfrm>
          <a:prstGeom prst="rect">
            <a:avLst/>
          </a:prstGeom>
          <a:noFill/>
        </p:spPr>
        <p:txBody>
          <a:bodyPr wrap="square" rtlCol="0">
            <a:spAutoFit/>
          </a:bodyPr>
          <a:lstStyle/>
          <a:p>
            <a:pPr algn="ctr"/>
            <a:r>
              <a:rPr lang="fa-IR" sz="2800" b="1" dirty="0" smtClean="0">
                <a:cs typeface="B Nazanin" pitchFamily="2" charset="-78"/>
              </a:rPr>
              <a:t>وحشت از تصمیم گیری</a:t>
            </a:r>
          </a:p>
          <a:p>
            <a:pPr algn="ctr"/>
            <a:r>
              <a:rPr lang="fa-IR" sz="2800" b="1" dirty="0" smtClean="0">
                <a:cs typeface="B Nazanin" pitchFamily="2" charset="-78"/>
              </a:rPr>
              <a:t>و اتلاف انرژی</a:t>
            </a:r>
          </a:p>
          <a:p>
            <a:pPr algn="ctr"/>
            <a:endParaRPr lang="en-US" sz="2800" b="1" dirty="0"/>
          </a:p>
        </p:txBody>
      </p:sp>
      <p:sp>
        <p:nvSpPr>
          <p:cNvPr id="10" name="TextBox 9"/>
          <p:cNvSpPr txBox="1"/>
          <p:nvPr/>
        </p:nvSpPr>
        <p:spPr>
          <a:xfrm>
            <a:off x="7250734" y="4837240"/>
            <a:ext cx="1643074" cy="523220"/>
          </a:xfrm>
          <a:prstGeom prst="rect">
            <a:avLst/>
          </a:prstGeom>
          <a:noFill/>
        </p:spPr>
        <p:txBody>
          <a:bodyPr wrap="square" rtlCol="0">
            <a:spAutoFit/>
          </a:bodyPr>
          <a:lstStyle/>
          <a:p>
            <a:pPr algn="ctr"/>
            <a:r>
              <a:rPr lang="fa-IR" sz="2800" b="1" dirty="0" smtClean="0">
                <a:solidFill>
                  <a:srgbClr val="006600"/>
                </a:solidFill>
                <a:cs typeface="B Nazanin" pitchFamily="2" charset="-78"/>
              </a:rPr>
              <a:t>استرس زیاد</a:t>
            </a:r>
            <a:endParaRPr lang="en-US" sz="2800" b="1" dirty="0">
              <a:solidFill>
                <a:srgbClr val="006600"/>
              </a:solidFill>
              <a:cs typeface="B Nazanin" pitchFamily="2" charset="-78"/>
            </a:endParaRPr>
          </a:p>
        </p:txBody>
      </p:sp>
      <p:sp>
        <p:nvSpPr>
          <p:cNvPr id="11" name="TextBox 10"/>
          <p:cNvSpPr txBox="1"/>
          <p:nvPr/>
        </p:nvSpPr>
        <p:spPr>
          <a:xfrm>
            <a:off x="3964586" y="4668951"/>
            <a:ext cx="1928826" cy="954107"/>
          </a:xfrm>
          <a:prstGeom prst="rect">
            <a:avLst/>
          </a:prstGeom>
          <a:noFill/>
        </p:spPr>
        <p:txBody>
          <a:bodyPr wrap="square" rtlCol="0">
            <a:spAutoFit/>
          </a:bodyPr>
          <a:lstStyle/>
          <a:p>
            <a:pPr algn="ctr"/>
            <a:r>
              <a:rPr lang="fa-IR" sz="2800" b="1" dirty="0" smtClean="0">
                <a:solidFill>
                  <a:srgbClr val="006600"/>
                </a:solidFill>
                <a:cs typeface="B Nazanin" pitchFamily="2" charset="-78"/>
              </a:rPr>
              <a:t>استرس بهینه و کار کردی</a:t>
            </a:r>
            <a:endParaRPr lang="en-US" sz="2800" b="1" dirty="0">
              <a:solidFill>
                <a:srgbClr val="006600"/>
              </a:solidFill>
              <a:cs typeface="B Nazanin" pitchFamily="2" charset="-78"/>
            </a:endParaRPr>
          </a:p>
        </p:txBody>
      </p:sp>
      <p:sp>
        <p:nvSpPr>
          <p:cNvPr id="12" name="TextBox 11"/>
          <p:cNvSpPr txBox="1"/>
          <p:nvPr/>
        </p:nvSpPr>
        <p:spPr>
          <a:xfrm>
            <a:off x="1607132" y="5051554"/>
            <a:ext cx="1643074" cy="523220"/>
          </a:xfrm>
          <a:prstGeom prst="rect">
            <a:avLst/>
          </a:prstGeom>
          <a:noFill/>
        </p:spPr>
        <p:txBody>
          <a:bodyPr wrap="square" rtlCol="0">
            <a:spAutoFit/>
          </a:bodyPr>
          <a:lstStyle/>
          <a:p>
            <a:pPr algn="ctr"/>
            <a:r>
              <a:rPr lang="fa-IR" sz="2800" b="1" dirty="0" smtClean="0">
                <a:solidFill>
                  <a:srgbClr val="006600"/>
                </a:solidFill>
                <a:cs typeface="B Nazanin" pitchFamily="2" charset="-78"/>
              </a:rPr>
              <a:t>استرس کم</a:t>
            </a:r>
            <a:endParaRPr lang="en-US" sz="2800" b="1" dirty="0">
              <a:solidFill>
                <a:srgbClr val="006600"/>
              </a:solidFill>
              <a:cs typeface="B Nazanin" pitchFamily="2" charset="-78"/>
            </a:endParaRPr>
          </a:p>
        </p:txBody>
      </p:sp>
      <p:sp>
        <p:nvSpPr>
          <p:cNvPr id="13" name="Flowchart: Terminator 12"/>
          <p:cNvSpPr/>
          <p:nvPr/>
        </p:nvSpPr>
        <p:spPr>
          <a:xfrm>
            <a:off x="35496" y="836712"/>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رابطه میزان استرس و عملکرد </a:t>
            </a:r>
            <a:r>
              <a:rPr lang="fa-IR" sz="2400" b="1" dirty="0" smtClean="0">
                <a:solidFill>
                  <a:srgbClr val="005020"/>
                </a:solidFill>
                <a:latin typeface="+mj-lt"/>
                <a:cs typeface="B Nazanin" pitchFamily="2" charset="-78"/>
              </a:rPr>
              <a:t>(قانون یرسون)</a:t>
            </a:r>
            <a:endParaRPr lang="en-US" sz="3200" b="1" dirty="0">
              <a:solidFill>
                <a:srgbClr val="005020"/>
              </a:solidFill>
              <a:latin typeface="+mj-lt"/>
              <a:cs typeface="B Nazanin"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336340"/>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شغل فعال</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شغل کم آسیب</a:t>
                      </a:r>
                      <a:endParaRPr lang="fa-IR" sz="3200" b="1" dirty="0" smtClean="0">
                        <a:solidFill>
                          <a:srgbClr val="3333FF"/>
                        </a:solidFill>
                        <a:cs typeface="B Titr" pitchFamily="2" charset="-78"/>
                      </a:endParaRP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شغل پرآسیب</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شغل انفعالی</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40764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448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حجم کار</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143900" y="1693398"/>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714599"/>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28794" y="1913372"/>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4041651"/>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34650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24490" y="6265430"/>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491468"/>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355781"/>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خود تصمیمی</a:t>
            </a:r>
            <a:endParaRPr lang="en-US" sz="1600" b="1" dirty="0">
              <a:solidFill>
                <a:srgbClr val="C00000"/>
              </a:solidFill>
              <a:cs typeface="B Titr" pitchFamily="2" charset="-78"/>
            </a:endParaRPr>
          </a:p>
        </p:txBody>
      </p:sp>
      <p:sp>
        <p:nvSpPr>
          <p:cNvPr id="13" name="Rounded Rectangle 12"/>
          <p:cNvSpPr/>
          <p:nvPr/>
        </p:nvSpPr>
        <p:spPr>
          <a:xfrm>
            <a:off x="124491" y="1407622"/>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Flowchart: Terminator 13"/>
          <p:cNvSpPr/>
          <p:nvPr/>
        </p:nvSpPr>
        <p:spPr>
          <a:xfrm>
            <a:off x="71406" y="76470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b="1" dirty="0" smtClean="0">
                <a:solidFill>
                  <a:srgbClr val="005020"/>
                </a:solidFill>
                <a:latin typeface="+mj-lt"/>
                <a:cs typeface="B Nazanin" pitchFamily="2" charset="-78"/>
              </a:rPr>
              <a:t>مدل آسیب شغلی</a:t>
            </a:r>
            <a:endParaRPr lang="en-US" sz="3200" b="1" dirty="0">
              <a:solidFill>
                <a:srgbClr val="005020"/>
              </a:solidFill>
              <a:latin typeface="+mj-lt"/>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0" y="785794"/>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054200"/>
                </a:solidFill>
                <a:latin typeface="+mj-lt"/>
                <a:cs typeface="B Nazanin" pitchFamily="2" charset="-78"/>
              </a:rPr>
              <a:t>مفاهیم اصلی گروه :</a:t>
            </a:r>
            <a:r>
              <a:rPr lang="fa-IR" sz="2800" b="1" dirty="0" smtClean="0">
                <a:solidFill>
                  <a:srgbClr val="C00000"/>
                </a:solidFill>
                <a:latin typeface="+mj-lt"/>
                <a:cs typeface="B Nazanin" pitchFamily="2" charset="-78"/>
              </a:rPr>
              <a:t> انسجام</a:t>
            </a:r>
            <a:endParaRPr lang="en-US" sz="2800" b="1" dirty="0">
              <a:solidFill>
                <a:srgbClr val="C00000"/>
              </a:solidFill>
              <a:latin typeface="+mj-lt"/>
              <a:cs typeface="B Nazanin" pitchFamily="2" charset="-78"/>
            </a:endParaRPr>
          </a:p>
        </p:txBody>
      </p:sp>
      <p:graphicFrame>
        <p:nvGraphicFramePr>
          <p:cNvPr id="4" name="Table 3"/>
          <p:cNvGraphicFramePr>
            <a:graphicFrameLocks noGrp="1"/>
          </p:cNvGraphicFramePr>
          <p:nvPr/>
        </p:nvGraphicFramePr>
        <p:xfrm>
          <a:off x="785786" y="2060848"/>
          <a:ext cx="8143932" cy="4608512"/>
        </p:xfrm>
        <a:graphic>
          <a:graphicData uri="http://schemas.openxmlformats.org/drawingml/2006/table">
            <a:tbl>
              <a:tblPr rtl="1" firstRow="1" bandRow="1">
                <a:tableStyleId>{D7AC3CCA-C797-4891-BE02-D94E43425B78}</a:tableStyleId>
              </a:tblPr>
              <a:tblGrid>
                <a:gridCol w="4071966"/>
                <a:gridCol w="4071966"/>
              </a:tblGrid>
              <a:tr h="2222020">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2400" b="1" dirty="0" smtClean="0">
                          <a:solidFill>
                            <a:srgbClr val="006600"/>
                          </a:solidFill>
                          <a:cs typeface="B Titr" pitchFamily="2" charset="-78"/>
                        </a:rPr>
                        <a:t>افزایش زیاد در بهره وری</a:t>
                      </a:r>
                      <a:endParaRPr lang="fa-IR" sz="24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2400" b="1" dirty="0" smtClean="0">
                          <a:solidFill>
                            <a:srgbClr val="006600"/>
                          </a:solidFill>
                          <a:cs typeface="B Titr" pitchFamily="2" charset="-78"/>
                        </a:rPr>
                        <a:t>کاهش در بهره وری </a:t>
                      </a:r>
                      <a:endParaRPr lang="fa-IR" sz="2400" b="1" dirty="0" smtClean="0">
                        <a:solidFill>
                          <a:srgbClr val="3333FF"/>
                        </a:solidFill>
                        <a:cs typeface="B Titr" pitchFamily="2" charset="-78"/>
                      </a:endParaRPr>
                    </a:p>
                  </a:txBody>
                  <a:tcPr anchor="ctr">
                    <a:solidFill>
                      <a:schemeClr val="accent4">
                        <a:lumMod val="75000"/>
                        <a:alpha val="9000"/>
                      </a:schemeClr>
                    </a:solidFill>
                  </a:tcPr>
                </a:tc>
              </a:tr>
              <a:tr h="2386492">
                <a:tc>
                  <a:txBody>
                    <a:bodyPr/>
                    <a:lstStyle/>
                    <a:p>
                      <a:pPr algn="ctr" rtl="0">
                        <a:lnSpc>
                          <a:spcPct val="150000"/>
                        </a:lnSpc>
                      </a:pPr>
                      <a:r>
                        <a:rPr lang="fa-IR" sz="2400" b="1" dirty="0" smtClean="0">
                          <a:solidFill>
                            <a:srgbClr val="006600"/>
                          </a:solidFill>
                          <a:cs typeface="B Titr" pitchFamily="2" charset="-78"/>
                        </a:rPr>
                        <a:t>افزایش</a:t>
                      </a:r>
                      <a:r>
                        <a:rPr lang="fa-IR" sz="2400" b="1" baseline="0" dirty="0" smtClean="0">
                          <a:solidFill>
                            <a:srgbClr val="006600"/>
                          </a:solidFill>
                          <a:cs typeface="B Titr" pitchFamily="2" charset="-78"/>
                        </a:rPr>
                        <a:t> متوسط در بهره وری</a:t>
                      </a:r>
                      <a:endParaRPr lang="fa-IR" sz="24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a-IR" sz="2400" b="1" dirty="0" smtClean="0">
                          <a:solidFill>
                            <a:srgbClr val="006600"/>
                          </a:solidFill>
                          <a:cs typeface="B Titr" pitchFamily="2" charset="-78"/>
                        </a:rPr>
                        <a:t>تأثیری در بهره وری ندارد</a:t>
                      </a:r>
                      <a:endParaRPr lang="fa-IR" sz="20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5" name="Rounded Rectangle 4"/>
          <p:cNvSpPr/>
          <p:nvPr/>
        </p:nvSpPr>
        <p:spPr>
          <a:xfrm>
            <a:off x="214282" y="1488774"/>
            <a:ext cx="500066" cy="500066"/>
          </a:xfrm>
          <a:prstGeom prst="roundRect">
            <a:avLst/>
          </a:prstGeom>
          <a:solidFill>
            <a:schemeClr val="accent6">
              <a:lumMod val="60000"/>
              <a:lumOff val="40000"/>
              <a:alpha val="14000"/>
            </a:schemeClr>
          </a:solidFill>
          <a:ln w="9525"/>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r>
              <a:rPr lang="en-US" sz="1400" b="1" dirty="0" smtClean="0">
                <a:solidFill>
                  <a:schemeClr val="tx1"/>
                </a:solidFill>
              </a:rPr>
              <a:t>SRP</a:t>
            </a:r>
            <a:r>
              <a:rPr lang="en-US" sz="1000" b="1" spc="300" dirty="0" smtClean="0">
                <a:solidFill>
                  <a:schemeClr val="tx1"/>
                </a:solidFill>
              </a:rPr>
              <a:t>s</a:t>
            </a:r>
            <a:endParaRPr lang="en-US" sz="1400" b="1" spc="300" dirty="0">
              <a:solidFill>
                <a:schemeClr val="tx1"/>
              </a:solidFill>
            </a:endParaRPr>
          </a:p>
        </p:txBody>
      </p:sp>
      <p:grpSp>
        <p:nvGrpSpPr>
          <p:cNvPr id="2" name="Group 17"/>
          <p:cNvGrpSpPr/>
          <p:nvPr/>
        </p:nvGrpSpPr>
        <p:grpSpPr>
          <a:xfrm>
            <a:off x="214282" y="2060848"/>
            <a:ext cx="500066" cy="4608512"/>
            <a:chOff x="214282" y="2857496"/>
            <a:chExt cx="500066" cy="3214710"/>
          </a:xfrm>
        </p:grpSpPr>
        <p:sp>
          <p:nvSpPr>
            <p:cNvPr id="6" name="Rounded Rectangle 5"/>
            <p:cNvSpPr/>
            <p:nvPr/>
          </p:nvSpPr>
          <p:spPr>
            <a:xfrm>
              <a:off x="214282" y="2857496"/>
              <a:ext cx="500066" cy="3214710"/>
            </a:xfrm>
            <a:prstGeom prst="roundRect">
              <a:avLst/>
            </a:prstGeom>
            <a:solidFill>
              <a:schemeClr val="accent3">
                <a:lumMod val="60000"/>
                <a:lumOff val="40000"/>
                <a:alpha val="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5"/>
            <p:cNvSpPr>
              <a:spLocks noChangeArrowheads="1"/>
            </p:cNvSpPr>
            <p:nvPr/>
          </p:nvSpPr>
          <p:spPr bwMode="auto">
            <a:xfrm>
              <a:off x="214282" y="5736217"/>
              <a:ext cx="500066" cy="234372"/>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کم</a:t>
              </a:r>
              <a:endParaRPr lang="en-US" sz="1200" b="1" dirty="0">
                <a:cs typeface="B Nazanin" pitchFamily="2" charset="-78"/>
              </a:endParaRPr>
            </a:p>
          </p:txBody>
        </p:sp>
        <p:sp>
          <p:nvSpPr>
            <p:cNvPr id="8" name="Rectangle 15"/>
            <p:cNvSpPr>
              <a:spLocks noChangeArrowheads="1"/>
            </p:cNvSpPr>
            <p:nvPr/>
          </p:nvSpPr>
          <p:spPr bwMode="auto">
            <a:xfrm>
              <a:off x="214282" y="2857496"/>
              <a:ext cx="500066" cy="234372"/>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endParaRPr lang="en-US" sz="1200" b="1" dirty="0">
                <a:cs typeface="B Nazanin" pitchFamily="2" charset="-78"/>
              </a:endParaRPr>
            </a:p>
          </p:txBody>
        </p:sp>
        <p:sp>
          <p:nvSpPr>
            <p:cNvPr id="9" name="Rectangle 12"/>
            <p:cNvSpPr>
              <a:spLocks noChangeArrowheads="1"/>
            </p:cNvSpPr>
            <p:nvPr/>
          </p:nvSpPr>
          <p:spPr bwMode="auto">
            <a:xfrm rot="16200000">
              <a:off x="43383" y="4261137"/>
              <a:ext cx="857256" cy="335989"/>
            </a:xfrm>
            <a:prstGeom prst="rect">
              <a:avLst/>
            </a:prstGeom>
            <a:noFill/>
            <a:ln w="9525">
              <a:noFill/>
              <a:miter lim="800000"/>
              <a:headEnd/>
              <a:tailEnd/>
            </a:ln>
          </p:spPr>
          <p:txBody>
            <a:bodyPr wrap="square" lIns="90488" tIns="44450" rIns="90488" bIns="44450">
              <a:spAutoFit/>
            </a:bodyPr>
            <a:lstStyle/>
            <a:p>
              <a:pPr algn="ctr" rtl="1" eaLnBrk="0" hangingPunct="0"/>
              <a:r>
                <a:rPr lang="fa-IR" sz="1600" b="1" dirty="0" smtClean="0">
                  <a:solidFill>
                    <a:srgbClr val="C00000"/>
                  </a:solidFill>
                  <a:cs typeface="B Titr" pitchFamily="2" charset="-78"/>
                </a:rPr>
                <a:t>انسجام</a:t>
              </a:r>
              <a:endParaRPr lang="en-US" sz="1100" b="1" dirty="0">
                <a:solidFill>
                  <a:srgbClr val="C00000"/>
                </a:solidFill>
                <a:cs typeface="B Titr" pitchFamily="2" charset="-78"/>
              </a:endParaRPr>
            </a:p>
          </p:txBody>
        </p:sp>
        <p:cxnSp>
          <p:nvCxnSpPr>
            <p:cNvPr id="10" name="Straight Arrow Connector 9"/>
            <p:cNvCxnSpPr>
              <a:stCxn id="9" idx="3"/>
              <a:endCxn id="8" idx="2"/>
            </p:cNvCxnSpPr>
            <p:nvPr/>
          </p:nvCxnSpPr>
          <p:spPr>
            <a:xfrm rot="16200000" flipV="1">
              <a:off x="13846" y="3542337"/>
              <a:ext cx="908635" cy="769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9" idx="1"/>
              <a:endCxn id="7" idx="0"/>
            </p:cNvCxnSpPr>
            <p:nvPr/>
          </p:nvCxnSpPr>
          <p:spPr>
            <a:xfrm rot="5400000">
              <a:off x="28935" y="5293140"/>
              <a:ext cx="878457" cy="7697"/>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grpSp>
      <p:sp>
        <p:nvSpPr>
          <p:cNvPr id="12" name="Rounded Rectangle 11"/>
          <p:cNvSpPr/>
          <p:nvPr/>
        </p:nvSpPr>
        <p:spPr>
          <a:xfrm>
            <a:off x="785786" y="1488774"/>
            <a:ext cx="8143932" cy="500066"/>
          </a:xfrm>
          <a:prstGeom prst="roundRect">
            <a:avLst/>
          </a:prstGeom>
          <a:solidFill>
            <a:schemeClr val="accent3">
              <a:lumMod val="60000"/>
              <a:lumOff val="40000"/>
              <a:alpha val="9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a:spLocks noChangeArrowheads="1"/>
          </p:cNvSpPr>
          <p:nvPr/>
        </p:nvSpPr>
        <p:spPr bwMode="auto">
          <a:xfrm>
            <a:off x="3000364" y="1466515"/>
            <a:ext cx="3500462" cy="470642"/>
          </a:xfrm>
          <a:prstGeom prst="rect">
            <a:avLst/>
          </a:prstGeom>
          <a:noFill/>
          <a:ln w="9525">
            <a:noFill/>
            <a:miter lim="800000"/>
            <a:headEnd/>
            <a:tailEnd/>
          </a:ln>
        </p:spPr>
        <p:txBody>
          <a:bodyPr wrap="square" lIns="90488" tIns="44450" rIns="90488" bIns="44450">
            <a:spAutoFit/>
          </a:bodyPr>
          <a:lstStyle/>
          <a:p>
            <a:pPr algn="ctr" rtl="1" eaLnBrk="0" hangingPunct="0">
              <a:lnSpc>
                <a:spcPct val="150000"/>
              </a:lnSpc>
            </a:pPr>
            <a:r>
              <a:rPr lang="fa-IR" b="1" dirty="0" smtClean="0">
                <a:solidFill>
                  <a:srgbClr val="C00000"/>
                </a:solidFill>
                <a:cs typeface="B Titr" pitchFamily="2" charset="-78"/>
              </a:rPr>
              <a:t>تطبیق هنجار گروه و اهداف سازمانی</a:t>
            </a:r>
            <a:endParaRPr lang="en-US" sz="1200" b="1" dirty="0">
              <a:solidFill>
                <a:srgbClr val="C00000"/>
              </a:solidFill>
              <a:cs typeface="B Titr" pitchFamily="2" charset="-78"/>
            </a:endParaRPr>
          </a:p>
        </p:txBody>
      </p:sp>
      <p:sp>
        <p:nvSpPr>
          <p:cNvPr id="14" name="Rectangle 15"/>
          <p:cNvSpPr>
            <a:spLocks noChangeArrowheads="1"/>
          </p:cNvSpPr>
          <p:nvPr/>
        </p:nvSpPr>
        <p:spPr bwMode="auto">
          <a:xfrm>
            <a:off x="785787" y="1528376"/>
            <a:ext cx="571503"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کم</a:t>
            </a:r>
            <a:endParaRPr lang="en-US" sz="1400" b="1" dirty="0">
              <a:cs typeface="B Nazanin" pitchFamily="2" charset="-78"/>
            </a:endParaRPr>
          </a:p>
        </p:txBody>
      </p:sp>
      <p:sp>
        <p:nvSpPr>
          <p:cNvPr id="15" name="Rectangle 15"/>
          <p:cNvSpPr>
            <a:spLocks noChangeArrowheads="1"/>
          </p:cNvSpPr>
          <p:nvPr/>
        </p:nvSpPr>
        <p:spPr bwMode="auto">
          <a:xfrm>
            <a:off x="8358215" y="1537953"/>
            <a:ext cx="571503" cy="335989"/>
          </a:xfrm>
          <a:prstGeom prst="rect">
            <a:avLst/>
          </a:prstGeom>
          <a:noFill/>
          <a:ln w="9525">
            <a:noFill/>
            <a:miter lim="800000"/>
            <a:headEnd/>
            <a:tailEnd/>
          </a:ln>
        </p:spPr>
        <p:txBody>
          <a:bodyPr wrap="square" lIns="90488" tIns="44450" rIns="90488" bIns="44450">
            <a:spAutoFit/>
          </a:bodyPr>
          <a:lstStyle/>
          <a:p>
            <a:pPr algn="ctr" eaLnBrk="0" hangingPunct="0"/>
            <a:r>
              <a:rPr lang="fa-IR" sz="1600" b="1" dirty="0" smtClean="0">
                <a:cs typeface="B Nazanin" pitchFamily="2" charset="-78"/>
              </a:rPr>
              <a:t>زیاد</a:t>
            </a:r>
            <a:endParaRPr lang="en-US" sz="1200" b="1" dirty="0">
              <a:cs typeface="B Nazanin" pitchFamily="2" charset="-78"/>
            </a:endParaRPr>
          </a:p>
        </p:txBody>
      </p:sp>
      <p:cxnSp>
        <p:nvCxnSpPr>
          <p:cNvPr id="16" name="Straight Arrow Connector 15"/>
          <p:cNvCxnSpPr>
            <a:stCxn id="13" idx="1"/>
            <a:endCxn id="14" idx="3"/>
          </p:cNvCxnSpPr>
          <p:nvPr/>
        </p:nvCxnSpPr>
        <p:spPr>
          <a:xfrm rot="10800000" flipV="1">
            <a:off x="1357290" y="1701836"/>
            <a:ext cx="1643074" cy="9924"/>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3"/>
            <a:endCxn id="15" idx="1"/>
          </p:cNvCxnSpPr>
          <p:nvPr/>
        </p:nvCxnSpPr>
        <p:spPr>
          <a:xfrm>
            <a:off x="6500826" y="1701836"/>
            <a:ext cx="1857389" cy="4112"/>
          </a:xfrm>
          <a:prstGeom prst="straightConnector1">
            <a:avLst/>
          </a:prstGeom>
          <a:ln w="19050">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42910" y="1794738"/>
          <a:ext cx="8358246" cy="4945380"/>
        </p:xfrm>
        <a:graphic>
          <a:graphicData uri="http://schemas.openxmlformats.org/drawingml/2006/table">
            <a:tbl>
              <a:tblPr rtl="1" firstRow="1" bandRow="1">
                <a:tableStyleId>{D7AC3CCA-C797-4891-BE02-D94E43425B78}</a:tableStyleId>
              </a:tblPr>
              <a:tblGrid>
                <a:gridCol w="4240485"/>
                <a:gridCol w="4117761"/>
              </a:tblGrid>
              <a:tr h="2374250">
                <a:tc>
                  <a:txBody>
                    <a:bodyPr/>
                    <a:lstStyle/>
                    <a:p>
                      <a:pPr algn="justLow" rtl="1">
                        <a:tabLst/>
                      </a:pPr>
                      <a:r>
                        <a:rPr lang="fa-IR" sz="1800" dirty="0" smtClean="0">
                          <a:solidFill>
                            <a:srgbClr val="3333FF"/>
                          </a:solidFill>
                          <a:cs typeface="B Nazanin" pitchFamily="2" charset="-78"/>
                        </a:rPr>
                        <a:t>تلفیقی</a:t>
                      </a:r>
                      <a:endParaRPr lang="fa-IR" sz="2400" dirty="0" smtClean="0">
                        <a:solidFill>
                          <a:srgbClr val="3333FF"/>
                        </a:solidFill>
                        <a:cs typeface="B Nazanin" pitchFamily="2" charset="-78"/>
                      </a:endParaRPr>
                    </a:p>
                    <a:p>
                      <a:pPr algn="justLow" rtl="1">
                        <a:tabLst/>
                      </a:pPr>
                      <a:r>
                        <a:rPr lang="fa-IR" sz="1600" dirty="0" smtClean="0">
                          <a:solidFill>
                            <a:srgbClr val="FF0000"/>
                          </a:solidFill>
                          <a:cs typeface="B Nazanin" pitchFamily="2" charset="-78"/>
                        </a:rPr>
                        <a:t>همکاری مبتنی</a:t>
                      </a:r>
                      <a:r>
                        <a:rPr lang="fa-IR" sz="1600" baseline="0" dirty="0" smtClean="0">
                          <a:solidFill>
                            <a:srgbClr val="FF0000"/>
                          </a:solidFill>
                          <a:cs typeface="B Nazanin" pitchFamily="2" charset="-78"/>
                        </a:rPr>
                        <a:t> بر اعتماد و حل مسئله</a:t>
                      </a:r>
                    </a:p>
                    <a:p>
                      <a:pPr marL="266700" indent="-177800" algn="justLow" rtl="1">
                        <a:buFont typeface="Wingdings" pitchFamily="2" charset="2"/>
                        <a:buChar char="ü"/>
                        <a:tabLst/>
                      </a:pPr>
                      <a:r>
                        <a:rPr lang="fa-IR" sz="1100" b="0" baseline="0" dirty="0" smtClean="0">
                          <a:solidFill>
                            <a:schemeClr val="tx1">
                              <a:lumMod val="90000"/>
                              <a:lumOff val="10000"/>
                            </a:schemeClr>
                          </a:solidFill>
                          <a:cs typeface="B Nazanin" pitchFamily="2" charset="-78"/>
                        </a:rPr>
                        <a:t>جستجوی تحقق واقعی خواسته های طرفین از طریق حل اختلاف</a:t>
                      </a:r>
                    </a:p>
                    <a:p>
                      <a:pPr marL="266700" indent="-177800" algn="justLow" rtl="1">
                        <a:buFont typeface="Wingdings" pitchFamily="2" charset="2"/>
                        <a:buChar char="ü"/>
                        <a:tabLst/>
                      </a:pPr>
                      <a:r>
                        <a:rPr lang="fa-IR" sz="1100" b="0" baseline="0" dirty="0" smtClean="0">
                          <a:solidFill>
                            <a:schemeClr val="tx1">
                              <a:lumMod val="90000"/>
                              <a:lumOff val="10000"/>
                            </a:schemeClr>
                          </a:solidFill>
                          <a:cs typeface="B Nazanin" pitchFamily="2" charset="-78"/>
                        </a:rPr>
                        <a:t>مسأله یابی و حل مسأله به گونه ای که به سود طرفین منجر شود.</a:t>
                      </a:r>
                    </a:p>
                    <a:p>
                      <a:pPr algn="justLow" rtl="1">
                        <a:tabLst/>
                      </a:pPr>
                      <a:r>
                        <a:rPr lang="fa-IR" sz="1600" baseline="0" dirty="0" smtClean="0">
                          <a:solidFill>
                            <a:srgbClr val="FF0000"/>
                          </a:solidFill>
                          <a:cs typeface="B Nazanin" pitchFamily="2" charset="-78"/>
                        </a:rPr>
                        <a:t>شرایط مناسب: </a:t>
                      </a:r>
                      <a:endParaRPr lang="fa-IR" sz="1600" baseline="0" dirty="0" smtClean="0">
                        <a:solidFill>
                          <a:schemeClr val="tx1"/>
                        </a:solidFill>
                        <a:cs typeface="B Nazanin" pitchFamily="2" charset="-78"/>
                      </a:endParaRPr>
                    </a:p>
                    <a:p>
                      <a:pPr algn="justLow" rtl="1">
                        <a:tabLst/>
                      </a:pPr>
                      <a:r>
                        <a:rPr lang="fa-IR" sz="1090" b="0" baseline="0" dirty="0" smtClean="0">
                          <a:solidFill>
                            <a:schemeClr val="tx1"/>
                          </a:solidFill>
                          <a:cs typeface="B Nazanin" pitchFamily="2" charset="-78"/>
                        </a:rPr>
                        <a:t>1. خواسته های طرفین تعارض مهمتر از آن هستند که مورد مصالحه قرار گیرند.</a:t>
                      </a:r>
                    </a:p>
                    <a:p>
                      <a:pPr algn="justLow" rtl="1">
                        <a:tabLst/>
                      </a:pPr>
                      <a:r>
                        <a:rPr lang="fa-IR" sz="1090" b="0" baseline="0" dirty="0" smtClean="0">
                          <a:solidFill>
                            <a:schemeClr val="tx1"/>
                          </a:solidFill>
                          <a:cs typeface="B Nazanin" pitchFamily="2" charset="-78"/>
                        </a:rPr>
                        <a:t>2. هنگامیکه هدف یادگیری باشد .</a:t>
                      </a:r>
                    </a:p>
                    <a:p>
                      <a:pPr algn="justLow" rtl="1">
                        <a:tabLst/>
                      </a:pPr>
                      <a:r>
                        <a:rPr lang="fa-IR" sz="1090" b="0" baseline="0" dirty="0" smtClean="0">
                          <a:solidFill>
                            <a:schemeClr val="tx1"/>
                          </a:solidFill>
                          <a:cs typeface="B Nazanin" pitchFamily="2" charset="-78"/>
                        </a:rPr>
                        <a:t>3. برای تلفیق بینش های افراد دارای دیدگاه های متفاوت (حکومت لبنان)</a:t>
                      </a:r>
                    </a:p>
                    <a:p>
                      <a:pPr algn="justLow" rtl="1">
                        <a:tabLst/>
                      </a:pPr>
                      <a:r>
                        <a:rPr lang="fa-IR" sz="1090" b="0" baseline="0" dirty="0" smtClean="0">
                          <a:solidFill>
                            <a:schemeClr val="tx1"/>
                          </a:solidFill>
                          <a:cs typeface="B Nazanin" pitchFamily="2" charset="-78"/>
                        </a:rPr>
                        <a:t>4. برای جلب تعهد .</a:t>
                      </a:r>
                    </a:p>
                    <a:p>
                      <a:pPr algn="justLow" rtl="1">
                        <a:tabLst/>
                      </a:pPr>
                      <a:r>
                        <a:rPr lang="fa-IR" sz="1090" b="0" baseline="0" dirty="0" smtClean="0">
                          <a:solidFill>
                            <a:schemeClr val="tx1"/>
                          </a:solidFill>
                          <a:cs typeface="B Nazanin" pitchFamily="2" charset="-78"/>
                        </a:rPr>
                        <a:t>5. برای از بین بردن عواطف و احساس های تندی که مانع برقراری ارتباط هستند.</a:t>
                      </a:r>
                    </a:p>
                    <a:p>
                      <a:pPr algn="justLow" rtl="1">
                        <a:tabLst/>
                      </a:pPr>
                      <a:r>
                        <a:rPr lang="fa-IR" sz="1090" b="0" baseline="0" dirty="0" smtClean="0">
                          <a:solidFill>
                            <a:schemeClr val="tx1"/>
                          </a:solidFill>
                          <a:cs typeface="B Nazanin" pitchFamily="2" charset="-78"/>
                        </a:rPr>
                        <a:t>6. هنگامیکه حمایت سازمانی برای حل تعارض وجود دارد .</a:t>
                      </a:r>
                    </a:p>
                    <a:p>
                      <a:pPr algn="justLow" rtl="1">
                        <a:tabLst/>
                      </a:pPr>
                      <a:r>
                        <a:rPr lang="fa-IR" sz="1090" b="0" baseline="0" dirty="0" smtClean="0">
                          <a:solidFill>
                            <a:schemeClr val="tx1"/>
                          </a:solidFill>
                          <a:cs typeface="B Nazanin" pitchFamily="2" charset="-78"/>
                        </a:rPr>
                        <a:t>7. همبستگی کافی میان طرفین تعارض وجود داشته باشد .</a:t>
                      </a:r>
                    </a:p>
                  </a:txBody>
                  <a:tcPr marL="864000" marR="0" anchor="ctr">
                    <a:solidFill>
                      <a:schemeClr val="accent4">
                        <a:lumMod val="75000"/>
                        <a:alpha val="9000"/>
                      </a:schemeClr>
                    </a:solidFill>
                  </a:tcPr>
                </a:tc>
                <a:tc>
                  <a:txBody>
                    <a:bodyPr/>
                    <a:lstStyle/>
                    <a:p>
                      <a:pPr marL="808038" indent="0" algn="r" rtl="1">
                        <a:tabLst/>
                      </a:pPr>
                      <a:r>
                        <a:rPr lang="fa-IR" sz="2000" dirty="0" smtClean="0">
                          <a:solidFill>
                            <a:srgbClr val="3333FF"/>
                          </a:solidFill>
                          <a:cs typeface="B Nazanin" pitchFamily="2" charset="-78"/>
                        </a:rPr>
                        <a:t>سلطه</a:t>
                      </a:r>
                    </a:p>
                    <a:p>
                      <a:pPr marL="808038" indent="0" algn="r" rtl="1">
                        <a:tabLst/>
                      </a:pPr>
                      <a:r>
                        <a:rPr lang="fa-IR" sz="1600" b="1" dirty="0" smtClean="0">
                          <a:solidFill>
                            <a:srgbClr val="FF0000"/>
                          </a:solidFill>
                          <a:cs typeface="B Nazanin" pitchFamily="2" charset="-78"/>
                        </a:rPr>
                        <a:t>رقابت</a:t>
                      </a:r>
                      <a:r>
                        <a:rPr lang="fa-IR" sz="1600" b="1" baseline="0" dirty="0" smtClean="0">
                          <a:solidFill>
                            <a:srgbClr val="FF0000"/>
                          </a:solidFill>
                          <a:cs typeface="B Nazanin" pitchFamily="2" charset="-78"/>
                        </a:rPr>
                        <a:t> یا فرمان مقتدرانه</a:t>
                      </a:r>
                    </a:p>
                    <a:p>
                      <a:pPr marL="808038" indent="0" algn="r" rtl="1">
                        <a:buFont typeface="Wingdings" pitchFamily="2" charset="2"/>
                        <a:buChar char="ü"/>
                        <a:tabLst/>
                      </a:pPr>
                      <a:r>
                        <a:rPr lang="fa-IR" sz="1200" b="0" baseline="0" dirty="0" smtClean="0">
                          <a:solidFill>
                            <a:schemeClr val="tx1">
                              <a:lumMod val="90000"/>
                              <a:lumOff val="10000"/>
                            </a:schemeClr>
                          </a:solidFill>
                          <a:cs typeface="B Nazanin" pitchFamily="2" charset="-78"/>
                        </a:rPr>
                        <a:t>برخلاف خواسته های رقیب عمل کردن </a:t>
                      </a:r>
                    </a:p>
                    <a:p>
                      <a:pPr marL="808038" indent="0" algn="r" rtl="1">
                        <a:buFont typeface="Wingdings" pitchFamily="2" charset="2"/>
                        <a:buChar char="ü"/>
                        <a:tabLst/>
                      </a:pPr>
                      <a:r>
                        <a:rPr lang="fa-IR" sz="1200" b="0" baseline="0" dirty="0" smtClean="0">
                          <a:solidFill>
                            <a:schemeClr val="tx1">
                              <a:lumMod val="90000"/>
                              <a:lumOff val="10000"/>
                            </a:schemeClr>
                          </a:solidFill>
                          <a:cs typeface="B Nazanin" pitchFamily="2" charset="-78"/>
                        </a:rPr>
                        <a:t>مبارزه برای برنده شدن و رقابت برد و باخت</a:t>
                      </a:r>
                    </a:p>
                    <a:p>
                      <a:pPr marL="808038" indent="0" algn="r" rtl="1">
                        <a:buFont typeface="Wingdings" pitchFamily="2" charset="2"/>
                        <a:buChar char="ü"/>
                        <a:tabLst/>
                      </a:pPr>
                      <a:r>
                        <a:rPr lang="fa-IR" sz="1200" b="0" baseline="0" dirty="0" smtClean="0">
                          <a:solidFill>
                            <a:schemeClr val="tx1">
                              <a:lumMod val="90000"/>
                              <a:lumOff val="10000"/>
                            </a:schemeClr>
                          </a:solidFill>
                          <a:cs typeface="B Nazanin" pitchFamily="2" charset="-78"/>
                        </a:rPr>
                        <a:t>پیش بردن کارها در جهت نتیجه ای مطلوب با استفاده از اختیارات</a:t>
                      </a:r>
                    </a:p>
                    <a:p>
                      <a:pPr marL="808038" indent="0" algn="r" rtl="1">
                        <a:tabLst/>
                      </a:pPr>
                      <a:r>
                        <a:rPr lang="fa-IR" sz="1600" baseline="0" dirty="0" smtClean="0">
                          <a:solidFill>
                            <a:srgbClr val="FF0000"/>
                          </a:solidFill>
                          <a:cs typeface="B Nazanin" pitchFamily="2" charset="-78"/>
                        </a:rPr>
                        <a:t>شرایط مناسب:</a:t>
                      </a:r>
                      <a:endParaRPr lang="fa-IR" sz="1600" baseline="0" dirty="0" smtClean="0">
                        <a:solidFill>
                          <a:schemeClr val="tx1"/>
                        </a:solidFill>
                        <a:cs typeface="B Nazanin" pitchFamily="2" charset="-78"/>
                      </a:endParaRPr>
                    </a:p>
                    <a:p>
                      <a:pPr marL="808038" indent="0" algn="r" rtl="1">
                        <a:tabLst/>
                      </a:pPr>
                      <a:r>
                        <a:rPr lang="fa-IR" sz="1100" b="0" baseline="0" dirty="0" smtClean="0">
                          <a:solidFill>
                            <a:schemeClr val="tx1"/>
                          </a:solidFill>
                          <a:cs typeface="B Nazanin" pitchFamily="2" charset="-78"/>
                        </a:rPr>
                        <a:t>1. هنگامیکه اقدام سریع و قاطع حیاتی باشد .</a:t>
                      </a:r>
                    </a:p>
                    <a:p>
                      <a:pPr marL="808038" indent="0" algn="r" rtl="1">
                        <a:tabLst/>
                      </a:pPr>
                      <a:r>
                        <a:rPr lang="fa-IR" sz="1100" b="0" baseline="0" dirty="0" smtClean="0">
                          <a:solidFill>
                            <a:schemeClr val="tx1"/>
                          </a:solidFill>
                          <a:cs typeface="B Nazanin" pitchFamily="2" charset="-78"/>
                        </a:rPr>
                        <a:t>2. در زمینه مسائل مهمی که اجرای اقدام های غیر معمول (خلاق) را برای بقا و اثربخشی سازمانی طلب می کنند.</a:t>
                      </a:r>
                    </a:p>
                    <a:p>
                      <a:pPr marL="808038" indent="0" algn="r" rtl="1">
                        <a:tabLst/>
                      </a:pPr>
                      <a:r>
                        <a:rPr lang="fa-IR" sz="1100" b="0" baseline="0" dirty="0" smtClean="0">
                          <a:solidFill>
                            <a:schemeClr val="tx1"/>
                          </a:solidFill>
                          <a:cs typeface="B Nazanin" pitchFamily="2" charset="-78"/>
                        </a:rPr>
                        <a:t>3. در زمینه موضوعاتی که حیاتی است و حق با اوست </a:t>
                      </a:r>
                    </a:p>
                    <a:p>
                      <a:pPr marL="808038" indent="0" algn="r" rtl="1">
                        <a:tabLst/>
                      </a:pPr>
                      <a:r>
                        <a:rPr lang="fa-IR" sz="1100" b="0" baseline="0" dirty="0" smtClean="0">
                          <a:solidFill>
                            <a:schemeClr val="tx1"/>
                          </a:solidFill>
                          <a:cs typeface="B Nazanin" pitchFamily="2" charset="-78"/>
                        </a:rPr>
                        <a:t>4. علیه کسانی که از رفتار و شرایط غیر رقابتی سود می برند .</a:t>
                      </a:r>
                    </a:p>
                  </a:txBody>
                  <a:tcPr anchor="ctr">
                    <a:solidFill>
                      <a:schemeClr val="accent4">
                        <a:lumMod val="75000"/>
                        <a:alpha val="9000"/>
                      </a:schemeClr>
                    </a:solidFill>
                  </a:tcPr>
                </a:tc>
              </a:tr>
              <a:tr h="2381624">
                <a:tc>
                  <a:txBody>
                    <a:bodyPr/>
                    <a:lstStyle/>
                    <a:p>
                      <a:pPr algn="justLow" rtl="1"/>
                      <a:r>
                        <a:rPr lang="fa-IR" sz="1800" b="1" dirty="0" smtClean="0">
                          <a:solidFill>
                            <a:srgbClr val="3333FF"/>
                          </a:solidFill>
                          <a:cs typeface="B Nazanin" pitchFamily="2" charset="-78"/>
                        </a:rPr>
                        <a:t>ملزم/مقید</a:t>
                      </a:r>
                    </a:p>
                    <a:p>
                      <a:pPr algn="justLow" rtl="1"/>
                      <a:r>
                        <a:rPr lang="fa-IR" sz="1400" b="1" dirty="0" smtClean="0">
                          <a:solidFill>
                            <a:srgbClr val="FF0000"/>
                          </a:solidFill>
                          <a:cs typeface="B Nazanin" pitchFamily="2" charset="-78"/>
                        </a:rPr>
                        <a:t>نرمش یا سازش</a:t>
                      </a:r>
                      <a:r>
                        <a:rPr lang="fa-IR" sz="1400" b="1" baseline="0" dirty="0" smtClean="0">
                          <a:solidFill>
                            <a:srgbClr val="FF0000"/>
                          </a:solidFill>
                          <a:cs typeface="B Nazanin" pitchFamily="2" charset="-78"/>
                        </a:rPr>
                        <a:t> </a:t>
                      </a:r>
                    </a:p>
                    <a:p>
                      <a:pPr marL="266700" indent="-177800" algn="justLow" rtl="1">
                        <a:buFont typeface="Wingdings" pitchFamily="2" charset="2"/>
                        <a:buChar char="ü"/>
                      </a:pPr>
                      <a:r>
                        <a:rPr lang="fa-IR" sz="1200" b="0" baseline="0" dirty="0" smtClean="0">
                          <a:solidFill>
                            <a:schemeClr val="tx1">
                              <a:lumMod val="90000"/>
                              <a:lumOff val="10000"/>
                            </a:schemeClr>
                          </a:solidFill>
                          <a:cs typeface="B Nazanin" pitchFamily="2" charset="-78"/>
                        </a:rPr>
                        <a:t>به خواسته های دیگران اولویت دادن </a:t>
                      </a:r>
                    </a:p>
                    <a:p>
                      <a:pPr marL="266700" indent="-177800" algn="justLow" rtl="1">
                        <a:buFont typeface="Wingdings" pitchFamily="2" charset="2"/>
                        <a:buChar char="ü"/>
                      </a:pPr>
                      <a:r>
                        <a:rPr lang="fa-IR" sz="1200" b="0" baseline="0" dirty="0" smtClean="0">
                          <a:solidFill>
                            <a:schemeClr val="tx1">
                              <a:lumMod val="90000"/>
                              <a:lumOff val="10000"/>
                            </a:schemeClr>
                          </a:solidFill>
                          <a:cs typeface="B Nazanin" pitchFamily="2" charset="-78"/>
                        </a:rPr>
                        <a:t>برای حفظ هماهنگی نرمش نشان دادن </a:t>
                      </a:r>
                    </a:p>
                    <a:p>
                      <a:pPr algn="justLow" rtl="1"/>
                      <a:r>
                        <a:rPr lang="fa-IR" sz="1400" b="1" baseline="0" dirty="0" smtClean="0">
                          <a:solidFill>
                            <a:srgbClr val="FF0000"/>
                          </a:solidFill>
                          <a:cs typeface="B Nazanin" pitchFamily="2" charset="-78"/>
                        </a:rPr>
                        <a:t>شرایط مناسب: </a:t>
                      </a:r>
                      <a:endParaRPr lang="fa-IR" sz="1400" b="1" baseline="0" dirty="0" smtClean="0">
                        <a:solidFill>
                          <a:schemeClr val="tx1"/>
                        </a:solidFill>
                        <a:cs typeface="B Nazanin" pitchFamily="2" charset="-78"/>
                      </a:endParaRPr>
                    </a:p>
                    <a:p>
                      <a:pPr algn="justLow" rtl="1"/>
                      <a:r>
                        <a:rPr lang="fa-IR" sz="1050" b="0" baseline="0" dirty="0" smtClean="0">
                          <a:solidFill>
                            <a:schemeClr val="tx1"/>
                          </a:solidFill>
                          <a:cs typeface="B Nazanin" pitchFamily="2" charset="-78"/>
                        </a:rPr>
                        <a:t>1. به اشتباه خود پی ببرید .</a:t>
                      </a:r>
                    </a:p>
                    <a:p>
                      <a:pPr algn="justLow" rtl="1"/>
                      <a:r>
                        <a:rPr lang="fa-IR" sz="1050" b="0" baseline="0" dirty="0" smtClean="0">
                          <a:solidFill>
                            <a:schemeClr val="tx1"/>
                          </a:solidFill>
                          <a:cs typeface="B Nazanin" pitchFamily="2" charset="-78"/>
                        </a:rPr>
                        <a:t>2. موضوع برای دیگران اهمیت بیشتری دارد .</a:t>
                      </a:r>
                    </a:p>
                    <a:p>
                      <a:pPr algn="justLow" rtl="1"/>
                      <a:r>
                        <a:rPr lang="fa-IR" sz="1050" b="0" baseline="0" dirty="0" smtClean="0">
                          <a:solidFill>
                            <a:schemeClr val="tx1"/>
                          </a:solidFill>
                          <a:cs typeface="B Nazanin" pitchFamily="2" charset="-78"/>
                        </a:rPr>
                        <a:t>3. ایجاد اعتبار اجتماعی برای استفاده در موضوع های مورد اختلاف بعدی</a:t>
                      </a:r>
                    </a:p>
                    <a:p>
                      <a:pPr algn="justLow" rtl="1"/>
                      <a:r>
                        <a:rPr lang="fa-IR" sz="1050" b="0" baseline="0" dirty="0" smtClean="0">
                          <a:solidFill>
                            <a:schemeClr val="tx1"/>
                          </a:solidFill>
                          <a:cs typeface="B Nazanin" pitchFamily="2" charset="-78"/>
                        </a:rPr>
                        <a:t>4. برای به حداقل رساندن ضرر هنگامی که شخص بازنده است. </a:t>
                      </a:r>
                    </a:p>
                    <a:p>
                      <a:pPr algn="justLow" rtl="1"/>
                      <a:r>
                        <a:rPr lang="fa-IR" sz="1050" b="0" baseline="0" dirty="0" smtClean="0">
                          <a:solidFill>
                            <a:schemeClr val="tx1"/>
                          </a:solidFill>
                          <a:cs typeface="B Nazanin" pitchFamily="2" charset="-78"/>
                        </a:rPr>
                        <a:t>5. هماهنگی و ثبات ، اهمیت ویژه ای دارد .</a:t>
                      </a:r>
                    </a:p>
                    <a:p>
                      <a:pPr algn="justLow" rtl="1"/>
                      <a:r>
                        <a:rPr lang="fa-IR" sz="1050" b="0" baseline="0" dirty="0" smtClean="0">
                          <a:solidFill>
                            <a:schemeClr val="tx1"/>
                          </a:solidFill>
                          <a:cs typeface="B Nazanin" pitchFamily="2" charset="-78"/>
                        </a:rPr>
                        <a:t>6. می خواهید به دیگران (کارکنان) این امکان را بدهید که تجربه و رشد نمایند .</a:t>
                      </a:r>
                    </a:p>
                    <a:p>
                      <a:pPr algn="justLow" rtl="1"/>
                      <a:r>
                        <a:rPr lang="fa-IR" sz="1050" b="0" baseline="0" dirty="0" smtClean="0">
                          <a:solidFill>
                            <a:schemeClr val="tx1"/>
                          </a:solidFill>
                          <a:cs typeface="B Nazanin" pitchFamily="2" charset="-78"/>
                        </a:rPr>
                        <a:t>7. تعرض عمدتاً به دلیل اختلاف شخصیتی است و به آسانی حل نمی شود .</a:t>
                      </a:r>
                    </a:p>
                  </a:txBody>
                  <a:tcPr marL="900000" marR="90000" anchor="ctr">
                    <a:solidFill>
                      <a:schemeClr val="accent4">
                        <a:lumMod val="75000"/>
                        <a:alpha val="9000"/>
                      </a:schemeClr>
                    </a:solidFill>
                  </a:tcPr>
                </a:tc>
                <a:tc>
                  <a:txBody>
                    <a:bodyPr/>
                    <a:lstStyle/>
                    <a:p>
                      <a:pPr marL="808038" indent="0" algn="justLow" rtl="1">
                        <a:tabLst/>
                      </a:pPr>
                      <a:r>
                        <a:rPr lang="fa-IR" sz="1800" b="1" dirty="0" smtClean="0">
                          <a:solidFill>
                            <a:srgbClr val="3333FF"/>
                          </a:solidFill>
                          <a:cs typeface="B Nazanin" pitchFamily="2" charset="-78"/>
                        </a:rPr>
                        <a:t>اجتناب</a:t>
                      </a:r>
                    </a:p>
                    <a:p>
                      <a:pPr marL="808038" indent="0" algn="justLow" rtl="1">
                        <a:tabLst/>
                      </a:pPr>
                      <a:r>
                        <a:rPr lang="fa-IR" sz="1600" b="1" dirty="0" smtClean="0">
                          <a:solidFill>
                            <a:srgbClr val="FF0000"/>
                          </a:solidFill>
                          <a:cs typeface="B Nazanin" pitchFamily="2" charset="-78"/>
                        </a:rPr>
                        <a:t>دوری</a:t>
                      </a:r>
                      <a:r>
                        <a:rPr lang="fa-IR" sz="1600" b="1" baseline="0" dirty="0" smtClean="0">
                          <a:solidFill>
                            <a:srgbClr val="FF0000"/>
                          </a:solidFill>
                          <a:cs typeface="B Nazanin" pitchFamily="2" charset="-78"/>
                        </a:rPr>
                        <a:t> کردن</a:t>
                      </a:r>
                    </a:p>
                    <a:p>
                      <a:pPr marL="808038" indent="0" algn="justLow" rtl="1">
                        <a:buFont typeface="Wingdings" pitchFamily="2" charset="2"/>
                        <a:buChar char="ü"/>
                        <a:tabLst/>
                      </a:pPr>
                      <a:r>
                        <a:rPr lang="fa-IR" sz="1200" b="0" baseline="0" dirty="0" smtClean="0">
                          <a:solidFill>
                            <a:schemeClr val="tx1">
                              <a:lumMod val="90000"/>
                              <a:lumOff val="10000"/>
                            </a:schemeClr>
                          </a:solidFill>
                          <a:cs typeface="B Nazanin" pitchFamily="2" charset="-78"/>
                        </a:rPr>
                        <a:t>به عدم توافق بها ندادن </a:t>
                      </a:r>
                    </a:p>
                    <a:p>
                      <a:pPr marL="808038" indent="0" algn="justLow" rtl="1">
                        <a:buFont typeface="Wingdings" pitchFamily="2" charset="2"/>
                        <a:buChar char="ü"/>
                        <a:tabLst/>
                      </a:pPr>
                      <a:r>
                        <a:rPr lang="fa-IR" sz="1200" b="0" baseline="0" dirty="0" smtClean="0">
                          <a:solidFill>
                            <a:schemeClr val="tx1">
                              <a:lumMod val="90000"/>
                              <a:lumOff val="10000"/>
                            </a:schemeClr>
                          </a:solidFill>
                          <a:cs typeface="B Nazanin" pitchFamily="2" charset="-78"/>
                        </a:rPr>
                        <a:t>عدم مشارکت در تعارض</a:t>
                      </a:r>
                    </a:p>
                    <a:p>
                      <a:pPr marL="808038" indent="0" algn="justLow" rtl="1">
                        <a:buFont typeface="Wingdings" pitchFamily="2" charset="2"/>
                        <a:buChar char="ü"/>
                        <a:tabLst/>
                      </a:pPr>
                      <a:r>
                        <a:rPr lang="fa-IR" sz="1200" b="0" baseline="0" dirty="0" smtClean="0">
                          <a:solidFill>
                            <a:schemeClr val="tx1">
                              <a:lumMod val="90000"/>
                              <a:lumOff val="10000"/>
                            </a:schemeClr>
                          </a:solidFill>
                          <a:cs typeface="B Nazanin" pitchFamily="2" charset="-78"/>
                        </a:rPr>
                        <a:t>حفظ بی طرفی به هر قیمت</a:t>
                      </a:r>
                    </a:p>
                    <a:p>
                      <a:pPr marL="808038" indent="0" algn="justLow" rtl="1">
                        <a:tabLst/>
                      </a:pPr>
                      <a:r>
                        <a:rPr lang="fa-IR" sz="1400" b="1" baseline="0" dirty="0" smtClean="0">
                          <a:solidFill>
                            <a:srgbClr val="FF0000"/>
                          </a:solidFill>
                          <a:cs typeface="B Nazanin" pitchFamily="2" charset="-78"/>
                        </a:rPr>
                        <a:t>شرایط مناسب : </a:t>
                      </a:r>
                      <a:endParaRPr lang="fa-IR" sz="1400" b="1" baseline="0" dirty="0" smtClean="0">
                        <a:solidFill>
                          <a:schemeClr val="tx1"/>
                        </a:solidFill>
                        <a:cs typeface="B Nazanin" pitchFamily="2" charset="-78"/>
                      </a:endParaRPr>
                    </a:p>
                    <a:p>
                      <a:pPr marL="808038" indent="0" algn="justLow" rtl="1">
                        <a:tabLst/>
                      </a:pPr>
                      <a:r>
                        <a:rPr lang="fa-IR" sz="1050" b="0" baseline="0" dirty="0" smtClean="0">
                          <a:solidFill>
                            <a:schemeClr val="tx1"/>
                          </a:solidFill>
                          <a:cs typeface="B Nazanin" pitchFamily="2" charset="-78"/>
                        </a:rPr>
                        <a:t>1. موضوع جزیی است یا لازم است به موضوع های مهمتر رسیدگی شود.</a:t>
                      </a:r>
                    </a:p>
                    <a:p>
                      <a:pPr marL="808038" indent="0" algn="justLow" rtl="1">
                        <a:tabLst/>
                      </a:pPr>
                      <a:r>
                        <a:rPr lang="fa-IR" sz="1050" b="0" dirty="0" smtClean="0">
                          <a:solidFill>
                            <a:schemeClr val="tx1"/>
                          </a:solidFill>
                          <a:cs typeface="B Nazanin" pitchFamily="2" charset="-78"/>
                        </a:rPr>
                        <a:t>2. تحقق خواسته های محتمل</a:t>
                      </a:r>
                      <a:r>
                        <a:rPr lang="fa-IR" sz="1050" b="0" baseline="0" dirty="0" smtClean="0">
                          <a:solidFill>
                            <a:schemeClr val="tx1"/>
                          </a:solidFill>
                          <a:cs typeface="B Nazanin" pitchFamily="2" charset="-78"/>
                        </a:rPr>
                        <a:t> منیت و قدرت خود را کمتر می داند .</a:t>
                      </a:r>
                    </a:p>
                    <a:p>
                      <a:pPr marL="808038" indent="0" algn="justLow" rtl="1">
                        <a:tabLst/>
                      </a:pPr>
                      <a:r>
                        <a:rPr lang="fa-IR" sz="1050" b="0" baseline="0" dirty="0" smtClean="0">
                          <a:solidFill>
                            <a:schemeClr val="tx1"/>
                          </a:solidFill>
                          <a:cs typeface="B Nazanin" pitchFamily="2" charset="-78"/>
                        </a:rPr>
                        <a:t>3. هزینه گسیختگی احتمالی ارتباط از مزایای حل اختلاف بیشتر است .</a:t>
                      </a:r>
                    </a:p>
                    <a:p>
                      <a:pPr marL="808038" indent="0" algn="justLow" rtl="1">
                        <a:tabLst/>
                      </a:pPr>
                      <a:r>
                        <a:rPr lang="fa-IR" sz="1050" b="0" baseline="0" dirty="0" smtClean="0">
                          <a:solidFill>
                            <a:schemeClr val="tx1"/>
                          </a:solidFill>
                          <a:cs typeface="B Nazanin" pitchFamily="2" charset="-78"/>
                        </a:rPr>
                        <a:t>4. برای آرام سازی افراد ، دید صحیح پیدا کند .</a:t>
                      </a:r>
                    </a:p>
                    <a:p>
                      <a:pPr marL="808038" indent="0" algn="justLow" rtl="1">
                        <a:tabLst/>
                      </a:pPr>
                      <a:r>
                        <a:rPr lang="fa-IR" sz="1050" b="0" baseline="0" dirty="0" smtClean="0">
                          <a:solidFill>
                            <a:schemeClr val="tx1"/>
                          </a:solidFill>
                          <a:cs typeface="B Nazanin" pitchFamily="2" charset="-78"/>
                        </a:rPr>
                        <a:t>5. جمع آوری اطلاعات بر تصمیم گیری فوری برتری داشته باشد. </a:t>
                      </a:r>
                    </a:p>
                    <a:p>
                      <a:pPr marL="808038" indent="0" algn="justLow" rtl="1">
                        <a:tabLst/>
                      </a:pPr>
                      <a:r>
                        <a:rPr lang="fa-IR" sz="1050" b="0" baseline="0" dirty="0" smtClean="0">
                          <a:solidFill>
                            <a:schemeClr val="tx1"/>
                          </a:solidFill>
                          <a:cs typeface="B Nazanin" pitchFamily="2" charset="-78"/>
                        </a:rPr>
                        <a:t>6. دیگران تعارض را اثر بخش تر حل و فصل می کنند . </a:t>
                      </a:r>
                    </a:p>
                    <a:p>
                      <a:pPr marL="808038" indent="0" algn="justLow" rtl="1">
                        <a:tabLst/>
                      </a:pPr>
                      <a:r>
                        <a:rPr lang="fa-IR" sz="1050" b="0" baseline="0" dirty="0" smtClean="0">
                          <a:solidFill>
                            <a:schemeClr val="tx1"/>
                          </a:solidFill>
                          <a:cs typeface="B Nazanin" pitchFamily="2" charset="-78"/>
                        </a:rPr>
                        <a:t>7. موضوعات مورد اختلاف نشانه موضوع های دیگر یا مماس آنها باشد </a:t>
                      </a:r>
                      <a:r>
                        <a:rPr lang="fa-IR" sz="1000" b="0" baseline="0" dirty="0" smtClean="0">
                          <a:solidFill>
                            <a:schemeClr val="tx1"/>
                          </a:solidFill>
                          <a:cs typeface="B Nazanin" pitchFamily="2" charset="-78"/>
                        </a:rPr>
                        <a:t>.</a:t>
                      </a:r>
                      <a:endParaRPr lang="fa-IR" sz="500" b="0" baseline="0" dirty="0" smtClean="0">
                        <a:solidFill>
                          <a:schemeClr val="tx1"/>
                        </a:solidFill>
                        <a:cs typeface="B Nazanin"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rot="16200000">
            <a:off x="-2074416" y="3973596"/>
            <a:ext cx="4857783" cy="500067"/>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Terminator 3"/>
          <p:cNvSpPr/>
          <p:nvPr/>
        </p:nvSpPr>
        <p:spPr>
          <a:xfrm>
            <a:off x="71406" y="768694"/>
            <a:ext cx="9001188" cy="500066"/>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smtClean="0">
                <a:solidFill>
                  <a:srgbClr val="005020"/>
                </a:solidFill>
                <a:latin typeface="+mj-lt"/>
                <a:cs typeface="B Nazanin" pitchFamily="2" charset="-78"/>
              </a:rPr>
              <a:t>سبک های پنج گانه مدیریت تعارض</a:t>
            </a:r>
            <a:endParaRPr lang="en-US" sz="2400" b="1" dirty="0">
              <a:solidFill>
                <a:srgbClr val="005020"/>
              </a:solidFill>
              <a:latin typeface="+mj-lt"/>
              <a:cs typeface="B Nazanin" pitchFamily="2" charset="-78"/>
            </a:endParaRPr>
          </a:p>
        </p:txBody>
      </p:sp>
      <p:sp>
        <p:nvSpPr>
          <p:cNvPr id="5" name="Rectangle 14"/>
          <p:cNvSpPr>
            <a:spLocks noChangeArrowheads="1"/>
          </p:cNvSpPr>
          <p:nvPr/>
        </p:nvSpPr>
        <p:spPr bwMode="auto">
          <a:xfrm>
            <a:off x="142844" y="1794738"/>
            <a:ext cx="500066"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زیاد</a:t>
            </a:r>
            <a:endParaRPr lang="en-US" sz="1400" b="1" dirty="0">
              <a:cs typeface="B Nazanin" pitchFamily="2" charset="-78"/>
            </a:endParaRPr>
          </a:p>
        </p:txBody>
      </p:sp>
      <p:sp>
        <p:nvSpPr>
          <p:cNvPr id="6" name="Rectangle 14"/>
          <p:cNvSpPr>
            <a:spLocks noChangeArrowheads="1"/>
          </p:cNvSpPr>
          <p:nvPr/>
        </p:nvSpPr>
        <p:spPr bwMode="auto">
          <a:xfrm>
            <a:off x="142843" y="6254977"/>
            <a:ext cx="50006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7" name="Straight Arrow Connector 6"/>
          <p:cNvCxnSpPr>
            <a:stCxn id="5" idx="2"/>
            <a:endCxn id="6" idx="0"/>
          </p:cNvCxnSpPr>
          <p:nvPr/>
        </p:nvCxnSpPr>
        <p:spPr>
          <a:xfrm rot="5400000">
            <a:off x="-1653859" y="4208241"/>
            <a:ext cx="4093472"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rot="16200000">
            <a:off x="-2071731" y="3992796"/>
            <a:ext cx="4857784"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علاقه به خود </a:t>
            </a:r>
            <a:endParaRPr lang="en-US" sz="1600" b="1" dirty="0">
              <a:solidFill>
                <a:srgbClr val="C00000"/>
              </a:solidFill>
              <a:cs typeface="B Titr" pitchFamily="2" charset="-78"/>
            </a:endParaRPr>
          </a:p>
        </p:txBody>
      </p:sp>
      <p:sp>
        <p:nvSpPr>
          <p:cNvPr id="9" name="Rounded Rectangle 8"/>
          <p:cNvSpPr/>
          <p:nvPr/>
        </p:nvSpPr>
        <p:spPr>
          <a:xfrm>
            <a:off x="104444" y="1294648"/>
            <a:ext cx="500066" cy="428652"/>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lIns="18000" tIns="10800" rIns="18000" bIns="10800" rtlCol="0" anchor="ctr"/>
          <a:lstStyle/>
          <a:p>
            <a:pPr algn="ctr"/>
            <a:r>
              <a:rPr lang="en-US" sz="1600" b="1" dirty="0" smtClean="0"/>
              <a:t>SRP</a:t>
            </a:r>
            <a:r>
              <a:rPr lang="en-US" sz="1050" b="1" spc="300" dirty="0" smtClean="0"/>
              <a:t>s</a:t>
            </a:r>
            <a:endParaRPr lang="en-US" sz="1600" b="1" spc="300" dirty="0"/>
          </a:p>
        </p:txBody>
      </p:sp>
      <p:sp>
        <p:nvSpPr>
          <p:cNvPr id="10" name="Rounded Rectangle 9"/>
          <p:cNvSpPr/>
          <p:nvPr/>
        </p:nvSpPr>
        <p:spPr>
          <a:xfrm>
            <a:off x="642910" y="1294672"/>
            <a:ext cx="8358246" cy="42862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p:cNvSpPr>
            <a:spLocks noChangeArrowheads="1"/>
          </p:cNvSpPr>
          <p:nvPr/>
        </p:nvSpPr>
        <p:spPr bwMode="auto">
          <a:xfrm>
            <a:off x="8429652" y="1325755"/>
            <a:ext cx="57150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2" name="Rectangle 15"/>
          <p:cNvSpPr>
            <a:spLocks noChangeArrowheads="1"/>
          </p:cNvSpPr>
          <p:nvPr/>
        </p:nvSpPr>
        <p:spPr bwMode="auto">
          <a:xfrm>
            <a:off x="642910" y="1356533"/>
            <a:ext cx="428627" cy="366767"/>
          </a:xfrm>
          <a:prstGeom prst="rect">
            <a:avLst/>
          </a:prstGeom>
          <a:noFill/>
          <a:ln w="9525">
            <a:noFill/>
            <a:miter lim="800000"/>
            <a:headEnd/>
            <a:tailEnd/>
          </a:ln>
        </p:spPr>
        <p:txBody>
          <a:bodyPr wrap="square" lIns="90488" tIns="44450" rIns="90488" bIns="44450">
            <a:spAutoFit/>
          </a:bodyPr>
          <a:lstStyle/>
          <a:p>
            <a:pPr algn="ctr" eaLnBrk="0" hangingPunct="0"/>
            <a:r>
              <a:rPr lang="fa-IR" b="1" dirty="0" smtClean="0">
                <a:cs typeface="B Nazanin" pitchFamily="2" charset="-78"/>
              </a:rPr>
              <a:t>کم</a:t>
            </a:r>
            <a:endParaRPr lang="en-US" sz="1400" b="1" dirty="0">
              <a:cs typeface="B Nazanin" pitchFamily="2" charset="-78"/>
            </a:endParaRPr>
          </a:p>
        </p:txBody>
      </p:sp>
      <p:cxnSp>
        <p:nvCxnSpPr>
          <p:cNvPr id="13" name="Straight Arrow Connector 12"/>
          <p:cNvCxnSpPr>
            <a:stCxn id="12" idx="3"/>
            <a:endCxn id="11" idx="1"/>
          </p:cNvCxnSpPr>
          <p:nvPr/>
        </p:nvCxnSpPr>
        <p:spPr>
          <a:xfrm flipV="1">
            <a:off x="1071537" y="1524528"/>
            <a:ext cx="7358115" cy="15389"/>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2"/>
          <p:cNvSpPr>
            <a:spLocks noChangeArrowheads="1"/>
          </p:cNvSpPr>
          <p:nvPr/>
        </p:nvSpPr>
        <p:spPr bwMode="auto">
          <a:xfrm>
            <a:off x="642910" y="1264200"/>
            <a:ext cx="8358246"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علاقه به دیگران</a:t>
            </a:r>
            <a:endParaRPr lang="en-US" sz="1600" b="1" dirty="0">
              <a:solidFill>
                <a:srgbClr val="C00000"/>
              </a:solidFill>
              <a:cs typeface="B Titr" pitchFamily="2" charset="-78"/>
            </a:endParaRPr>
          </a:p>
        </p:txBody>
      </p:sp>
      <p:sp>
        <p:nvSpPr>
          <p:cNvPr id="15" name="Rounded Rectangle 14"/>
          <p:cNvSpPr/>
          <p:nvPr/>
        </p:nvSpPr>
        <p:spPr>
          <a:xfrm>
            <a:off x="3929058" y="2937746"/>
            <a:ext cx="1643074" cy="2928958"/>
          </a:xfrm>
          <a:prstGeom prst="roundRect">
            <a:avLst>
              <a:gd name="adj" fmla="val 6645"/>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lIns="18000" tIns="10800" rIns="18000" bIns="10800" rtlCol="0" anchor="ctr"/>
          <a:lstStyle/>
          <a:p>
            <a:pPr algn="ctr"/>
            <a:r>
              <a:rPr lang="fa-IR" b="1" dirty="0" smtClean="0">
                <a:solidFill>
                  <a:schemeClr val="tx1">
                    <a:lumMod val="75000"/>
                    <a:lumOff val="25000"/>
                  </a:schemeClr>
                </a:solidFill>
                <a:cs typeface="+mj-cs"/>
              </a:rPr>
              <a:t>مصالحه</a:t>
            </a:r>
          </a:p>
          <a:p>
            <a:pPr marL="177800" indent="-177800" algn="r" rtl="1">
              <a:buFont typeface="Wingdings" pitchFamily="2" charset="2"/>
              <a:buChar char="ü"/>
            </a:pPr>
            <a:r>
              <a:rPr lang="fa-IR" sz="1200" dirty="0" smtClean="0">
                <a:solidFill>
                  <a:schemeClr val="tx1">
                    <a:lumMod val="90000"/>
                    <a:lumOff val="10000"/>
                  </a:schemeClr>
                </a:solidFill>
              </a:rPr>
              <a:t>تلاش برای تحقق خواسته های طرفین </a:t>
            </a:r>
          </a:p>
          <a:p>
            <a:pPr marL="177800" indent="-177800" algn="r" rtl="1">
              <a:buFont typeface="Wingdings" pitchFamily="2" charset="2"/>
              <a:buChar char="ü"/>
            </a:pPr>
            <a:r>
              <a:rPr lang="fa-IR" sz="1200" dirty="0" smtClean="0">
                <a:solidFill>
                  <a:schemeClr val="tx1">
                    <a:lumMod val="90000"/>
                    <a:lumOff val="10000"/>
                  </a:schemeClr>
                </a:solidFill>
              </a:rPr>
              <a:t>هر یک از طرفین باید امتیازی بدهند تا اختلاف حل شود .</a:t>
            </a:r>
          </a:p>
          <a:p>
            <a:pPr algn="r" rtl="1"/>
            <a:r>
              <a:rPr lang="fa-IR" sz="1400" b="1" dirty="0" smtClean="0">
                <a:solidFill>
                  <a:srgbClr val="FF0000"/>
                </a:solidFill>
              </a:rPr>
              <a:t>شرایط مناسب :</a:t>
            </a:r>
            <a:endParaRPr lang="fa-IR" sz="1400" b="1" dirty="0" smtClean="0">
              <a:solidFill>
                <a:schemeClr val="tx1"/>
              </a:solidFill>
            </a:endParaRPr>
          </a:p>
          <a:p>
            <a:pPr algn="r" rtl="1"/>
            <a:r>
              <a:rPr lang="fa-IR" sz="1100" dirty="0" smtClean="0">
                <a:solidFill>
                  <a:schemeClr val="tx1"/>
                </a:solidFill>
              </a:rPr>
              <a:t>1. هنگامیکه هدف ها مهمند.</a:t>
            </a:r>
          </a:p>
          <a:p>
            <a:pPr algn="r" rtl="1"/>
            <a:r>
              <a:rPr lang="fa-IR" sz="1100" dirty="0" smtClean="0">
                <a:solidFill>
                  <a:schemeClr val="tx1"/>
                </a:solidFill>
              </a:rPr>
              <a:t>2. طرفین دارای قدرت برابرند .</a:t>
            </a:r>
          </a:p>
          <a:p>
            <a:pPr algn="r" rtl="1"/>
            <a:r>
              <a:rPr lang="fa-IR" sz="1100" dirty="0" smtClean="0">
                <a:solidFill>
                  <a:schemeClr val="tx1"/>
                </a:solidFill>
              </a:rPr>
              <a:t>3. دستیابی به توفیق موقت در زمینه مسائل پیچیده </a:t>
            </a:r>
          </a:p>
          <a:p>
            <a:pPr algn="r" rtl="1"/>
            <a:r>
              <a:rPr lang="fa-IR" sz="1100" dirty="0" smtClean="0">
                <a:solidFill>
                  <a:schemeClr val="tx1"/>
                </a:solidFill>
              </a:rPr>
              <a:t>4. برای دستیابی به راه حل های سریع (فشار زمان)</a:t>
            </a:r>
          </a:p>
          <a:p>
            <a:pPr algn="r" rtl="1"/>
            <a:r>
              <a:rPr lang="fa-IR" sz="1100" dirty="0" smtClean="0">
                <a:solidFill>
                  <a:schemeClr val="tx1"/>
                </a:solidFill>
              </a:rPr>
              <a:t>5. اعتماد یا رقابت ناموفق وجود دارد</a:t>
            </a:r>
            <a:endParaRPr lang="fa-IR"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1369483"/>
          <a:ext cx="8784976" cy="5227869"/>
        </p:xfrm>
        <a:graphic>
          <a:graphicData uri="http://schemas.openxmlformats.org/drawingml/2006/table">
            <a:tbl>
              <a:tblPr rtl="1" firstRow="1" bandRow="1">
                <a:tableStyleId>{D7AC3CCA-C797-4891-BE02-D94E43425B78}</a:tableStyleId>
              </a:tblPr>
              <a:tblGrid>
                <a:gridCol w="4456983"/>
                <a:gridCol w="4327993"/>
              </a:tblGrid>
              <a:tr h="2545629">
                <a:tc>
                  <a:txBody>
                    <a:bodyPr/>
                    <a:lstStyle/>
                    <a:p>
                      <a:pPr algn="r" rtl="0"/>
                      <a:r>
                        <a:rPr lang="fa-IR" sz="1300" dirty="0" smtClean="0">
                          <a:solidFill>
                            <a:srgbClr val="7030A0"/>
                          </a:solidFill>
                          <a:cs typeface="B Titr" pitchFamily="2" charset="-78"/>
                        </a:rPr>
                        <a:t>4.</a:t>
                      </a:r>
                      <a:r>
                        <a:rPr lang="fa-IR" sz="1300" dirty="0" smtClean="0">
                          <a:solidFill>
                            <a:srgbClr val="3333FF"/>
                          </a:solidFill>
                          <a:cs typeface="B Titr" pitchFamily="2" charset="-78"/>
                        </a:rPr>
                        <a:t> تعاملی/تهاجمی/آینده پژوه/آینده ساز/اهرم نفوذ/پیمانکارانه</a:t>
                      </a:r>
                    </a:p>
                    <a:p>
                      <a:pPr algn="r" rtl="0"/>
                      <a:endParaRPr lang="fa-IR" sz="1300" dirty="0" smtClean="0">
                        <a:cs typeface="B Titr" pitchFamily="2" charset="-78"/>
                      </a:endParaRPr>
                    </a:p>
                    <a:p>
                      <a:pPr algn="r" rtl="0">
                        <a:defRPr/>
                      </a:pPr>
                      <a:r>
                        <a:rPr lang="fa-IR" sz="1400" b="1" dirty="0" smtClean="0">
                          <a:cs typeface="B Nazanin" pitchFamily="2" charset="-78"/>
                        </a:rPr>
                        <a:t>1. </a:t>
                      </a:r>
                      <a:r>
                        <a:rPr lang="ar-SA" sz="1400" b="1" dirty="0" smtClean="0">
                          <a:cs typeface="B Nazanin" pitchFamily="2" charset="-78"/>
                        </a:rPr>
                        <a:t>هماهنگي سطوح</a:t>
                      </a:r>
                      <a:r>
                        <a:rPr lang="fa-IR" sz="1400" b="1" dirty="0" smtClean="0">
                          <a:cs typeface="B Nazanin" pitchFamily="2" charset="-78"/>
                        </a:rPr>
                        <a:t> </a:t>
                      </a:r>
                      <a:r>
                        <a:rPr lang="ar-SA" sz="1400" b="1" dirty="0" smtClean="0">
                          <a:cs typeface="B Nazanin" pitchFamily="2" charset="-78"/>
                        </a:rPr>
                        <a:t>تكنيكي-تاكتيكي</a:t>
                      </a:r>
                      <a:r>
                        <a:rPr lang="fa-IR" sz="1400" b="1" dirty="0" smtClean="0">
                          <a:cs typeface="B Nazanin" pitchFamily="2" charset="-78"/>
                        </a:rPr>
                        <a:t> </a:t>
                      </a:r>
                      <a:r>
                        <a:rPr lang="ar-SA" sz="1400" b="1" dirty="0" smtClean="0">
                          <a:cs typeface="B Nazanin" pitchFamily="2" charset="-78"/>
                        </a:rPr>
                        <a:t>عملياتي-استراتژيكي</a:t>
                      </a:r>
                      <a:endParaRPr lang="fa-IR" sz="1400" b="1" dirty="0" smtClean="0">
                        <a:cs typeface="B Nazanin" pitchFamily="2" charset="-78"/>
                      </a:endParaRPr>
                    </a:p>
                    <a:p>
                      <a:pPr algn="r" rtl="0">
                        <a:defRPr/>
                      </a:pPr>
                      <a:r>
                        <a:rPr lang="fa-IR" sz="1400" b="1" dirty="0" smtClean="0">
                          <a:cs typeface="B Nazanin" pitchFamily="2" charset="-78"/>
                        </a:rPr>
                        <a:t>2. بهره ور</a:t>
                      </a:r>
                    </a:p>
                    <a:p>
                      <a:pPr algn="r" rtl="0">
                        <a:defRPr/>
                      </a:pPr>
                      <a:r>
                        <a:rPr lang="fa-IR" sz="1400" b="1" dirty="0" smtClean="0">
                          <a:cs typeface="B Nazanin" pitchFamily="2" charset="-78"/>
                        </a:rPr>
                        <a:t>3. کار درست را درست انجام دادن</a:t>
                      </a:r>
                    </a:p>
                    <a:p>
                      <a:pPr algn="r" rtl="0">
                        <a:defRPr/>
                      </a:pPr>
                      <a:r>
                        <a:rPr lang="fa-IR" sz="1400" b="1" dirty="0" smtClean="0">
                          <a:cs typeface="B Nazanin" pitchFamily="2" charset="-78"/>
                        </a:rPr>
                        <a:t>4. مأمور صالح</a:t>
                      </a:r>
                      <a:r>
                        <a:rPr lang="fa-IR" sz="1400" b="1" baseline="0" dirty="0" smtClean="0">
                          <a:cs typeface="B Nazanin" pitchFamily="2" charset="-78"/>
                        </a:rPr>
                        <a:t> مصلح</a:t>
                      </a:r>
                    </a:p>
                    <a:p>
                      <a:pPr algn="r" rtl="0">
                        <a:defRPr/>
                      </a:pPr>
                      <a:r>
                        <a:rPr lang="fa-IR" sz="1400" b="1" baseline="0" dirty="0" smtClean="0">
                          <a:cs typeface="B Nazanin" pitchFamily="2" charset="-78"/>
                        </a:rPr>
                        <a:t>5. نتیجه گرا</a:t>
                      </a:r>
                    </a:p>
                    <a:p>
                      <a:pPr algn="r" rtl="0">
                        <a:defRPr/>
                      </a:pPr>
                      <a:r>
                        <a:rPr lang="fa-IR" sz="1400" b="1" baseline="0" dirty="0" smtClean="0">
                          <a:cs typeface="B Nazanin" pitchFamily="2" charset="-78"/>
                        </a:rPr>
                        <a:t>6. الگوی مدیریت : مبتنی بر سیستم باز</a:t>
                      </a:r>
                    </a:p>
                    <a:p>
                      <a:pPr algn="r" rtl="0">
                        <a:defRPr/>
                      </a:pPr>
                      <a:r>
                        <a:rPr lang="fa-IR" sz="1400" b="1" baseline="0" dirty="0" smtClean="0">
                          <a:cs typeface="B Nazanin" pitchFamily="2" charset="-78"/>
                        </a:rPr>
                        <a:t>7. هدف : جذب منابع </a:t>
                      </a:r>
                    </a:p>
                    <a:p>
                      <a:pPr algn="r" rtl="0">
                        <a:defRPr/>
                      </a:pPr>
                      <a:r>
                        <a:rPr lang="fa-IR" sz="1400" b="1" baseline="0" dirty="0" smtClean="0">
                          <a:cs typeface="B Nazanin" pitchFamily="2" charset="-78"/>
                        </a:rPr>
                        <a:t>8. ابزار : انعطاف پذیری</a:t>
                      </a:r>
                    </a:p>
                    <a:p>
                      <a:pPr algn="r" rtl="0">
                        <a:defRPr/>
                      </a:pPr>
                      <a:r>
                        <a:rPr lang="fa-IR" sz="1400" b="1" baseline="0" dirty="0" smtClean="0">
                          <a:cs typeface="B Nazanin" pitchFamily="2" charset="-78"/>
                        </a:rPr>
                        <a:t>9. ساختار : بسیار ارگانیک</a:t>
                      </a:r>
                      <a:endParaRPr lang="ar-SA" sz="1400" b="1" dirty="0" smtClean="0">
                        <a:cs typeface="B Nazanin" pitchFamily="2" charset="-78"/>
                      </a:endParaRPr>
                    </a:p>
                  </a:txBody>
                  <a:tcPr anchor="ctr">
                    <a:solidFill>
                      <a:schemeClr val="accent4">
                        <a:lumMod val="75000"/>
                        <a:alpha val="9000"/>
                      </a:schemeClr>
                    </a:solidFill>
                  </a:tcPr>
                </a:tc>
                <a:tc>
                  <a:txBody>
                    <a:bodyPr/>
                    <a:lstStyle/>
                    <a:p>
                      <a:pPr algn="r" rtl="0"/>
                      <a:r>
                        <a:rPr lang="fa-IR" sz="1300" b="1" dirty="0" smtClean="0">
                          <a:solidFill>
                            <a:srgbClr val="7030A0"/>
                          </a:solidFill>
                          <a:cs typeface="B Titr" pitchFamily="2" charset="-78"/>
                        </a:rPr>
                        <a:t>2. </a:t>
                      </a:r>
                      <a:r>
                        <a:rPr lang="fa-IR" sz="1300" b="1" dirty="0" smtClean="0">
                          <a:solidFill>
                            <a:srgbClr val="3333FF"/>
                          </a:solidFill>
                          <a:cs typeface="B Titr" pitchFamily="2" charset="-78"/>
                        </a:rPr>
                        <a:t>فعال/احتیاطی</a:t>
                      </a:r>
                      <a:r>
                        <a:rPr lang="fa-IR" sz="1300" b="1" baseline="0" dirty="0" smtClean="0">
                          <a:solidFill>
                            <a:srgbClr val="3333FF"/>
                          </a:solidFill>
                          <a:cs typeface="B Titr" pitchFamily="2" charset="-78"/>
                        </a:rPr>
                        <a:t>/حال نگر/محافظه کارانه/محدود/متعهدانه</a:t>
                      </a:r>
                      <a:endParaRPr lang="fa-IR" sz="1300" b="1" dirty="0" smtClean="0">
                        <a:solidFill>
                          <a:srgbClr val="3333FF"/>
                        </a:solidFill>
                        <a:cs typeface="B Titr" pitchFamily="2" charset="-78"/>
                      </a:endParaRPr>
                    </a:p>
                    <a:p>
                      <a:pPr algn="r" rtl="0"/>
                      <a:endParaRPr lang="fa-IR" sz="1400" dirty="0" smtClean="0">
                        <a:cs typeface="B Titr" pitchFamily="2" charset="-78"/>
                      </a:endParaRPr>
                    </a:p>
                    <a:p>
                      <a:pPr algn="r" rtl="0">
                        <a:defRPr/>
                      </a:pPr>
                      <a:r>
                        <a:rPr lang="fa-IR" sz="1400" b="1" dirty="0" smtClean="0">
                          <a:cs typeface="B Nazanin" pitchFamily="2" charset="-78"/>
                        </a:rPr>
                        <a:t>1. </a:t>
                      </a:r>
                      <a:r>
                        <a:rPr lang="ar-SA" sz="1400" b="1" dirty="0" smtClean="0">
                          <a:cs typeface="B Nazanin" pitchFamily="2" charset="-78"/>
                        </a:rPr>
                        <a:t>تكنيك</a:t>
                      </a:r>
                      <a:r>
                        <a:rPr lang="fa-IR" sz="1400" b="1" dirty="0" smtClean="0">
                          <a:cs typeface="B Nazanin" pitchFamily="2" charset="-78"/>
                        </a:rPr>
                        <a:t> و </a:t>
                      </a:r>
                      <a:r>
                        <a:rPr lang="ar-SA" sz="1400" b="1" dirty="0" smtClean="0">
                          <a:cs typeface="B Nazanin" pitchFamily="2" charset="-78"/>
                        </a:rPr>
                        <a:t>تاكتيك</a:t>
                      </a:r>
                      <a:endParaRPr lang="fa-IR" sz="1400" b="1" dirty="0" smtClean="0">
                        <a:cs typeface="B Nazanin" pitchFamily="2" charset="-78"/>
                      </a:endParaRPr>
                    </a:p>
                    <a:p>
                      <a:pPr algn="r" rtl="0">
                        <a:defRPr/>
                      </a:pPr>
                      <a:r>
                        <a:rPr lang="fa-IR" sz="1400" b="1" dirty="0" smtClean="0">
                          <a:cs typeface="B Nazanin" pitchFamily="2" charset="-78"/>
                        </a:rPr>
                        <a:t>2. کارا</a:t>
                      </a:r>
                    </a:p>
                    <a:p>
                      <a:pPr algn="r" rtl="0">
                        <a:defRPr/>
                      </a:pPr>
                      <a:r>
                        <a:rPr lang="fa-IR" sz="1400" b="1" dirty="0" smtClean="0">
                          <a:cs typeface="B Nazanin" pitchFamily="2" charset="-78"/>
                        </a:rPr>
                        <a:t>3. درست کارکردن</a:t>
                      </a:r>
                    </a:p>
                    <a:p>
                      <a:pPr algn="r" rtl="0">
                        <a:defRPr/>
                      </a:pPr>
                      <a:r>
                        <a:rPr lang="fa-IR" sz="1400" b="1" dirty="0" smtClean="0">
                          <a:cs typeface="B Nazanin" pitchFamily="2" charset="-78"/>
                        </a:rPr>
                        <a:t>4. مأمور و </a:t>
                      </a:r>
                      <a:r>
                        <a:rPr lang="fa-IR" sz="1400" b="1" baseline="0" dirty="0" smtClean="0">
                          <a:cs typeface="B Nazanin" pitchFamily="2" charset="-78"/>
                        </a:rPr>
                        <a:t>مسئول</a:t>
                      </a:r>
                    </a:p>
                    <a:p>
                      <a:pPr algn="r" rtl="0">
                        <a:defRPr/>
                      </a:pPr>
                      <a:r>
                        <a:rPr lang="fa-IR" sz="1400" b="1" baseline="0" dirty="0" smtClean="0">
                          <a:cs typeface="B Nazanin" pitchFamily="2" charset="-78"/>
                        </a:rPr>
                        <a:t>5. فرآیند گرا</a:t>
                      </a:r>
                    </a:p>
                    <a:p>
                      <a:pPr algn="r" rtl="0">
                        <a:defRPr/>
                      </a:pPr>
                      <a:r>
                        <a:rPr lang="fa-IR" sz="1400" b="1" baseline="0" dirty="0" smtClean="0">
                          <a:cs typeface="B Nazanin" pitchFamily="2" charset="-78"/>
                        </a:rPr>
                        <a:t>6. الگوی مدیریت : مبتنی بر روابط انسانی</a:t>
                      </a:r>
                    </a:p>
                    <a:p>
                      <a:pPr algn="r" rtl="0">
                        <a:defRPr/>
                      </a:pPr>
                      <a:r>
                        <a:rPr lang="fa-IR" sz="1400" b="1" baseline="0" dirty="0" smtClean="0">
                          <a:cs typeface="B Nazanin" pitchFamily="2" charset="-78"/>
                        </a:rPr>
                        <a:t>7. هدف : توسعه نیروی انسانی</a:t>
                      </a:r>
                    </a:p>
                    <a:p>
                      <a:pPr algn="r" rtl="0">
                        <a:defRPr/>
                      </a:pPr>
                      <a:r>
                        <a:rPr lang="fa-IR" sz="1400" b="1" baseline="0" dirty="0" smtClean="0">
                          <a:cs typeface="B Nazanin" pitchFamily="2" charset="-78"/>
                        </a:rPr>
                        <a:t>8. ابزار : حفظ وحدت / انسجام</a:t>
                      </a:r>
                    </a:p>
                    <a:p>
                      <a:pPr algn="r" rtl="0">
                        <a:defRPr/>
                      </a:pPr>
                      <a:r>
                        <a:rPr lang="fa-IR" sz="1400" b="1" baseline="0" dirty="0" smtClean="0">
                          <a:cs typeface="B Nazanin" pitchFamily="2" charset="-78"/>
                        </a:rPr>
                        <a:t>9. ساختار : ارگانیک</a:t>
                      </a:r>
                      <a:endParaRPr lang="ar-SA" sz="1400" b="1" dirty="0" smtClean="0">
                        <a:cs typeface="B Nazanin" pitchFamily="2" charset="-78"/>
                      </a:endParaRPr>
                    </a:p>
                  </a:txBody>
                  <a:tcPr anchor="ctr">
                    <a:solidFill>
                      <a:schemeClr val="accent4">
                        <a:lumMod val="75000"/>
                        <a:alpha val="9000"/>
                      </a:schemeClr>
                    </a:solidFill>
                  </a:tcPr>
                </a:tc>
              </a:tr>
              <a:tr h="2669345">
                <a:tc>
                  <a:txBody>
                    <a:bodyPr/>
                    <a:lstStyle/>
                    <a:p>
                      <a:pPr algn="r" rtl="0"/>
                      <a:endParaRPr lang="fa-IR" sz="1300" b="1" dirty="0" smtClean="0">
                        <a:solidFill>
                          <a:srgbClr val="7030A0"/>
                        </a:solidFill>
                        <a:cs typeface="B Titr" pitchFamily="2" charset="-78"/>
                      </a:endParaRPr>
                    </a:p>
                    <a:p>
                      <a:pPr algn="r" rtl="0"/>
                      <a:r>
                        <a:rPr lang="fa-IR" sz="1300" b="1" dirty="0" smtClean="0">
                          <a:solidFill>
                            <a:srgbClr val="7030A0"/>
                          </a:solidFill>
                          <a:cs typeface="B Titr" pitchFamily="2" charset="-78"/>
                        </a:rPr>
                        <a:t>3.</a:t>
                      </a:r>
                      <a:r>
                        <a:rPr lang="fa-IR" sz="1300" b="1" dirty="0" smtClean="0">
                          <a:solidFill>
                            <a:srgbClr val="3333FF"/>
                          </a:solidFill>
                          <a:cs typeface="B Titr" pitchFamily="2" charset="-78"/>
                        </a:rPr>
                        <a:t> پیش فعال/رقابتی/آینده</a:t>
                      </a:r>
                      <a:r>
                        <a:rPr lang="fa-IR" sz="1300" b="1" baseline="0" dirty="0" smtClean="0">
                          <a:solidFill>
                            <a:srgbClr val="3333FF"/>
                          </a:solidFill>
                          <a:cs typeface="B Titr" pitchFamily="2" charset="-78"/>
                        </a:rPr>
                        <a:t> نگر/آسیب پذیر/ثانویه</a:t>
                      </a:r>
                      <a:endParaRPr lang="fa-IR" sz="1300" b="1" dirty="0" smtClean="0">
                        <a:solidFill>
                          <a:srgbClr val="3333FF"/>
                        </a:solidFill>
                        <a:cs typeface="B Titr" pitchFamily="2" charset="-78"/>
                      </a:endParaRPr>
                    </a:p>
                    <a:p>
                      <a:pPr algn="r" rtl="0"/>
                      <a:endParaRPr lang="fa-IR" sz="1800" dirty="0" smtClean="0">
                        <a:cs typeface="B Titr" pitchFamily="2" charset="-78"/>
                      </a:endParaRPr>
                    </a:p>
                    <a:p>
                      <a:pPr algn="r" rtl="0">
                        <a:defRPr/>
                      </a:pPr>
                      <a:r>
                        <a:rPr lang="fa-IR" sz="1400" b="1" dirty="0" smtClean="0">
                          <a:cs typeface="B Nazanin" pitchFamily="2" charset="-78"/>
                        </a:rPr>
                        <a:t>1.</a:t>
                      </a:r>
                      <a:r>
                        <a:rPr lang="ar-SA" sz="1400" b="1" dirty="0" smtClean="0">
                          <a:cs typeface="B Nazanin" pitchFamily="2" charset="-78"/>
                        </a:rPr>
                        <a:t>هماهنگي تكنيك</a:t>
                      </a:r>
                      <a:r>
                        <a:rPr lang="fa-IR" sz="1400" b="1" dirty="0" smtClean="0">
                          <a:cs typeface="B Nazanin" pitchFamily="2" charset="-78"/>
                        </a:rPr>
                        <a:t> و </a:t>
                      </a:r>
                      <a:r>
                        <a:rPr lang="ar-SA" sz="1400" b="1" dirty="0" smtClean="0">
                          <a:cs typeface="B Nazanin" pitchFamily="2" charset="-78"/>
                        </a:rPr>
                        <a:t>تاكتيك</a:t>
                      </a:r>
                      <a:r>
                        <a:rPr lang="fa-IR" sz="1400" b="1" dirty="0" smtClean="0">
                          <a:cs typeface="B Nazanin" pitchFamily="2" charset="-78"/>
                        </a:rPr>
                        <a:t> </a:t>
                      </a:r>
                      <a:r>
                        <a:rPr lang="ar-SA" sz="1400" b="1" dirty="0" smtClean="0">
                          <a:cs typeface="B Nazanin" pitchFamily="2" charset="-78"/>
                        </a:rPr>
                        <a:t>عمليات</a:t>
                      </a:r>
                      <a:endParaRPr lang="fa-IR" sz="1400" b="1" dirty="0" smtClean="0">
                        <a:cs typeface="B Nazanin" pitchFamily="2" charset="-78"/>
                      </a:endParaRPr>
                    </a:p>
                    <a:p>
                      <a:pPr algn="r" rtl="0">
                        <a:defRPr/>
                      </a:pPr>
                      <a:r>
                        <a:rPr lang="fa-IR" sz="1400" b="1" dirty="0" smtClean="0">
                          <a:cs typeface="B Nazanin" pitchFamily="2" charset="-78"/>
                        </a:rPr>
                        <a:t>2. اثر بخش</a:t>
                      </a:r>
                    </a:p>
                    <a:p>
                      <a:pPr algn="r" rtl="0">
                        <a:defRPr/>
                      </a:pPr>
                      <a:r>
                        <a:rPr lang="fa-IR" sz="1400" b="1" dirty="0" smtClean="0">
                          <a:cs typeface="B Nazanin" pitchFamily="2" charset="-78"/>
                        </a:rPr>
                        <a:t>3. کار درست را انجام دادن</a:t>
                      </a:r>
                    </a:p>
                    <a:p>
                      <a:pPr algn="r" rtl="0">
                        <a:defRPr/>
                      </a:pPr>
                      <a:r>
                        <a:rPr lang="fa-IR" sz="1400" b="1" dirty="0" smtClean="0">
                          <a:cs typeface="B Nazanin" pitchFamily="2" charset="-78"/>
                        </a:rPr>
                        <a:t>4. مأمور مقتدر</a:t>
                      </a:r>
                      <a:r>
                        <a:rPr lang="fa-IR" sz="1400" b="1" baseline="0" dirty="0" smtClean="0">
                          <a:cs typeface="B Nazanin" pitchFamily="2" charset="-78"/>
                        </a:rPr>
                        <a:t> مسئول</a:t>
                      </a:r>
                    </a:p>
                    <a:p>
                      <a:pPr algn="r" rtl="0">
                        <a:defRPr/>
                      </a:pPr>
                      <a:r>
                        <a:rPr lang="fa-IR" sz="1400" b="1" baseline="0" dirty="0" smtClean="0">
                          <a:cs typeface="B Nazanin" pitchFamily="2" charset="-78"/>
                        </a:rPr>
                        <a:t>5. هدف گرا</a:t>
                      </a:r>
                    </a:p>
                    <a:p>
                      <a:pPr algn="r" rtl="0">
                        <a:defRPr/>
                      </a:pPr>
                      <a:r>
                        <a:rPr lang="fa-IR" sz="1400" b="1" baseline="0" dirty="0" smtClean="0">
                          <a:cs typeface="B Nazanin" pitchFamily="2" charset="-78"/>
                        </a:rPr>
                        <a:t>6. الگوی مدیریت : مبتنی بر عقلایی بودن</a:t>
                      </a:r>
                    </a:p>
                    <a:p>
                      <a:pPr algn="r" rtl="0">
                        <a:defRPr/>
                      </a:pPr>
                      <a:r>
                        <a:rPr lang="fa-IR" sz="1400" b="1" baseline="0" dirty="0" smtClean="0">
                          <a:cs typeface="B Nazanin" pitchFamily="2" charset="-78"/>
                        </a:rPr>
                        <a:t>7. هدف : کارایی و اثر بخشی </a:t>
                      </a:r>
                    </a:p>
                    <a:p>
                      <a:pPr algn="r" rtl="0">
                        <a:defRPr/>
                      </a:pPr>
                      <a:r>
                        <a:rPr lang="fa-IR" sz="1400" b="1" baseline="0" dirty="0" smtClean="0">
                          <a:cs typeface="B Nazanin" pitchFamily="2" charset="-78"/>
                        </a:rPr>
                        <a:t>8. ابزار : برنامه ریزی</a:t>
                      </a:r>
                    </a:p>
                    <a:p>
                      <a:pPr algn="r" rtl="0">
                        <a:defRPr/>
                      </a:pPr>
                      <a:r>
                        <a:rPr lang="fa-IR" sz="1400" b="1" baseline="0" dirty="0" smtClean="0">
                          <a:cs typeface="B Nazanin" pitchFamily="2" charset="-78"/>
                        </a:rPr>
                        <a:t>9. ساختار : مکانیکی</a:t>
                      </a:r>
                      <a:endParaRPr lang="ar-SA" sz="1400" b="1" dirty="0" smtClean="0">
                        <a:cs typeface="B Nazanin" pitchFamily="2" charset="-78"/>
                      </a:endParaRPr>
                    </a:p>
                  </a:txBody>
                  <a:tcPr anchor="ctr">
                    <a:solidFill>
                      <a:schemeClr val="accent4">
                        <a:lumMod val="75000"/>
                        <a:alpha val="9000"/>
                      </a:schemeClr>
                    </a:solidFill>
                  </a:tcPr>
                </a:tc>
                <a:tc>
                  <a:txBody>
                    <a:bodyPr/>
                    <a:lstStyle/>
                    <a:p>
                      <a:pPr algn="r" rtl="0"/>
                      <a:r>
                        <a:rPr lang="fa-IR" sz="1300" b="1" dirty="0" smtClean="0">
                          <a:solidFill>
                            <a:srgbClr val="7030A0"/>
                          </a:solidFill>
                          <a:cs typeface="B Titr" pitchFamily="2" charset="-78"/>
                        </a:rPr>
                        <a:t>1.</a:t>
                      </a:r>
                      <a:r>
                        <a:rPr lang="fa-IR" sz="1300" b="1" dirty="0" smtClean="0">
                          <a:solidFill>
                            <a:srgbClr val="3333FF"/>
                          </a:solidFill>
                          <a:cs typeface="B Titr" pitchFamily="2" charset="-78"/>
                        </a:rPr>
                        <a:t> غیر فعال/تدافعی/گذشته نگر/انفعالی/مشکل دار/پدرانه</a:t>
                      </a:r>
                    </a:p>
                    <a:p>
                      <a:pPr algn="r" rtl="0"/>
                      <a:endParaRPr lang="fa-IR" sz="1400" dirty="0" smtClean="0">
                        <a:cs typeface="B Titr" pitchFamily="2" charset="-78"/>
                      </a:endParaRPr>
                    </a:p>
                    <a:p>
                      <a:pPr algn="r" rtl="0">
                        <a:defRPr/>
                      </a:pPr>
                      <a:r>
                        <a:rPr lang="fa-IR" sz="1400" b="1" dirty="0" smtClean="0">
                          <a:cs typeface="B Nazanin" pitchFamily="2" charset="-78"/>
                        </a:rPr>
                        <a:t>1. </a:t>
                      </a:r>
                      <a:r>
                        <a:rPr lang="ar-SA" sz="1400" b="1" dirty="0" smtClean="0">
                          <a:cs typeface="B Nazanin" pitchFamily="2" charset="-78"/>
                        </a:rPr>
                        <a:t>تكنيك</a:t>
                      </a:r>
                      <a:endParaRPr lang="fa-IR" sz="1400" b="1" dirty="0" smtClean="0">
                        <a:cs typeface="B Nazanin" pitchFamily="2" charset="-78"/>
                      </a:endParaRPr>
                    </a:p>
                    <a:p>
                      <a:pPr algn="r" rtl="0">
                        <a:defRPr/>
                      </a:pPr>
                      <a:r>
                        <a:rPr lang="fa-IR" sz="1400" b="1" dirty="0" smtClean="0">
                          <a:cs typeface="B Nazanin" pitchFamily="2" charset="-78"/>
                        </a:rPr>
                        <a:t>2. نمادین</a:t>
                      </a:r>
                    </a:p>
                    <a:p>
                      <a:pPr algn="r" rtl="0">
                        <a:defRPr/>
                      </a:pPr>
                      <a:r>
                        <a:rPr lang="fa-IR" sz="1400" b="1" dirty="0" smtClean="0">
                          <a:cs typeface="B Nazanin" pitchFamily="2" charset="-78"/>
                        </a:rPr>
                        <a:t>3. مشغول بودن (سرگرمی)</a:t>
                      </a:r>
                    </a:p>
                    <a:p>
                      <a:pPr algn="r" rtl="0">
                        <a:defRPr/>
                      </a:pPr>
                      <a:r>
                        <a:rPr lang="fa-IR" sz="1400" b="1" dirty="0" smtClean="0">
                          <a:cs typeface="B Nazanin" pitchFamily="2" charset="-78"/>
                        </a:rPr>
                        <a:t>4. مأمور و معذور</a:t>
                      </a:r>
                      <a:endParaRPr lang="fa-IR" sz="1400" b="1" baseline="0" dirty="0" smtClean="0">
                        <a:cs typeface="B Nazanin" pitchFamily="2" charset="-78"/>
                      </a:endParaRPr>
                    </a:p>
                    <a:p>
                      <a:pPr algn="r" rtl="0">
                        <a:defRPr/>
                      </a:pPr>
                      <a:r>
                        <a:rPr lang="fa-IR" sz="1400" b="1" baseline="0" dirty="0" smtClean="0">
                          <a:cs typeface="B Nazanin" pitchFamily="2" charset="-78"/>
                        </a:rPr>
                        <a:t>5. کارمند گرا</a:t>
                      </a:r>
                    </a:p>
                    <a:p>
                      <a:pPr algn="r" rtl="0">
                        <a:defRPr/>
                      </a:pPr>
                      <a:r>
                        <a:rPr lang="fa-IR" sz="1400" b="1" baseline="0" dirty="0" smtClean="0">
                          <a:cs typeface="B Nazanin" pitchFamily="2" charset="-78"/>
                        </a:rPr>
                        <a:t>6. الگوی مدیریت : مبتنی بر فرآیندهای داخلی</a:t>
                      </a:r>
                    </a:p>
                    <a:p>
                      <a:pPr algn="r" rtl="0">
                        <a:defRPr/>
                      </a:pPr>
                      <a:r>
                        <a:rPr lang="fa-IR" sz="1400" b="1" baseline="0" dirty="0" smtClean="0">
                          <a:cs typeface="B Nazanin" pitchFamily="2" charset="-78"/>
                        </a:rPr>
                        <a:t>7. هدف : ثبات</a:t>
                      </a:r>
                    </a:p>
                    <a:p>
                      <a:pPr algn="r" rtl="0">
                        <a:defRPr/>
                      </a:pPr>
                      <a:r>
                        <a:rPr lang="fa-IR" sz="1400" b="1" baseline="0" dirty="0" smtClean="0">
                          <a:cs typeface="B Nazanin" pitchFamily="2" charset="-78"/>
                        </a:rPr>
                        <a:t>8. ابزار : مدیریت اطلاعات</a:t>
                      </a:r>
                    </a:p>
                    <a:p>
                      <a:pPr algn="r" rtl="0">
                        <a:defRPr/>
                      </a:pPr>
                      <a:r>
                        <a:rPr lang="fa-IR" sz="1400" b="1" baseline="0" dirty="0" smtClean="0">
                          <a:cs typeface="B Nazanin" pitchFamily="2" charset="-78"/>
                        </a:rPr>
                        <a:t>9. ساختار : بسیار مکانیک</a:t>
                      </a:r>
                      <a:endParaRPr lang="ar-SA" sz="1400" b="1" dirty="0" smtClean="0">
                        <a:cs typeface="B Nazanin" pitchFamily="2" charset="-78"/>
                      </a:endParaRPr>
                    </a:p>
                  </a:txBody>
                  <a:tcPr anchor="ctr">
                    <a:solidFill>
                      <a:schemeClr val="accent4">
                        <a:lumMod val="75000"/>
                        <a:alpha val="9000"/>
                      </a:schemeClr>
                    </a:solidFill>
                  </a:tcPr>
                </a:tc>
              </a:tr>
            </a:tbl>
          </a:graphicData>
        </a:graphic>
      </p:graphicFrame>
      <p:sp>
        <p:nvSpPr>
          <p:cNvPr id="3" name="Flowchart: Terminator 2"/>
          <p:cNvSpPr/>
          <p:nvPr/>
        </p:nvSpPr>
        <p:spPr>
          <a:xfrm>
            <a:off x="71406" y="810660"/>
            <a:ext cx="9001188" cy="500066"/>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000" b="1" dirty="0">
                <a:solidFill>
                  <a:srgbClr val="054200"/>
                </a:solidFill>
                <a:cs typeface="B Nazanin" pitchFamily="2" charset="-78"/>
              </a:rPr>
              <a:t>گرایش های استراتژیکی رفتار در گونه های مختلف استراتژیک</a:t>
            </a:r>
            <a:endParaRPr lang="en-US" sz="2000" b="1" dirty="0">
              <a:solidFill>
                <a:srgbClr val="05420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71406" y="812014"/>
            <a:ext cx="9001188" cy="500066"/>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sz="2700" b="1" dirty="0" smtClean="0">
                <a:solidFill>
                  <a:srgbClr val="054200"/>
                </a:solidFill>
                <a:cs typeface="B Nazanin" pitchFamily="2" charset="-78"/>
              </a:rPr>
              <a:t>نگرش های کاری عام</a:t>
            </a:r>
            <a:endParaRPr lang="en-US" sz="2700" b="1" dirty="0">
              <a:solidFill>
                <a:srgbClr val="054200"/>
              </a:solidFill>
              <a:cs typeface="B Nazanin" pitchFamily="2" charset="-78"/>
            </a:endParaRPr>
          </a:p>
        </p:txBody>
      </p:sp>
      <p:graphicFrame>
        <p:nvGraphicFramePr>
          <p:cNvPr id="3" name="Diagram 2"/>
          <p:cNvGraphicFramePr/>
          <p:nvPr/>
        </p:nvGraphicFramePr>
        <p:xfrm>
          <a:off x="142844" y="1383518"/>
          <a:ext cx="892975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3"/>
          <p:cNvGraphicFramePr>
            <a:graphicFrameLocks noGrp="1"/>
          </p:cNvGraphicFramePr>
          <p:nvPr/>
        </p:nvGraphicFramePr>
        <p:xfrm>
          <a:off x="571472" y="3883848"/>
          <a:ext cx="6500858" cy="2174529"/>
        </p:xfrm>
        <a:graphic>
          <a:graphicData uri="http://schemas.openxmlformats.org/drawingml/2006/table">
            <a:tbl>
              <a:tblPr rtl="1" firstRow="1" bandRow="1">
                <a:tableStyleId>{D7AC3CCA-C797-4891-BE02-D94E43425B78}</a:tableStyleId>
              </a:tblPr>
              <a:tblGrid>
                <a:gridCol w="3298156"/>
                <a:gridCol w="3202702"/>
              </a:tblGrid>
              <a:tr h="1009693">
                <a:tc>
                  <a:txBody>
                    <a:bodyPr/>
                    <a:lstStyle/>
                    <a:p>
                      <a:pPr algn="ctr" rtl="0"/>
                      <a:r>
                        <a:rPr lang="fa-IR" sz="2000" dirty="0" smtClean="0">
                          <a:solidFill>
                            <a:srgbClr val="7030A0"/>
                          </a:solidFill>
                          <a:cs typeface="B Titr" pitchFamily="2" charset="-78"/>
                        </a:rPr>
                        <a:t>اعتراض</a:t>
                      </a:r>
                      <a:endParaRPr lang="fa-IR" sz="2000" dirty="0" smtClean="0">
                        <a:solidFill>
                          <a:srgbClr val="3333FF"/>
                        </a:solidFill>
                        <a:cs typeface="B Titr" pitchFamily="2" charset="-78"/>
                      </a:endParaRPr>
                    </a:p>
                    <a:p>
                      <a:pPr algn="r" rtl="0"/>
                      <a:endParaRPr lang="fa-IR" sz="500" dirty="0" smtClean="0">
                        <a:cs typeface="B Titr" pitchFamily="2" charset="-78"/>
                      </a:endParaRPr>
                    </a:p>
                    <a:p>
                      <a:pPr algn="ctr" rtl="1">
                        <a:lnSpc>
                          <a:spcPct val="150000"/>
                        </a:lnSpc>
                        <a:defRPr/>
                      </a:pPr>
                      <a:r>
                        <a:rPr lang="fa-IR" sz="1400" b="1" dirty="0" smtClean="0">
                          <a:solidFill>
                            <a:schemeClr val="tx1"/>
                          </a:solidFill>
                          <a:cs typeface="B Nazanin" pitchFamily="2" charset="-78"/>
                        </a:rPr>
                        <a:t>فرد به صورت فعال و سازنده می کوشد تا وضعیت موجود را تغییر دهد .</a:t>
                      </a:r>
                    </a:p>
                  </a:txBody>
                  <a:tcPr anchor="ctr">
                    <a:solidFill>
                      <a:schemeClr val="accent4">
                        <a:lumMod val="75000"/>
                        <a:alpha val="9000"/>
                      </a:schemeClr>
                    </a:solidFill>
                  </a:tcPr>
                </a:tc>
                <a:tc>
                  <a:txBody>
                    <a:bodyPr/>
                    <a:lstStyle/>
                    <a:p>
                      <a:pPr algn="ctr" rtl="0"/>
                      <a:r>
                        <a:rPr lang="fa-IR" sz="2000" b="1" dirty="0" smtClean="0">
                          <a:solidFill>
                            <a:srgbClr val="7030A0"/>
                          </a:solidFill>
                          <a:cs typeface="B Titr" pitchFamily="2" charset="-78"/>
                        </a:rPr>
                        <a:t>خروج</a:t>
                      </a:r>
                      <a:endParaRPr lang="fa-IR" sz="2000" b="1" dirty="0" smtClean="0">
                        <a:solidFill>
                          <a:srgbClr val="3333FF"/>
                        </a:solidFill>
                        <a:cs typeface="B Titr" pitchFamily="2" charset="-78"/>
                      </a:endParaRPr>
                    </a:p>
                    <a:p>
                      <a:pPr algn="r" rtl="0"/>
                      <a:endParaRPr lang="fa-IR" sz="600" dirty="0" smtClean="0">
                        <a:cs typeface="B Titr" pitchFamily="2" charset="-78"/>
                      </a:endParaRPr>
                    </a:p>
                    <a:p>
                      <a:pPr algn="ctr" rtl="1">
                        <a:lnSpc>
                          <a:spcPct val="150000"/>
                        </a:lnSpc>
                        <a:defRPr/>
                      </a:pPr>
                      <a:r>
                        <a:rPr lang="fa-IR" sz="1400" b="1" dirty="0" smtClean="0">
                          <a:solidFill>
                            <a:schemeClr val="tx1"/>
                          </a:solidFill>
                          <a:cs typeface="B Nazanin" pitchFamily="2" charset="-78"/>
                        </a:rPr>
                        <a:t>به ترک محل کار اشاره دارد .</a:t>
                      </a:r>
                      <a:endParaRPr lang="fa-IR" sz="900" b="1" dirty="0" smtClean="0">
                        <a:solidFill>
                          <a:schemeClr val="tx1"/>
                        </a:solidFill>
                        <a:cs typeface="B Nazanin" pitchFamily="2" charset="-78"/>
                      </a:endParaRPr>
                    </a:p>
                  </a:txBody>
                  <a:tcPr anchor="ctr">
                    <a:solidFill>
                      <a:schemeClr val="accent4">
                        <a:lumMod val="75000"/>
                        <a:alpha val="9000"/>
                      </a:schemeClr>
                    </a:solidFill>
                  </a:tcPr>
                </a:tc>
              </a:tr>
              <a:tr h="1062009">
                <a:tc>
                  <a:txBody>
                    <a:bodyPr/>
                    <a:lstStyle/>
                    <a:p>
                      <a:pPr algn="ctr" rtl="0"/>
                      <a:r>
                        <a:rPr lang="fa-IR" sz="2000" b="1" dirty="0" smtClean="0">
                          <a:solidFill>
                            <a:srgbClr val="7030A0"/>
                          </a:solidFill>
                          <a:cs typeface="B Titr" pitchFamily="2" charset="-78"/>
                        </a:rPr>
                        <a:t>وفاداری</a:t>
                      </a:r>
                      <a:endParaRPr lang="fa-IR" sz="100" dirty="0" smtClean="0">
                        <a:cs typeface="B Titr" pitchFamily="2" charset="-78"/>
                      </a:endParaRPr>
                    </a:p>
                    <a:p>
                      <a:pPr algn="ctr" rtl="1">
                        <a:lnSpc>
                          <a:spcPct val="150000"/>
                        </a:lnSpc>
                        <a:defRPr/>
                      </a:pPr>
                      <a:r>
                        <a:rPr lang="fa-IR" sz="1400" b="1" dirty="0" smtClean="0">
                          <a:solidFill>
                            <a:schemeClr val="tx1"/>
                          </a:solidFill>
                          <a:cs typeface="B Nazanin" pitchFamily="2" charset="-78"/>
                        </a:rPr>
                        <a:t>فرد در پاسخ به نارضایتی شغلی ، با</a:t>
                      </a:r>
                      <a:r>
                        <a:rPr lang="fa-IR" sz="1400" b="1" baseline="0" dirty="0" smtClean="0">
                          <a:solidFill>
                            <a:schemeClr val="tx1"/>
                          </a:solidFill>
                          <a:cs typeface="B Nazanin" pitchFamily="2" charset="-78"/>
                        </a:rPr>
                        <a:t> شکیبایی در سازمان می ماند و سکوت پیشه می کند .</a:t>
                      </a:r>
                      <a:endParaRPr lang="fa-IR" sz="1000" b="1" dirty="0" smtClean="0">
                        <a:solidFill>
                          <a:schemeClr val="tx1"/>
                        </a:solidFill>
                        <a:cs typeface="B Nazanin" pitchFamily="2" charset="-78"/>
                      </a:endParaRPr>
                    </a:p>
                  </a:txBody>
                  <a:tcPr anchor="ctr">
                    <a:solidFill>
                      <a:schemeClr val="accent4">
                        <a:lumMod val="75000"/>
                        <a:alpha val="9000"/>
                      </a:schemeClr>
                    </a:solidFill>
                  </a:tcPr>
                </a:tc>
                <a:tc>
                  <a:txBody>
                    <a:bodyPr/>
                    <a:lstStyle/>
                    <a:p>
                      <a:pPr algn="ctr" rtl="0"/>
                      <a:r>
                        <a:rPr lang="fa-IR" sz="2000" b="1" dirty="0" smtClean="0">
                          <a:solidFill>
                            <a:srgbClr val="7030A0"/>
                          </a:solidFill>
                          <a:cs typeface="B Titr" pitchFamily="2" charset="-78"/>
                        </a:rPr>
                        <a:t>بی تفاوتی</a:t>
                      </a:r>
                      <a:endParaRPr lang="fa-IR" sz="2000" b="1" dirty="0" smtClean="0">
                        <a:solidFill>
                          <a:srgbClr val="3333FF"/>
                        </a:solidFill>
                        <a:cs typeface="B Titr" pitchFamily="2" charset="-78"/>
                      </a:endParaRPr>
                    </a:p>
                    <a:p>
                      <a:pPr algn="r" rtl="0"/>
                      <a:endParaRPr lang="fa-IR" sz="1050" dirty="0" smtClean="0">
                        <a:cs typeface="B Titr" pitchFamily="2" charset="-78"/>
                      </a:endParaRPr>
                    </a:p>
                    <a:p>
                      <a:pPr algn="ctr" rtl="1">
                        <a:lnSpc>
                          <a:spcPct val="150000"/>
                        </a:lnSpc>
                        <a:defRPr/>
                      </a:pPr>
                      <a:r>
                        <a:rPr lang="fa-IR" sz="1400" b="1" dirty="0" smtClean="0">
                          <a:solidFill>
                            <a:schemeClr val="tx1"/>
                          </a:solidFill>
                          <a:cs typeface="B Nazanin" pitchFamily="2" charset="-78"/>
                        </a:rPr>
                        <a:t>در این حالت تلاش فرد کم</a:t>
                      </a:r>
                      <a:r>
                        <a:rPr lang="fa-IR" sz="1400" b="1" baseline="0" dirty="0" smtClean="0">
                          <a:solidFill>
                            <a:schemeClr val="tx1"/>
                          </a:solidFill>
                          <a:cs typeface="B Nazanin" pitchFamily="2" charset="-78"/>
                        </a:rPr>
                        <a:t> می شود .</a:t>
                      </a:r>
                      <a:endParaRPr lang="fa-IR" sz="1400" b="1" dirty="0" smtClean="0">
                        <a:solidFill>
                          <a:schemeClr val="tx1"/>
                        </a:solidFill>
                        <a:cs typeface="B Nazanin" pitchFamily="2" charset="-78"/>
                      </a:endParaRPr>
                    </a:p>
                  </a:txBody>
                  <a:tcPr anchor="ctr">
                    <a:solidFill>
                      <a:schemeClr val="accent4">
                        <a:lumMod val="75000"/>
                        <a:alpha val="9000"/>
                      </a:schemeClr>
                    </a:solidFill>
                  </a:tcPr>
                </a:tc>
              </a:tr>
            </a:tbl>
          </a:graphicData>
        </a:graphic>
      </p:graphicFrame>
      <p:sp>
        <p:nvSpPr>
          <p:cNvPr id="5" name="TextBox 4"/>
          <p:cNvSpPr txBox="1"/>
          <p:nvPr/>
        </p:nvSpPr>
        <p:spPr>
          <a:xfrm rot="16200000">
            <a:off x="-65399" y="4806471"/>
            <a:ext cx="928694" cy="369332"/>
          </a:xfrm>
          <a:prstGeom prst="rect">
            <a:avLst/>
          </a:prstGeom>
          <a:noFill/>
        </p:spPr>
        <p:txBody>
          <a:bodyPr wrap="square" rtlCol="0">
            <a:spAutoFit/>
          </a:bodyPr>
          <a:lstStyle/>
          <a:p>
            <a:pPr algn="ctr" rtl="1">
              <a:buClr>
                <a:srgbClr val="000099"/>
              </a:buClr>
            </a:pPr>
            <a:r>
              <a:rPr lang="fa-IR" b="1" dirty="0" smtClean="0">
                <a:solidFill>
                  <a:srgbClr val="C00000"/>
                </a:solidFill>
                <a:cs typeface="B Nazanin" pitchFamily="2" charset="-78"/>
              </a:rPr>
              <a:t>مخرب</a:t>
            </a:r>
            <a:endParaRPr lang="en-US" b="1" dirty="0">
              <a:solidFill>
                <a:srgbClr val="C00000"/>
              </a:solidFill>
              <a:cs typeface="B Nazanin" pitchFamily="2" charset="-78"/>
            </a:endParaRPr>
          </a:p>
        </p:txBody>
      </p:sp>
      <p:sp>
        <p:nvSpPr>
          <p:cNvPr id="6" name="TextBox 5"/>
          <p:cNvSpPr txBox="1"/>
          <p:nvPr/>
        </p:nvSpPr>
        <p:spPr>
          <a:xfrm rot="5400000">
            <a:off x="6792649" y="4806471"/>
            <a:ext cx="928694" cy="369332"/>
          </a:xfrm>
          <a:prstGeom prst="rect">
            <a:avLst/>
          </a:prstGeom>
          <a:noFill/>
        </p:spPr>
        <p:txBody>
          <a:bodyPr wrap="square" rtlCol="0">
            <a:spAutoFit/>
          </a:bodyPr>
          <a:lstStyle/>
          <a:p>
            <a:pPr algn="ctr" rtl="1">
              <a:buClr>
                <a:srgbClr val="000099"/>
              </a:buClr>
            </a:pPr>
            <a:r>
              <a:rPr lang="fa-IR" b="1" dirty="0" smtClean="0">
                <a:solidFill>
                  <a:srgbClr val="C00000"/>
                </a:solidFill>
                <a:cs typeface="B Nazanin" pitchFamily="2" charset="-78"/>
              </a:rPr>
              <a:t>سازنده</a:t>
            </a:r>
            <a:endParaRPr lang="en-US" b="1" dirty="0">
              <a:solidFill>
                <a:srgbClr val="C00000"/>
              </a:solidFill>
              <a:cs typeface="B Nazanin" pitchFamily="2" charset="-78"/>
            </a:endParaRPr>
          </a:p>
        </p:txBody>
      </p:sp>
      <p:sp>
        <p:nvSpPr>
          <p:cNvPr id="7" name="TextBox 6"/>
          <p:cNvSpPr txBox="1"/>
          <p:nvPr/>
        </p:nvSpPr>
        <p:spPr>
          <a:xfrm>
            <a:off x="3286116" y="3514516"/>
            <a:ext cx="1000132" cy="369332"/>
          </a:xfrm>
          <a:prstGeom prst="rect">
            <a:avLst/>
          </a:prstGeom>
          <a:noFill/>
        </p:spPr>
        <p:txBody>
          <a:bodyPr wrap="square" rtlCol="0">
            <a:spAutoFit/>
          </a:bodyPr>
          <a:lstStyle/>
          <a:p>
            <a:pPr algn="ctr" rtl="1">
              <a:buClr>
                <a:srgbClr val="000099"/>
              </a:buClr>
            </a:pPr>
            <a:r>
              <a:rPr lang="fa-IR" b="1" dirty="0" smtClean="0">
                <a:solidFill>
                  <a:srgbClr val="C00000"/>
                </a:solidFill>
                <a:cs typeface="B Nazanin" pitchFamily="2" charset="-78"/>
              </a:rPr>
              <a:t>فعال</a:t>
            </a:r>
            <a:endParaRPr lang="en-US" b="1" dirty="0">
              <a:solidFill>
                <a:srgbClr val="C00000"/>
              </a:solidFill>
              <a:cs typeface="B Nazanin" pitchFamily="2" charset="-78"/>
            </a:endParaRPr>
          </a:p>
        </p:txBody>
      </p:sp>
      <p:sp>
        <p:nvSpPr>
          <p:cNvPr id="8" name="TextBox 7"/>
          <p:cNvSpPr txBox="1"/>
          <p:nvPr/>
        </p:nvSpPr>
        <p:spPr>
          <a:xfrm>
            <a:off x="3286116" y="6098426"/>
            <a:ext cx="1000132" cy="369332"/>
          </a:xfrm>
          <a:prstGeom prst="rect">
            <a:avLst/>
          </a:prstGeom>
          <a:noFill/>
        </p:spPr>
        <p:txBody>
          <a:bodyPr wrap="square" rtlCol="0">
            <a:spAutoFit/>
          </a:bodyPr>
          <a:lstStyle/>
          <a:p>
            <a:pPr algn="ctr" rtl="1">
              <a:buClr>
                <a:srgbClr val="000099"/>
              </a:buClr>
            </a:pPr>
            <a:r>
              <a:rPr lang="fa-IR" b="1" dirty="0" smtClean="0">
                <a:solidFill>
                  <a:srgbClr val="C00000"/>
                </a:solidFill>
                <a:cs typeface="B Nazanin" pitchFamily="2" charset="-78"/>
              </a:rPr>
              <a:t>منفعل</a:t>
            </a:r>
            <a:endParaRPr lang="en-US" b="1" dirty="0">
              <a:solidFill>
                <a:srgbClr val="C0000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451837"/>
          <a:ext cx="7858180" cy="4263311"/>
        </p:xfrm>
        <a:graphic>
          <a:graphicData uri="http://schemas.openxmlformats.org/drawingml/2006/table">
            <a:tbl>
              <a:tblPr rtl="1" firstRow="1" bandRow="1">
                <a:tableStyleId>{D7AC3CCA-C797-4891-BE02-D94E43425B78}</a:tableStyleId>
              </a:tblPr>
              <a:tblGrid>
                <a:gridCol w="3986781"/>
                <a:gridCol w="3871399"/>
              </a:tblGrid>
              <a:tr h="2143140">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وظیفه</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شخصی</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r>
              <a:tr h="2120171">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قدرت</a:t>
                      </a:r>
                      <a:endParaRPr kumimoji="0" lang="en-US"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نقش</a:t>
                      </a:r>
                      <a:r>
                        <a:rPr lang="fa-IR" sz="3200" b="1" dirty="0" smtClean="0">
                          <a:solidFill>
                            <a:srgbClr val="7030A0"/>
                          </a:solidFill>
                          <a:cs typeface="B Nazanin" pitchFamily="2" charset="-78"/>
                        </a:rPr>
                        <a:t> </a:t>
                      </a:r>
                      <a:endParaRPr lang="fa-IR" sz="3200" b="1" dirty="0" smtClean="0">
                        <a:solidFill>
                          <a:srgbClr val="3333FF"/>
                        </a:solidFill>
                        <a:cs typeface="B Nazanin" pitchFamily="2" charset="-78"/>
                      </a:endParaRPr>
                    </a:p>
                  </a:txBody>
                  <a:tcPr anchor="ctr" anchorCtr="1">
                    <a:solidFill>
                      <a:schemeClr val="accent4">
                        <a:lumMod val="75000"/>
                        <a:alpha val="9000"/>
                      </a:schemeClr>
                    </a:solidFill>
                  </a:tcPr>
                </a:tc>
              </a:tr>
            </a:tbl>
          </a:graphicData>
        </a:graphic>
      </p:graphicFrame>
      <p:sp>
        <p:nvSpPr>
          <p:cNvPr id="4" name="Rounded Rectangle 3"/>
          <p:cNvSpPr/>
          <p:nvPr/>
        </p:nvSpPr>
        <p:spPr>
          <a:xfrm>
            <a:off x="1142976" y="1500174"/>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571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کانون توجه</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888447"/>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7" name="Rectangle 15"/>
          <p:cNvSpPr>
            <a:spLocks noChangeArrowheads="1"/>
          </p:cNvSpPr>
          <p:nvPr/>
        </p:nvSpPr>
        <p:spPr bwMode="auto">
          <a:xfrm>
            <a:off x="1142977" y="1888447"/>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8" name="Straight Arrow Connector 7"/>
          <p:cNvCxnSpPr>
            <a:stCxn id="7" idx="3"/>
            <a:endCxn id="6" idx="1"/>
          </p:cNvCxnSpPr>
          <p:nvPr/>
        </p:nvCxnSpPr>
        <p:spPr>
          <a:xfrm>
            <a:off x="2928926" y="2087220"/>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45126" y="4098484"/>
            <a:ext cx="4286280"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500306"/>
            <a:ext cx="928694"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انعطاف پذیری</a:t>
            </a:r>
            <a:endParaRPr lang="en-US" sz="1600" b="1" dirty="0">
              <a:cs typeface="B Nazanin" pitchFamily="2" charset="-78"/>
            </a:endParaRPr>
          </a:p>
        </p:txBody>
      </p:sp>
      <p:sp>
        <p:nvSpPr>
          <p:cNvPr id="11" name="Rectangle 14"/>
          <p:cNvSpPr>
            <a:spLocks noChangeArrowheads="1"/>
          </p:cNvSpPr>
          <p:nvPr/>
        </p:nvSpPr>
        <p:spPr bwMode="auto">
          <a:xfrm>
            <a:off x="142844" y="6009827"/>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ثبات و پایداری</a:t>
            </a:r>
            <a:endParaRPr lang="en-US" b="1" dirty="0">
              <a:cs typeface="B Nazanin" pitchFamily="2" charset="-78"/>
            </a:endParaRPr>
          </a:p>
        </p:txBody>
      </p:sp>
      <p:sp>
        <p:nvSpPr>
          <p:cNvPr id="14" name="Rounded Rectangle 13"/>
          <p:cNvSpPr/>
          <p:nvPr/>
        </p:nvSpPr>
        <p:spPr>
          <a:xfrm>
            <a:off x="124491" y="15001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6" name="Rectangle 240"/>
          <p:cNvSpPr>
            <a:spLocks noChangeArrowheads="1"/>
          </p:cNvSpPr>
          <p:nvPr/>
        </p:nvSpPr>
        <p:spPr bwMode="auto">
          <a:xfrm>
            <a:off x="928662" y="764704"/>
            <a:ext cx="8055089" cy="553998"/>
          </a:xfrm>
          <a:prstGeom prst="rect">
            <a:avLst/>
          </a:prstGeom>
          <a:noFill/>
          <a:ln w="28575" algn="ctr">
            <a:noFill/>
            <a:miter lim="800000"/>
            <a:headEnd/>
            <a:tailEnd/>
          </a:ln>
          <a:effectLst/>
        </p:spPr>
        <p:txBody>
          <a:bodyPr wrap="none" lIns="0" tIns="0" rIns="0" bIns="0">
            <a:spAutoFit/>
          </a:bodyPr>
          <a:lstStyle/>
          <a:p>
            <a:pPr algn="ctr" rtl="1"/>
            <a:r>
              <a:rPr lang="fa-IR" sz="3600" b="1" dirty="0" smtClean="0">
                <a:solidFill>
                  <a:srgbClr val="542600"/>
                </a:solidFill>
                <a:cs typeface="B Nazanin" pitchFamily="2" charset="-78"/>
              </a:rPr>
              <a:t>استراتژي‌هاي مديريت فرهنگ سازماني </a:t>
            </a:r>
            <a:r>
              <a:rPr lang="fa-IR" sz="2000" b="1" dirty="0" smtClean="0">
                <a:solidFill>
                  <a:srgbClr val="542600"/>
                </a:solidFill>
                <a:cs typeface="B Nazanin" pitchFamily="2" charset="-78"/>
              </a:rPr>
              <a:t>(</a:t>
            </a:r>
            <a:r>
              <a:rPr lang="fa-IR" sz="2000" b="1" dirty="0" smtClean="0">
                <a:solidFill>
                  <a:srgbClr val="006600"/>
                </a:solidFill>
                <a:cs typeface="B Nazanin" pitchFamily="2" charset="-78"/>
              </a:rPr>
              <a:t>هريسون و هندي </a:t>
            </a:r>
            <a:r>
              <a:rPr lang="fa-IR" sz="2000" b="1" dirty="0" smtClean="0">
                <a:solidFill>
                  <a:srgbClr val="542600"/>
                </a:solidFill>
                <a:cs typeface="B Nazanin" pitchFamily="2" charset="-78"/>
              </a:rPr>
              <a:t>)</a:t>
            </a:r>
            <a:endParaRPr lang="en-US" sz="3600" b="1" dirty="0">
              <a:solidFill>
                <a:srgbClr val="542600"/>
              </a:solidFill>
              <a:cs typeface="B Nazanin" pitchFamily="2" charset="-78"/>
            </a:endParaRPr>
          </a:p>
        </p:txBody>
      </p:sp>
      <p:sp>
        <p:nvSpPr>
          <p:cNvPr id="17" name="Rectangle 14"/>
          <p:cNvSpPr>
            <a:spLocks noChangeArrowheads="1"/>
          </p:cNvSpPr>
          <p:nvPr/>
        </p:nvSpPr>
        <p:spPr bwMode="auto">
          <a:xfrm>
            <a:off x="142844" y="4214818"/>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نیازهای محیط</a:t>
            </a:r>
            <a:endParaRPr lang="en-US" b="1" dirty="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188868"/>
          <a:ext cx="7858180" cy="4526280"/>
        </p:xfrm>
        <a:graphic>
          <a:graphicData uri="http://schemas.openxmlformats.org/drawingml/2006/table">
            <a:tbl>
              <a:tblPr rtl="1" firstRow="1" bandRow="1">
                <a:tableStyleId>{D7AC3CCA-C797-4891-BE02-D94E43425B78}</a:tableStyleId>
              </a:tblPr>
              <a:tblGrid>
                <a:gridCol w="3986781"/>
                <a:gridCol w="3871399"/>
              </a:tblGrid>
              <a:tr h="1992773">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1600" b="1" i="0" u="none" strike="noStrike" cap="none" normalizeH="0" baseline="0" dirty="0" smtClean="0">
                          <a:ln>
                            <a:noFill/>
                          </a:ln>
                          <a:solidFill>
                            <a:srgbClr val="5600B4"/>
                          </a:solidFill>
                          <a:effectLst/>
                          <a:latin typeface="Arial" pitchFamily="34" charset="0"/>
                          <a:cs typeface="B Nazanin" pitchFamily="2" charset="-78"/>
                        </a:rPr>
                        <a:t>فرهنگ انعطاف پذیری</a:t>
                      </a:r>
                    </a:p>
                    <a:p>
                      <a:pPr marL="0" marR="0" lvl="0" indent="0" algn="justLow" defTabSz="914400" rtl="1" eaLnBrk="1" fontAlgn="base" latinLnBrk="0" hangingPunct="1">
                        <a:lnSpc>
                          <a:spcPct val="100000"/>
                        </a:lnSpc>
                        <a:spcBef>
                          <a:spcPct val="0"/>
                        </a:spcBef>
                        <a:spcAft>
                          <a:spcPct val="50000"/>
                        </a:spcAft>
                        <a:buClrTx/>
                        <a:buSzTx/>
                        <a:buFontTx/>
                        <a:buNone/>
                        <a:tabLst/>
                        <a:defRPr/>
                      </a:pPr>
                      <a:r>
                        <a:rPr kumimoji="0" lang="fa-IR" sz="1300" b="1" i="0" u="none" strike="noStrike" cap="none" normalizeH="0" baseline="0" dirty="0" smtClean="0">
                          <a:ln>
                            <a:noFill/>
                          </a:ln>
                          <a:solidFill>
                            <a:schemeClr val="tx1"/>
                          </a:solidFill>
                          <a:effectLst/>
                          <a:latin typeface="Times New Roman" pitchFamily="18" charset="0"/>
                          <a:ea typeface="Times New Roman" pitchFamily="18" charset="0"/>
                          <a:cs typeface="B Nazanin" pitchFamily="2" charset="-78"/>
                        </a:rPr>
                        <a:t>از مجراي انعطاف پذيري و از نظر استراتژيك به محيط خارجي توجه شده و كوشش مي‌شود تا نيازهاي مشتريان تامين گردد، هنجارها و باورهايي تقويت مي‌شوند كه بتوان بدان وسيله علائم موجود در محيط را شناسايي و تفسير نمود و بر آن اساس واكنش مناسب از خود نشان داده، يا رفتاري مناسب در پيش گرفت. در برابر طرح‌هاي جديد و اصلي به سرعت از خود واكنش نشان داده،‌ توان اين را داشته باشد كه تجديد ساختار نمايد. به هر حال ، در راه ايجاد تغييرات به صورت فعال عمل كند. به نوآوري ،‌خلاقيت و خطرپذيري ارج بگذار. </a:t>
                      </a:r>
                      <a:r>
                        <a:rPr kumimoji="0" lang="fa-IR" sz="1300" b="1" i="0" u="none" strike="noStrike" cap="none" normalizeH="0" baseline="0" dirty="0" smtClean="0">
                          <a:ln>
                            <a:noFill/>
                          </a:ln>
                          <a:solidFill>
                            <a:schemeClr val="tx1"/>
                          </a:solidFill>
                          <a:effectLst/>
                          <a:latin typeface="Times New Roman" pitchFamily="18" charset="0"/>
                          <a:cs typeface="B Nazanin" pitchFamily="2" charset="-78"/>
                        </a:rPr>
                        <a:t>(نمونه شركت </a:t>
                      </a:r>
                      <a:r>
                        <a:rPr kumimoji="0" lang="en-US" sz="1300" b="1" i="0" u="none" strike="noStrike" cap="none" normalizeH="0" baseline="0" dirty="0" smtClean="0">
                          <a:ln>
                            <a:noFill/>
                          </a:ln>
                          <a:solidFill>
                            <a:schemeClr val="tx1"/>
                          </a:solidFill>
                          <a:effectLst/>
                          <a:latin typeface="Times New Roman" pitchFamily="18" charset="0"/>
                          <a:cs typeface="B Nazanin" pitchFamily="2" charset="-78"/>
                        </a:rPr>
                        <a:t>3M</a:t>
                      </a:r>
                      <a:r>
                        <a:rPr kumimoji="0" lang="fa-IR" sz="1300" b="1" i="0" u="none" strike="noStrike" cap="none" normalizeH="0" baseline="0" dirty="0" smtClean="0">
                          <a:ln>
                            <a:noFill/>
                          </a:ln>
                          <a:solidFill>
                            <a:schemeClr val="tx1"/>
                          </a:solidFill>
                          <a:effectLst/>
                          <a:latin typeface="Times New Roman" pitchFamily="18" charset="0"/>
                          <a:cs typeface="B Nazanin" pitchFamily="2" charset="-78"/>
                        </a:rPr>
                        <a:t>)</a:t>
                      </a: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a-IR" altLang="ar-SA" sz="1600" b="1" i="0" u="none" strike="noStrike" cap="none" normalizeH="0" baseline="0" dirty="0" smtClean="0">
                          <a:ln>
                            <a:noFill/>
                          </a:ln>
                          <a:solidFill>
                            <a:srgbClr val="5600B4"/>
                          </a:solidFill>
                          <a:effectLst/>
                          <a:latin typeface="Arial" pitchFamily="34" charset="0"/>
                          <a:cs typeface="B Nazanin" pitchFamily="2" charset="-78"/>
                        </a:rPr>
                        <a:t>فرهنگ مشارکتی</a:t>
                      </a:r>
                    </a:p>
                    <a:p>
                      <a:pPr marL="0" marR="0" lvl="0" indent="0" algn="justLow" defTabSz="914400" rtl="1" eaLnBrk="1" fontAlgn="base" latinLnBrk="0" hangingPunct="1">
                        <a:lnSpc>
                          <a:spcPct val="100000"/>
                        </a:lnSpc>
                        <a:spcBef>
                          <a:spcPct val="0"/>
                        </a:spcBef>
                        <a:spcAft>
                          <a:spcPts val="600"/>
                        </a:spcAft>
                        <a:buClrTx/>
                        <a:buSzTx/>
                        <a:buFontTx/>
                        <a:buNone/>
                        <a:tabLst/>
                        <a:defRPr/>
                      </a:pPr>
                      <a:r>
                        <a:rPr kumimoji="0" lang="fa-IR" sz="1200" b="1" i="0" u="none" strike="noStrike" cap="none" normalizeH="0" baseline="0" dirty="0" smtClean="0">
                          <a:ln>
                            <a:noFill/>
                          </a:ln>
                          <a:solidFill>
                            <a:schemeClr val="tx1"/>
                          </a:solidFill>
                          <a:effectLst/>
                          <a:latin typeface="Times New Roman" pitchFamily="18" charset="0"/>
                          <a:cs typeface="B Nazanin" pitchFamily="2" charset="-78"/>
                        </a:rPr>
                        <a:t>از اعضاي سازمان خواسته مي‌شود كه در امور مشاركت كنند تا شركت بتواند از عهده انتظارات عوامل محيطي در حال تغيير برآيد. به نيازهاي كاركنان توجه مي‌شود و همين امر موجب عملكرد عالي سازمان خواهد شد. مشاركت در امور موجب مي‌شود كه فرد احساس مسئوليت و مالكيت در شركت بنمايد و از اين رو نسبت به سازمان تعهد بيشتري پيدا كند. توجه كردن به كاركنان از اهميت بالايي برخوردار است . سازمان با اين كار مي‌تواند خود را با بازارهاي رقابتي و در حال تغيير وفق دهد. به كاركنان آزادي عمل و اختيارات بيشتري مي‌دهند تا در برابر تغيير سليقه مشتريان ابتكار عمل به خرج دهند.</a:t>
                      </a:r>
                      <a:r>
                        <a:rPr kumimoji="0" lang="en-US" sz="1200" b="1" i="0" u="none" strike="noStrike" cap="none" normalizeH="0" baseline="0" dirty="0" smtClean="0">
                          <a:ln>
                            <a:noFill/>
                          </a:ln>
                          <a:solidFill>
                            <a:schemeClr val="tx1"/>
                          </a:solidFill>
                          <a:effectLst/>
                          <a:latin typeface="Times New Roman" pitchFamily="18" charset="0"/>
                          <a:cs typeface="B Nazanin" pitchFamily="2" charset="-78"/>
                        </a:rPr>
                        <a:t> </a:t>
                      </a: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B Nazanin" pitchFamily="2" charset="-78"/>
                      </a:endParaRPr>
                    </a:p>
                  </a:txBody>
                  <a:tcPr anchor="ctr" anchorCtr="1">
                    <a:solidFill>
                      <a:schemeClr val="accent4">
                        <a:lumMod val="75000"/>
                        <a:alpha val="9000"/>
                      </a:schemeClr>
                    </a:solidFill>
                  </a:tcPr>
                </a:tc>
              </a:tr>
              <a:tr h="2033441">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fa-IR" altLang="ar-SA" sz="1600" b="1" i="0" u="none" strike="noStrike" cap="none" normalizeH="0" baseline="0" dirty="0" smtClean="0">
                          <a:ln>
                            <a:noFill/>
                          </a:ln>
                          <a:solidFill>
                            <a:srgbClr val="5600B4"/>
                          </a:solidFill>
                          <a:effectLst/>
                          <a:latin typeface="Arial" pitchFamily="34" charset="0"/>
                          <a:cs typeface="B Nazanin" pitchFamily="2" charset="-78"/>
                        </a:rPr>
                        <a:t>فرهنگ مأموریتی</a:t>
                      </a:r>
                    </a:p>
                    <a:p>
                      <a:pPr marL="0" marR="0" lvl="0" indent="0" algn="justLow" defTabSz="914400" rtl="1" eaLnBrk="1" fontAlgn="base" latinLnBrk="0" hangingPunct="1">
                        <a:lnSpc>
                          <a:spcPct val="100000"/>
                        </a:lnSpc>
                        <a:spcBef>
                          <a:spcPct val="0"/>
                        </a:spcBef>
                        <a:spcAft>
                          <a:spcPct val="50000"/>
                        </a:spcAft>
                        <a:buClrTx/>
                        <a:buSzTx/>
                        <a:buFont typeface="Wingdings" pitchFamily="2" charset="2"/>
                        <a:buNone/>
                        <a:tabLst/>
                        <a:defRPr/>
                      </a:pPr>
                      <a:r>
                        <a:rPr kumimoji="0" lang="fa-IR" sz="1200" b="1" i="0" u="none" strike="noStrike" cap="none" normalizeH="0" baseline="0" dirty="0" smtClean="0">
                          <a:ln>
                            <a:noFill/>
                          </a:ln>
                          <a:solidFill>
                            <a:schemeClr val="tx1"/>
                          </a:solidFill>
                          <a:effectLst/>
                          <a:latin typeface="Times New Roman" pitchFamily="18" charset="0"/>
                          <a:ea typeface="Times New Roman" pitchFamily="18" charset="0"/>
                          <a:cs typeface="B Nazanin" pitchFamily="2" charset="-78"/>
                        </a:rPr>
                        <a:t>مي‌كوشد تا نيازهاي محيط خارجي را تامين كند، ولي الزامي در خود نمي‌بيند كه به سرعت دستخوش تغييرات قرار گيرد. به ديدگاه‌‌هاي مشترك (از نظر هدف سازمان) توجه زيادي مي‌شود. اين ديدگاه نوع فعاليت اعضاي سازمان را تعيين مي‌كند و اين فعاليت‌ها مفهومي به خود مي‌گيرد كه از حد كارهاي موظف فراتر مي‌رود. افراد كاملاً (و گاهي در حد افراط) در جريان امور و مسيري كه شركت بايد طي كند، نوع نقش و هدف سازمان، قرار مي‌گيرند . رهبران سازمان داراي ديدگاه مشترك مي شوند، آينده را ترسيم مي‌نمايند، آن را در معرض ديد همگان قرار مي‌دهند و تصوير به گونه‌اي در مي‌آيد كه براي يكايك اعضاي سازمان اهميت خاصي پيدا مي‌كند. (نمونه شركت پپسي)</a:t>
                      </a:r>
                      <a:endParaRPr kumimoji="0" lang="en-US" altLang="en-US" sz="16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1600" b="1" i="0" u="none" strike="noStrike" cap="none" normalizeH="0" baseline="0" dirty="0" smtClean="0">
                          <a:ln>
                            <a:noFill/>
                          </a:ln>
                          <a:solidFill>
                            <a:srgbClr val="5600B4"/>
                          </a:solidFill>
                          <a:effectLst/>
                          <a:latin typeface="Arial" pitchFamily="34" charset="0"/>
                          <a:cs typeface="B Nazanin" pitchFamily="2" charset="-78"/>
                        </a:rPr>
                        <a:t>فرهنگ بروکراتیک</a:t>
                      </a:r>
                    </a:p>
                    <a:p>
                      <a:pPr marL="0" marR="0" lvl="0" indent="0" algn="justLow" defTabSz="914400" rtl="1" eaLnBrk="0" fontAlgn="base" latinLnBrk="0" hangingPunct="0">
                        <a:lnSpc>
                          <a:spcPct val="100000"/>
                        </a:lnSpc>
                        <a:spcBef>
                          <a:spcPct val="20000"/>
                        </a:spcBef>
                        <a:spcAft>
                          <a:spcPct val="0"/>
                        </a:spcAft>
                        <a:buClrTx/>
                        <a:buSzTx/>
                        <a:buFontTx/>
                        <a:buNone/>
                        <a:tabLst/>
                      </a:pPr>
                      <a:r>
                        <a:rPr kumimoji="0" lang="fa-IR" sz="1200" b="1" i="0" u="none" strike="noStrike" cap="none" normalizeH="0" baseline="0" dirty="0" smtClean="0">
                          <a:ln>
                            <a:noFill/>
                          </a:ln>
                          <a:solidFill>
                            <a:schemeClr val="tx1"/>
                          </a:solidFill>
                          <a:effectLst/>
                          <a:latin typeface="Times New Roman" pitchFamily="18" charset="0"/>
                          <a:cs typeface="B Nazanin" pitchFamily="2" charset="-78"/>
                        </a:rPr>
                        <a:t>به امور داخلي سازمان توجه مي‌كند و براي محيطي مناسب است كه از ثبات نسبي برخوردار باشد. براي انجام كارها از روشي مشخص و با ثبات استفاده مي‌شود . شعارها، قهرمانان و جشن‌ها در جهت همكاري،‌ سنت و رعايت رويه ها و سياست‌هاي پابرجاست و سازمان بدين گونه درصدد تامين هدف‌هاي خود بر مي‌آيد. افراد مشاركت بسيار اندكي در امور سرنوشت‌ساز سازمان دارند و كارها براساس رويه‌اي با ثبات و با ايجاد هماهنگي و اشتراك مساعي بين اعضاء انجام مي‌شود. موقعيت سازمان در گروه يكپارچگي و كارايي بالاست.</a:t>
                      </a:r>
                      <a:endParaRPr lang="fa-IR" sz="1800" b="1" dirty="0" smtClean="0">
                        <a:solidFill>
                          <a:srgbClr val="3333FF"/>
                        </a:solidFill>
                        <a:cs typeface="B Nazanin" pitchFamily="2" charset="-78"/>
                      </a:endParaRPr>
                    </a:p>
                  </a:txBody>
                  <a:tcPr anchor="ctr" anchorCtr="1">
                    <a:solidFill>
                      <a:schemeClr val="accent4">
                        <a:lumMod val="75000"/>
                        <a:alpha val="9000"/>
                      </a:schemeClr>
                    </a:solidFill>
                  </a:tcPr>
                </a:tc>
              </a:tr>
            </a:tbl>
          </a:graphicData>
        </a:graphic>
      </p:graphicFrame>
      <p:sp>
        <p:nvSpPr>
          <p:cNvPr id="4" name="Rounded Rectangle 3"/>
          <p:cNvSpPr/>
          <p:nvPr/>
        </p:nvSpPr>
        <p:spPr>
          <a:xfrm>
            <a:off x="1142976" y="1237205"/>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308643"/>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کانون توجه</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625478"/>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7" name="Rectangle 15"/>
          <p:cNvSpPr>
            <a:spLocks noChangeArrowheads="1"/>
          </p:cNvSpPr>
          <p:nvPr/>
        </p:nvSpPr>
        <p:spPr bwMode="auto">
          <a:xfrm>
            <a:off x="1142977" y="1625478"/>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8" name="Straight Arrow Connector 7"/>
          <p:cNvCxnSpPr>
            <a:stCxn id="7" idx="3"/>
            <a:endCxn id="6" idx="1"/>
          </p:cNvCxnSpPr>
          <p:nvPr/>
        </p:nvCxnSpPr>
        <p:spPr>
          <a:xfrm>
            <a:off x="2928926" y="1824251"/>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640893" y="4002717"/>
            <a:ext cx="4477813"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237337"/>
            <a:ext cx="928694"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انعطاف پذیری</a:t>
            </a:r>
            <a:endParaRPr lang="en-US" sz="1600" b="1" dirty="0">
              <a:cs typeface="B Nazanin" pitchFamily="2" charset="-78"/>
            </a:endParaRPr>
          </a:p>
        </p:txBody>
      </p:sp>
      <p:sp>
        <p:nvSpPr>
          <p:cNvPr id="11" name="Rectangle 14"/>
          <p:cNvSpPr>
            <a:spLocks noChangeArrowheads="1"/>
          </p:cNvSpPr>
          <p:nvPr/>
        </p:nvSpPr>
        <p:spPr bwMode="auto">
          <a:xfrm>
            <a:off x="142844" y="5938389"/>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ثبات و پایداری</a:t>
            </a:r>
            <a:endParaRPr lang="en-US" b="1" dirty="0">
              <a:cs typeface="B Nazanin" pitchFamily="2" charset="-78"/>
            </a:endParaRPr>
          </a:p>
        </p:txBody>
      </p:sp>
      <p:sp>
        <p:nvSpPr>
          <p:cNvPr id="14" name="Rounded Rectangle 13"/>
          <p:cNvSpPr/>
          <p:nvPr/>
        </p:nvSpPr>
        <p:spPr>
          <a:xfrm>
            <a:off x="124491" y="1237205"/>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7" name="Rectangle 14"/>
          <p:cNvSpPr>
            <a:spLocks noChangeArrowheads="1"/>
          </p:cNvSpPr>
          <p:nvPr/>
        </p:nvSpPr>
        <p:spPr bwMode="auto">
          <a:xfrm>
            <a:off x="142844" y="4081001"/>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نیازهای محیط</a:t>
            </a:r>
            <a:endParaRPr lang="en-US" b="1" dirty="0">
              <a:cs typeface="B Nazanin" pitchFamily="2" charset="-78"/>
            </a:endParaRPr>
          </a:p>
        </p:txBody>
      </p:sp>
      <p:sp>
        <p:nvSpPr>
          <p:cNvPr id="15" name="Rectangle 240"/>
          <p:cNvSpPr>
            <a:spLocks noChangeArrowheads="1"/>
          </p:cNvSpPr>
          <p:nvPr/>
        </p:nvSpPr>
        <p:spPr bwMode="auto">
          <a:xfrm>
            <a:off x="1914489" y="692696"/>
            <a:ext cx="7229543" cy="492443"/>
          </a:xfrm>
          <a:prstGeom prst="rect">
            <a:avLst/>
          </a:prstGeom>
          <a:noFill/>
          <a:ln w="28575" algn="ctr">
            <a:noFill/>
            <a:miter lim="800000"/>
            <a:headEnd/>
            <a:tailEnd/>
          </a:ln>
          <a:effectLst/>
        </p:spPr>
        <p:txBody>
          <a:bodyPr wrap="none" lIns="0" tIns="0" rIns="0" bIns="0">
            <a:spAutoFit/>
          </a:bodyPr>
          <a:lstStyle/>
          <a:p>
            <a:pPr algn="ctr" rtl="1"/>
            <a:r>
              <a:rPr lang="fa-IR" sz="3200" b="1" dirty="0" smtClean="0">
                <a:solidFill>
                  <a:srgbClr val="542600"/>
                </a:solidFill>
                <a:cs typeface="B Nazanin" pitchFamily="2" charset="-78"/>
              </a:rPr>
              <a:t>استراتژي‌هاي مديريت فرهنگ سازماني </a:t>
            </a:r>
            <a:r>
              <a:rPr lang="fa-IR" b="1" dirty="0" smtClean="0">
                <a:solidFill>
                  <a:srgbClr val="542600"/>
                </a:solidFill>
                <a:cs typeface="B Nazanin" pitchFamily="2" charset="-78"/>
              </a:rPr>
              <a:t>(</a:t>
            </a:r>
            <a:r>
              <a:rPr lang="fa-IR" b="1" dirty="0" smtClean="0">
                <a:solidFill>
                  <a:srgbClr val="006600"/>
                </a:solidFill>
                <a:cs typeface="B Nazanin" pitchFamily="2" charset="-78"/>
              </a:rPr>
              <a:t>دنيسون و ميشرا</a:t>
            </a:r>
            <a:r>
              <a:rPr lang="fa-IR" b="1" dirty="0" smtClean="0">
                <a:solidFill>
                  <a:srgbClr val="542600"/>
                </a:solidFill>
                <a:cs typeface="B Nazanin" pitchFamily="2" charset="-78"/>
              </a:rPr>
              <a:t>)</a:t>
            </a:r>
            <a:endParaRPr lang="en-US" sz="3200" b="1" dirty="0">
              <a:solidFill>
                <a:srgbClr val="542600"/>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71406" y="913280"/>
            <a:ext cx="9001188" cy="571504"/>
          </a:xfrm>
          <a:prstGeom prst="flowChartTerminator">
            <a:avLst/>
          </a:prstGeom>
          <a:solidFill>
            <a:srgbClr val="FFFFFF"/>
          </a:solidFill>
          <a:ln>
            <a:solidFill>
              <a:srgbClr val="C00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b="1" dirty="0" smtClean="0">
                <a:solidFill>
                  <a:srgbClr val="C00000"/>
                </a:solidFill>
                <a:cs typeface="B Titr" pitchFamily="2" charset="-78"/>
              </a:rPr>
              <a:t>تئوری نقاط مرجع استراتژیک  </a:t>
            </a:r>
            <a:r>
              <a:rPr lang="fa-IR" sz="2400" b="1" dirty="0" smtClean="0">
                <a:solidFill>
                  <a:srgbClr val="C00000"/>
                </a:solidFill>
                <a:cs typeface="B Titr" pitchFamily="2" charset="-78"/>
              </a:rPr>
              <a:t>(</a:t>
            </a:r>
            <a:r>
              <a:rPr lang="en-US" sz="2800" b="1" dirty="0" smtClean="0">
                <a:solidFill>
                  <a:srgbClr val="003300"/>
                </a:solidFill>
                <a:cs typeface="B Titr" pitchFamily="2" charset="-78"/>
              </a:rPr>
              <a:t>S</a:t>
            </a:r>
            <a:r>
              <a:rPr lang="en-US" sz="2400" b="1" dirty="0" smtClean="0">
                <a:solidFill>
                  <a:srgbClr val="C00000"/>
                </a:solidFill>
                <a:cs typeface="B Titr" pitchFamily="2" charset="-78"/>
              </a:rPr>
              <a:t>trategic </a:t>
            </a:r>
            <a:r>
              <a:rPr lang="en-US" sz="2800" b="1" dirty="0" smtClean="0">
                <a:solidFill>
                  <a:srgbClr val="003300"/>
                </a:solidFill>
                <a:cs typeface="B Titr" pitchFamily="2" charset="-78"/>
              </a:rPr>
              <a:t>R</a:t>
            </a:r>
            <a:r>
              <a:rPr lang="en-US" sz="2400" b="1" dirty="0" smtClean="0">
                <a:solidFill>
                  <a:srgbClr val="C00000"/>
                </a:solidFill>
                <a:cs typeface="B Titr" pitchFamily="2" charset="-78"/>
              </a:rPr>
              <a:t>efrence </a:t>
            </a:r>
            <a:r>
              <a:rPr lang="en-US" sz="2800" b="1" dirty="0" smtClean="0">
                <a:solidFill>
                  <a:srgbClr val="003300"/>
                </a:solidFill>
                <a:cs typeface="B Titr" pitchFamily="2" charset="-78"/>
              </a:rPr>
              <a:t>P</a:t>
            </a:r>
            <a:r>
              <a:rPr lang="en-US" sz="2400" b="1" dirty="0" smtClean="0">
                <a:solidFill>
                  <a:srgbClr val="C00000"/>
                </a:solidFill>
                <a:cs typeface="B Titr" pitchFamily="2" charset="-78"/>
              </a:rPr>
              <a:t>oint</a:t>
            </a:r>
            <a:r>
              <a:rPr lang="fa-IR" sz="2400" b="1" dirty="0" smtClean="0">
                <a:solidFill>
                  <a:srgbClr val="C00000"/>
                </a:solidFill>
                <a:cs typeface="B Titr" pitchFamily="2" charset="-78"/>
              </a:rPr>
              <a:t>)</a:t>
            </a:r>
          </a:p>
        </p:txBody>
      </p:sp>
      <p:sp>
        <p:nvSpPr>
          <p:cNvPr id="4" name="TextBox 3"/>
          <p:cNvSpPr txBox="1"/>
          <p:nvPr/>
        </p:nvSpPr>
        <p:spPr>
          <a:xfrm>
            <a:off x="179512" y="1556792"/>
            <a:ext cx="8784976" cy="5009064"/>
          </a:xfrm>
          <a:prstGeom prst="rect">
            <a:avLst/>
          </a:prstGeom>
          <a:noFill/>
        </p:spPr>
        <p:txBody>
          <a:bodyPr wrap="square" rtlCol="0">
            <a:spAutoFit/>
          </a:bodyPr>
          <a:lstStyle/>
          <a:p>
            <a:pPr algn="justLow" rtl="1">
              <a:lnSpc>
                <a:spcPct val="150000"/>
              </a:lnSpc>
            </a:pPr>
            <a:r>
              <a:rPr lang="fa-IR" sz="3600" dirty="0" smtClean="0">
                <a:cs typeface="B Nazanin" pitchFamily="2" charset="-78"/>
              </a:rPr>
              <a:t>تئوری نقاط مرجع استراتژیک رويكردي تركيبي از دو رويكرد عقلايي و طبيعي مطرح می کند كه بين اين دو رويكرد سازگاري ايجاد نموده است و با ملاك قرار دادن معيارهاي محوري، اولويت هاي كلي سيستم را تعيين كرده و در استراتژي بگنجاند، به طوريكه كليه گروه هاي ذي نفع مطابق مباني و اصول مورد نظر هدايت شوند.</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142976" y="2451837"/>
          <a:ext cx="7858180" cy="4263311"/>
        </p:xfrm>
        <a:graphic>
          <a:graphicData uri="http://schemas.openxmlformats.org/drawingml/2006/table">
            <a:tbl>
              <a:tblPr rtl="1" firstRow="1" bandRow="1">
                <a:tableStyleId>{D7AC3CCA-C797-4891-BE02-D94E43425B78}</a:tableStyleId>
              </a:tblPr>
              <a:tblGrid>
                <a:gridCol w="3986781"/>
                <a:gridCol w="3871399"/>
              </a:tblGrid>
              <a:tr h="2143140">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تیمی</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علمی </a:t>
                      </a:r>
                      <a:r>
                        <a:rPr kumimoji="0" lang="fa-IR" altLang="ar-SA" sz="3600" b="1" i="0" u="none" strike="noStrike" cap="none" normalizeH="0" baseline="0" dirty="0" smtClean="0">
                          <a:ln>
                            <a:noFill/>
                          </a:ln>
                          <a:solidFill>
                            <a:srgbClr val="5600B4"/>
                          </a:solidFill>
                          <a:effectLst/>
                          <a:latin typeface="Arial" pitchFamily="34" charset="0"/>
                          <a:cs typeface="B Nazanin" pitchFamily="2" charset="-78"/>
                        </a:rPr>
                        <a:t>(مکتبی)</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r>
              <a:tr h="2120171">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سنگری </a:t>
                      </a:r>
                      <a:r>
                        <a:rPr kumimoji="0" lang="fa-IR" altLang="ar-SA" sz="3200" b="1" i="0" u="none" strike="noStrike" cap="none" normalizeH="0" baseline="0" dirty="0" smtClean="0">
                          <a:ln>
                            <a:noFill/>
                          </a:ln>
                          <a:solidFill>
                            <a:srgbClr val="5600B4"/>
                          </a:solidFill>
                          <a:effectLst/>
                          <a:latin typeface="Arial" pitchFamily="34" charset="0"/>
                          <a:cs typeface="B Nazanin" pitchFamily="2" charset="-78"/>
                        </a:rPr>
                        <a:t>(نظامی)</a:t>
                      </a:r>
                      <a:endParaRPr kumimoji="0" lang="en-US"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باشگاهی</a:t>
                      </a:r>
                      <a:endParaRPr lang="fa-IR" sz="3200" b="1" dirty="0" smtClean="0">
                        <a:solidFill>
                          <a:srgbClr val="3333FF"/>
                        </a:solidFill>
                        <a:cs typeface="B Nazanin" pitchFamily="2" charset="-78"/>
                      </a:endParaRPr>
                    </a:p>
                  </a:txBody>
                  <a:tcPr anchor="ctr" anchorCtr="1">
                    <a:solidFill>
                      <a:schemeClr val="accent4">
                        <a:lumMod val="75000"/>
                        <a:alpha val="9000"/>
                      </a:schemeClr>
                    </a:solidFill>
                  </a:tcPr>
                </a:tc>
              </a:tr>
            </a:tbl>
          </a:graphicData>
        </a:graphic>
      </p:graphicFrame>
      <p:sp>
        <p:nvSpPr>
          <p:cNvPr id="4" name="Rounded Rectangle 3"/>
          <p:cNvSpPr/>
          <p:nvPr/>
        </p:nvSpPr>
        <p:spPr>
          <a:xfrm>
            <a:off x="1142976" y="1500174"/>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12"/>
          <p:cNvSpPr>
            <a:spLocks noChangeArrowheads="1"/>
          </p:cNvSpPr>
          <p:nvPr/>
        </p:nvSpPr>
        <p:spPr bwMode="auto">
          <a:xfrm>
            <a:off x="1142976" y="1571612"/>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کانون توجه</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7215206" y="1888447"/>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خارج </a:t>
            </a:r>
            <a:endParaRPr lang="en-US" sz="1400" b="1" dirty="0"/>
          </a:p>
        </p:txBody>
      </p:sp>
      <p:sp>
        <p:nvSpPr>
          <p:cNvPr id="7" name="Rectangle 15"/>
          <p:cNvSpPr>
            <a:spLocks noChangeArrowheads="1"/>
          </p:cNvSpPr>
          <p:nvPr/>
        </p:nvSpPr>
        <p:spPr bwMode="auto">
          <a:xfrm>
            <a:off x="1142977" y="1888447"/>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t>داخل </a:t>
            </a:r>
            <a:endParaRPr lang="en-US" sz="2000" b="1" dirty="0"/>
          </a:p>
        </p:txBody>
      </p:sp>
      <p:cxnSp>
        <p:nvCxnSpPr>
          <p:cNvPr id="8" name="Straight Arrow Connector 7"/>
          <p:cNvCxnSpPr>
            <a:stCxn id="7" idx="3"/>
            <a:endCxn id="6" idx="1"/>
          </p:cNvCxnSpPr>
          <p:nvPr/>
        </p:nvCxnSpPr>
        <p:spPr>
          <a:xfrm>
            <a:off x="2928926" y="2087220"/>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6200000">
            <a:off x="-1545126" y="4098484"/>
            <a:ext cx="4286280"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500306"/>
            <a:ext cx="928694"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انعطاف پذیری</a:t>
            </a:r>
            <a:endParaRPr lang="en-US" sz="1600" b="1" dirty="0">
              <a:cs typeface="B Nazanin" pitchFamily="2" charset="-78"/>
            </a:endParaRPr>
          </a:p>
        </p:txBody>
      </p:sp>
      <p:sp>
        <p:nvSpPr>
          <p:cNvPr id="11" name="Rectangle 14"/>
          <p:cNvSpPr>
            <a:spLocks noChangeArrowheads="1"/>
          </p:cNvSpPr>
          <p:nvPr/>
        </p:nvSpPr>
        <p:spPr bwMode="auto">
          <a:xfrm>
            <a:off x="142844" y="6009827"/>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ثبات و پایداری</a:t>
            </a:r>
            <a:endParaRPr lang="en-US" b="1" dirty="0">
              <a:cs typeface="B Nazanin" pitchFamily="2" charset="-78"/>
            </a:endParaRPr>
          </a:p>
        </p:txBody>
      </p:sp>
      <p:sp>
        <p:nvSpPr>
          <p:cNvPr id="14" name="Rounded Rectangle 13"/>
          <p:cNvSpPr/>
          <p:nvPr/>
        </p:nvSpPr>
        <p:spPr>
          <a:xfrm>
            <a:off x="124491" y="15001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7" name="Rectangle 14"/>
          <p:cNvSpPr>
            <a:spLocks noChangeArrowheads="1"/>
          </p:cNvSpPr>
          <p:nvPr/>
        </p:nvSpPr>
        <p:spPr bwMode="auto">
          <a:xfrm>
            <a:off x="142844" y="4214818"/>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نیازهای محیط</a:t>
            </a:r>
            <a:endParaRPr lang="en-US" b="1" dirty="0">
              <a:cs typeface="B Nazanin" pitchFamily="2" charset="-78"/>
            </a:endParaRPr>
          </a:p>
        </p:txBody>
      </p:sp>
      <p:sp>
        <p:nvSpPr>
          <p:cNvPr id="15" name="Rectangle 240"/>
          <p:cNvSpPr>
            <a:spLocks noChangeArrowheads="1"/>
          </p:cNvSpPr>
          <p:nvPr/>
        </p:nvSpPr>
        <p:spPr bwMode="auto">
          <a:xfrm>
            <a:off x="928662" y="803300"/>
            <a:ext cx="8055089" cy="553998"/>
          </a:xfrm>
          <a:prstGeom prst="rect">
            <a:avLst/>
          </a:prstGeom>
          <a:noFill/>
          <a:ln w="28575" algn="ctr">
            <a:noFill/>
            <a:miter lim="800000"/>
            <a:headEnd/>
            <a:tailEnd/>
          </a:ln>
          <a:effectLst/>
        </p:spPr>
        <p:txBody>
          <a:bodyPr wrap="none" lIns="0" tIns="0" rIns="0" bIns="0">
            <a:spAutoFit/>
          </a:bodyPr>
          <a:lstStyle/>
          <a:p>
            <a:pPr algn="ctr" rtl="1"/>
            <a:r>
              <a:rPr lang="fa-IR" sz="3600" b="1" dirty="0" smtClean="0">
                <a:solidFill>
                  <a:srgbClr val="542600"/>
                </a:solidFill>
                <a:cs typeface="B Nazanin" pitchFamily="2" charset="-78"/>
              </a:rPr>
              <a:t>استراتژي‌هاي مديريت فرهنگ سازماني </a:t>
            </a:r>
            <a:r>
              <a:rPr lang="fa-IR" sz="2000" b="1" dirty="0" smtClean="0">
                <a:solidFill>
                  <a:srgbClr val="542600"/>
                </a:solidFill>
                <a:cs typeface="B Nazanin" pitchFamily="2" charset="-78"/>
              </a:rPr>
              <a:t>(</a:t>
            </a:r>
            <a:r>
              <a:rPr lang="fa-IR" sz="2000" b="1" dirty="0" smtClean="0">
                <a:solidFill>
                  <a:srgbClr val="006600"/>
                </a:solidFill>
                <a:cs typeface="B Nazanin" pitchFamily="2" charset="-78"/>
              </a:rPr>
              <a:t>جفري سوني فيلد</a:t>
            </a:r>
            <a:r>
              <a:rPr lang="fa-IR" sz="2000" b="1" dirty="0" smtClean="0">
                <a:solidFill>
                  <a:srgbClr val="542600"/>
                </a:solidFill>
                <a:cs typeface="B Nazanin" pitchFamily="2" charset="-78"/>
              </a:rPr>
              <a:t>)</a:t>
            </a:r>
            <a:endParaRPr lang="en-US" sz="3600" b="1" dirty="0">
              <a:solidFill>
                <a:srgbClr val="542600"/>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413811"/>
          <a:ext cx="7858180" cy="4263311"/>
        </p:xfrm>
        <a:graphic>
          <a:graphicData uri="http://schemas.openxmlformats.org/drawingml/2006/table">
            <a:tbl>
              <a:tblPr rtl="1" firstRow="1" bandRow="1">
                <a:tableStyleId>{D7AC3CCA-C797-4891-BE02-D94E43425B78}</a:tableStyleId>
              </a:tblPr>
              <a:tblGrid>
                <a:gridCol w="3986781"/>
                <a:gridCol w="3871399"/>
              </a:tblGrid>
              <a:tr h="2143140">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دانه پاشیدن</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احتیاط عقلی</a:t>
                      </a:r>
                      <a:endParaRPr kumimoji="0" lang="fa-IR"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r>
              <a:tr h="2120171">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دل به دریا زدن</a:t>
                      </a:r>
                      <a:endParaRPr kumimoji="0" lang="en-US" altLang="en-US" sz="4400" b="1" i="0" u="none" strike="noStrike" cap="none" normalizeH="0" baseline="0" dirty="0" smtClean="0">
                        <a:ln>
                          <a:noFill/>
                        </a:ln>
                        <a:solidFill>
                          <a:srgbClr val="5600B4"/>
                        </a:solidFill>
                        <a:effectLst/>
                        <a:latin typeface="Arial" pitchFamily="34" charset="0"/>
                        <a:cs typeface="B Nazanin" pitchFamily="2" charset="-78"/>
                      </a:endParaRPr>
                    </a:p>
                  </a:txBody>
                  <a:tcPr anchor="ctr" anchorCtr="1">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fa-IR" altLang="ar-SA" sz="4400" b="1" i="0" u="none" strike="noStrike" cap="none" normalizeH="0" baseline="0" dirty="0" smtClean="0">
                          <a:ln>
                            <a:noFill/>
                          </a:ln>
                          <a:solidFill>
                            <a:srgbClr val="5600B4"/>
                          </a:solidFill>
                          <a:effectLst/>
                          <a:latin typeface="Arial" pitchFamily="34" charset="0"/>
                          <a:cs typeface="B Nazanin" pitchFamily="2" charset="-78"/>
                        </a:rPr>
                        <a:t>صبر ایوب داشتن</a:t>
                      </a:r>
                      <a:endParaRPr lang="fa-IR" sz="3200" b="1" dirty="0" smtClean="0">
                        <a:solidFill>
                          <a:srgbClr val="3333FF"/>
                        </a:solidFill>
                        <a:cs typeface="B Nazanin" pitchFamily="2" charset="-78"/>
                      </a:endParaRPr>
                    </a:p>
                  </a:txBody>
                  <a:tcPr anchor="ctr" anchorCtr="1">
                    <a:solidFill>
                      <a:schemeClr val="accent4">
                        <a:lumMod val="75000"/>
                        <a:alpha val="9000"/>
                      </a:schemeClr>
                    </a:solidFill>
                  </a:tcPr>
                </a:tc>
              </a:tr>
            </a:tbl>
          </a:graphicData>
        </a:graphic>
      </p:graphicFrame>
      <p:sp>
        <p:nvSpPr>
          <p:cNvPr id="3" name="Rounded Rectangle 2"/>
          <p:cNvSpPr/>
          <p:nvPr/>
        </p:nvSpPr>
        <p:spPr>
          <a:xfrm>
            <a:off x="1142976" y="146214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533586"/>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کانون توجه</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215206" y="1850421"/>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6" name="Rectangle 15"/>
          <p:cNvSpPr>
            <a:spLocks noChangeArrowheads="1"/>
          </p:cNvSpPr>
          <p:nvPr/>
        </p:nvSpPr>
        <p:spPr bwMode="auto">
          <a:xfrm>
            <a:off x="1142977" y="1850421"/>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7" name="Straight Arrow Connector 6"/>
          <p:cNvCxnSpPr>
            <a:stCxn id="6" idx="3"/>
            <a:endCxn id="5" idx="1"/>
          </p:cNvCxnSpPr>
          <p:nvPr/>
        </p:nvCxnSpPr>
        <p:spPr>
          <a:xfrm>
            <a:off x="2928926" y="2049194"/>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45126" y="4060458"/>
            <a:ext cx="4286280"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462280"/>
            <a:ext cx="928694"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انعطاف پذیری</a:t>
            </a:r>
            <a:endParaRPr lang="en-US" sz="1600" b="1" dirty="0">
              <a:cs typeface="B Nazanin" pitchFamily="2" charset="-78"/>
            </a:endParaRPr>
          </a:p>
        </p:txBody>
      </p:sp>
      <p:sp>
        <p:nvSpPr>
          <p:cNvPr id="10" name="Rectangle 14"/>
          <p:cNvSpPr>
            <a:spLocks noChangeArrowheads="1"/>
          </p:cNvSpPr>
          <p:nvPr/>
        </p:nvSpPr>
        <p:spPr bwMode="auto">
          <a:xfrm>
            <a:off x="142844" y="5971801"/>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ثبات و پایداری</a:t>
            </a:r>
            <a:endParaRPr lang="en-US" b="1" dirty="0">
              <a:cs typeface="B Nazanin" pitchFamily="2" charset="-78"/>
            </a:endParaRPr>
          </a:p>
        </p:txBody>
      </p:sp>
      <p:sp>
        <p:nvSpPr>
          <p:cNvPr id="11" name="Rounded Rectangle 10"/>
          <p:cNvSpPr/>
          <p:nvPr/>
        </p:nvSpPr>
        <p:spPr>
          <a:xfrm>
            <a:off x="124491" y="1462148"/>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2" name="Rectangle 14"/>
          <p:cNvSpPr>
            <a:spLocks noChangeArrowheads="1"/>
          </p:cNvSpPr>
          <p:nvPr/>
        </p:nvSpPr>
        <p:spPr bwMode="auto">
          <a:xfrm>
            <a:off x="142844" y="4176792"/>
            <a:ext cx="875609" cy="705321"/>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نیازهای محیط</a:t>
            </a:r>
            <a:endParaRPr lang="en-US" b="1" dirty="0">
              <a:cs typeface="B Nazanin" pitchFamily="2" charset="-78"/>
            </a:endParaRPr>
          </a:p>
        </p:txBody>
      </p:sp>
      <p:sp>
        <p:nvSpPr>
          <p:cNvPr id="13" name="Rectangle 240"/>
          <p:cNvSpPr>
            <a:spLocks noChangeArrowheads="1"/>
          </p:cNvSpPr>
          <p:nvPr/>
        </p:nvSpPr>
        <p:spPr bwMode="auto">
          <a:xfrm>
            <a:off x="857224" y="836712"/>
            <a:ext cx="8122416" cy="553998"/>
          </a:xfrm>
          <a:prstGeom prst="rect">
            <a:avLst/>
          </a:prstGeom>
          <a:noFill/>
          <a:ln w="28575" algn="ctr">
            <a:noFill/>
            <a:miter lim="800000"/>
            <a:headEnd/>
            <a:tailEnd/>
          </a:ln>
          <a:effectLst/>
        </p:spPr>
        <p:txBody>
          <a:bodyPr wrap="none" lIns="0" tIns="0" rIns="0" bIns="0">
            <a:spAutoFit/>
          </a:bodyPr>
          <a:lstStyle/>
          <a:p>
            <a:pPr algn="ctr" rtl="1"/>
            <a:r>
              <a:rPr lang="fa-IR" sz="3600" b="1" dirty="0" smtClean="0">
                <a:solidFill>
                  <a:srgbClr val="542600"/>
                </a:solidFill>
                <a:cs typeface="B Nazanin" pitchFamily="2" charset="-78"/>
              </a:rPr>
              <a:t>استراتژي‌هاي مديريت فرهنگ های صنعتی </a:t>
            </a:r>
            <a:r>
              <a:rPr lang="fa-IR" sz="2000" b="1" dirty="0" smtClean="0">
                <a:solidFill>
                  <a:srgbClr val="542600"/>
                </a:solidFill>
                <a:cs typeface="B Nazanin" pitchFamily="2" charset="-78"/>
              </a:rPr>
              <a:t>(</a:t>
            </a:r>
            <a:r>
              <a:rPr lang="fa-IR" sz="2000" b="1" dirty="0" smtClean="0">
                <a:solidFill>
                  <a:srgbClr val="006600"/>
                </a:solidFill>
                <a:cs typeface="B Nazanin" pitchFamily="2" charset="-78"/>
              </a:rPr>
              <a:t>ديل و كندي</a:t>
            </a:r>
            <a:r>
              <a:rPr lang="fa-IR" sz="2000" b="1" dirty="0" smtClean="0">
                <a:solidFill>
                  <a:srgbClr val="542600"/>
                </a:solidFill>
                <a:cs typeface="B Nazanin" pitchFamily="2" charset="-78"/>
              </a:rPr>
              <a:t>)</a:t>
            </a:r>
            <a:endParaRPr lang="en-US" sz="3600" b="1" dirty="0">
              <a:solidFill>
                <a:srgbClr val="542600"/>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52736"/>
            <a:ext cx="9144000" cy="507831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7200" b="1" spc="50" dirty="0" smtClean="0">
                <a:ln w="11430"/>
                <a:solidFill>
                  <a:srgbClr val="006600"/>
                </a:solidFill>
                <a:effectLst>
                  <a:outerShdw blurRad="76200" dist="50800" dir="5400000" algn="tl" rotWithShape="0">
                    <a:srgbClr val="000000">
                      <a:alpha val="65000"/>
                    </a:srgbClr>
                  </a:outerShdw>
                </a:effectLst>
                <a:cs typeface="B Titr" pitchFamily="2" charset="-78"/>
              </a:rPr>
              <a:t>نقاط مرجع استراتژیک </a:t>
            </a:r>
          </a:p>
          <a:p>
            <a:pPr algn="ctr" rtl="1">
              <a:lnSpc>
                <a:spcPct val="150000"/>
              </a:lnSpc>
            </a:pPr>
            <a:r>
              <a:rPr lang="fa-IR" sz="7200" b="1" spc="50" dirty="0" smtClean="0">
                <a:ln w="11430"/>
                <a:effectLst>
                  <a:outerShdw blurRad="76200" dist="50800" dir="5400000" algn="tl" rotWithShape="0">
                    <a:srgbClr val="000000">
                      <a:alpha val="65000"/>
                    </a:srgbClr>
                  </a:outerShdw>
                </a:effectLst>
                <a:cs typeface="B Titr" pitchFamily="2" charset="-78"/>
              </a:rPr>
              <a:t>در </a:t>
            </a:r>
          </a:p>
          <a:p>
            <a:pPr algn="ctr" rtl="1">
              <a:lnSpc>
                <a:spcPct val="150000"/>
              </a:lnSpc>
            </a:pPr>
            <a:r>
              <a:rPr lang="fa-IR" sz="7200" b="1" spc="50" dirty="0" smtClean="0">
                <a:ln w="11430"/>
                <a:solidFill>
                  <a:srgbClr val="C00000"/>
                </a:solidFill>
                <a:effectLst>
                  <a:outerShdw blurRad="76200" dist="50800" dir="5400000" algn="tl" rotWithShape="0">
                    <a:srgbClr val="000000">
                      <a:alpha val="65000"/>
                    </a:srgbClr>
                  </a:outerShdw>
                </a:effectLst>
                <a:cs typeface="B Titr" pitchFamily="2" charset="-78"/>
              </a:rPr>
              <a:t>مدل های منابع انسانی</a:t>
            </a:r>
            <a:endParaRPr lang="en-US" sz="9600" b="1" spc="50" dirty="0" smtClean="0">
              <a:ln w="11430"/>
              <a:solidFill>
                <a:srgbClr val="C00000"/>
              </a:solidFill>
              <a:effectLst>
                <a:outerShdw blurRad="76200" dist="50800" dir="5400000" algn="tl" rotWithShape="0">
                  <a:srgbClr val="000000">
                    <a:alpha val="65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285992"/>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مبتني بر</a:t>
                      </a:r>
                    </a:p>
                    <a:p>
                      <a:pPr algn="ctr" rtl="0">
                        <a:lnSpc>
                          <a:spcPct val="150000"/>
                        </a:lnSpc>
                      </a:pPr>
                      <a:r>
                        <a:rPr lang="fa-IR" sz="3200" b="1" dirty="0" smtClean="0">
                          <a:solidFill>
                            <a:srgbClr val="006600"/>
                          </a:solidFill>
                          <a:cs typeface="B Titr" pitchFamily="2" charset="-78"/>
                        </a:rPr>
                        <a:t>مهارت</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مبتني بر</a:t>
                      </a:r>
                    </a:p>
                    <a:p>
                      <a:pPr algn="ctr" rtl="0">
                        <a:lnSpc>
                          <a:spcPct val="150000"/>
                        </a:lnSpc>
                      </a:pPr>
                      <a:r>
                        <a:rPr lang="fa-IR" sz="3200" b="1" dirty="0" smtClean="0">
                          <a:solidFill>
                            <a:srgbClr val="006600"/>
                          </a:solidFill>
                          <a:cs typeface="B Titr" pitchFamily="2" charset="-78"/>
                        </a:rPr>
                        <a:t>حقوق</a:t>
                      </a: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ثانويه</a:t>
                      </a: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مبتني بر استخدام صنعتي</a:t>
                      </a:r>
                    </a:p>
                  </a:txBody>
                  <a:tcPr anchor="ctr">
                    <a:solidFill>
                      <a:schemeClr val="accent4">
                        <a:lumMod val="75000"/>
                        <a:alpha val="9000"/>
                      </a:schemeClr>
                    </a:solidFill>
                  </a:tcPr>
                </a:tc>
              </a:tr>
            </a:tbl>
          </a:graphicData>
        </a:graphic>
      </p:graphicFrame>
      <p:sp>
        <p:nvSpPr>
          <p:cNvPr id="3" name="Rounded Rectangle 2"/>
          <p:cNvSpPr/>
          <p:nvPr/>
        </p:nvSpPr>
        <p:spPr>
          <a:xfrm>
            <a:off x="1142976" y="135729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98264"/>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a:t>
            </a:r>
          </a:p>
        </p:txBody>
      </p:sp>
      <p:sp>
        <p:nvSpPr>
          <p:cNvPr id="5" name="Rectangle 14"/>
          <p:cNvSpPr>
            <a:spLocks noChangeArrowheads="1"/>
          </p:cNvSpPr>
          <p:nvPr/>
        </p:nvSpPr>
        <p:spPr bwMode="auto">
          <a:xfrm>
            <a:off x="8143900" y="1643050"/>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خارج</a:t>
            </a:r>
          </a:p>
        </p:txBody>
      </p:sp>
      <p:sp>
        <p:nvSpPr>
          <p:cNvPr id="6" name="Rectangle 15"/>
          <p:cNvSpPr>
            <a:spLocks noChangeArrowheads="1"/>
          </p:cNvSpPr>
          <p:nvPr/>
        </p:nvSpPr>
        <p:spPr bwMode="auto">
          <a:xfrm>
            <a:off x="1142977" y="1664251"/>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a:t>
            </a:r>
          </a:p>
        </p:txBody>
      </p:sp>
      <p:cxnSp>
        <p:nvCxnSpPr>
          <p:cNvPr id="7" name="Straight Arrow Connector 6"/>
          <p:cNvCxnSpPr>
            <a:stCxn id="6" idx="3"/>
            <a:endCxn id="5" idx="1"/>
          </p:cNvCxnSpPr>
          <p:nvPr/>
        </p:nvCxnSpPr>
        <p:spPr>
          <a:xfrm>
            <a:off x="1928794" y="1863024"/>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93682" y="4004140"/>
            <a:ext cx="4383392"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96156"/>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محصول</a:t>
            </a:r>
            <a:endParaRPr lang="en-US" sz="1600" b="1" dirty="0">
              <a:cs typeface="B Nazanin" pitchFamily="2" charset="-78"/>
            </a:endParaRPr>
          </a:p>
        </p:txBody>
      </p:sp>
      <p:sp>
        <p:nvSpPr>
          <p:cNvPr id="10" name="Rectangle 14"/>
          <p:cNvSpPr>
            <a:spLocks noChangeArrowheads="1"/>
          </p:cNvSpPr>
          <p:nvPr/>
        </p:nvSpPr>
        <p:spPr bwMode="auto">
          <a:xfrm>
            <a:off x="124490"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فرايند</a:t>
            </a:r>
          </a:p>
        </p:txBody>
      </p:sp>
      <p:cxnSp>
        <p:nvCxnSpPr>
          <p:cNvPr id="11" name="Straight Arrow Connector 10"/>
          <p:cNvCxnSpPr>
            <a:stCxn id="9" idx="2"/>
            <a:endCxn id="10" idx="0"/>
          </p:cNvCxnSpPr>
          <p:nvPr/>
        </p:nvCxnSpPr>
        <p:spPr>
          <a:xfrm rot="5400000">
            <a:off x="-1185124" y="4441120"/>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838220" y="4234017"/>
            <a:ext cx="4357719"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a:t>
            </a:r>
            <a:endParaRPr lang="en-US" sz="1600" b="1" dirty="0">
              <a:solidFill>
                <a:srgbClr val="C00000"/>
              </a:solidFill>
              <a:cs typeface="B Titr" pitchFamily="2" charset="-78"/>
            </a:endParaRPr>
          </a:p>
        </p:txBody>
      </p:sp>
      <p:sp>
        <p:nvSpPr>
          <p:cNvPr id="13" name="Rounded Rectangle 12"/>
          <p:cNvSpPr/>
          <p:nvPr/>
        </p:nvSpPr>
        <p:spPr>
          <a:xfrm>
            <a:off x="124491" y="13572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Rectangle 13"/>
          <p:cNvSpPr/>
          <p:nvPr/>
        </p:nvSpPr>
        <p:spPr>
          <a:xfrm>
            <a:off x="2680294" y="762640"/>
            <a:ext cx="6406241" cy="523220"/>
          </a:xfrm>
          <a:prstGeom prst="rect">
            <a:avLst/>
          </a:prstGeom>
        </p:spPr>
        <p:txBody>
          <a:bodyPr wrap="none">
            <a:spAutoFit/>
          </a:bodyPr>
          <a:lstStyle/>
          <a:p>
            <a:pPr indent="442913" algn="r" rtl="1">
              <a:buClr>
                <a:srgbClr val="C00000"/>
              </a:buClr>
              <a:buFont typeface="Wingdings" pitchFamily="2" charset="2"/>
              <a:buChar char="v"/>
            </a:pPr>
            <a:r>
              <a:rPr lang="fa-IR" sz="2800" b="1" dirty="0" smtClean="0">
                <a:solidFill>
                  <a:srgbClr val="000066"/>
                </a:solidFill>
                <a:cs typeface="B Titr" pitchFamily="2" charset="-78"/>
              </a:rPr>
              <a:t>استراتژي‌هاي مديريت منابع انساني (آسترمن)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80" y="1233577"/>
          <a:ext cx="8858275" cy="5420370"/>
        </p:xfrm>
        <a:graphic>
          <a:graphicData uri="http://schemas.openxmlformats.org/drawingml/2006/table">
            <a:tbl>
              <a:tblPr firstRow="1" bandRow="1">
                <a:tableStyleId>{16D9F66E-5EB9-4882-86FB-DCBF35E3C3E4}</a:tableStyleId>
              </a:tblPr>
              <a:tblGrid>
                <a:gridCol w="1214410"/>
                <a:gridCol w="1049334"/>
                <a:gridCol w="1223328"/>
                <a:gridCol w="1040466"/>
                <a:gridCol w="688981"/>
                <a:gridCol w="641361"/>
                <a:gridCol w="638175"/>
                <a:gridCol w="1279536"/>
                <a:gridCol w="1082684"/>
              </a:tblGrid>
              <a:tr h="680031">
                <a:tc rowSpan="2" gridSpan="2">
                  <a:txBody>
                    <a:bodyPr/>
                    <a:lstStyle/>
                    <a:p>
                      <a:pPr algn="ctr"/>
                      <a:r>
                        <a:rPr lang="fa-IR" sz="1800" dirty="0" smtClean="0">
                          <a:solidFill>
                            <a:srgbClr val="000099"/>
                          </a:solidFill>
                          <a:cs typeface="B Nazanin" pitchFamily="2" charset="-78"/>
                        </a:rPr>
                        <a:t>2.توانمند سازی</a:t>
                      </a:r>
                    </a:p>
                    <a:p>
                      <a:pPr algn="ctr"/>
                      <a:r>
                        <a:rPr lang="fa-IR" sz="1800" dirty="0" smtClean="0">
                          <a:solidFill>
                            <a:srgbClr val="000099"/>
                          </a:solidFill>
                          <a:cs typeface="B Nazanin" pitchFamily="2" charset="-78"/>
                        </a:rPr>
                        <a:t> ساختارگرا</a:t>
                      </a:r>
                      <a:endParaRPr lang="en-US" sz="1800" dirty="0">
                        <a:solidFill>
                          <a:srgbClr val="000099"/>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rowSpan="2" hMerge="1">
                  <a:txBody>
                    <a:bodyPr/>
                    <a:lstStyle/>
                    <a:p>
                      <a:endParaRPr lang="en-US" dirty="0"/>
                    </a:p>
                  </a:txBody>
                  <a:tcPr anchor="ctr" anchorCtr="1"/>
                </a:tc>
                <a:tc rowSpan="2" gridSpan="2">
                  <a:txBody>
                    <a:bodyPr/>
                    <a:lstStyle/>
                    <a:p>
                      <a:pPr algn="ctr"/>
                      <a:r>
                        <a:rPr lang="fa-IR" sz="1800" dirty="0" smtClean="0">
                          <a:solidFill>
                            <a:srgbClr val="000099"/>
                          </a:solidFill>
                          <a:cs typeface="B Nazanin" pitchFamily="2" charset="-78"/>
                        </a:rPr>
                        <a:t>4.توانمندسازی</a:t>
                      </a:r>
                    </a:p>
                    <a:p>
                      <a:pPr algn="ctr"/>
                      <a:r>
                        <a:rPr lang="fa-IR" sz="1800" baseline="0" dirty="0" smtClean="0">
                          <a:solidFill>
                            <a:srgbClr val="000099"/>
                          </a:solidFill>
                          <a:cs typeface="B Nazanin" pitchFamily="2" charset="-78"/>
                        </a:rPr>
                        <a:t> انسان گرا</a:t>
                      </a:r>
                      <a:endParaRPr lang="en-US" sz="1800" dirty="0">
                        <a:solidFill>
                          <a:srgbClr val="000099"/>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rowSpan="2" hMerge="1">
                  <a:txBody>
                    <a:bodyPr/>
                    <a:lstStyle/>
                    <a:p>
                      <a:endParaRPr lang="en-US" dirty="0"/>
                    </a:p>
                  </a:txBody>
                  <a:tcPr/>
                </a:tc>
                <a:tc rowSpan="3">
                  <a:txBody>
                    <a:bodyPr/>
                    <a:lstStyle/>
                    <a:p>
                      <a:r>
                        <a:rPr lang="en-US" sz="2800" dirty="0" smtClean="0">
                          <a:solidFill>
                            <a:srgbClr val="003300"/>
                          </a:solidFill>
                          <a:cs typeface="B Nazanin" pitchFamily="2" charset="-78"/>
                        </a:rPr>
                        <a:t>SPRs</a:t>
                      </a:r>
                      <a:endParaRPr lang="en-US" sz="2000" dirty="0">
                        <a:solidFill>
                          <a:srgbClr val="003300"/>
                        </a:solidFill>
                        <a:cs typeface="B Nazanin" pitchFamily="2" charset="-78"/>
                      </a:endParaRPr>
                    </a:p>
                  </a:txBody>
                  <a:tcPr vert="vert27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gridSpan="2">
                  <a:txBody>
                    <a:bodyPr/>
                    <a:lstStyle/>
                    <a:p>
                      <a:r>
                        <a:rPr lang="fa-IR" dirty="0" smtClean="0">
                          <a:cs typeface="B Nazanin" pitchFamily="2" charset="-78"/>
                        </a:rPr>
                        <a:t>بنیادی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r>
                        <a:rPr lang="fa-IR" dirty="0" smtClean="0">
                          <a:cs typeface="B Nazanin" pitchFamily="2" charset="-78"/>
                        </a:rPr>
                        <a:t>باز</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a-IR" dirty="0" smtClean="0">
                          <a:cs typeface="B Nazanin" pitchFamily="2" charset="-78"/>
                        </a:rPr>
                        <a:t>ضعیف</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51155">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a:txBody>
                    <a:bodyPr/>
                    <a:lstStyle/>
                    <a:p>
                      <a:r>
                        <a:rPr lang="fa-IR" dirty="0" smtClean="0">
                          <a:solidFill>
                            <a:srgbClr val="C00000"/>
                          </a:solidFill>
                          <a:cs typeface="B Nazanin" pitchFamily="2" charset="-78"/>
                        </a:rPr>
                        <a:t>تغییرات</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a:p>
                  </a:txBody>
                  <a:tcPr/>
                </a:tc>
                <a:tc>
                  <a:txBody>
                    <a:bodyPr/>
                    <a:lstStyle/>
                    <a:p>
                      <a:r>
                        <a:rPr lang="fa-IR" dirty="0" smtClean="0">
                          <a:solidFill>
                            <a:srgbClr val="C00000"/>
                          </a:solidFill>
                          <a:cs typeface="B Nazanin" pitchFamily="2" charset="-78"/>
                        </a:rPr>
                        <a:t>سیستم</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fa-IR" dirty="0" smtClean="0">
                          <a:solidFill>
                            <a:srgbClr val="C00000"/>
                          </a:solidFill>
                          <a:cs typeface="B Nazanin" pitchFamily="2" charset="-78"/>
                        </a:rPr>
                        <a:t>کنترل</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836384">
                <a:tc gridSpan="2">
                  <a:txBody>
                    <a:bodyPr/>
                    <a:lstStyle/>
                    <a:p>
                      <a:pPr algn="ctr"/>
                      <a:r>
                        <a:rPr lang="fa-IR" sz="1800" dirty="0" smtClean="0">
                          <a:solidFill>
                            <a:srgbClr val="000099"/>
                          </a:solidFill>
                          <a:cs typeface="B Nazanin" pitchFamily="2" charset="-78"/>
                        </a:rPr>
                        <a:t>1.توانمندسازی</a:t>
                      </a:r>
                    </a:p>
                    <a:p>
                      <a:pPr algn="ctr"/>
                      <a:r>
                        <a:rPr lang="fa-IR" sz="1800" dirty="0" smtClean="0">
                          <a:solidFill>
                            <a:srgbClr val="000099"/>
                          </a:solidFill>
                          <a:cs typeface="B Nazanin" pitchFamily="2" charset="-78"/>
                        </a:rPr>
                        <a:t> کارکردگرا</a:t>
                      </a:r>
                      <a:endParaRPr lang="en-US" sz="1800" dirty="0">
                        <a:solidFill>
                          <a:srgbClr val="000099"/>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smtClean="0">
                          <a:solidFill>
                            <a:srgbClr val="000099"/>
                          </a:solidFill>
                          <a:cs typeface="B Nazanin" pitchFamily="2" charset="-78"/>
                        </a:rPr>
                        <a:t>3. توانمند سازی </a:t>
                      </a:r>
                    </a:p>
                    <a:p>
                      <a:pPr marL="0" marR="0" indent="0" algn="ctr" defTabSz="914400" rtl="0" eaLnBrk="1" fontAlgn="auto" latinLnBrk="0" hangingPunct="1">
                        <a:lnSpc>
                          <a:spcPct val="100000"/>
                        </a:lnSpc>
                        <a:spcBef>
                          <a:spcPts val="0"/>
                        </a:spcBef>
                        <a:spcAft>
                          <a:spcPts val="0"/>
                        </a:spcAft>
                        <a:buClrTx/>
                        <a:buSzTx/>
                        <a:buFontTx/>
                        <a:buNone/>
                        <a:tabLst/>
                        <a:defRPr/>
                      </a:pPr>
                      <a:r>
                        <a:rPr lang="fa-IR" sz="1800" dirty="0" smtClean="0">
                          <a:solidFill>
                            <a:srgbClr val="000099"/>
                          </a:solidFill>
                          <a:cs typeface="B Nazanin" pitchFamily="2" charset="-78"/>
                        </a:rPr>
                        <a:t>تفسیر گرا</a:t>
                      </a:r>
                      <a:endParaRPr lang="en-US" sz="1800" dirty="0" smtClean="0">
                        <a:solidFill>
                          <a:srgbClr val="000099"/>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endParaRPr lang="en-US"/>
                    </a:p>
                  </a:txBody>
                  <a:tcPr/>
                </a:tc>
                <a:tc vMerge="1">
                  <a:txBody>
                    <a:bodyPr/>
                    <a:lstStyle/>
                    <a:p>
                      <a:endParaRPr lang="en-US"/>
                    </a:p>
                  </a:txBody>
                  <a:tcPr/>
                </a:tc>
                <a:tc gridSpan="2">
                  <a:txBody>
                    <a:bodyPr/>
                    <a:lstStyle/>
                    <a:p>
                      <a:r>
                        <a:rPr lang="fa-IR" dirty="0" smtClean="0">
                          <a:cs typeface="B Nazanin" pitchFamily="2" charset="-78"/>
                        </a:rPr>
                        <a:t>تدریجی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fa-IR" dirty="0" smtClean="0">
                          <a:cs typeface="B Nazanin" pitchFamily="2" charset="-78"/>
                        </a:rPr>
                        <a:t>بسته</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a-IR" dirty="0" smtClean="0">
                          <a:cs typeface="B Nazanin" pitchFamily="2" charset="-78"/>
                        </a:rPr>
                        <a:t>شدید</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6578">
                <a:tc gridSpan="4">
                  <a:txBody>
                    <a:bodyPr/>
                    <a:lstStyle/>
                    <a:p>
                      <a:r>
                        <a:rPr lang="en-US" sz="2800" b="1" dirty="0" smtClean="0">
                          <a:solidFill>
                            <a:srgbClr val="003300"/>
                          </a:solidFill>
                          <a:cs typeface="B Nazanin" pitchFamily="2" charset="-78"/>
                        </a:rPr>
                        <a:t>SPRs</a:t>
                      </a:r>
                      <a:endParaRPr lang="en-US" sz="3200" b="1" dirty="0">
                        <a:solidFill>
                          <a:srgbClr val="0033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rowSpan="2" gridSpan="2">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000099"/>
                          </a:solidFill>
                          <a:cs typeface="B Nazanin" pitchFamily="2" charset="-78"/>
                        </a:rPr>
                        <a:t>2.خودمدیریتی و کار گروهی ؛ واگذاری مسئولیت سرپرستی و نظارت به تیم ها.</a:t>
                      </a:r>
                      <a:endParaRPr lang="en-US" sz="1600" b="1" dirty="0" smtClean="0">
                        <a:solidFill>
                          <a:srgbClr val="000099"/>
                        </a:solidFill>
                        <a:cs typeface="B Nazanin"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rowSpan="2" hMerge="1">
                  <a:txBody>
                    <a:bodyPr/>
                    <a:lstStyle/>
                    <a:p>
                      <a:endParaRPr lang="en-US"/>
                    </a:p>
                  </a:txBody>
                  <a:tcPr anchor="ctr" anchorCtr="1"/>
                </a:tc>
                <a:tc rowSpan="2" gridSpan="3">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000099"/>
                          </a:solidFill>
                          <a:cs typeface="B Nazanin" pitchFamily="2" charset="-78"/>
                        </a:rPr>
                        <a:t>4.تکیه برارزش های والای اساسی و توجه به انسان و شأن و منزلت انسان؛ توانمندسازی به معنای انرژی بخشی و تأکید برتعهد درونی به شغل و جلب مشارکت کارکنان برای افزایش اثربخشی</a:t>
                      </a:r>
                      <a:endParaRPr lang="en-US" sz="1600" b="1" dirty="0" smtClean="0">
                        <a:solidFill>
                          <a:srgbClr val="000099"/>
                        </a:solidFill>
                        <a:cs typeface="B Nazanin"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rowSpan="2" hMerge="1">
                  <a:txBody>
                    <a:bodyPr/>
                    <a:lstStyle/>
                    <a:p>
                      <a:endParaRPr lang="en-US" dirty="0"/>
                    </a:p>
                  </a:txBody>
                  <a:tcPr anchor="ctr" anchorCtr="1"/>
                </a:tc>
                <a:tc rowSpan="2" hMerge="1">
                  <a:txBody>
                    <a:bodyPr/>
                    <a:lstStyle/>
                    <a:p>
                      <a:endParaRPr lang="en-US"/>
                    </a:p>
                  </a:txBody>
                  <a:tcPr anchor="ctr" anchorCtr="1"/>
                </a:tc>
              </a:tr>
              <a:tr h="1033156">
                <a:tc>
                  <a:txBody>
                    <a:bodyPr/>
                    <a:lstStyle/>
                    <a:p>
                      <a:r>
                        <a:rPr lang="fa-IR" dirty="0" smtClean="0">
                          <a:cs typeface="B Nazanin" pitchFamily="2" charset="-78"/>
                        </a:rPr>
                        <a:t>عینی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fa-IR" dirty="0" smtClean="0">
                          <a:solidFill>
                            <a:srgbClr val="C00000"/>
                          </a:solidFill>
                          <a:cs typeface="B Nazanin" pitchFamily="2" charset="-78"/>
                        </a:rPr>
                        <a:t>پیش فرض فلسفی</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r>
                        <a:rPr lang="fa-IR" dirty="0" smtClean="0">
                          <a:cs typeface="B Nazanin" pitchFamily="2" charset="-78"/>
                        </a:rPr>
                        <a:t>ذهنی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dirty="0"/>
                    </a:p>
                  </a:txBody>
                  <a:tcPr anchor="ctr" anchorCtr="1"/>
                </a:tc>
                <a:tc hMerge="1" vMerge="1">
                  <a:txBody>
                    <a:bodyPr/>
                    <a:lstStyle/>
                    <a:p>
                      <a:endParaRPr lang="en-US" dirty="0"/>
                    </a:p>
                  </a:txBody>
                  <a:tcPr anchor="ctr" anchorCtr="1"/>
                </a:tc>
                <a:tc gridSpan="3" vMerge="1">
                  <a:txBody>
                    <a:bodyPr/>
                    <a:lstStyle/>
                    <a:p>
                      <a:endParaRPr lang="en-US"/>
                    </a:p>
                  </a:txBody>
                  <a:tcPr/>
                </a:tc>
                <a:tc hMerge="1" vMerge="1">
                  <a:txBody>
                    <a:bodyPr/>
                    <a:lstStyle/>
                    <a:p>
                      <a:endParaRPr lang="en-US"/>
                    </a:p>
                  </a:txBody>
                  <a:tcPr anchor="ctr" anchorCtr="1"/>
                </a:tc>
                <a:tc hMerge="1" vMerge="1">
                  <a:txBody>
                    <a:bodyPr/>
                    <a:lstStyle/>
                    <a:p>
                      <a:endParaRPr lang="en-US"/>
                    </a:p>
                  </a:txBody>
                  <a:tcPr anchor="ctr" anchorCtr="1"/>
                </a:tc>
              </a:tr>
              <a:tr h="944802">
                <a:tc>
                  <a:txBody>
                    <a:bodyPr/>
                    <a:lstStyle/>
                    <a:p>
                      <a:r>
                        <a:rPr lang="fa-IR" dirty="0" smtClean="0">
                          <a:cs typeface="B Nazanin" pitchFamily="2" charset="-78"/>
                        </a:rPr>
                        <a:t>عقلایی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fa-IR" dirty="0" smtClean="0">
                          <a:solidFill>
                            <a:srgbClr val="C00000"/>
                          </a:solidFill>
                          <a:cs typeface="B Nazanin" pitchFamily="2" charset="-78"/>
                        </a:rPr>
                        <a:t>دیدگاه</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r>
                        <a:rPr lang="fa-IR" dirty="0" smtClean="0">
                          <a:cs typeface="B Nazanin" pitchFamily="2" charset="-78"/>
                        </a:rPr>
                        <a:t>طبیعی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000099"/>
                          </a:solidFill>
                          <a:cs typeface="B Nazanin" pitchFamily="2" charset="-78"/>
                        </a:rPr>
                        <a:t>1.افزایش مهارت های تخصصی کارکنان و استفاده از واژه توانمندسازی به عنوان فریب کاری.</a:t>
                      </a:r>
                      <a:endParaRPr lang="en-US" sz="1600" b="1" dirty="0" smtClean="0">
                        <a:solidFill>
                          <a:srgbClr val="000099"/>
                        </a:solidFill>
                        <a:cs typeface="B Nazanin"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EFFF"/>
                    </a:solidFill>
                  </a:tcPr>
                </a:tc>
                <a:tc rowSpan="2" hMerge="1">
                  <a:txBody>
                    <a:bodyPr/>
                    <a:lstStyle/>
                    <a:p>
                      <a:endParaRPr lang="en-US"/>
                    </a:p>
                  </a:txBody>
                  <a:tcPr/>
                </a:tc>
                <a:tc rowSpan="2" gridSpan="3">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fa-IR" sz="1600" b="1" dirty="0" smtClean="0">
                          <a:solidFill>
                            <a:srgbClr val="000099"/>
                          </a:solidFill>
                          <a:cs typeface="B Nazanin" pitchFamily="2" charset="-78"/>
                        </a:rPr>
                        <a:t>3.جلب توجه کارکنان و فراهم نمودن ایدئولوژی توانمندسازی که به برطرف نمودن مسأله استثمار از ذهنیت کارکنان کمک می کند ؛ ابزار انگیزش بیرونی می تواند به این منظور مورد استفاده قرار گیرد و از مشارکت کارکنان در ارائه ایده برای افزایش کارآیی استفاده شود .</a:t>
                      </a:r>
                      <a:endParaRPr lang="en-US" sz="1600" dirty="0">
                        <a:solidFill>
                          <a:srgbClr val="000099"/>
                        </a:solidFill>
                        <a:cs typeface="B Nazanin"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rowSpan="2" hMerge="1">
                  <a:txBody>
                    <a:bodyPr/>
                    <a:lstStyle/>
                    <a:p>
                      <a:endParaRPr lang="en-US"/>
                    </a:p>
                  </a:txBody>
                  <a:tcPr/>
                </a:tc>
                <a:tc rowSpan="2" hMerge="1">
                  <a:txBody>
                    <a:bodyPr/>
                    <a:lstStyle/>
                    <a:p>
                      <a:endParaRPr lang="en-US"/>
                    </a:p>
                  </a:txBody>
                  <a:tcPr/>
                </a:tc>
              </a:tr>
              <a:tr h="848028">
                <a:tc>
                  <a:txBody>
                    <a:bodyPr/>
                    <a:lstStyle/>
                    <a:p>
                      <a:r>
                        <a:rPr lang="fa-IR" dirty="0" smtClean="0">
                          <a:cs typeface="B Nazanin" pitchFamily="2" charset="-78"/>
                        </a:rPr>
                        <a:t>درونی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fa-IR" dirty="0" smtClean="0">
                          <a:solidFill>
                            <a:srgbClr val="C00000"/>
                          </a:solidFill>
                          <a:cs typeface="B Nazanin" pitchFamily="2" charset="-78"/>
                        </a:rPr>
                        <a:t>توجه به</a:t>
                      </a:r>
                      <a:endParaRPr lang="en-US" dirty="0">
                        <a:solidFill>
                          <a:srgbClr val="C00000"/>
                        </a:solidFill>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a:txBody>
                    <a:bodyPr/>
                    <a:lstStyle/>
                    <a:p>
                      <a:r>
                        <a:rPr lang="fa-IR" dirty="0" smtClean="0">
                          <a:cs typeface="B Nazanin" pitchFamily="2" charset="-78"/>
                        </a:rPr>
                        <a:t>بیرونی</a:t>
                      </a:r>
                      <a:endParaRPr lang="en-US" dirty="0">
                        <a:cs typeface="B Nazanin" pitchFamily="2" charset="-7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dirty="0"/>
                    </a:p>
                  </a:txBody>
                  <a:tcPr anchor="ctr" anchorCtr="1"/>
                </a:tc>
                <a:tc hMerge="1" vMerge="1">
                  <a:txBody>
                    <a:bodyPr/>
                    <a:lstStyle/>
                    <a:p>
                      <a:endParaRPr lang="en-US" dirty="0"/>
                    </a:p>
                  </a:txBody>
                  <a:tcPr anchor="ctr" anchorCtr="1"/>
                </a:tc>
                <a:tc gridSpan="3" vMerge="1">
                  <a:txBody>
                    <a:bodyPr/>
                    <a:lstStyle/>
                    <a:p>
                      <a:endParaRPr lang="en-US"/>
                    </a:p>
                  </a:txBody>
                  <a:tcPr/>
                </a:tc>
                <a:tc hMerge="1" vMerge="1">
                  <a:txBody>
                    <a:bodyPr/>
                    <a:lstStyle/>
                    <a:p>
                      <a:endParaRPr lang="en-US" dirty="0"/>
                    </a:p>
                  </a:txBody>
                  <a:tcPr anchor="ctr" anchorCtr="1"/>
                </a:tc>
                <a:tc hMerge="1" vMerge="1">
                  <a:txBody>
                    <a:bodyPr/>
                    <a:lstStyle/>
                    <a:p>
                      <a:endParaRPr lang="en-US" dirty="0"/>
                    </a:p>
                  </a:txBody>
                  <a:tcPr anchor="ctr" anchorCtr="1"/>
                </a:tc>
              </a:tr>
            </a:tbl>
          </a:graphicData>
        </a:graphic>
      </p:graphicFrame>
      <p:sp>
        <p:nvSpPr>
          <p:cNvPr id="3" name="Rectangle 240"/>
          <p:cNvSpPr>
            <a:spLocks noChangeArrowheads="1"/>
          </p:cNvSpPr>
          <p:nvPr/>
        </p:nvSpPr>
        <p:spPr bwMode="auto">
          <a:xfrm>
            <a:off x="1043608" y="773652"/>
            <a:ext cx="7957548" cy="369332"/>
          </a:xfrm>
          <a:prstGeom prst="rect">
            <a:avLst/>
          </a:prstGeom>
          <a:noFill/>
          <a:ln w="28575" algn="ctr">
            <a:noFill/>
            <a:miter lim="800000"/>
            <a:headEnd/>
            <a:tailEnd/>
          </a:ln>
          <a:effectLst/>
        </p:spPr>
        <p:txBody>
          <a:bodyPr wrap="square" lIns="0" tIns="0" rIns="0" bIns="0">
            <a:spAutoFit/>
          </a:bodyPr>
          <a:lstStyle/>
          <a:p>
            <a:pPr algn="r" rtl="1">
              <a:spcBef>
                <a:spcPct val="0"/>
              </a:spcBef>
            </a:pPr>
            <a:r>
              <a:rPr lang="fa-IR" sz="2400" dirty="0" smtClean="0">
                <a:solidFill>
                  <a:srgbClr val="542600"/>
                </a:solidFill>
                <a:cs typeface="B Nazanin" pitchFamily="2" charset="-78"/>
              </a:rPr>
              <a:t>منطق دسته بندي فلسفی توانمند سازی منابع انسانی</a:t>
            </a:r>
            <a:r>
              <a:rPr lang="fa-IR" sz="2400" b="1" dirty="0" smtClean="0">
                <a:solidFill>
                  <a:srgbClr val="542600"/>
                </a:solidFill>
                <a:cs typeface="B Nazanin" pitchFamily="2" charset="-78"/>
              </a:rPr>
              <a:t> (</a:t>
            </a:r>
            <a:r>
              <a:rPr lang="en-US" sz="2400" b="1" dirty="0" smtClean="0">
                <a:solidFill>
                  <a:srgbClr val="542600"/>
                </a:solidFill>
                <a:cs typeface="B Nazanin" pitchFamily="2" charset="-78"/>
              </a:rPr>
              <a:t>SRP</a:t>
            </a:r>
            <a:r>
              <a:rPr lang="fa-IR" sz="2400" dirty="0" smtClean="0">
                <a:solidFill>
                  <a:srgbClr val="542600"/>
                </a:solidFill>
                <a:cs typeface="B Nazanin" pitchFamily="2" charset="-78"/>
              </a:rPr>
              <a:t>)</a:t>
            </a:r>
            <a:r>
              <a:rPr lang="fa-IR" sz="2400" b="1" dirty="0" smtClean="0">
                <a:solidFill>
                  <a:srgbClr val="C00000"/>
                </a:solidFill>
                <a:cs typeface="B Nazanin" pitchFamily="2" charset="-78"/>
              </a:rPr>
              <a:t> </a:t>
            </a:r>
            <a:r>
              <a:rPr lang="fa-IR" sz="2400" b="1" dirty="0" smtClean="0">
                <a:solidFill>
                  <a:srgbClr val="542600"/>
                </a:solidFill>
                <a:cs typeface="B Nazanin" pitchFamily="2" charset="-78"/>
              </a:rPr>
              <a:t>(دکتر اعرابی ) </a:t>
            </a:r>
            <a:endParaRPr lang="fa-IR" sz="2400" dirty="0" smtClean="0">
              <a:solidFill>
                <a:srgbClr val="542600"/>
              </a:solidFill>
              <a:cs typeface="B Nazanin" pitchFamily="2" charset="-78"/>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15616" y="2016968"/>
          <a:ext cx="7920880" cy="4724400"/>
        </p:xfrm>
        <a:graphic>
          <a:graphicData uri="http://schemas.openxmlformats.org/drawingml/2006/table">
            <a:tbl>
              <a:tblPr rtl="1" firstRow="1" bandRow="1">
                <a:tableStyleId>{D7AC3CCA-C797-4891-BE02-D94E43425B78}</a:tableStyleId>
              </a:tblPr>
              <a:tblGrid>
                <a:gridCol w="4018591"/>
                <a:gridCol w="3902289"/>
              </a:tblGrid>
              <a:tr h="2173869">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en-US" altLang="ar-SA" sz="1800" b="1" i="0" u="none" strike="noStrike" cap="none" normalizeH="0" baseline="0" dirty="0" smtClean="0">
                          <a:ln>
                            <a:noFill/>
                          </a:ln>
                          <a:solidFill>
                            <a:srgbClr val="5600B4"/>
                          </a:solidFill>
                          <a:effectLst/>
                          <a:latin typeface="Arial" pitchFamily="34" charset="0"/>
                          <a:cs typeface="B Nazanin" pitchFamily="2" charset="-78"/>
                        </a:rPr>
                        <a:t>Free</a:t>
                      </a:r>
                      <a:r>
                        <a:rPr kumimoji="0" lang="en-US" altLang="en-US" sz="1400" b="1" i="0" u="none" strike="noStrike" cap="none" normalizeH="0" baseline="0" dirty="0" smtClean="0">
                          <a:ln>
                            <a:noFill/>
                          </a:ln>
                          <a:solidFill>
                            <a:srgbClr val="5600B4"/>
                          </a:solidFill>
                          <a:effectLst/>
                          <a:latin typeface="Arial" pitchFamily="34" charset="0"/>
                          <a:cs typeface="B Nazanin" pitchFamily="2" charset="-78"/>
                        </a:rPr>
                        <a:t>.</a:t>
                      </a:r>
                      <a:r>
                        <a:rPr kumimoji="0" lang="en-US" altLang="ar-SA" sz="1800" b="1" i="0" u="none" strike="noStrike" cap="none" normalizeH="0" baseline="0" dirty="0" smtClean="0">
                          <a:ln>
                            <a:noFill/>
                          </a:ln>
                          <a:solidFill>
                            <a:srgbClr val="5600B4"/>
                          </a:solidFill>
                          <a:effectLst/>
                          <a:latin typeface="Arial" pitchFamily="34" charset="0"/>
                          <a:cs typeface="B Nazanin" pitchFamily="2" charset="-78"/>
                        </a:rPr>
                        <a:t> agent</a:t>
                      </a:r>
                      <a:r>
                        <a:rPr kumimoji="0" lang="fa-IR" altLang="ar-SA" sz="1800" b="1" i="0" u="none" strike="noStrike" cap="none" normalizeH="0" baseline="0" dirty="0" smtClean="0">
                          <a:ln>
                            <a:noFill/>
                          </a:ln>
                          <a:solidFill>
                            <a:srgbClr val="5600B4"/>
                          </a:solidFill>
                          <a:effectLst/>
                          <a:latin typeface="Arial" pitchFamily="34" charset="0"/>
                          <a:cs typeface="B Nazanin" pitchFamily="2" charset="-78"/>
                        </a:rPr>
                        <a:t>     </a:t>
                      </a:r>
                      <a:r>
                        <a:rPr kumimoji="0" lang="en-US" altLang="en-US" sz="1800" b="1" i="0" u="none" strike="noStrike" cap="none" normalizeH="0" baseline="0" dirty="0" smtClean="0">
                          <a:ln>
                            <a:noFill/>
                          </a:ln>
                          <a:solidFill>
                            <a:srgbClr val="5600B4"/>
                          </a:solidFill>
                          <a:effectLst/>
                          <a:latin typeface="Arial" pitchFamily="34" charset="0"/>
                          <a:cs typeface="B Nazanin" pitchFamily="2" charset="-78"/>
                        </a:rPr>
                        <a:t> </a:t>
                      </a:r>
                      <a:r>
                        <a:rPr kumimoji="0" lang="ar-SA" altLang="en-US" sz="1800" b="1" i="0" u="none" strike="noStrike" cap="none" normalizeH="0" baseline="0" dirty="0" smtClean="0">
                          <a:ln>
                            <a:noFill/>
                          </a:ln>
                          <a:solidFill>
                            <a:srgbClr val="5600B4"/>
                          </a:solidFill>
                          <a:effectLst/>
                          <a:latin typeface="Arial" pitchFamily="34" charset="0"/>
                          <a:cs typeface="B Nazanin" pitchFamily="2" charset="-78"/>
                        </a:rPr>
                        <a:t>استراتژي پيمانكارانه</a:t>
                      </a:r>
                      <a:endParaRPr kumimoji="0" lang="fa-IR" altLang="en-US" sz="1800" b="1" i="0" u="none" strike="noStrike" cap="none" normalizeH="0" baseline="0" dirty="0" smtClean="0">
                        <a:ln>
                          <a:noFill/>
                        </a:ln>
                        <a:solidFill>
                          <a:srgbClr val="5600B4"/>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مورد استفاده در مشاغل پيچيده و تخصصي</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استخدام دائمي و رسمي چنين كارشناساني، هزينة بالايي را بر شركت تحميل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نمايد</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شركت به اين نوع از مشاغل، در مقاطعي كوتاه و به‌صورت موقت نياز دارد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اين كارشناسان، معمولاً با مبالغ هنگفتي، صرفاً براي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مشاوره و يا انجام قسمتي از يك پروژه، دعوت به همكاري 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شوند</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endParaRPr lang="fa-IR" sz="1200" dirty="0" smtClean="0">
                        <a:solidFill>
                          <a:srgbClr val="3333FF"/>
                        </a:solidFill>
                        <a:cs typeface="B Nazanin" pitchFamily="2" charset="-78"/>
                      </a:endParaRPr>
                    </a:p>
                  </a:txBody>
                  <a:tcPr>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ar-SA" sz="1800" b="1" i="0" u="none" strike="noStrike" cap="none" normalizeH="0" baseline="0" dirty="0" smtClean="0">
                          <a:ln>
                            <a:noFill/>
                          </a:ln>
                          <a:solidFill>
                            <a:srgbClr val="5600B4"/>
                          </a:solidFill>
                          <a:effectLst/>
                          <a:latin typeface="Arial" pitchFamily="34" charset="0"/>
                          <a:cs typeface="B Nazanin" pitchFamily="2" charset="-78"/>
                        </a:rPr>
                        <a:t>Commitment</a:t>
                      </a:r>
                      <a:r>
                        <a:rPr kumimoji="0" lang="fa-IR" altLang="ar-SA" sz="1800" b="1" i="0" u="none" strike="noStrike" cap="none" normalizeH="0" baseline="0" dirty="0" smtClean="0">
                          <a:ln>
                            <a:noFill/>
                          </a:ln>
                          <a:solidFill>
                            <a:srgbClr val="5600B4"/>
                          </a:solidFill>
                          <a:effectLst/>
                          <a:latin typeface="Arial" pitchFamily="34" charset="0"/>
                          <a:cs typeface="B Nazanin" pitchFamily="2" charset="-78"/>
                        </a:rPr>
                        <a:t>      </a:t>
                      </a:r>
                      <a:r>
                        <a:rPr kumimoji="0" lang="en-US" altLang="en-US" sz="1800" b="1" i="0" u="none" strike="noStrike" cap="none" normalizeH="0" baseline="0" dirty="0" smtClean="0">
                          <a:ln>
                            <a:noFill/>
                          </a:ln>
                          <a:solidFill>
                            <a:srgbClr val="5600B4"/>
                          </a:solidFill>
                          <a:effectLst/>
                          <a:latin typeface="Arial" pitchFamily="34" charset="0"/>
                          <a:cs typeface="B Nazanin" pitchFamily="2" charset="-78"/>
                        </a:rPr>
                        <a:t> </a:t>
                      </a:r>
                      <a:r>
                        <a:rPr kumimoji="0" lang="ar-SA" altLang="en-US" sz="1800" b="1" i="0" u="none" strike="noStrike" cap="none" normalizeH="0" baseline="0" dirty="0" smtClean="0">
                          <a:ln>
                            <a:noFill/>
                          </a:ln>
                          <a:solidFill>
                            <a:srgbClr val="5600B4"/>
                          </a:solidFill>
                          <a:effectLst/>
                          <a:latin typeface="Arial" pitchFamily="34" charset="0"/>
                          <a:cs typeface="B Nazanin" pitchFamily="2" charset="-78"/>
                        </a:rPr>
                        <a:t>استراتژي متعهدانه</a:t>
                      </a:r>
                      <a:endParaRPr kumimoji="0" lang="fa-IR" altLang="en-US" sz="1800" b="1" i="0" u="none" strike="noStrike" cap="none" normalizeH="0" baseline="0" dirty="0" smtClean="0">
                        <a:ln>
                          <a:noFill/>
                        </a:ln>
                        <a:solidFill>
                          <a:srgbClr val="5600B4"/>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مورد استفاده در مشاغل پيچيده و تخصصي</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كارشناسان فعال در اين مشاغل، به‌طور دائم مورد نياز شركت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باشند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اين كارشناسان، شبكة پيچيدة توليد دانش خاص شركت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را شكل 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دهند،.</a:t>
                      </a:r>
                      <a:r>
                        <a:rPr kumimoji="0" lang="fa-IR" altLang="en-US" sz="1200" b="1" i="0" u="none" strike="noStrike" cap="none" normalizeH="0" baseline="0" dirty="0" smtClean="0">
                          <a:ln>
                            <a:noFill/>
                          </a:ln>
                          <a:solidFill>
                            <a:srgbClr val="660033"/>
                          </a:solidFill>
                          <a:effectLst/>
                          <a:latin typeface="Arial" pitchFamily="34" charset="0"/>
                          <a:cs typeface="B Nazanin" pitchFamily="2" charset="-78"/>
                        </a:rPr>
                        <a:t> </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لذا جايگزيني آنها به‌راحتي امكان‌پذير نمي</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200" b="1" i="0" u="none" strike="noStrike" cap="none" normalizeH="0" baseline="0" dirty="0" smtClean="0">
                          <a:ln>
                            <a:noFill/>
                          </a:ln>
                          <a:solidFill>
                            <a:srgbClr val="660033"/>
                          </a:solidFill>
                          <a:effectLst/>
                          <a:latin typeface="Arial" pitchFamily="34" charset="0"/>
                          <a:cs typeface="B Nazanin" pitchFamily="2" charset="-78"/>
                        </a:rPr>
                        <a:t>باشد</a:t>
                      </a:r>
                      <a:r>
                        <a:rPr kumimoji="0" lang="en-US" altLang="en-US" sz="1200" b="1" i="0" u="none" strike="noStrike" cap="none" normalizeH="0" baseline="0" dirty="0" smtClean="0">
                          <a:ln>
                            <a:noFill/>
                          </a:ln>
                          <a:solidFill>
                            <a:srgbClr val="660033"/>
                          </a:solidFill>
                          <a:effectLst/>
                          <a:latin typeface="Arial" pitchFamily="34" charset="0"/>
                          <a:cs typeface="B Nazanin" pitchFamily="2" charset="-78"/>
                        </a:rPr>
                        <a:t>.</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لزوم توسعه و آموزش كارشناسان شركت</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ts val="6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لزوم تقويت تعهد و وفاداري آنان به سازمان</a:t>
                      </a:r>
                      <a:endParaRPr lang="fa-IR" sz="1200" b="1" dirty="0" smtClean="0">
                        <a:solidFill>
                          <a:srgbClr val="3333FF"/>
                        </a:solidFill>
                        <a:cs typeface="B Nazanin" pitchFamily="2" charset="-78"/>
                      </a:endParaRPr>
                    </a:p>
                  </a:txBody>
                  <a:tcPr>
                    <a:solidFill>
                      <a:schemeClr val="accent4">
                        <a:lumMod val="75000"/>
                        <a:alpha val="9000"/>
                      </a:schemeClr>
                    </a:solidFill>
                  </a:tcPr>
                </a:tc>
              </a:tr>
              <a:tr h="2118483">
                <a:tc>
                  <a:txBody>
                    <a:bodyPr/>
                    <a:lstStyle/>
                    <a:p>
                      <a:pPr marL="0" marR="0" lvl="0" indent="0" algn="ctr" defTabSz="914400" rtl="0" eaLnBrk="1" fontAlgn="base" latinLnBrk="0" hangingPunct="1">
                        <a:lnSpc>
                          <a:spcPct val="100000"/>
                        </a:lnSpc>
                        <a:spcBef>
                          <a:spcPct val="0"/>
                        </a:spcBef>
                        <a:spcAft>
                          <a:spcPct val="50000"/>
                        </a:spcAft>
                        <a:buClrTx/>
                        <a:buSzTx/>
                        <a:buFont typeface="Wingdings" pitchFamily="2" charset="2"/>
                        <a:buNone/>
                        <a:tabLst/>
                      </a:pPr>
                      <a:r>
                        <a:rPr kumimoji="0" lang="en-US" altLang="ar-SA" sz="1800" b="1" i="0" u="none" strike="noStrike" cap="none" normalizeH="0" baseline="0" dirty="0" smtClean="0">
                          <a:ln>
                            <a:noFill/>
                          </a:ln>
                          <a:solidFill>
                            <a:srgbClr val="5600B4"/>
                          </a:solidFill>
                          <a:effectLst/>
                          <a:latin typeface="Arial" pitchFamily="34" charset="0"/>
                          <a:cs typeface="B Nazanin" pitchFamily="2" charset="-78"/>
                        </a:rPr>
                        <a:t>Secondary</a:t>
                      </a:r>
                      <a:r>
                        <a:rPr kumimoji="0" lang="en-US" altLang="en-US" sz="1800" b="1" i="0" u="none" strike="noStrike" cap="none" normalizeH="0" baseline="0" dirty="0" smtClean="0">
                          <a:ln>
                            <a:noFill/>
                          </a:ln>
                          <a:solidFill>
                            <a:srgbClr val="5600B4"/>
                          </a:solidFill>
                          <a:effectLst/>
                          <a:latin typeface="Arial" pitchFamily="34" charset="0"/>
                          <a:cs typeface="B Nazanin" pitchFamily="2" charset="-78"/>
                        </a:rPr>
                        <a:t> </a:t>
                      </a:r>
                      <a:r>
                        <a:rPr kumimoji="0" lang="fa-IR" altLang="en-US" sz="1800" b="1" i="0" u="none" strike="noStrike" cap="none" normalizeH="0" baseline="0" dirty="0" smtClean="0">
                          <a:ln>
                            <a:noFill/>
                          </a:ln>
                          <a:solidFill>
                            <a:srgbClr val="5600B4"/>
                          </a:solidFill>
                          <a:effectLst/>
                          <a:latin typeface="Arial" pitchFamily="34" charset="0"/>
                          <a:cs typeface="B Nazanin" pitchFamily="2" charset="-78"/>
                        </a:rPr>
                        <a:t>     </a:t>
                      </a:r>
                      <a:r>
                        <a:rPr kumimoji="0" lang="en-US" altLang="en-US" sz="1800" b="1" i="0" u="none" strike="noStrike" cap="none" normalizeH="0" baseline="0" dirty="0" smtClean="0">
                          <a:ln>
                            <a:noFill/>
                          </a:ln>
                          <a:solidFill>
                            <a:srgbClr val="5600B4"/>
                          </a:solidFill>
                          <a:effectLst/>
                          <a:latin typeface="Arial" pitchFamily="34" charset="0"/>
                          <a:cs typeface="B Nazanin" pitchFamily="2" charset="-78"/>
                        </a:rPr>
                        <a:t>‎‎</a:t>
                      </a:r>
                      <a:r>
                        <a:rPr kumimoji="0" lang="ar-SA" altLang="en-US" sz="1800" b="1" i="0" u="none" strike="noStrike" cap="none" normalizeH="0" baseline="0" dirty="0" smtClean="0">
                          <a:ln>
                            <a:noFill/>
                          </a:ln>
                          <a:solidFill>
                            <a:srgbClr val="5600B4"/>
                          </a:solidFill>
                          <a:effectLst/>
                          <a:latin typeface="Arial" pitchFamily="34" charset="0"/>
                          <a:cs typeface="B Nazanin" pitchFamily="2" charset="-78"/>
                        </a:rPr>
                        <a:t>استراتژي ثانويه</a:t>
                      </a:r>
                      <a:endParaRPr kumimoji="0" lang="en-US" altLang="en-US" sz="1800" b="1" i="0" u="none" strike="noStrike" cap="none" normalizeH="0" baseline="0" dirty="0" smtClean="0">
                        <a:ln>
                          <a:noFill/>
                        </a:ln>
                        <a:solidFill>
                          <a:srgbClr val="5600B4"/>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مناسب براي مشاغلي ساده، تكراري و استانداردپذير</a:t>
                      </a:r>
                      <a:endParaRPr kumimoji="0" lang="en-US" altLang="en-US" sz="16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نيروي كار مورد نياز براي آنها، به ميزان كافي در بازاركار بيرون از شركت، موجود است</a:t>
                      </a:r>
                      <a:r>
                        <a:rPr kumimoji="0" lang="en-US" altLang="en-US" sz="16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ctr"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ضرورتي در پرورش و نگهداري اين كاركنان وجود </a:t>
                      </a:r>
                      <a:r>
                        <a:rPr kumimoji="0" lang="ar-SA" altLang="en-US" sz="1600" b="1" i="0" u="none" strike="noStrike" cap="none" normalizeH="0" baseline="0" dirty="0" smtClean="0">
                          <a:ln>
                            <a:noFill/>
                          </a:ln>
                          <a:solidFill>
                            <a:srgbClr val="660033"/>
                          </a:solidFill>
                          <a:effectLst/>
                          <a:latin typeface="Arial" pitchFamily="34" charset="0"/>
                          <a:cs typeface="B Nazanin" pitchFamily="2" charset="-78"/>
                        </a:rPr>
                        <a:t>ندارد.</a:t>
                      </a:r>
                      <a:endParaRPr kumimoji="0" lang="en-US" sz="1600" b="1" i="0" u="none" strike="noStrike" cap="none" normalizeH="0" baseline="0" dirty="0" smtClean="0">
                        <a:ln>
                          <a:noFill/>
                        </a:ln>
                        <a:solidFill>
                          <a:srgbClr val="660033"/>
                        </a:solidFill>
                        <a:effectLst/>
                        <a:latin typeface="Arial" pitchFamily="34" charset="0"/>
                        <a:cs typeface="B Nazanin" pitchFamily="2" charset="-78"/>
                      </a:endParaRPr>
                    </a:p>
                    <a:p>
                      <a:pPr algn="ctr" rtl="0"/>
                      <a:endParaRPr lang="fa-IR" sz="1600" dirty="0" smtClean="0">
                        <a:cs typeface="B Nazanin" pitchFamily="2" charset="-78"/>
                      </a:endParaRPr>
                    </a:p>
                  </a:txBody>
                  <a:tcPr>
                    <a:solidFill>
                      <a:schemeClr val="accent4">
                        <a:lumMod val="75000"/>
                        <a:alpha val="9000"/>
                      </a:schemeClr>
                    </a:solidFill>
                  </a:tcPr>
                </a:tc>
                <a:tc>
                  <a:txBody>
                    <a:bodyPr/>
                    <a:lstStyle/>
                    <a:p>
                      <a:pPr marL="0" marR="0" lvl="0" indent="0" algn="ctr" defTabSz="914400" rtl="0" eaLnBrk="1" fontAlgn="base" latinLnBrk="0" hangingPunct="1">
                        <a:lnSpc>
                          <a:spcPct val="100000"/>
                        </a:lnSpc>
                        <a:spcBef>
                          <a:spcPct val="0"/>
                        </a:spcBef>
                        <a:spcAft>
                          <a:spcPct val="50000"/>
                        </a:spcAft>
                        <a:buClrTx/>
                        <a:buSzTx/>
                        <a:buFontTx/>
                        <a:buNone/>
                        <a:tabLst/>
                      </a:pPr>
                      <a:r>
                        <a:rPr kumimoji="0" lang="en-US" altLang="ar-SA" sz="1800" b="1" i="0" u="none" strike="noStrike" cap="none" normalizeH="0" baseline="0" dirty="0" err="1" smtClean="0">
                          <a:ln>
                            <a:noFill/>
                          </a:ln>
                          <a:solidFill>
                            <a:srgbClr val="5600B4"/>
                          </a:solidFill>
                          <a:effectLst/>
                          <a:latin typeface="Arial" pitchFamily="34" charset="0"/>
                          <a:cs typeface="B Nazanin" pitchFamily="2" charset="-78"/>
                        </a:rPr>
                        <a:t>Parentalistic</a:t>
                      </a:r>
                      <a:r>
                        <a:rPr kumimoji="0" lang="en-US" altLang="en-US" sz="1800" b="1" i="0" u="none" strike="noStrike" cap="none" normalizeH="0" baseline="0" dirty="0" smtClean="0">
                          <a:ln>
                            <a:noFill/>
                          </a:ln>
                          <a:solidFill>
                            <a:srgbClr val="5600B4"/>
                          </a:solidFill>
                          <a:effectLst/>
                          <a:latin typeface="Arial" pitchFamily="34" charset="0"/>
                          <a:cs typeface="B Nazanin" pitchFamily="2" charset="-78"/>
                        </a:rPr>
                        <a:t> </a:t>
                      </a:r>
                      <a:r>
                        <a:rPr kumimoji="0" lang="ar-SA" altLang="en-US" sz="1800" b="1" i="0" u="none" strike="noStrike" cap="none" normalizeH="0" baseline="0" dirty="0" smtClean="0">
                          <a:ln>
                            <a:noFill/>
                          </a:ln>
                          <a:solidFill>
                            <a:srgbClr val="5600B4"/>
                          </a:solidFill>
                          <a:effectLst/>
                          <a:latin typeface="Arial" pitchFamily="34" charset="0"/>
                          <a:cs typeface="B Nazanin" pitchFamily="2" charset="-78"/>
                        </a:rPr>
                        <a:t>استراتژي پدرانه</a:t>
                      </a:r>
                      <a:endParaRPr kumimoji="0" lang="fa-IR" altLang="en-US" sz="1400" b="1" i="0" u="none" strike="noStrike" cap="none" normalizeH="0" baseline="0" dirty="0" smtClean="0">
                        <a:ln>
                          <a:noFill/>
                        </a:ln>
                        <a:solidFill>
                          <a:srgbClr val="5600B4"/>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مناسب براي مشاغلي ساده، تكراري و استانداردپذير</a:t>
                      </a:r>
                      <a:endParaRPr kumimoji="0" lang="en-US" altLang="en-US" sz="1400" b="1" i="0" u="none" strike="noStrike" cap="none" normalizeH="0" baseline="0" dirty="0" smtClean="0">
                        <a:ln>
                          <a:noFill/>
                        </a:ln>
                        <a:solidFill>
                          <a:srgbClr val="660033"/>
                        </a:solidFill>
                        <a:effectLst/>
                        <a:latin typeface="Arial" pitchFamily="34" charset="0"/>
                        <a:cs typeface="B Nazanin" pitchFamily="2" charset="-78"/>
                      </a:endParaRP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مديريت شركت، تمايل به نگهداري و ارتقاء كاركنان موجود و هماهنگ نمودن آنها با فرهنگ سازماني شركت دارد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p>
                      <a:pPr marL="342900" marR="0" lvl="0" indent="-342900" algn="justLow" defTabSz="914400" rtl="1" eaLnBrk="1" fontAlgn="base" latinLnBrk="0" hangingPunct="1">
                        <a:lnSpc>
                          <a:spcPct val="100000"/>
                        </a:lnSpc>
                        <a:spcBef>
                          <a:spcPct val="0"/>
                        </a:spcBef>
                        <a:spcAft>
                          <a:spcPct val="50000"/>
                        </a:spcAft>
                        <a:buClrTx/>
                        <a:buSzTx/>
                        <a:buFont typeface="+mj-lt"/>
                        <a:buAutoNum type="arabicPeriod"/>
                        <a:tabLst/>
                      </a:pP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در‌صورت وجود پست</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هاي خالي با ارتقاء كاركنان موجود، به پر‌كردن اين پست</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ها اقدام مي</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r>
                        <a:rPr kumimoji="0" lang="ar-SA" altLang="en-US" sz="1400" b="1" i="0" u="none" strike="noStrike" cap="none" normalizeH="0" baseline="0" dirty="0" smtClean="0">
                          <a:ln>
                            <a:noFill/>
                          </a:ln>
                          <a:solidFill>
                            <a:srgbClr val="660033"/>
                          </a:solidFill>
                          <a:effectLst/>
                          <a:latin typeface="Arial" pitchFamily="34" charset="0"/>
                          <a:cs typeface="B Nazanin" pitchFamily="2" charset="-78"/>
                        </a:rPr>
                        <a:t>شود</a:t>
                      </a:r>
                      <a:r>
                        <a:rPr kumimoji="0" lang="en-US" altLang="en-US" sz="1400" b="1" i="0" u="none" strike="noStrike" cap="none" normalizeH="0" baseline="0" dirty="0" smtClean="0">
                          <a:ln>
                            <a:noFill/>
                          </a:ln>
                          <a:solidFill>
                            <a:srgbClr val="660033"/>
                          </a:solidFill>
                          <a:effectLst/>
                          <a:latin typeface="Arial" pitchFamily="34" charset="0"/>
                          <a:cs typeface="B Nazanin" pitchFamily="2" charset="-78"/>
                        </a:rPr>
                        <a:t>.</a:t>
                      </a:r>
                    </a:p>
                  </a:txBody>
                  <a:tcPr>
                    <a:solidFill>
                      <a:schemeClr val="accent4">
                        <a:lumMod val="75000"/>
                        <a:alpha val="9000"/>
                      </a:schemeClr>
                    </a:solidFill>
                  </a:tcPr>
                </a:tc>
              </a:tr>
            </a:tbl>
          </a:graphicData>
        </a:graphic>
      </p:graphicFrame>
      <p:sp>
        <p:nvSpPr>
          <p:cNvPr id="3" name="Rounded Rectangle 2"/>
          <p:cNvSpPr/>
          <p:nvPr/>
        </p:nvSpPr>
        <p:spPr>
          <a:xfrm>
            <a:off x="1142976" y="1052736"/>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157376"/>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7215206" y="1576121"/>
            <a:ext cx="1714512"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6" name="Rectangle 15"/>
          <p:cNvSpPr>
            <a:spLocks noChangeArrowheads="1"/>
          </p:cNvSpPr>
          <p:nvPr/>
        </p:nvSpPr>
        <p:spPr bwMode="auto">
          <a:xfrm>
            <a:off x="1142977" y="1576121"/>
            <a:ext cx="178594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7" name="Straight Arrow Connector 6"/>
          <p:cNvCxnSpPr>
            <a:stCxn id="6" idx="3"/>
            <a:endCxn id="5" idx="1"/>
          </p:cNvCxnSpPr>
          <p:nvPr/>
        </p:nvCxnSpPr>
        <p:spPr>
          <a:xfrm>
            <a:off x="2928926" y="1774894"/>
            <a:ext cx="4286280"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792215" y="3905545"/>
            <a:ext cx="4752528" cy="91911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119489"/>
            <a:ext cx="901305" cy="404582"/>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محصول </a:t>
            </a:r>
            <a:endParaRPr lang="en-US" sz="1600" b="1" dirty="0">
              <a:cs typeface="B Nazanin" pitchFamily="2" charset="-78"/>
            </a:endParaRPr>
          </a:p>
        </p:txBody>
      </p:sp>
      <p:sp>
        <p:nvSpPr>
          <p:cNvPr id="10" name="Rectangle 14"/>
          <p:cNvSpPr>
            <a:spLocks noChangeArrowheads="1"/>
          </p:cNvSpPr>
          <p:nvPr/>
        </p:nvSpPr>
        <p:spPr bwMode="auto">
          <a:xfrm>
            <a:off x="142845" y="6231810"/>
            <a:ext cx="849786" cy="404582"/>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فرایند </a:t>
            </a:r>
            <a:endParaRPr lang="en-US" b="1" dirty="0">
              <a:cs typeface="B Nazanin" pitchFamily="2" charset="-78"/>
            </a:endParaRPr>
          </a:p>
        </p:txBody>
      </p:sp>
      <p:cxnSp>
        <p:nvCxnSpPr>
          <p:cNvPr id="11" name="Straight Arrow Connector 10"/>
          <p:cNvCxnSpPr>
            <a:stCxn id="9" idx="2"/>
            <a:endCxn id="10" idx="0"/>
          </p:cNvCxnSpPr>
          <p:nvPr/>
        </p:nvCxnSpPr>
        <p:spPr>
          <a:xfrm flipH="1">
            <a:off x="567738" y="2524071"/>
            <a:ext cx="7405" cy="3707739"/>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47379" y="3995977"/>
            <a:ext cx="3562426"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3" name="Rounded Rectangle 12"/>
          <p:cNvSpPr/>
          <p:nvPr/>
        </p:nvSpPr>
        <p:spPr>
          <a:xfrm>
            <a:off x="124492" y="1052736"/>
            <a:ext cx="901304" cy="872430"/>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4" name="Rectangle 2"/>
          <p:cNvSpPr txBox="1">
            <a:spLocks noChangeArrowheads="1"/>
          </p:cNvSpPr>
          <p:nvPr/>
        </p:nvSpPr>
        <p:spPr>
          <a:xfrm>
            <a:off x="1571604" y="500162"/>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استراتژي‌هاي تأمین منابع انساني </a:t>
            </a:r>
            <a:r>
              <a:rPr kumimoji="0" lang="fa-IR" sz="20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(بامبرگر و مشولم )</a:t>
            </a:r>
            <a:endParaRPr kumimoji="0" lang="en-US" sz="20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24" y="2214554"/>
          <a:ext cx="7858132" cy="4398411"/>
        </p:xfrm>
        <a:graphic>
          <a:graphicData uri="http://schemas.openxmlformats.org/drawingml/2006/table">
            <a:tbl>
              <a:tblPr rtl="1" firstRow="1" bandRow="1">
                <a:tableStyleId>{D7AC3CCA-C797-4891-BE02-D94E43425B78}</a:tableStyleId>
              </a:tblPr>
              <a:tblGrid>
                <a:gridCol w="3761872"/>
                <a:gridCol w="4096260"/>
              </a:tblGrid>
              <a:tr h="2020971">
                <a:tc>
                  <a:txBody>
                    <a:bodyPr/>
                    <a:lstStyle/>
                    <a:p>
                      <a:pPr lvl="1" algn="r" rtl="1">
                        <a:buFont typeface="Wingdings" pitchFamily="2" charset="2"/>
                        <a:buChar char="v"/>
                      </a:pPr>
                      <a:r>
                        <a:rPr lang="fa-IR" sz="2400" b="1" u="none" dirty="0" smtClean="0">
                          <a:solidFill>
                            <a:srgbClr val="7030A0"/>
                          </a:solidFill>
                          <a:effectLst/>
                          <a:cs typeface="B Titr" pitchFamily="2" charset="-78"/>
                        </a:rPr>
                        <a:t>4.</a:t>
                      </a:r>
                      <a:r>
                        <a:rPr lang="fa-IR" sz="2400" b="1" u="none" baseline="0" dirty="0" smtClean="0">
                          <a:solidFill>
                            <a:srgbClr val="3333FF"/>
                          </a:solidFill>
                          <a:effectLst/>
                          <a:cs typeface="B Titr" pitchFamily="2" charset="-78"/>
                        </a:rPr>
                        <a:t> </a:t>
                      </a:r>
                      <a:r>
                        <a:rPr lang="fa-IR" sz="2400" b="1" u="none" dirty="0" smtClean="0">
                          <a:solidFill>
                            <a:srgbClr val="3333FF"/>
                          </a:solidFill>
                          <a:effectLst/>
                          <a:cs typeface="B Titr" pitchFamily="2" charset="-78"/>
                        </a:rPr>
                        <a:t>پیمانکارانه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Free</a:t>
                      </a:r>
                      <a:r>
                        <a:rPr kumimoji="0" lang="en-US" altLang="ar-SA" sz="1800" b="1" i="0" u="none" strike="noStrike" cap="none" normalizeH="0" baseline="0" dirty="0" smtClean="0">
                          <a:ln>
                            <a:noFill/>
                          </a:ln>
                          <a:solidFill>
                            <a:srgbClr val="660033"/>
                          </a:solidFill>
                          <a:effectLst/>
                          <a:latin typeface="Arial" pitchFamily="34" charset="0"/>
                          <a:cs typeface="B Nazanin" pitchFamily="2" charset="-78"/>
                        </a:rPr>
                        <a:t>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agent</a:t>
                      </a:r>
                      <a:endParaRPr lang="fa-IR" sz="28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سیستم باز</a:t>
                      </a:r>
                    </a:p>
                    <a:p>
                      <a:pPr lvl="1" algn="r" rtl="1">
                        <a:buFont typeface="Wingdings" pitchFamily="2" charset="2"/>
                        <a:buChar char="v"/>
                        <a:defRPr/>
                      </a:pPr>
                      <a:r>
                        <a:rPr lang="fa-IR" sz="2000" b="1" baseline="0" dirty="0" smtClean="0">
                          <a:cs typeface="B Nazanin" pitchFamily="2" charset="-78"/>
                        </a:rPr>
                        <a:t>. هدف : جذب منابع </a:t>
                      </a:r>
                    </a:p>
                    <a:p>
                      <a:pPr lvl="1" algn="r" rtl="1">
                        <a:buFont typeface="Wingdings" pitchFamily="2" charset="2"/>
                        <a:buChar char="v"/>
                        <a:defRPr/>
                      </a:pPr>
                      <a:r>
                        <a:rPr lang="fa-IR" sz="2000" b="1" baseline="0" dirty="0" smtClean="0">
                          <a:cs typeface="B Nazanin" pitchFamily="2" charset="-78"/>
                        </a:rPr>
                        <a:t>. ابزار : انعطاف پذیری</a:t>
                      </a:r>
                    </a:p>
                    <a:p>
                      <a:pPr lvl="1" algn="r" rtl="1">
                        <a:buFont typeface="Wingdings" pitchFamily="2" charset="2"/>
                        <a:buChar char="v"/>
                        <a:defRPr/>
                      </a:pPr>
                      <a:r>
                        <a:rPr lang="fa-IR" sz="2000" b="1" baseline="0" dirty="0" smtClean="0">
                          <a:cs typeface="B Nazanin" pitchFamily="2" charset="-78"/>
                        </a:rPr>
                        <a:t>. ساختار : بسیار ارگانیک</a:t>
                      </a:r>
                      <a:endParaRPr lang="ar-SA" sz="2000" b="1" dirty="0" smtClean="0">
                        <a:cs typeface="B Nazanin" pitchFamily="2" charset="-78"/>
                      </a:endParaRPr>
                    </a:p>
                  </a:txBody>
                  <a:tcPr anchor="ctr">
                    <a:solidFill>
                      <a:schemeClr val="accent4">
                        <a:lumMod val="75000"/>
                        <a:alpha val="9000"/>
                      </a:schemeClr>
                    </a:solidFill>
                  </a:tcPr>
                </a:tc>
                <a:tc>
                  <a:txBody>
                    <a:bodyPr/>
                    <a:lstStyle/>
                    <a:p>
                      <a:pPr lvl="1" algn="r" rtl="1">
                        <a:buFont typeface="Wingdings" pitchFamily="2" charset="2"/>
                        <a:buChar char="v"/>
                      </a:pPr>
                      <a:r>
                        <a:rPr lang="fa-IR" sz="2400" b="0" dirty="0" smtClean="0">
                          <a:solidFill>
                            <a:srgbClr val="7030A0"/>
                          </a:solidFill>
                          <a:cs typeface="B Titr" pitchFamily="2" charset="-78"/>
                        </a:rPr>
                        <a:t>2. </a:t>
                      </a:r>
                      <a:r>
                        <a:rPr lang="fa-IR" sz="2400" b="0" baseline="0" dirty="0" smtClean="0">
                          <a:solidFill>
                            <a:srgbClr val="3333FF"/>
                          </a:solidFill>
                          <a:cs typeface="B Titr" pitchFamily="2" charset="-78"/>
                        </a:rPr>
                        <a:t>متعهدانه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Commitment</a:t>
                      </a:r>
                      <a:endParaRPr lang="fa-IR" sz="28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الگوی مدیریت : مبتنی بر روابط انسانی</a:t>
                      </a:r>
                    </a:p>
                    <a:p>
                      <a:pPr lvl="1" algn="r" rtl="1">
                        <a:buFont typeface="Wingdings" pitchFamily="2" charset="2"/>
                        <a:buChar char="v"/>
                        <a:defRPr/>
                      </a:pPr>
                      <a:r>
                        <a:rPr lang="fa-IR" sz="2000" b="1" baseline="0" dirty="0" smtClean="0">
                          <a:cs typeface="B Nazanin" pitchFamily="2" charset="-78"/>
                        </a:rPr>
                        <a:t>. هدف : توسعه نیروی انسانی</a:t>
                      </a:r>
                    </a:p>
                    <a:p>
                      <a:pPr lvl="1" algn="r" rtl="1">
                        <a:buFont typeface="Wingdings" pitchFamily="2" charset="2"/>
                        <a:buChar char="v"/>
                        <a:defRPr/>
                      </a:pPr>
                      <a:r>
                        <a:rPr lang="fa-IR" sz="2000" b="1" baseline="0" dirty="0" smtClean="0">
                          <a:cs typeface="B Nazanin" pitchFamily="2" charset="-78"/>
                        </a:rPr>
                        <a:t>. ابزار : حفظ وحدت / انسجام</a:t>
                      </a:r>
                    </a:p>
                    <a:p>
                      <a:pPr lvl="1" algn="r" rtl="1">
                        <a:buFont typeface="Wingdings" pitchFamily="2" charset="2"/>
                        <a:buChar char="v"/>
                        <a:defRPr/>
                      </a:pPr>
                      <a:r>
                        <a:rPr lang="fa-IR" sz="2000" b="1" baseline="0" dirty="0" smtClean="0">
                          <a:cs typeface="B Nazanin" pitchFamily="2" charset="-78"/>
                        </a:rPr>
                        <a:t>. ساختار : ارگانیک</a:t>
                      </a:r>
                      <a:endParaRPr lang="ar-SA" sz="2000" b="1" dirty="0" smtClean="0">
                        <a:cs typeface="B Nazanin" pitchFamily="2" charset="-78"/>
                      </a:endParaRPr>
                    </a:p>
                  </a:txBody>
                  <a:tcPr anchor="ctr">
                    <a:solidFill>
                      <a:schemeClr val="accent4">
                        <a:lumMod val="75000"/>
                        <a:alpha val="9000"/>
                      </a:schemeClr>
                    </a:solidFill>
                  </a:tcPr>
                </a:tc>
              </a:tr>
              <a:tr h="2336747">
                <a:tc>
                  <a:txBody>
                    <a:bodyPr/>
                    <a:lstStyle/>
                    <a:p>
                      <a:pPr lvl="1" algn="r" rtl="1">
                        <a:buFont typeface="Wingdings" pitchFamily="2" charset="2"/>
                        <a:buChar char="v"/>
                      </a:pPr>
                      <a:endParaRPr lang="fa-IR" sz="1800" b="1" dirty="0" smtClean="0">
                        <a:solidFill>
                          <a:srgbClr val="7030A0"/>
                        </a:solidFill>
                        <a:cs typeface="B Titr" pitchFamily="2" charset="-78"/>
                      </a:endParaRPr>
                    </a:p>
                    <a:p>
                      <a:pPr lvl="1" algn="r" rtl="1">
                        <a:buFont typeface="Wingdings" pitchFamily="2" charset="2"/>
                        <a:buChar char="v"/>
                      </a:pPr>
                      <a:r>
                        <a:rPr lang="fa-IR" sz="2800" b="1" u="none" dirty="0" smtClean="0">
                          <a:solidFill>
                            <a:srgbClr val="7030A0"/>
                          </a:solidFill>
                          <a:effectLst/>
                          <a:cs typeface="B Titr" pitchFamily="2" charset="-78"/>
                        </a:rPr>
                        <a:t>3.</a:t>
                      </a:r>
                      <a:r>
                        <a:rPr lang="fa-IR" sz="2800" b="1" u="none" dirty="0" smtClean="0">
                          <a:solidFill>
                            <a:srgbClr val="3333FF"/>
                          </a:solidFill>
                          <a:effectLst/>
                          <a:cs typeface="B Titr" pitchFamily="2" charset="-78"/>
                        </a:rPr>
                        <a:t> </a:t>
                      </a:r>
                      <a:r>
                        <a:rPr lang="fa-IR" sz="2400" b="1" u="none" baseline="0" dirty="0" smtClean="0">
                          <a:solidFill>
                            <a:srgbClr val="3333FF"/>
                          </a:solidFill>
                          <a:effectLst/>
                          <a:cs typeface="B Titr" pitchFamily="2" charset="-78"/>
                        </a:rPr>
                        <a:t>ثانویه  </a:t>
                      </a:r>
                      <a:r>
                        <a:rPr lang="fa-IR" sz="3200" b="1" u="none" baseline="0" dirty="0" smtClean="0">
                          <a:effectLst/>
                          <a:cs typeface="B Nazanin" pitchFamily="2" charset="-78"/>
                        </a:rPr>
                        <a:t> </a:t>
                      </a:r>
                      <a:r>
                        <a:rPr kumimoji="0" lang="en-US" altLang="ar-SA" sz="1600" b="1" i="0" u="none" strike="noStrike" cap="none" normalizeH="0" baseline="0" dirty="0" smtClean="0">
                          <a:ln>
                            <a:noFill/>
                          </a:ln>
                          <a:solidFill>
                            <a:srgbClr val="660033"/>
                          </a:solidFill>
                          <a:effectLst/>
                          <a:latin typeface="Arial" pitchFamily="34" charset="0"/>
                          <a:cs typeface="B Nazanin" pitchFamily="2" charset="-78"/>
                        </a:rPr>
                        <a:t>Secondary</a:t>
                      </a:r>
                      <a:endParaRPr lang="fa-IR" sz="3200" b="1" u="none" baseline="0" dirty="0" smtClean="0">
                        <a:effectLst/>
                        <a:cs typeface="B Nazanin"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عقلایی بودن</a:t>
                      </a:r>
                    </a:p>
                    <a:p>
                      <a:pPr lvl="1" algn="r" rtl="1">
                        <a:buFont typeface="Wingdings" pitchFamily="2" charset="2"/>
                        <a:buChar char="v"/>
                        <a:defRPr/>
                      </a:pPr>
                      <a:r>
                        <a:rPr lang="fa-IR" sz="2000" b="1" baseline="0" dirty="0" smtClean="0">
                          <a:cs typeface="B Nazanin" pitchFamily="2" charset="-78"/>
                        </a:rPr>
                        <a:t>. هدف : کارایی و اثر بخشی </a:t>
                      </a:r>
                    </a:p>
                    <a:p>
                      <a:pPr lvl="1" algn="r" rtl="1">
                        <a:buFont typeface="Wingdings" pitchFamily="2" charset="2"/>
                        <a:buChar char="v"/>
                        <a:defRPr/>
                      </a:pPr>
                      <a:r>
                        <a:rPr lang="fa-IR" sz="2000" b="1" baseline="0" dirty="0" smtClean="0">
                          <a:cs typeface="B Nazanin" pitchFamily="2" charset="-78"/>
                        </a:rPr>
                        <a:t>. ابزار : برنامه ریزی</a:t>
                      </a:r>
                    </a:p>
                    <a:p>
                      <a:pPr lvl="1" algn="r" rtl="1">
                        <a:buFont typeface="Wingdings" pitchFamily="2" charset="2"/>
                        <a:buChar char="v"/>
                        <a:defRPr/>
                      </a:pPr>
                      <a:r>
                        <a:rPr lang="fa-IR" sz="2000" b="1" baseline="0" dirty="0" smtClean="0">
                          <a:cs typeface="B Nazanin" pitchFamily="2" charset="-78"/>
                        </a:rPr>
                        <a:t>. ساختار : مکانیکی</a:t>
                      </a:r>
                      <a:endParaRPr lang="ar-SA" sz="2000" b="1" dirty="0" smtClean="0">
                        <a:cs typeface="B Nazanin" pitchFamily="2" charset="-78"/>
                      </a:endParaRPr>
                    </a:p>
                  </a:txBody>
                  <a:tcPr anchor="ctr">
                    <a:solidFill>
                      <a:schemeClr val="accent4">
                        <a:lumMod val="75000"/>
                        <a:alpha val="9000"/>
                      </a:schemeClr>
                    </a:solidFill>
                  </a:tcPr>
                </a:tc>
                <a:tc>
                  <a:txBody>
                    <a:bodyPr/>
                    <a:lstStyle/>
                    <a:p>
                      <a:pPr lvl="1" algn="r" rtl="1">
                        <a:buFont typeface="Wingdings" pitchFamily="2" charset="2"/>
                        <a:buChar char="v"/>
                      </a:pPr>
                      <a:r>
                        <a:rPr lang="fa-IR" sz="2400" b="1" u="none" dirty="0" smtClean="0">
                          <a:solidFill>
                            <a:srgbClr val="7030A0"/>
                          </a:solidFill>
                          <a:effectLst/>
                          <a:cs typeface="B Titr" pitchFamily="2" charset="-78"/>
                        </a:rPr>
                        <a:t>1.</a:t>
                      </a:r>
                      <a:r>
                        <a:rPr lang="fa-IR" sz="2400" b="1" u="none" dirty="0" smtClean="0">
                          <a:solidFill>
                            <a:srgbClr val="3333FF"/>
                          </a:solidFill>
                          <a:effectLst/>
                          <a:cs typeface="B Titr" pitchFamily="2" charset="-78"/>
                        </a:rPr>
                        <a:t> پدرانه    </a:t>
                      </a:r>
                      <a:r>
                        <a:rPr kumimoji="0" lang="en-US" altLang="ar-SA" sz="1600" b="1" i="0" u="none" strike="noStrike" cap="none" normalizeH="0" baseline="0" dirty="0" err="1" smtClean="0">
                          <a:ln>
                            <a:noFill/>
                          </a:ln>
                          <a:solidFill>
                            <a:srgbClr val="660033"/>
                          </a:solidFill>
                          <a:effectLst/>
                          <a:latin typeface="Arial" pitchFamily="34" charset="0"/>
                          <a:cs typeface="B Nazanin" pitchFamily="2" charset="-78"/>
                        </a:rPr>
                        <a:t>Parentalistic</a:t>
                      </a:r>
                      <a:endParaRPr lang="fa-IR" sz="2800" b="1" u="none" dirty="0" smtClean="0">
                        <a:effectLst/>
                        <a:cs typeface="B Titr" pitchFamily="2" charset="-78"/>
                      </a:endParaRPr>
                    </a:p>
                    <a:p>
                      <a:pPr lvl="1" algn="r" rtl="1">
                        <a:buFont typeface="Wingdings" pitchFamily="2" charset="2"/>
                        <a:buChar char="v"/>
                        <a:defRPr/>
                      </a:pPr>
                      <a:r>
                        <a:rPr lang="fa-IR" sz="2000" b="1" baseline="0" dirty="0" smtClean="0">
                          <a:cs typeface="B Nazanin" pitchFamily="2" charset="-78"/>
                        </a:rPr>
                        <a:t>. الگوی مدیریت : مبتنی بر فرآیندهای داخلی</a:t>
                      </a:r>
                    </a:p>
                    <a:p>
                      <a:pPr lvl="1" algn="r" rtl="1">
                        <a:buFont typeface="Wingdings" pitchFamily="2" charset="2"/>
                        <a:buChar char="v"/>
                        <a:defRPr/>
                      </a:pPr>
                      <a:r>
                        <a:rPr lang="fa-IR" sz="2000" b="1" baseline="0" dirty="0" smtClean="0">
                          <a:cs typeface="B Nazanin" pitchFamily="2" charset="-78"/>
                        </a:rPr>
                        <a:t>. هدف : ثبات</a:t>
                      </a:r>
                    </a:p>
                    <a:p>
                      <a:pPr lvl="1" algn="r" rtl="1">
                        <a:buFont typeface="Wingdings" pitchFamily="2" charset="2"/>
                        <a:buChar char="v"/>
                        <a:defRPr/>
                      </a:pPr>
                      <a:r>
                        <a:rPr lang="fa-IR" sz="2000" b="1" baseline="0" dirty="0" smtClean="0">
                          <a:cs typeface="B Nazanin" pitchFamily="2" charset="-78"/>
                        </a:rPr>
                        <a:t>. ابزار : مدیریت اطلاعات</a:t>
                      </a:r>
                    </a:p>
                    <a:p>
                      <a:pPr lvl="1" algn="r" rtl="1">
                        <a:buFont typeface="Wingdings" pitchFamily="2" charset="2"/>
                        <a:buChar char="v"/>
                        <a:defRPr/>
                      </a:pPr>
                      <a:r>
                        <a:rPr lang="fa-IR" sz="2000" b="1" baseline="0" dirty="0" smtClean="0">
                          <a:cs typeface="B Nazanin" pitchFamily="2" charset="-78"/>
                        </a:rPr>
                        <a:t>. ساختار : بسیار مکانیک</a:t>
                      </a:r>
                      <a:endParaRPr lang="ar-SA" sz="2000" b="1" dirty="0" smtClean="0">
                        <a:cs typeface="B Nazanin"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285860"/>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12"/>
          <p:cNvSpPr>
            <a:spLocks noChangeArrowheads="1"/>
          </p:cNvSpPr>
          <p:nvPr/>
        </p:nvSpPr>
        <p:spPr bwMode="auto">
          <a:xfrm>
            <a:off x="1142976" y="1326826"/>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بازار کار </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215338" y="1571612"/>
            <a:ext cx="714380"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خارج </a:t>
            </a:r>
            <a:endParaRPr lang="en-US" sz="1400" b="1" dirty="0">
              <a:cs typeface="B Nazanin" pitchFamily="2" charset="-78"/>
            </a:endParaRPr>
          </a:p>
        </p:txBody>
      </p:sp>
      <p:sp>
        <p:nvSpPr>
          <p:cNvPr id="6" name="Rectangle 15"/>
          <p:cNvSpPr>
            <a:spLocks noChangeArrowheads="1"/>
          </p:cNvSpPr>
          <p:nvPr/>
        </p:nvSpPr>
        <p:spPr bwMode="auto">
          <a:xfrm>
            <a:off x="1142976" y="1571612"/>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داخل </a:t>
            </a:r>
            <a:endParaRPr lang="en-US" sz="2000" b="1" dirty="0">
              <a:cs typeface="B Nazanin" pitchFamily="2" charset="-78"/>
            </a:endParaRPr>
          </a:p>
        </p:txBody>
      </p:sp>
      <p:cxnSp>
        <p:nvCxnSpPr>
          <p:cNvPr id="7" name="Straight Arrow Connector 6"/>
          <p:cNvCxnSpPr>
            <a:stCxn id="6" idx="3"/>
            <a:endCxn id="5" idx="1"/>
          </p:cNvCxnSpPr>
          <p:nvPr/>
        </p:nvCxnSpPr>
        <p:spPr>
          <a:xfrm>
            <a:off x="1928793" y="1770385"/>
            <a:ext cx="6286545" cy="15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616552" y="3955596"/>
            <a:ext cx="4429132"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14554"/>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محصول </a:t>
            </a:r>
            <a:endParaRPr lang="en-US" sz="1600" b="1" dirty="0">
              <a:cs typeface="B Nazanin" pitchFamily="2" charset="-78"/>
            </a:endParaRPr>
          </a:p>
        </p:txBody>
      </p:sp>
      <p:sp>
        <p:nvSpPr>
          <p:cNvPr id="10" name="Rectangle 14"/>
          <p:cNvSpPr>
            <a:spLocks noChangeArrowheads="1"/>
          </p:cNvSpPr>
          <p:nvPr/>
        </p:nvSpPr>
        <p:spPr bwMode="auto">
          <a:xfrm>
            <a:off x="142844"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فرایند </a:t>
            </a:r>
            <a:endParaRPr lang="en-US" b="1" dirty="0">
              <a:cs typeface="B Nazanin" pitchFamily="2" charset="-78"/>
            </a:endParaRPr>
          </a:p>
        </p:txBody>
      </p:sp>
      <p:cxnSp>
        <p:nvCxnSpPr>
          <p:cNvPr id="11" name="Straight Arrow Connector 10"/>
          <p:cNvCxnSpPr>
            <a:stCxn id="9" idx="2"/>
            <a:endCxn id="10" idx="0"/>
          </p:cNvCxnSpPr>
          <p:nvPr/>
        </p:nvCxnSpPr>
        <p:spPr>
          <a:xfrm rot="5400000">
            <a:off x="-1216748" y="4409496"/>
            <a:ext cx="3602983" cy="8188"/>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409592" y="4162580"/>
            <a:ext cx="350046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کنترل </a:t>
            </a:r>
            <a:endParaRPr lang="en-US" sz="1600" b="1" dirty="0">
              <a:solidFill>
                <a:srgbClr val="C00000"/>
              </a:solidFill>
              <a:cs typeface="B Titr" pitchFamily="2" charset="-78"/>
            </a:endParaRPr>
          </a:p>
        </p:txBody>
      </p:sp>
      <p:sp>
        <p:nvSpPr>
          <p:cNvPr id="13" name="Rounded Rectangle 12"/>
          <p:cNvSpPr/>
          <p:nvPr/>
        </p:nvSpPr>
        <p:spPr>
          <a:xfrm>
            <a:off x="124491" y="1285860"/>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3">
                    <a:lumMod val="50000"/>
                  </a:schemeClr>
                </a:solidFill>
              </a:rPr>
              <a:t>SRP</a:t>
            </a:r>
            <a:r>
              <a:rPr lang="en-US" sz="1400" b="1" spc="300" dirty="0" smtClean="0">
                <a:solidFill>
                  <a:schemeClr val="accent3">
                    <a:lumMod val="50000"/>
                  </a:schemeClr>
                </a:solidFill>
              </a:rPr>
              <a:t>s</a:t>
            </a:r>
            <a:endParaRPr lang="en-US" sz="2400" b="1" spc="300" dirty="0">
              <a:solidFill>
                <a:schemeClr val="accent3">
                  <a:lumMod val="50000"/>
                </a:schemeClr>
              </a:solidFill>
            </a:endParaRPr>
          </a:p>
        </p:txBody>
      </p:sp>
      <p:sp>
        <p:nvSpPr>
          <p:cNvPr id="14" name="Rectangle 2"/>
          <p:cNvSpPr txBox="1">
            <a:spLocks noChangeArrowheads="1"/>
          </p:cNvSpPr>
          <p:nvPr/>
        </p:nvSpPr>
        <p:spPr>
          <a:xfrm>
            <a:off x="1571604" y="663558"/>
            <a:ext cx="7500990" cy="336550"/>
          </a:xfrm>
          <a:prstGeom prst="rect">
            <a:avLst/>
          </a:prstGeom>
        </p:spPr>
        <p:txBody>
          <a:bodyP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استراتژي‌هاي تأمین منابع انساني </a:t>
            </a:r>
            <a:r>
              <a:rPr kumimoji="0" lang="fa-IR" sz="2000" b="1" i="0" u="none" strike="noStrike" kern="1200" cap="none" spc="0" normalizeH="0" baseline="0" noProof="0" dirty="0" smtClean="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rPr>
              <a:t>(بامبرگر و مشولم )</a:t>
            </a:r>
            <a:endParaRPr kumimoji="0" lang="en-US" sz="2000" b="0" i="0" u="none" strike="noStrike" kern="1200" cap="none" spc="0" normalizeH="0" baseline="0" noProof="0" dirty="0">
              <a:ln>
                <a:noFill/>
              </a:ln>
              <a:solidFill>
                <a:schemeClr val="accent2">
                  <a:lumMod val="50000"/>
                </a:schemeClr>
              </a:solidFill>
              <a:effectLst>
                <a:outerShdw blurRad="38100" dist="38100" dir="2700000" algn="tl">
                  <a:srgbClr val="C0C0C0"/>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285992"/>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افرادسازنده</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افراد افسرده</a:t>
                      </a: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افراد کم کار</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افراد تدافعی</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35729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98264"/>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مقاومت در برابر تغییر</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143900" y="1643050"/>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664251"/>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28794" y="1863024"/>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93682" y="4004140"/>
            <a:ext cx="4383392"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96156"/>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24490"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441120"/>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838220" y="4234017"/>
            <a:ext cx="4357719"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واقعیت</a:t>
            </a:r>
            <a:endParaRPr lang="en-US" sz="1600" b="1" dirty="0">
              <a:solidFill>
                <a:srgbClr val="C00000"/>
              </a:solidFill>
              <a:cs typeface="B Titr" pitchFamily="2" charset="-78"/>
            </a:endParaRPr>
          </a:p>
        </p:txBody>
      </p:sp>
      <p:sp>
        <p:nvSpPr>
          <p:cNvPr id="13" name="Rounded Rectangle 12"/>
          <p:cNvSpPr/>
          <p:nvPr/>
        </p:nvSpPr>
        <p:spPr>
          <a:xfrm>
            <a:off x="124491" y="13572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Rectangle 13"/>
          <p:cNvSpPr/>
          <p:nvPr/>
        </p:nvSpPr>
        <p:spPr>
          <a:xfrm>
            <a:off x="1821085" y="762640"/>
            <a:ext cx="7265450" cy="523220"/>
          </a:xfrm>
          <a:prstGeom prst="rect">
            <a:avLst/>
          </a:prstGeom>
        </p:spPr>
        <p:txBody>
          <a:bodyPr wrap="none">
            <a:spAutoFit/>
          </a:bodyPr>
          <a:lstStyle/>
          <a:p>
            <a:pPr indent="442913" algn="r" rtl="1">
              <a:buClr>
                <a:srgbClr val="C00000"/>
              </a:buClr>
              <a:buFont typeface="Wingdings" pitchFamily="2" charset="2"/>
              <a:buChar char="v"/>
            </a:pPr>
            <a:r>
              <a:rPr lang="fa-IR" sz="2800" b="1" dirty="0" smtClean="0">
                <a:solidFill>
                  <a:srgbClr val="000066"/>
                </a:solidFill>
                <a:cs typeface="B Titr" pitchFamily="2" charset="-78"/>
              </a:rPr>
              <a:t>چهارگروه افراد سازمان از دید کاربردی </a:t>
            </a:r>
            <a:r>
              <a:rPr lang="fa-IR" sz="2000" b="1" dirty="0" smtClean="0">
                <a:solidFill>
                  <a:srgbClr val="000066"/>
                </a:solidFill>
                <a:cs typeface="B Titr" pitchFamily="2" charset="-78"/>
              </a:rPr>
              <a:t>(مان فریدوریس)</a:t>
            </a:r>
            <a:endParaRPr lang="en-US" sz="2800"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2976" y="2285992"/>
          <a:ext cx="7858180" cy="4357718"/>
        </p:xfrm>
        <a:graphic>
          <a:graphicData uri="http://schemas.openxmlformats.org/drawingml/2006/table">
            <a:tbl>
              <a:tblPr rtl="1" firstRow="1" bandRow="1">
                <a:tableStyleId>{D7AC3CCA-C797-4891-BE02-D94E43425B78}</a:tableStyleId>
              </a:tblPr>
              <a:tblGrid>
                <a:gridCol w="3986781"/>
                <a:gridCol w="3871399"/>
              </a:tblGrid>
              <a:tr h="2020971">
                <a:tc>
                  <a:txBody>
                    <a:bodyPr/>
                    <a:lstStyle/>
                    <a:p>
                      <a:pPr algn="ctr" rtl="0">
                        <a:lnSpc>
                          <a:spcPct val="150000"/>
                        </a:lnSpc>
                      </a:pPr>
                      <a:r>
                        <a:rPr lang="fa-IR" sz="3200" b="1" dirty="0" smtClean="0">
                          <a:solidFill>
                            <a:srgbClr val="006600"/>
                          </a:solidFill>
                          <a:cs typeface="B Titr" pitchFamily="2" charset="-78"/>
                        </a:rPr>
                        <a:t>پیشنهاد کننده</a:t>
                      </a:r>
                    </a:p>
                    <a:p>
                      <a:pPr algn="ctr" rtl="0">
                        <a:lnSpc>
                          <a:spcPct val="150000"/>
                        </a:lnSpc>
                      </a:pPr>
                      <a:r>
                        <a:rPr lang="fa-IR" sz="2400" b="1" dirty="0" smtClean="0">
                          <a:solidFill>
                            <a:srgbClr val="006600"/>
                          </a:solidFill>
                          <a:cs typeface="B Titr" pitchFamily="2" charset="-78"/>
                        </a:rPr>
                        <a:t>(اظهار</a:t>
                      </a:r>
                      <a:r>
                        <a:rPr lang="fa-IR" sz="2400" b="1" baseline="0" dirty="0" smtClean="0">
                          <a:solidFill>
                            <a:srgbClr val="006600"/>
                          </a:solidFill>
                          <a:cs typeface="B Titr" pitchFamily="2" charset="-78"/>
                        </a:rPr>
                        <a:t> کردن)</a:t>
                      </a:r>
                      <a:endParaRPr lang="fa-IR" sz="24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مسامحه</a:t>
                      </a:r>
                    </a:p>
                  </a:txBody>
                  <a:tcPr anchor="ctr">
                    <a:solidFill>
                      <a:schemeClr val="accent4">
                        <a:lumMod val="75000"/>
                        <a:alpha val="9000"/>
                      </a:schemeClr>
                    </a:solidFill>
                  </a:tcPr>
                </a:tc>
              </a:tr>
              <a:tr h="2336747">
                <a:tc>
                  <a:txBody>
                    <a:bodyPr/>
                    <a:lstStyle/>
                    <a:p>
                      <a:pPr algn="ctr" rtl="0">
                        <a:lnSpc>
                          <a:spcPct val="150000"/>
                        </a:lnSpc>
                      </a:pPr>
                      <a:r>
                        <a:rPr lang="fa-IR" sz="3200" b="1" dirty="0" smtClean="0">
                          <a:solidFill>
                            <a:srgbClr val="006600"/>
                          </a:solidFill>
                          <a:cs typeface="B Titr" pitchFamily="2" charset="-78"/>
                        </a:rPr>
                        <a:t>وفاداری</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ترک کار</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3" name="Rounded Rectangle 2"/>
          <p:cNvSpPr/>
          <p:nvPr/>
        </p:nvSpPr>
        <p:spPr>
          <a:xfrm>
            <a:off x="1142976" y="1357298"/>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2"/>
          <p:cNvSpPr>
            <a:spLocks noChangeArrowheads="1"/>
          </p:cNvSpPr>
          <p:nvPr/>
        </p:nvSpPr>
        <p:spPr bwMode="auto">
          <a:xfrm>
            <a:off x="1142976" y="1398264"/>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امید</a:t>
            </a:r>
            <a:endParaRPr lang="en-US" sz="1600" b="1" dirty="0">
              <a:solidFill>
                <a:srgbClr val="C00000"/>
              </a:solidFill>
              <a:cs typeface="B Titr" pitchFamily="2" charset="-78"/>
            </a:endParaRPr>
          </a:p>
        </p:txBody>
      </p:sp>
      <p:sp>
        <p:nvSpPr>
          <p:cNvPr id="5" name="Rectangle 14"/>
          <p:cNvSpPr>
            <a:spLocks noChangeArrowheads="1"/>
          </p:cNvSpPr>
          <p:nvPr/>
        </p:nvSpPr>
        <p:spPr bwMode="auto">
          <a:xfrm>
            <a:off x="8143900" y="1643050"/>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زیاد</a:t>
            </a:r>
            <a:endParaRPr lang="en-US" b="1" dirty="0">
              <a:cs typeface="B Nazanin" pitchFamily="2" charset="-78"/>
            </a:endParaRPr>
          </a:p>
        </p:txBody>
      </p:sp>
      <p:sp>
        <p:nvSpPr>
          <p:cNvPr id="6" name="Rectangle 15"/>
          <p:cNvSpPr>
            <a:spLocks noChangeArrowheads="1"/>
          </p:cNvSpPr>
          <p:nvPr/>
        </p:nvSpPr>
        <p:spPr bwMode="auto">
          <a:xfrm>
            <a:off x="1142977" y="1664251"/>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sz="1600" b="1" dirty="0">
              <a:cs typeface="B Nazanin" pitchFamily="2" charset="-78"/>
            </a:endParaRPr>
          </a:p>
        </p:txBody>
      </p:sp>
      <p:cxnSp>
        <p:nvCxnSpPr>
          <p:cNvPr id="7" name="Straight Arrow Connector 6"/>
          <p:cNvCxnSpPr>
            <a:stCxn id="6" idx="3"/>
            <a:endCxn id="5" idx="1"/>
          </p:cNvCxnSpPr>
          <p:nvPr/>
        </p:nvCxnSpPr>
        <p:spPr>
          <a:xfrm>
            <a:off x="1928794" y="1863024"/>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6200000">
            <a:off x="-1580845" y="3991303"/>
            <a:ext cx="4357718"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4"/>
          <p:cNvSpPr>
            <a:spLocks noChangeArrowheads="1"/>
          </p:cNvSpPr>
          <p:nvPr/>
        </p:nvSpPr>
        <p:spPr bwMode="auto">
          <a:xfrm>
            <a:off x="124490" y="2296156"/>
            <a:ext cx="928694"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0" name="Rectangle 14"/>
          <p:cNvSpPr>
            <a:spLocks noChangeArrowheads="1"/>
          </p:cNvSpPr>
          <p:nvPr/>
        </p:nvSpPr>
        <p:spPr bwMode="auto">
          <a:xfrm>
            <a:off x="124490" y="6215082"/>
            <a:ext cx="875609"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1" name="Straight Arrow Connector 10"/>
          <p:cNvCxnSpPr>
            <a:stCxn id="9" idx="2"/>
            <a:endCxn id="10" idx="0"/>
          </p:cNvCxnSpPr>
          <p:nvPr/>
        </p:nvCxnSpPr>
        <p:spPr>
          <a:xfrm rot="5400000">
            <a:off x="-1185124" y="4441120"/>
            <a:ext cx="3521381"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rot="16200000">
            <a:off x="-1838220" y="4234017"/>
            <a:ext cx="4357719"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رضایت</a:t>
            </a:r>
            <a:endParaRPr lang="en-US" sz="1600" b="1" dirty="0">
              <a:solidFill>
                <a:srgbClr val="C00000"/>
              </a:solidFill>
              <a:cs typeface="B Titr" pitchFamily="2" charset="-78"/>
            </a:endParaRPr>
          </a:p>
        </p:txBody>
      </p:sp>
      <p:sp>
        <p:nvSpPr>
          <p:cNvPr id="13" name="Rounded Rectangle 12"/>
          <p:cNvSpPr/>
          <p:nvPr/>
        </p:nvSpPr>
        <p:spPr>
          <a:xfrm>
            <a:off x="124491" y="1357274"/>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
        <p:nvSpPr>
          <p:cNvPr id="14" name="Rectangle 13"/>
          <p:cNvSpPr/>
          <p:nvPr/>
        </p:nvSpPr>
        <p:spPr>
          <a:xfrm>
            <a:off x="3733223" y="620688"/>
            <a:ext cx="5410777" cy="523220"/>
          </a:xfrm>
          <a:prstGeom prst="rect">
            <a:avLst/>
          </a:prstGeom>
        </p:spPr>
        <p:txBody>
          <a:bodyPr wrap="none">
            <a:spAutoFit/>
          </a:bodyPr>
          <a:lstStyle/>
          <a:p>
            <a:pPr indent="442913" algn="r" rtl="1">
              <a:buClr>
                <a:srgbClr val="C00000"/>
              </a:buClr>
              <a:buFont typeface="Wingdings" pitchFamily="2" charset="2"/>
              <a:buChar char="v"/>
            </a:pPr>
            <a:r>
              <a:rPr lang="fa-IR" sz="2800" b="1" dirty="0" smtClean="0">
                <a:solidFill>
                  <a:srgbClr val="000066"/>
                </a:solidFill>
                <a:cs typeface="B Titr" pitchFamily="2" charset="-78"/>
              </a:rPr>
              <a:t>بروز احساسات توسط کارکنان ناراضی </a:t>
            </a:r>
            <a:endParaRPr lang="en-US" sz="2800"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0171" y="548680"/>
            <a:ext cx="2531782" cy="646331"/>
          </a:xfrm>
          <a:prstGeom prst="rect">
            <a:avLst/>
          </a:prstGeom>
        </p:spPr>
        <p:txBody>
          <a:bodyPr wrap="none">
            <a:spAutoFit/>
          </a:bodyPr>
          <a:lstStyle/>
          <a:p>
            <a:pPr indent="442913" algn="r" rtl="1">
              <a:buClr>
                <a:srgbClr val="C00000"/>
              </a:buClr>
              <a:buFont typeface="Wingdings" pitchFamily="2" charset="2"/>
              <a:buChar char="v"/>
            </a:pPr>
            <a:r>
              <a:rPr lang="fa-IR" sz="3600" b="1" dirty="0" smtClean="0">
                <a:solidFill>
                  <a:srgbClr val="5600B4"/>
                </a:solidFill>
                <a:cs typeface="B Titr" pitchFamily="2" charset="-78"/>
              </a:rPr>
              <a:t>آینده نگری</a:t>
            </a:r>
          </a:p>
        </p:txBody>
      </p:sp>
      <p:graphicFrame>
        <p:nvGraphicFramePr>
          <p:cNvPr id="3" name="Table 2"/>
          <p:cNvGraphicFramePr>
            <a:graphicFrameLocks noGrp="1"/>
          </p:cNvGraphicFramePr>
          <p:nvPr/>
        </p:nvGraphicFramePr>
        <p:xfrm>
          <a:off x="1142976" y="2191754"/>
          <a:ext cx="7858180" cy="4455376"/>
        </p:xfrm>
        <a:graphic>
          <a:graphicData uri="http://schemas.openxmlformats.org/drawingml/2006/table">
            <a:tbl>
              <a:tblPr rtl="1" firstRow="1" bandRow="1">
                <a:tableStyleId>{D7AC3CCA-C797-4891-BE02-D94E43425B78}</a:tableStyleId>
              </a:tblPr>
              <a:tblGrid>
                <a:gridCol w="3986781"/>
                <a:gridCol w="3871399"/>
              </a:tblGrid>
              <a:tr h="2066261">
                <a:tc>
                  <a:txBody>
                    <a:bodyPr/>
                    <a:lstStyle/>
                    <a:p>
                      <a:pPr algn="ctr" rtl="0">
                        <a:lnSpc>
                          <a:spcPct val="150000"/>
                        </a:lnSpc>
                      </a:pPr>
                      <a:r>
                        <a:rPr lang="fa-IR" sz="3200" b="1" dirty="0" smtClean="0">
                          <a:solidFill>
                            <a:srgbClr val="006600"/>
                          </a:solidFill>
                          <a:cs typeface="B Titr" pitchFamily="2" charset="-78"/>
                        </a:rPr>
                        <a:t>آینده ساز</a:t>
                      </a:r>
                      <a:endParaRPr lang="fa-IR" sz="24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تجربه پذیر</a:t>
                      </a:r>
                    </a:p>
                  </a:txBody>
                  <a:tcPr anchor="ctr">
                    <a:solidFill>
                      <a:schemeClr val="accent4">
                        <a:lumMod val="75000"/>
                        <a:alpha val="9000"/>
                      </a:schemeClr>
                    </a:solidFill>
                  </a:tcPr>
                </a:tc>
              </a:tr>
              <a:tr h="2389115">
                <a:tc>
                  <a:txBody>
                    <a:bodyPr/>
                    <a:lstStyle/>
                    <a:p>
                      <a:pPr algn="ctr" rtl="0">
                        <a:lnSpc>
                          <a:spcPct val="150000"/>
                        </a:lnSpc>
                      </a:pPr>
                      <a:r>
                        <a:rPr lang="fa-IR" sz="3200" b="1" dirty="0" smtClean="0">
                          <a:solidFill>
                            <a:srgbClr val="006600"/>
                          </a:solidFill>
                          <a:cs typeface="B Titr" pitchFamily="2" charset="-78"/>
                        </a:rPr>
                        <a:t>آینده نگر</a:t>
                      </a:r>
                      <a:endParaRPr lang="fa-IR" sz="3200" b="1" dirty="0" smtClean="0">
                        <a:solidFill>
                          <a:srgbClr val="3333FF"/>
                        </a:solidFill>
                        <a:cs typeface="B Titr" pitchFamily="2" charset="-78"/>
                      </a:endParaRPr>
                    </a:p>
                  </a:txBody>
                  <a:tcPr anchor="ctr">
                    <a:solidFill>
                      <a:schemeClr val="accent4">
                        <a:lumMod val="75000"/>
                        <a:alpha val="9000"/>
                      </a:schemeClr>
                    </a:solidFill>
                  </a:tcPr>
                </a:tc>
                <a:tc>
                  <a:txBody>
                    <a:bodyPr/>
                    <a:lstStyle/>
                    <a:p>
                      <a:pPr algn="ctr" rtl="0">
                        <a:lnSpc>
                          <a:spcPct val="150000"/>
                        </a:lnSpc>
                      </a:pPr>
                      <a:r>
                        <a:rPr lang="fa-IR" sz="3200" b="1" dirty="0" smtClean="0">
                          <a:solidFill>
                            <a:srgbClr val="006600"/>
                          </a:solidFill>
                          <a:cs typeface="B Titr" pitchFamily="2" charset="-78"/>
                        </a:rPr>
                        <a:t>گذشته نگر</a:t>
                      </a:r>
                      <a:endParaRPr lang="fa-IR" sz="3200" b="1" dirty="0" smtClean="0">
                        <a:solidFill>
                          <a:srgbClr val="3333FF"/>
                        </a:solidFill>
                        <a:cs typeface="B Titr" pitchFamily="2" charset="-78"/>
                      </a:endParaRPr>
                    </a:p>
                  </a:txBody>
                  <a:tcPr anchor="ctr">
                    <a:solidFill>
                      <a:schemeClr val="accent4">
                        <a:lumMod val="75000"/>
                        <a:alpha val="9000"/>
                      </a:schemeClr>
                    </a:solidFill>
                  </a:tcPr>
                </a:tc>
              </a:tr>
            </a:tbl>
          </a:graphicData>
        </a:graphic>
      </p:graphicFrame>
      <p:sp>
        <p:nvSpPr>
          <p:cNvPr id="4" name="Rounded Rectangle 3"/>
          <p:cNvSpPr/>
          <p:nvPr/>
        </p:nvSpPr>
        <p:spPr>
          <a:xfrm>
            <a:off x="1142976" y="1263060"/>
            <a:ext cx="7858180" cy="857256"/>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2"/>
          <p:cNvSpPr>
            <a:spLocks noChangeArrowheads="1"/>
          </p:cNvSpPr>
          <p:nvPr/>
        </p:nvSpPr>
        <p:spPr bwMode="auto">
          <a:xfrm>
            <a:off x="1142976" y="1304026"/>
            <a:ext cx="7858180" cy="459100"/>
          </a:xfrm>
          <a:prstGeom prst="rect">
            <a:avLst/>
          </a:prstGeom>
          <a:noFill/>
          <a:ln w="9525">
            <a:noFill/>
            <a:miter lim="800000"/>
            <a:headEnd/>
            <a:tailEnd/>
          </a:ln>
        </p:spPr>
        <p:txBody>
          <a:bodyPr wrap="square" lIns="90488" tIns="44450" rIns="90488" bIns="44450">
            <a:spAutoFit/>
          </a:bodyPr>
          <a:lstStyle/>
          <a:p>
            <a:pPr algn="ctr" rtl="1" eaLnBrk="0" hangingPunct="0"/>
            <a:r>
              <a:rPr lang="fa-IR" sz="2400" b="1" dirty="0" smtClean="0">
                <a:solidFill>
                  <a:srgbClr val="C00000"/>
                </a:solidFill>
                <a:cs typeface="B Titr" pitchFamily="2" charset="-78"/>
              </a:rPr>
              <a:t>زمان</a:t>
            </a:r>
            <a:endParaRPr lang="en-US" sz="1600" b="1" dirty="0">
              <a:solidFill>
                <a:srgbClr val="C00000"/>
              </a:solidFill>
              <a:cs typeface="B Titr" pitchFamily="2" charset="-78"/>
            </a:endParaRPr>
          </a:p>
        </p:txBody>
      </p:sp>
      <p:sp>
        <p:nvSpPr>
          <p:cNvPr id="6" name="Rectangle 14"/>
          <p:cNvSpPr>
            <a:spLocks noChangeArrowheads="1"/>
          </p:cNvSpPr>
          <p:nvPr/>
        </p:nvSpPr>
        <p:spPr bwMode="auto">
          <a:xfrm>
            <a:off x="8143900" y="1548812"/>
            <a:ext cx="857256" cy="459100"/>
          </a:xfrm>
          <a:prstGeom prst="rect">
            <a:avLst/>
          </a:prstGeom>
          <a:noFill/>
          <a:ln w="9525">
            <a:noFill/>
            <a:miter lim="800000"/>
            <a:headEnd/>
            <a:tailEnd/>
          </a:ln>
        </p:spPr>
        <p:txBody>
          <a:bodyPr wrap="square" lIns="90488" tIns="44450" rIns="90488" bIns="44450">
            <a:spAutoFit/>
          </a:bodyPr>
          <a:lstStyle/>
          <a:p>
            <a:pPr algn="ctr" eaLnBrk="0" hangingPunct="0"/>
            <a:r>
              <a:rPr lang="fa-IR" sz="2400" b="1" dirty="0" smtClean="0">
                <a:cs typeface="B Nazanin" pitchFamily="2" charset="-78"/>
              </a:rPr>
              <a:t>آینده</a:t>
            </a:r>
            <a:endParaRPr lang="en-US" b="1" dirty="0">
              <a:cs typeface="B Nazanin" pitchFamily="2" charset="-78"/>
            </a:endParaRPr>
          </a:p>
        </p:txBody>
      </p:sp>
      <p:sp>
        <p:nvSpPr>
          <p:cNvPr id="7" name="Rectangle 15"/>
          <p:cNvSpPr>
            <a:spLocks noChangeArrowheads="1"/>
          </p:cNvSpPr>
          <p:nvPr/>
        </p:nvSpPr>
        <p:spPr bwMode="auto">
          <a:xfrm>
            <a:off x="1142977" y="1570013"/>
            <a:ext cx="785817" cy="397545"/>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گذشته</a:t>
            </a:r>
            <a:endParaRPr lang="en-US" sz="1600" b="1" dirty="0">
              <a:cs typeface="B Nazanin" pitchFamily="2" charset="-78"/>
            </a:endParaRPr>
          </a:p>
        </p:txBody>
      </p:sp>
      <p:cxnSp>
        <p:nvCxnSpPr>
          <p:cNvPr id="8" name="Straight Arrow Connector 7"/>
          <p:cNvCxnSpPr>
            <a:stCxn id="7" idx="3"/>
            <a:endCxn id="6" idx="1"/>
          </p:cNvCxnSpPr>
          <p:nvPr/>
        </p:nvCxnSpPr>
        <p:spPr>
          <a:xfrm>
            <a:off x="1928794" y="1768786"/>
            <a:ext cx="6215106" cy="9576"/>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109807" y="2191730"/>
            <a:ext cx="961731" cy="4455400"/>
            <a:chOff x="109807" y="2285968"/>
            <a:chExt cx="961731" cy="3214734"/>
          </a:xfrm>
        </p:grpSpPr>
        <p:sp>
          <p:nvSpPr>
            <p:cNvPr id="9" name="Rounded Rectangle 8"/>
            <p:cNvSpPr/>
            <p:nvPr/>
          </p:nvSpPr>
          <p:spPr>
            <a:xfrm rot="16200000">
              <a:off x="-1009353" y="3419811"/>
              <a:ext cx="3214734" cy="947048"/>
            </a:xfrm>
            <a:prstGeom prst="roundRect">
              <a:avLst/>
            </a:prstGeom>
            <a:solidFill>
              <a:schemeClr val="accent3">
                <a:lumMod val="60000"/>
                <a:lumOff val="40000"/>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p:cNvSpPr>
              <a:spLocks noChangeArrowheads="1"/>
            </p:cNvSpPr>
            <p:nvPr/>
          </p:nvSpPr>
          <p:spPr bwMode="auto">
            <a:xfrm>
              <a:off x="124490" y="2296156"/>
              <a:ext cx="928694" cy="286843"/>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زیاد</a:t>
              </a:r>
              <a:endParaRPr lang="en-US" sz="1600" b="1" dirty="0">
                <a:cs typeface="B Nazanin" pitchFamily="2" charset="-78"/>
              </a:endParaRPr>
            </a:p>
          </p:txBody>
        </p:sp>
        <p:sp>
          <p:nvSpPr>
            <p:cNvPr id="11" name="Rectangle 14"/>
            <p:cNvSpPr>
              <a:spLocks noChangeArrowheads="1"/>
            </p:cNvSpPr>
            <p:nvPr/>
          </p:nvSpPr>
          <p:spPr bwMode="auto">
            <a:xfrm>
              <a:off x="124490" y="5072074"/>
              <a:ext cx="875609" cy="286843"/>
            </a:xfrm>
            <a:prstGeom prst="rect">
              <a:avLst/>
            </a:prstGeom>
            <a:noFill/>
            <a:ln w="9525">
              <a:noFill/>
              <a:miter lim="800000"/>
              <a:headEnd/>
              <a:tailEnd/>
            </a:ln>
          </p:spPr>
          <p:txBody>
            <a:bodyPr wrap="square" lIns="90488" tIns="44450" rIns="90488" bIns="44450">
              <a:spAutoFit/>
            </a:bodyPr>
            <a:lstStyle/>
            <a:p>
              <a:pPr algn="ctr" eaLnBrk="0" hangingPunct="0"/>
              <a:r>
                <a:rPr lang="fa-IR" sz="2000" b="1" dirty="0" smtClean="0">
                  <a:cs typeface="B Nazanin" pitchFamily="2" charset="-78"/>
                </a:rPr>
                <a:t>کم</a:t>
              </a:r>
              <a:endParaRPr lang="en-US" b="1" dirty="0">
                <a:cs typeface="B Nazanin" pitchFamily="2" charset="-78"/>
              </a:endParaRPr>
            </a:p>
          </p:txBody>
        </p:sp>
        <p:cxnSp>
          <p:nvCxnSpPr>
            <p:cNvPr id="12" name="Straight Arrow Connector 11"/>
            <p:cNvCxnSpPr>
              <a:stCxn id="10" idx="2"/>
              <a:endCxn id="11" idx="0"/>
            </p:cNvCxnSpPr>
            <p:nvPr/>
          </p:nvCxnSpPr>
          <p:spPr>
            <a:xfrm rot="5400000">
              <a:off x="-668971" y="3814266"/>
              <a:ext cx="2489075" cy="26542"/>
            </a:xfrm>
            <a:prstGeom prst="straightConnector1">
              <a:avLst/>
            </a:prstGeom>
            <a:ln>
              <a:solidFill>
                <a:schemeClr val="accent3">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16200000">
              <a:off x="-1266716" y="3662513"/>
              <a:ext cx="3214712" cy="461665"/>
            </a:xfrm>
            <a:prstGeom prst="rect">
              <a:avLst/>
            </a:prstGeom>
          </p:spPr>
          <p:txBody>
            <a:bodyPr wrap="square">
              <a:spAutoFit/>
            </a:bodyPr>
            <a:lstStyle/>
            <a:p>
              <a:pPr algn="ctr" rtl="1" eaLnBrk="0" hangingPunct="0"/>
              <a:r>
                <a:rPr lang="fa-IR" sz="2400" b="1" dirty="0" smtClean="0">
                  <a:solidFill>
                    <a:srgbClr val="C00000"/>
                  </a:solidFill>
                  <a:cs typeface="B Titr" pitchFamily="2" charset="-78"/>
                </a:rPr>
                <a:t>کاربرد </a:t>
              </a:r>
              <a:r>
                <a:rPr lang="fa-IR" sz="1600" b="1" dirty="0" smtClean="0">
                  <a:solidFill>
                    <a:srgbClr val="C00000"/>
                  </a:solidFill>
                  <a:cs typeface="B Titr" pitchFamily="2" charset="-78"/>
                </a:rPr>
                <a:t>(بکارگیری)</a:t>
              </a:r>
              <a:endParaRPr lang="en-US" sz="1600" b="1" dirty="0">
                <a:solidFill>
                  <a:srgbClr val="C00000"/>
                </a:solidFill>
                <a:cs typeface="B Titr" pitchFamily="2" charset="-78"/>
              </a:endParaRPr>
            </a:p>
          </p:txBody>
        </p:sp>
      </p:grpSp>
      <p:sp>
        <p:nvSpPr>
          <p:cNvPr id="14" name="Rounded Rectangle 13"/>
          <p:cNvSpPr/>
          <p:nvPr/>
        </p:nvSpPr>
        <p:spPr>
          <a:xfrm>
            <a:off x="124491" y="1263036"/>
            <a:ext cx="928693" cy="857256"/>
          </a:xfrm>
          <a:prstGeom prst="roundRect">
            <a:avLst/>
          </a:prstGeom>
          <a:solidFill>
            <a:schemeClr val="accent6">
              <a:lumMod val="60000"/>
              <a:lumOff val="40000"/>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SRP</a:t>
            </a:r>
            <a:r>
              <a:rPr lang="en-US" sz="1400" b="1" spc="300" dirty="0" smtClean="0">
                <a:solidFill>
                  <a:schemeClr val="tx1"/>
                </a:solidFill>
              </a:rPr>
              <a:t>s</a:t>
            </a:r>
            <a:endParaRPr lang="en-US" sz="2400" b="1" spc="3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9745</Words>
  <Application>Microsoft Office PowerPoint</Application>
  <PresentationFormat>On-screen Show (4:3)</PresentationFormat>
  <Paragraphs>2942</Paragraphs>
  <Slides>126</Slides>
  <Notes>16</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Office Theme</vt:lpstr>
      <vt:lpstr>مدیریت استراتژیک پیشرفته</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الگوهای شناخت  تعیین موقعیت  در مدیریت یکپارچه برنامه‌ریزی ، تحول و مدیریت استراتژیک</vt:lpstr>
      <vt:lpstr>Slide 124</vt:lpstr>
      <vt:lpstr>Slide 125</vt:lpstr>
      <vt:lpstr>Slide 126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مدیریت استراتژیک پیشرفته</dc:title>
  <dc:creator>j.p.p</dc:creator>
  <cp:lastModifiedBy>j.khamesi</cp:lastModifiedBy>
  <cp:revision>1</cp:revision>
  <dcterms:created xsi:type="dcterms:W3CDTF">2013-07-20T03:00:45Z</dcterms:created>
  <dcterms:modified xsi:type="dcterms:W3CDTF">2013-08-04T03:35:43Z</dcterms:modified>
</cp:coreProperties>
</file>