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60" r:id="rId1"/>
    <p:sldMasterId id="2147484274" r:id="rId2"/>
    <p:sldMasterId id="2147484286" r:id="rId3"/>
    <p:sldMasterId id="2147484299" r:id="rId4"/>
    <p:sldMasterId id="2147484312" r:id="rId5"/>
    <p:sldMasterId id="2147484325" r:id="rId6"/>
  </p:sldMasterIdLst>
  <p:notesMasterIdLst>
    <p:notesMasterId r:id="rId91"/>
  </p:notesMasterIdLst>
  <p:sldIdLst>
    <p:sldId id="361" r:id="rId7"/>
    <p:sldId id="344" r:id="rId8"/>
    <p:sldId id="257" r:id="rId9"/>
    <p:sldId id="258" r:id="rId10"/>
    <p:sldId id="346" r:id="rId11"/>
    <p:sldId id="259" r:id="rId12"/>
    <p:sldId id="260" r:id="rId13"/>
    <p:sldId id="261" r:id="rId14"/>
    <p:sldId id="280" r:id="rId15"/>
    <p:sldId id="262" r:id="rId16"/>
    <p:sldId id="275" r:id="rId17"/>
    <p:sldId id="276" r:id="rId18"/>
    <p:sldId id="356" r:id="rId19"/>
    <p:sldId id="266" r:id="rId20"/>
    <p:sldId id="347" r:id="rId21"/>
    <p:sldId id="267" r:id="rId22"/>
    <p:sldId id="268" r:id="rId23"/>
    <p:sldId id="348" r:id="rId24"/>
    <p:sldId id="269" r:id="rId25"/>
    <p:sldId id="270" r:id="rId26"/>
    <p:sldId id="349" r:id="rId27"/>
    <p:sldId id="271" r:id="rId28"/>
    <p:sldId id="350" r:id="rId29"/>
    <p:sldId id="273" r:id="rId30"/>
    <p:sldId id="299" r:id="rId31"/>
    <p:sldId id="283" r:id="rId32"/>
    <p:sldId id="351" r:id="rId33"/>
    <p:sldId id="291" r:id="rId34"/>
    <p:sldId id="352" r:id="rId35"/>
    <p:sldId id="282" r:id="rId36"/>
    <p:sldId id="292" r:id="rId37"/>
    <p:sldId id="353" r:id="rId38"/>
    <p:sldId id="293" r:id="rId39"/>
    <p:sldId id="354" r:id="rId40"/>
    <p:sldId id="279" r:id="rId41"/>
    <p:sldId id="296" r:id="rId42"/>
    <p:sldId id="345" r:id="rId43"/>
    <p:sldId id="300" r:id="rId44"/>
    <p:sldId id="355" r:id="rId45"/>
    <p:sldId id="357" r:id="rId46"/>
    <p:sldId id="301" r:id="rId47"/>
    <p:sldId id="358" r:id="rId48"/>
    <p:sldId id="302" r:id="rId49"/>
    <p:sldId id="359"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60" r:id="rId9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82948" autoAdjust="0"/>
  </p:normalViewPr>
  <p:slideViewPr>
    <p:cSldViewPr>
      <p:cViewPr>
        <p:scale>
          <a:sx n="60" d="100"/>
          <a:sy n="60" d="100"/>
        </p:scale>
        <p:origin x="-1656" y="-3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D9F9A-3AB3-4166-BA99-BE79788E567A}" type="doc">
      <dgm:prSet loTypeId="urn:microsoft.com/office/officeart/2005/8/layout/default#1" loCatId="list" qsTypeId="urn:microsoft.com/office/officeart/2005/8/quickstyle/3d2" qsCatId="3D" csTypeId="urn:microsoft.com/office/officeart/2005/8/colors/accent0_2" csCatId="mainScheme" phldr="1"/>
      <dgm:spPr/>
      <dgm:t>
        <a:bodyPr/>
        <a:lstStyle/>
        <a:p>
          <a:pPr rtl="1"/>
          <a:endParaRPr lang="fa-IR"/>
        </a:p>
      </dgm:t>
    </dgm:pt>
    <dgm:pt modelId="{1ED5D977-5F5B-41EF-9A52-1F9A00FE92A7}">
      <dgm:prSet phldrT="[Text]" custT="1"/>
      <dgm:spPr/>
      <dgm:t>
        <a:bodyPr/>
        <a:lstStyle/>
        <a:p>
          <a:pPr rtl="1"/>
          <a:r>
            <a:rPr lang="fa-IR" sz="2400" dirty="0" smtClean="0"/>
            <a:t>پرورش تقاضای پنهان</a:t>
          </a:r>
          <a:endParaRPr lang="fa-IR" sz="2400" dirty="0"/>
        </a:p>
      </dgm:t>
    </dgm:pt>
    <dgm:pt modelId="{0D7E7ED6-0A3F-4620-8334-E40E5827E1FF}" type="parTrans" cxnId="{ACA62D6B-979F-4C32-A190-9ABE217B46D7}">
      <dgm:prSet/>
      <dgm:spPr/>
      <dgm:t>
        <a:bodyPr/>
        <a:lstStyle/>
        <a:p>
          <a:pPr rtl="1"/>
          <a:endParaRPr lang="fa-IR"/>
        </a:p>
      </dgm:t>
    </dgm:pt>
    <dgm:pt modelId="{DCAA3CEC-2570-4602-A2E8-D021ED3B4A6C}" type="sibTrans" cxnId="{ACA62D6B-979F-4C32-A190-9ABE217B46D7}">
      <dgm:prSet/>
      <dgm:spPr/>
      <dgm:t>
        <a:bodyPr/>
        <a:lstStyle/>
        <a:p>
          <a:pPr rtl="1"/>
          <a:endParaRPr lang="fa-IR"/>
        </a:p>
      </dgm:t>
    </dgm:pt>
    <dgm:pt modelId="{EFD20DB8-A15B-4C17-9882-A595868244CF}">
      <dgm:prSet phldrT="[Text]" custT="1"/>
      <dgm:spPr/>
      <dgm:t>
        <a:bodyPr/>
        <a:lstStyle/>
        <a:p>
          <a:pPr rtl="1"/>
          <a:r>
            <a:rPr lang="fa-IR" sz="2400" dirty="0" smtClean="0"/>
            <a:t>خلق نام های تجاری موفق</a:t>
          </a:r>
          <a:endParaRPr lang="fa-IR" sz="2400" dirty="0"/>
        </a:p>
      </dgm:t>
    </dgm:pt>
    <dgm:pt modelId="{5030DCA3-8516-4577-8EAF-76A9339CE89F}" type="parTrans" cxnId="{9D31B771-2F39-4D40-B3D3-209031D816EB}">
      <dgm:prSet/>
      <dgm:spPr/>
      <dgm:t>
        <a:bodyPr/>
        <a:lstStyle/>
        <a:p>
          <a:pPr rtl="1"/>
          <a:endParaRPr lang="fa-IR"/>
        </a:p>
      </dgm:t>
    </dgm:pt>
    <dgm:pt modelId="{F2E3E981-5E74-49F0-A699-601DB1763D87}" type="sibTrans" cxnId="{9D31B771-2F39-4D40-B3D3-209031D816EB}">
      <dgm:prSet/>
      <dgm:spPr/>
      <dgm:t>
        <a:bodyPr/>
        <a:lstStyle/>
        <a:p>
          <a:pPr rtl="1"/>
          <a:endParaRPr lang="fa-IR"/>
        </a:p>
      </dgm:t>
    </dgm:pt>
    <dgm:pt modelId="{B24BCE0E-3B5F-43FC-AE41-C7AE4990F6B7}">
      <dgm:prSet phldrT="[Text]" custT="1"/>
      <dgm:spPr/>
      <dgm:t>
        <a:bodyPr/>
        <a:lstStyle/>
        <a:p>
          <a:pPr rtl="1"/>
          <a:r>
            <a:rPr lang="fa-IR" sz="2400" dirty="0" smtClean="0"/>
            <a:t>توزیع صحیح و به موقع </a:t>
          </a:r>
          <a:endParaRPr lang="fa-IR" sz="2400" dirty="0"/>
        </a:p>
      </dgm:t>
    </dgm:pt>
    <dgm:pt modelId="{D4421DE4-467B-4386-B76D-1DAFD6B08920}" type="parTrans" cxnId="{0F2C97C5-0E83-4B88-83D7-29F0A1D7159D}">
      <dgm:prSet/>
      <dgm:spPr/>
      <dgm:t>
        <a:bodyPr/>
        <a:lstStyle/>
        <a:p>
          <a:pPr rtl="1"/>
          <a:endParaRPr lang="fa-IR"/>
        </a:p>
      </dgm:t>
    </dgm:pt>
    <dgm:pt modelId="{05A10F63-3C02-4EAE-A81D-40D74EDDB357}" type="sibTrans" cxnId="{0F2C97C5-0E83-4B88-83D7-29F0A1D7159D}">
      <dgm:prSet/>
      <dgm:spPr/>
      <dgm:t>
        <a:bodyPr/>
        <a:lstStyle/>
        <a:p>
          <a:pPr rtl="1"/>
          <a:endParaRPr lang="fa-IR"/>
        </a:p>
      </dgm:t>
    </dgm:pt>
    <dgm:pt modelId="{9D0BAC35-C03A-411E-8FFF-621D6C6525D3}">
      <dgm:prSet phldrT="[Text]" custT="1"/>
      <dgm:spPr/>
      <dgm:t>
        <a:bodyPr/>
        <a:lstStyle/>
        <a:p>
          <a:pPr rtl="1"/>
          <a:r>
            <a:rPr lang="fa-IR" sz="2400" dirty="0" smtClean="0"/>
            <a:t>پیشروبودن (رهبری)بازار</a:t>
          </a:r>
          <a:endParaRPr lang="fa-IR" sz="2400" dirty="0"/>
        </a:p>
      </dgm:t>
    </dgm:pt>
    <dgm:pt modelId="{BDC73267-9834-43F3-B89E-7B984C8B2838}" type="parTrans" cxnId="{BF65333B-CFB9-4DF1-9AE8-7CDA215DD573}">
      <dgm:prSet/>
      <dgm:spPr/>
      <dgm:t>
        <a:bodyPr/>
        <a:lstStyle/>
        <a:p>
          <a:pPr rtl="1"/>
          <a:endParaRPr lang="fa-IR"/>
        </a:p>
      </dgm:t>
    </dgm:pt>
    <dgm:pt modelId="{3D6CF367-E0EA-4E59-85B6-DA71C52CC07E}" type="sibTrans" cxnId="{BF65333B-CFB9-4DF1-9AE8-7CDA215DD573}">
      <dgm:prSet/>
      <dgm:spPr/>
      <dgm:t>
        <a:bodyPr/>
        <a:lstStyle/>
        <a:p>
          <a:pPr rtl="1"/>
          <a:endParaRPr lang="fa-IR"/>
        </a:p>
      </dgm:t>
    </dgm:pt>
    <dgm:pt modelId="{050F6852-EC3E-4EAF-8DDC-C6479883B07A}">
      <dgm:prSet phldrT="[Text]" custT="1"/>
      <dgm:spPr/>
      <dgm:t>
        <a:bodyPr/>
        <a:lstStyle/>
        <a:p>
          <a:pPr rtl="1"/>
          <a:r>
            <a:rPr lang="fa-IR" sz="2400" dirty="0" smtClean="0"/>
            <a:t>اعتماد مردم</a:t>
          </a:r>
          <a:endParaRPr lang="fa-IR" sz="2400" dirty="0"/>
        </a:p>
      </dgm:t>
    </dgm:pt>
    <dgm:pt modelId="{F35471FA-3066-46E0-9996-5BA5860F8995}" type="parTrans" cxnId="{5ECCFACE-42E2-402A-8D62-A194C43CBB6E}">
      <dgm:prSet/>
      <dgm:spPr/>
      <dgm:t>
        <a:bodyPr/>
        <a:lstStyle/>
        <a:p>
          <a:pPr rtl="1"/>
          <a:endParaRPr lang="fa-IR"/>
        </a:p>
      </dgm:t>
    </dgm:pt>
    <dgm:pt modelId="{7001CF4D-48C3-4E5D-A1C9-C2F1F14F7B53}" type="sibTrans" cxnId="{5ECCFACE-42E2-402A-8D62-A194C43CBB6E}">
      <dgm:prSet/>
      <dgm:spPr/>
      <dgm:t>
        <a:bodyPr/>
        <a:lstStyle/>
        <a:p>
          <a:pPr rtl="1"/>
          <a:endParaRPr lang="fa-IR"/>
        </a:p>
      </dgm:t>
    </dgm:pt>
    <dgm:pt modelId="{486DE776-1E67-42BD-8F10-197ABFAA104B}" type="pres">
      <dgm:prSet presAssocID="{E18D9F9A-3AB3-4166-BA99-BE79788E567A}" presName="diagram" presStyleCnt="0">
        <dgm:presLayoutVars>
          <dgm:dir/>
          <dgm:resizeHandles val="exact"/>
        </dgm:presLayoutVars>
      </dgm:prSet>
      <dgm:spPr/>
      <dgm:t>
        <a:bodyPr/>
        <a:lstStyle/>
        <a:p>
          <a:pPr rtl="1"/>
          <a:endParaRPr lang="fa-IR"/>
        </a:p>
      </dgm:t>
    </dgm:pt>
    <dgm:pt modelId="{84D969B0-B89C-4A8B-AF94-545A0C944B0D}" type="pres">
      <dgm:prSet presAssocID="{1ED5D977-5F5B-41EF-9A52-1F9A00FE92A7}" presName="node" presStyleLbl="node1" presStyleIdx="0" presStyleCnt="5">
        <dgm:presLayoutVars>
          <dgm:bulletEnabled val="1"/>
        </dgm:presLayoutVars>
      </dgm:prSet>
      <dgm:spPr/>
      <dgm:t>
        <a:bodyPr/>
        <a:lstStyle/>
        <a:p>
          <a:pPr rtl="1"/>
          <a:endParaRPr lang="fa-IR"/>
        </a:p>
      </dgm:t>
    </dgm:pt>
    <dgm:pt modelId="{5CCB05CD-F11B-490B-9A6B-5E320267A080}" type="pres">
      <dgm:prSet presAssocID="{DCAA3CEC-2570-4602-A2E8-D021ED3B4A6C}" presName="sibTrans" presStyleCnt="0"/>
      <dgm:spPr/>
      <dgm:t>
        <a:bodyPr/>
        <a:lstStyle/>
        <a:p>
          <a:pPr rtl="1"/>
          <a:endParaRPr lang="fa-IR"/>
        </a:p>
      </dgm:t>
    </dgm:pt>
    <dgm:pt modelId="{70C929E1-B1EF-46B9-97C8-16F1E10E6C79}" type="pres">
      <dgm:prSet presAssocID="{EFD20DB8-A15B-4C17-9882-A595868244CF}" presName="node" presStyleLbl="node1" presStyleIdx="1" presStyleCnt="5">
        <dgm:presLayoutVars>
          <dgm:bulletEnabled val="1"/>
        </dgm:presLayoutVars>
      </dgm:prSet>
      <dgm:spPr/>
      <dgm:t>
        <a:bodyPr/>
        <a:lstStyle/>
        <a:p>
          <a:pPr rtl="1"/>
          <a:endParaRPr lang="fa-IR"/>
        </a:p>
      </dgm:t>
    </dgm:pt>
    <dgm:pt modelId="{7FF3E047-7437-475F-99AC-498A85E05DA9}" type="pres">
      <dgm:prSet presAssocID="{F2E3E981-5E74-49F0-A699-601DB1763D87}" presName="sibTrans" presStyleCnt="0"/>
      <dgm:spPr/>
      <dgm:t>
        <a:bodyPr/>
        <a:lstStyle/>
        <a:p>
          <a:pPr rtl="1"/>
          <a:endParaRPr lang="fa-IR"/>
        </a:p>
      </dgm:t>
    </dgm:pt>
    <dgm:pt modelId="{F582EB58-2129-41D8-A99D-B64121182418}" type="pres">
      <dgm:prSet presAssocID="{B24BCE0E-3B5F-43FC-AE41-C7AE4990F6B7}" presName="node" presStyleLbl="node1" presStyleIdx="2" presStyleCnt="5">
        <dgm:presLayoutVars>
          <dgm:bulletEnabled val="1"/>
        </dgm:presLayoutVars>
      </dgm:prSet>
      <dgm:spPr/>
      <dgm:t>
        <a:bodyPr/>
        <a:lstStyle/>
        <a:p>
          <a:pPr rtl="1"/>
          <a:endParaRPr lang="fa-IR"/>
        </a:p>
      </dgm:t>
    </dgm:pt>
    <dgm:pt modelId="{5607BD45-F7D9-4ED9-BAFA-59F639C25535}" type="pres">
      <dgm:prSet presAssocID="{05A10F63-3C02-4EAE-A81D-40D74EDDB357}" presName="sibTrans" presStyleCnt="0"/>
      <dgm:spPr/>
      <dgm:t>
        <a:bodyPr/>
        <a:lstStyle/>
        <a:p>
          <a:pPr rtl="1"/>
          <a:endParaRPr lang="fa-IR"/>
        </a:p>
      </dgm:t>
    </dgm:pt>
    <dgm:pt modelId="{4194A2E5-01CB-4B32-996C-5EFDD4AADA1E}" type="pres">
      <dgm:prSet presAssocID="{9D0BAC35-C03A-411E-8FFF-621D6C6525D3}" presName="node" presStyleLbl="node1" presStyleIdx="3" presStyleCnt="5">
        <dgm:presLayoutVars>
          <dgm:bulletEnabled val="1"/>
        </dgm:presLayoutVars>
      </dgm:prSet>
      <dgm:spPr/>
      <dgm:t>
        <a:bodyPr/>
        <a:lstStyle/>
        <a:p>
          <a:pPr rtl="1"/>
          <a:endParaRPr lang="fa-IR"/>
        </a:p>
      </dgm:t>
    </dgm:pt>
    <dgm:pt modelId="{6D7131BC-86E2-48E2-8BA1-DA7FFDEB411B}" type="pres">
      <dgm:prSet presAssocID="{3D6CF367-E0EA-4E59-85B6-DA71C52CC07E}" presName="sibTrans" presStyleCnt="0"/>
      <dgm:spPr/>
      <dgm:t>
        <a:bodyPr/>
        <a:lstStyle/>
        <a:p>
          <a:pPr rtl="1"/>
          <a:endParaRPr lang="fa-IR"/>
        </a:p>
      </dgm:t>
    </dgm:pt>
    <dgm:pt modelId="{D56352F7-52D5-4685-81CA-42A996B19FA2}" type="pres">
      <dgm:prSet presAssocID="{050F6852-EC3E-4EAF-8DDC-C6479883B07A}" presName="node" presStyleLbl="node1" presStyleIdx="4" presStyleCnt="5">
        <dgm:presLayoutVars>
          <dgm:bulletEnabled val="1"/>
        </dgm:presLayoutVars>
      </dgm:prSet>
      <dgm:spPr/>
      <dgm:t>
        <a:bodyPr/>
        <a:lstStyle/>
        <a:p>
          <a:pPr rtl="1"/>
          <a:endParaRPr lang="fa-IR"/>
        </a:p>
      </dgm:t>
    </dgm:pt>
  </dgm:ptLst>
  <dgm:cxnLst>
    <dgm:cxn modelId="{0F2C97C5-0E83-4B88-83D7-29F0A1D7159D}" srcId="{E18D9F9A-3AB3-4166-BA99-BE79788E567A}" destId="{B24BCE0E-3B5F-43FC-AE41-C7AE4990F6B7}" srcOrd="2" destOrd="0" parTransId="{D4421DE4-467B-4386-B76D-1DAFD6B08920}" sibTransId="{05A10F63-3C02-4EAE-A81D-40D74EDDB357}"/>
    <dgm:cxn modelId="{17FA55BC-B67B-4348-817D-5F2C5060C686}" type="presOf" srcId="{050F6852-EC3E-4EAF-8DDC-C6479883B07A}" destId="{D56352F7-52D5-4685-81CA-42A996B19FA2}" srcOrd="0" destOrd="0" presId="urn:microsoft.com/office/officeart/2005/8/layout/default#1"/>
    <dgm:cxn modelId="{9D31B771-2F39-4D40-B3D3-209031D816EB}" srcId="{E18D9F9A-3AB3-4166-BA99-BE79788E567A}" destId="{EFD20DB8-A15B-4C17-9882-A595868244CF}" srcOrd="1" destOrd="0" parTransId="{5030DCA3-8516-4577-8EAF-76A9339CE89F}" sibTransId="{F2E3E981-5E74-49F0-A699-601DB1763D87}"/>
    <dgm:cxn modelId="{3B0D3364-AE64-458B-9803-326FC9D1A93D}" type="presOf" srcId="{E18D9F9A-3AB3-4166-BA99-BE79788E567A}" destId="{486DE776-1E67-42BD-8F10-197ABFAA104B}" srcOrd="0" destOrd="0" presId="urn:microsoft.com/office/officeart/2005/8/layout/default#1"/>
    <dgm:cxn modelId="{ACA62D6B-979F-4C32-A190-9ABE217B46D7}" srcId="{E18D9F9A-3AB3-4166-BA99-BE79788E567A}" destId="{1ED5D977-5F5B-41EF-9A52-1F9A00FE92A7}" srcOrd="0" destOrd="0" parTransId="{0D7E7ED6-0A3F-4620-8334-E40E5827E1FF}" sibTransId="{DCAA3CEC-2570-4602-A2E8-D021ED3B4A6C}"/>
    <dgm:cxn modelId="{46A5DA7C-DBD2-4B0B-B245-B03CCF66315D}" type="presOf" srcId="{1ED5D977-5F5B-41EF-9A52-1F9A00FE92A7}" destId="{84D969B0-B89C-4A8B-AF94-545A0C944B0D}" srcOrd="0" destOrd="0" presId="urn:microsoft.com/office/officeart/2005/8/layout/default#1"/>
    <dgm:cxn modelId="{B39C0E6B-11E3-4677-B152-B8969231CFE2}" type="presOf" srcId="{EFD20DB8-A15B-4C17-9882-A595868244CF}" destId="{70C929E1-B1EF-46B9-97C8-16F1E10E6C79}" srcOrd="0" destOrd="0" presId="urn:microsoft.com/office/officeart/2005/8/layout/default#1"/>
    <dgm:cxn modelId="{5ECCFACE-42E2-402A-8D62-A194C43CBB6E}" srcId="{E18D9F9A-3AB3-4166-BA99-BE79788E567A}" destId="{050F6852-EC3E-4EAF-8DDC-C6479883B07A}" srcOrd="4" destOrd="0" parTransId="{F35471FA-3066-46E0-9996-5BA5860F8995}" sibTransId="{7001CF4D-48C3-4E5D-A1C9-C2F1F14F7B53}"/>
    <dgm:cxn modelId="{B72C556E-8C63-4DDF-9151-FA8B1DE88B7B}" type="presOf" srcId="{9D0BAC35-C03A-411E-8FFF-621D6C6525D3}" destId="{4194A2E5-01CB-4B32-996C-5EFDD4AADA1E}" srcOrd="0" destOrd="0" presId="urn:microsoft.com/office/officeart/2005/8/layout/default#1"/>
    <dgm:cxn modelId="{BF65333B-CFB9-4DF1-9AE8-7CDA215DD573}" srcId="{E18D9F9A-3AB3-4166-BA99-BE79788E567A}" destId="{9D0BAC35-C03A-411E-8FFF-621D6C6525D3}" srcOrd="3" destOrd="0" parTransId="{BDC73267-9834-43F3-B89E-7B984C8B2838}" sibTransId="{3D6CF367-E0EA-4E59-85B6-DA71C52CC07E}"/>
    <dgm:cxn modelId="{A957395E-0B4D-4790-AB48-52207B45CA22}" type="presOf" srcId="{B24BCE0E-3B5F-43FC-AE41-C7AE4990F6B7}" destId="{F582EB58-2129-41D8-A99D-B64121182418}" srcOrd="0" destOrd="0" presId="urn:microsoft.com/office/officeart/2005/8/layout/default#1"/>
    <dgm:cxn modelId="{7168077D-BE25-48E3-A3A6-1724BF05643E}" type="presParOf" srcId="{486DE776-1E67-42BD-8F10-197ABFAA104B}" destId="{84D969B0-B89C-4A8B-AF94-545A0C944B0D}" srcOrd="0" destOrd="0" presId="urn:microsoft.com/office/officeart/2005/8/layout/default#1"/>
    <dgm:cxn modelId="{8654BC42-949F-4E28-979D-E19184DA5215}" type="presParOf" srcId="{486DE776-1E67-42BD-8F10-197ABFAA104B}" destId="{5CCB05CD-F11B-490B-9A6B-5E320267A080}" srcOrd="1" destOrd="0" presId="urn:microsoft.com/office/officeart/2005/8/layout/default#1"/>
    <dgm:cxn modelId="{803242A8-413C-4BEB-A00C-4D86023B5CAE}" type="presParOf" srcId="{486DE776-1E67-42BD-8F10-197ABFAA104B}" destId="{70C929E1-B1EF-46B9-97C8-16F1E10E6C79}" srcOrd="2" destOrd="0" presId="urn:microsoft.com/office/officeart/2005/8/layout/default#1"/>
    <dgm:cxn modelId="{F494E17D-EC24-4BFB-84BF-BFB6C6E38CD8}" type="presParOf" srcId="{486DE776-1E67-42BD-8F10-197ABFAA104B}" destId="{7FF3E047-7437-475F-99AC-498A85E05DA9}" srcOrd="3" destOrd="0" presId="urn:microsoft.com/office/officeart/2005/8/layout/default#1"/>
    <dgm:cxn modelId="{C9E34FA1-8393-46E0-A8B7-6EAC0351FF14}" type="presParOf" srcId="{486DE776-1E67-42BD-8F10-197ABFAA104B}" destId="{F582EB58-2129-41D8-A99D-B64121182418}" srcOrd="4" destOrd="0" presId="urn:microsoft.com/office/officeart/2005/8/layout/default#1"/>
    <dgm:cxn modelId="{CF23D62E-A2B1-435F-B19E-69552E6FAD1B}" type="presParOf" srcId="{486DE776-1E67-42BD-8F10-197ABFAA104B}" destId="{5607BD45-F7D9-4ED9-BAFA-59F639C25535}" srcOrd="5" destOrd="0" presId="urn:microsoft.com/office/officeart/2005/8/layout/default#1"/>
    <dgm:cxn modelId="{678E8157-522E-4D66-B96C-FF34735A3378}" type="presParOf" srcId="{486DE776-1E67-42BD-8F10-197ABFAA104B}" destId="{4194A2E5-01CB-4B32-996C-5EFDD4AADA1E}" srcOrd="6" destOrd="0" presId="urn:microsoft.com/office/officeart/2005/8/layout/default#1"/>
    <dgm:cxn modelId="{6509E87D-EAF7-43EF-A8C0-839D21CB9A01}" type="presParOf" srcId="{486DE776-1E67-42BD-8F10-197ABFAA104B}" destId="{6D7131BC-86E2-48E2-8BA1-DA7FFDEB411B}" srcOrd="7" destOrd="0" presId="urn:microsoft.com/office/officeart/2005/8/layout/default#1"/>
    <dgm:cxn modelId="{8EF29773-341E-484F-A947-E8519EE413A5}" type="presParOf" srcId="{486DE776-1E67-42BD-8F10-197ABFAA104B}" destId="{D56352F7-52D5-4685-81CA-42A996B19FA2}" srcOrd="8" destOrd="0" presId="urn:microsoft.com/office/officeart/2005/8/layout/defaul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041F1-0666-4477-9E67-7259F385C6C2}" type="doc">
      <dgm:prSet loTypeId="urn:microsoft.com/office/officeart/2005/8/layout/matrix2" loCatId="matrix" qsTypeId="urn:microsoft.com/office/officeart/2005/8/quickstyle/3d1" qsCatId="3D" csTypeId="urn:microsoft.com/office/officeart/2005/8/colors/accent0_1" csCatId="mainScheme" phldr="1"/>
      <dgm:spPr/>
      <dgm:t>
        <a:bodyPr/>
        <a:lstStyle/>
        <a:p>
          <a:pPr rtl="1"/>
          <a:endParaRPr lang="fa-IR"/>
        </a:p>
      </dgm:t>
    </dgm:pt>
    <dgm:pt modelId="{0F8D8547-1818-44FC-9D3E-3B435D29D076}">
      <dgm:prSet phldrT="[Text]"/>
      <dgm:spPr/>
      <dgm:t>
        <a:bodyPr/>
        <a:lstStyle/>
        <a:p>
          <a:pPr rtl="1"/>
          <a:r>
            <a:rPr lang="fa-IR" dirty="0" smtClean="0"/>
            <a:t>رهبری هزینه ها</a:t>
          </a:r>
          <a:endParaRPr lang="fa-IR" dirty="0"/>
        </a:p>
      </dgm:t>
    </dgm:pt>
    <dgm:pt modelId="{58E4BD2B-AE30-4703-A9AF-DD29F312A48A}" type="parTrans" cxnId="{D6F9780C-D8AE-4091-B362-67FCF3ABD47F}">
      <dgm:prSet/>
      <dgm:spPr/>
      <dgm:t>
        <a:bodyPr/>
        <a:lstStyle/>
        <a:p>
          <a:pPr rtl="1"/>
          <a:endParaRPr lang="fa-IR"/>
        </a:p>
      </dgm:t>
    </dgm:pt>
    <dgm:pt modelId="{583596E7-CFC0-40AD-BBDE-79973ABDFFE9}" type="sibTrans" cxnId="{D6F9780C-D8AE-4091-B362-67FCF3ABD47F}">
      <dgm:prSet/>
      <dgm:spPr/>
      <dgm:t>
        <a:bodyPr/>
        <a:lstStyle/>
        <a:p>
          <a:pPr rtl="1"/>
          <a:endParaRPr lang="fa-IR"/>
        </a:p>
      </dgm:t>
    </dgm:pt>
    <dgm:pt modelId="{5A168F58-F24F-4CBE-8595-A45D6E71FB99}">
      <dgm:prSet phldrT="[Text]"/>
      <dgm:spPr/>
      <dgm:t>
        <a:bodyPr/>
        <a:lstStyle/>
        <a:p>
          <a:pPr rtl="1"/>
          <a:r>
            <a:rPr lang="fa-IR" dirty="0" smtClean="0"/>
            <a:t>تمایز</a:t>
          </a:r>
          <a:endParaRPr lang="fa-IR" dirty="0"/>
        </a:p>
      </dgm:t>
    </dgm:pt>
    <dgm:pt modelId="{4A508539-C5B0-4062-9FE5-B3798B3B21AC}" type="parTrans" cxnId="{D5D35F64-1A93-4487-99A8-98BA5C9DDC55}">
      <dgm:prSet/>
      <dgm:spPr/>
      <dgm:t>
        <a:bodyPr/>
        <a:lstStyle/>
        <a:p>
          <a:pPr rtl="1"/>
          <a:endParaRPr lang="fa-IR"/>
        </a:p>
      </dgm:t>
    </dgm:pt>
    <dgm:pt modelId="{3F67DBA2-1956-4805-A485-4A1CD6DD09D1}" type="sibTrans" cxnId="{D5D35F64-1A93-4487-99A8-98BA5C9DDC55}">
      <dgm:prSet/>
      <dgm:spPr/>
      <dgm:t>
        <a:bodyPr/>
        <a:lstStyle/>
        <a:p>
          <a:pPr rtl="1"/>
          <a:endParaRPr lang="fa-IR"/>
        </a:p>
      </dgm:t>
    </dgm:pt>
    <dgm:pt modelId="{AFD02D22-BD15-4EC6-ACAE-C37CE49AC78E}">
      <dgm:prSet phldrT="[Text]"/>
      <dgm:spPr/>
      <dgm:t>
        <a:bodyPr/>
        <a:lstStyle/>
        <a:p>
          <a:pPr rtl="1"/>
          <a:r>
            <a:rPr lang="fa-IR" dirty="0" smtClean="0"/>
            <a:t>هزینه محور</a:t>
          </a:r>
          <a:endParaRPr lang="fa-IR" dirty="0"/>
        </a:p>
      </dgm:t>
    </dgm:pt>
    <dgm:pt modelId="{EEDF8A80-7F4A-4E9A-AB37-6208085BF965}" type="parTrans" cxnId="{4E1FB7ED-57D9-466B-952C-5CEF19A9504C}">
      <dgm:prSet/>
      <dgm:spPr/>
      <dgm:t>
        <a:bodyPr/>
        <a:lstStyle/>
        <a:p>
          <a:pPr rtl="1"/>
          <a:endParaRPr lang="fa-IR"/>
        </a:p>
      </dgm:t>
    </dgm:pt>
    <dgm:pt modelId="{F84DC6A5-874F-4736-A2EB-C8792D16253A}" type="sibTrans" cxnId="{4E1FB7ED-57D9-466B-952C-5CEF19A9504C}">
      <dgm:prSet/>
      <dgm:spPr/>
      <dgm:t>
        <a:bodyPr/>
        <a:lstStyle/>
        <a:p>
          <a:pPr rtl="1"/>
          <a:endParaRPr lang="fa-IR"/>
        </a:p>
      </dgm:t>
    </dgm:pt>
    <dgm:pt modelId="{9BEC227F-A047-41C7-A0D1-8EDA65325AA6}">
      <dgm:prSet phldrT="[Text]"/>
      <dgm:spPr/>
      <dgm:t>
        <a:bodyPr/>
        <a:lstStyle/>
        <a:p>
          <a:pPr rtl="1"/>
          <a:r>
            <a:rPr lang="fa-IR" dirty="0" smtClean="0"/>
            <a:t>تمایز محور</a:t>
          </a:r>
          <a:endParaRPr lang="fa-IR" dirty="0"/>
        </a:p>
      </dgm:t>
    </dgm:pt>
    <dgm:pt modelId="{5684C7F7-8284-4898-A5B3-92952CD3B583}" type="parTrans" cxnId="{5ACC00E9-5A9C-450D-9C93-F02CB359AD73}">
      <dgm:prSet/>
      <dgm:spPr/>
      <dgm:t>
        <a:bodyPr/>
        <a:lstStyle/>
        <a:p>
          <a:pPr rtl="1"/>
          <a:endParaRPr lang="fa-IR"/>
        </a:p>
      </dgm:t>
    </dgm:pt>
    <dgm:pt modelId="{0EAD1881-2B35-4504-A52D-3A664F0022E8}" type="sibTrans" cxnId="{5ACC00E9-5A9C-450D-9C93-F02CB359AD73}">
      <dgm:prSet/>
      <dgm:spPr/>
      <dgm:t>
        <a:bodyPr/>
        <a:lstStyle/>
        <a:p>
          <a:pPr rtl="1"/>
          <a:endParaRPr lang="fa-IR"/>
        </a:p>
      </dgm:t>
    </dgm:pt>
    <dgm:pt modelId="{43B70504-E15E-4E63-AA99-F84D5F741754}" type="pres">
      <dgm:prSet presAssocID="{EC1041F1-0666-4477-9E67-7259F385C6C2}" presName="matrix" presStyleCnt="0">
        <dgm:presLayoutVars>
          <dgm:chMax val="1"/>
          <dgm:dir/>
          <dgm:resizeHandles val="exact"/>
        </dgm:presLayoutVars>
      </dgm:prSet>
      <dgm:spPr/>
      <dgm:t>
        <a:bodyPr/>
        <a:lstStyle/>
        <a:p>
          <a:pPr rtl="1"/>
          <a:endParaRPr lang="fa-IR"/>
        </a:p>
      </dgm:t>
    </dgm:pt>
    <dgm:pt modelId="{3B34D07D-6F48-4B7E-92B8-415D399663BE}" type="pres">
      <dgm:prSet presAssocID="{EC1041F1-0666-4477-9E67-7259F385C6C2}" presName="axisShape" presStyleLbl="bgShp" presStyleIdx="0" presStyleCnt="1"/>
      <dgm:spPr/>
      <dgm:t>
        <a:bodyPr/>
        <a:lstStyle/>
        <a:p>
          <a:endParaRPr lang="en-US"/>
        </a:p>
      </dgm:t>
    </dgm:pt>
    <dgm:pt modelId="{8619676B-049C-41A7-9745-D0752D2ED6DD}" type="pres">
      <dgm:prSet presAssocID="{EC1041F1-0666-4477-9E67-7259F385C6C2}" presName="rect1" presStyleLbl="node1" presStyleIdx="0" presStyleCnt="4">
        <dgm:presLayoutVars>
          <dgm:chMax val="0"/>
          <dgm:chPref val="0"/>
          <dgm:bulletEnabled val="1"/>
        </dgm:presLayoutVars>
      </dgm:prSet>
      <dgm:spPr/>
      <dgm:t>
        <a:bodyPr/>
        <a:lstStyle/>
        <a:p>
          <a:pPr rtl="1"/>
          <a:endParaRPr lang="fa-IR"/>
        </a:p>
      </dgm:t>
    </dgm:pt>
    <dgm:pt modelId="{9DA43330-A02C-4D3E-BF10-6274CCCE0DFA}" type="pres">
      <dgm:prSet presAssocID="{EC1041F1-0666-4477-9E67-7259F385C6C2}" presName="rect2" presStyleLbl="node1" presStyleIdx="1" presStyleCnt="4">
        <dgm:presLayoutVars>
          <dgm:chMax val="0"/>
          <dgm:chPref val="0"/>
          <dgm:bulletEnabled val="1"/>
        </dgm:presLayoutVars>
      </dgm:prSet>
      <dgm:spPr/>
      <dgm:t>
        <a:bodyPr/>
        <a:lstStyle/>
        <a:p>
          <a:pPr rtl="1"/>
          <a:endParaRPr lang="fa-IR"/>
        </a:p>
      </dgm:t>
    </dgm:pt>
    <dgm:pt modelId="{7DE1F8D2-B6C8-4C4B-9EEF-C122D75C5FFE}" type="pres">
      <dgm:prSet presAssocID="{EC1041F1-0666-4477-9E67-7259F385C6C2}" presName="rect3" presStyleLbl="node1" presStyleIdx="2" presStyleCnt="4">
        <dgm:presLayoutVars>
          <dgm:chMax val="0"/>
          <dgm:chPref val="0"/>
          <dgm:bulletEnabled val="1"/>
        </dgm:presLayoutVars>
      </dgm:prSet>
      <dgm:spPr/>
      <dgm:t>
        <a:bodyPr/>
        <a:lstStyle/>
        <a:p>
          <a:pPr rtl="1"/>
          <a:endParaRPr lang="fa-IR"/>
        </a:p>
      </dgm:t>
    </dgm:pt>
    <dgm:pt modelId="{84A1C317-36B2-4577-8C51-2EC941B314BB}" type="pres">
      <dgm:prSet presAssocID="{EC1041F1-0666-4477-9E67-7259F385C6C2}" presName="rect4" presStyleLbl="node1" presStyleIdx="3" presStyleCnt="4">
        <dgm:presLayoutVars>
          <dgm:chMax val="0"/>
          <dgm:chPref val="0"/>
          <dgm:bulletEnabled val="1"/>
        </dgm:presLayoutVars>
      </dgm:prSet>
      <dgm:spPr/>
      <dgm:t>
        <a:bodyPr/>
        <a:lstStyle/>
        <a:p>
          <a:pPr rtl="1"/>
          <a:endParaRPr lang="fa-IR"/>
        </a:p>
      </dgm:t>
    </dgm:pt>
  </dgm:ptLst>
  <dgm:cxnLst>
    <dgm:cxn modelId="{E791482B-C663-495E-87FD-2F549687FE56}" type="presOf" srcId="{9BEC227F-A047-41C7-A0D1-8EDA65325AA6}" destId="{84A1C317-36B2-4577-8C51-2EC941B314BB}" srcOrd="0" destOrd="0" presId="urn:microsoft.com/office/officeart/2005/8/layout/matrix2"/>
    <dgm:cxn modelId="{376779DB-956E-450C-A1CE-41A9A3C0C0F7}" type="presOf" srcId="{5A168F58-F24F-4CBE-8595-A45D6E71FB99}" destId="{9DA43330-A02C-4D3E-BF10-6274CCCE0DFA}" srcOrd="0" destOrd="0" presId="urn:microsoft.com/office/officeart/2005/8/layout/matrix2"/>
    <dgm:cxn modelId="{D5D35F64-1A93-4487-99A8-98BA5C9DDC55}" srcId="{EC1041F1-0666-4477-9E67-7259F385C6C2}" destId="{5A168F58-F24F-4CBE-8595-A45D6E71FB99}" srcOrd="1" destOrd="0" parTransId="{4A508539-C5B0-4062-9FE5-B3798B3B21AC}" sibTransId="{3F67DBA2-1956-4805-A485-4A1CD6DD09D1}"/>
    <dgm:cxn modelId="{5ACC00E9-5A9C-450D-9C93-F02CB359AD73}" srcId="{EC1041F1-0666-4477-9E67-7259F385C6C2}" destId="{9BEC227F-A047-41C7-A0D1-8EDA65325AA6}" srcOrd="3" destOrd="0" parTransId="{5684C7F7-8284-4898-A5B3-92952CD3B583}" sibTransId="{0EAD1881-2B35-4504-A52D-3A664F0022E8}"/>
    <dgm:cxn modelId="{25A27B14-7D7E-4125-9D22-0AA78881E068}" type="presOf" srcId="{AFD02D22-BD15-4EC6-ACAE-C37CE49AC78E}" destId="{7DE1F8D2-B6C8-4C4B-9EEF-C122D75C5FFE}" srcOrd="0" destOrd="0" presId="urn:microsoft.com/office/officeart/2005/8/layout/matrix2"/>
    <dgm:cxn modelId="{5548B8CC-4523-4F85-B7AD-23181C17F3A4}" type="presOf" srcId="{EC1041F1-0666-4477-9E67-7259F385C6C2}" destId="{43B70504-E15E-4E63-AA99-F84D5F741754}" srcOrd="0" destOrd="0" presId="urn:microsoft.com/office/officeart/2005/8/layout/matrix2"/>
    <dgm:cxn modelId="{44F4726B-18F3-41C5-88C2-2E1F6F4CCDB5}" type="presOf" srcId="{0F8D8547-1818-44FC-9D3E-3B435D29D076}" destId="{8619676B-049C-41A7-9745-D0752D2ED6DD}" srcOrd="0" destOrd="0" presId="urn:microsoft.com/office/officeart/2005/8/layout/matrix2"/>
    <dgm:cxn modelId="{D6F9780C-D8AE-4091-B362-67FCF3ABD47F}" srcId="{EC1041F1-0666-4477-9E67-7259F385C6C2}" destId="{0F8D8547-1818-44FC-9D3E-3B435D29D076}" srcOrd="0" destOrd="0" parTransId="{58E4BD2B-AE30-4703-A9AF-DD29F312A48A}" sibTransId="{583596E7-CFC0-40AD-BBDE-79973ABDFFE9}"/>
    <dgm:cxn modelId="{4E1FB7ED-57D9-466B-952C-5CEF19A9504C}" srcId="{EC1041F1-0666-4477-9E67-7259F385C6C2}" destId="{AFD02D22-BD15-4EC6-ACAE-C37CE49AC78E}" srcOrd="2" destOrd="0" parTransId="{EEDF8A80-7F4A-4E9A-AB37-6208085BF965}" sibTransId="{F84DC6A5-874F-4736-A2EB-C8792D16253A}"/>
    <dgm:cxn modelId="{274EEA76-6E28-4347-A571-467BAFF58F0B}" type="presParOf" srcId="{43B70504-E15E-4E63-AA99-F84D5F741754}" destId="{3B34D07D-6F48-4B7E-92B8-415D399663BE}" srcOrd="0" destOrd="0" presId="urn:microsoft.com/office/officeart/2005/8/layout/matrix2"/>
    <dgm:cxn modelId="{076203DB-76B3-489C-9AFA-87D2149AA4FA}" type="presParOf" srcId="{43B70504-E15E-4E63-AA99-F84D5F741754}" destId="{8619676B-049C-41A7-9745-D0752D2ED6DD}" srcOrd="1" destOrd="0" presId="urn:microsoft.com/office/officeart/2005/8/layout/matrix2"/>
    <dgm:cxn modelId="{47FF0D6A-CFB6-420B-8E96-FB22DD0ADB72}" type="presParOf" srcId="{43B70504-E15E-4E63-AA99-F84D5F741754}" destId="{9DA43330-A02C-4D3E-BF10-6274CCCE0DFA}" srcOrd="2" destOrd="0" presId="urn:microsoft.com/office/officeart/2005/8/layout/matrix2"/>
    <dgm:cxn modelId="{441983E3-7E8F-4FFA-B1B3-9C32729E3471}" type="presParOf" srcId="{43B70504-E15E-4E63-AA99-F84D5F741754}" destId="{7DE1F8D2-B6C8-4C4B-9EEF-C122D75C5FFE}" srcOrd="3" destOrd="0" presId="urn:microsoft.com/office/officeart/2005/8/layout/matrix2"/>
    <dgm:cxn modelId="{74CC978A-B68C-4347-8259-42F74935AABA}" type="presParOf" srcId="{43B70504-E15E-4E63-AA99-F84D5F741754}" destId="{84A1C317-36B2-4577-8C51-2EC941B314BB}" srcOrd="4" destOrd="0" presId="urn:microsoft.com/office/officeart/2005/8/layout/matrix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0992FF4-48C2-4204-9CAF-1097001C419C}" type="datetimeFigureOut">
              <a:rPr lang="fa-IR" smtClean="0"/>
              <a:pPr/>
              <a:t>1434/09/28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0A95EA2-D0F2-432E-8193-9A47651AA86E}" type="slidenum">
              <a:rPr lang="fa-IR" smtClean="0"/>
              <a:pPr/>
              <a:t>‹#›</a:t>
            </a:fld>
            <a:endParaRPr lang="fa-IR"/>
          </a:p>
        </p:txBody>
      </p:sp>
    </p:spTree>
    <p:extLst>
      <p:ext uri="{BB962C8B-B14F-4D97-AF65-F5344CB8AC3E}">
        <p14:creationId xmlns:p14="http://schemas.microsoft.com/office/powerpoint/2010/main" xmlns="" val="1344392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0A95EA2-D0F2-432E-8193-9A47651AA86E}" type="slidenum">
              <a:rPr lang="fa-IR" smtClean="0"/>
              <a:pPr/>
              <a:t>6</a:t>
            </a:fld>
            <a:endParaRPr lang="fa-IR"/>
          </a:p>
        </p:txBody>
      </p:sp>
    </p:spTree>
    <p:extLst>
      <p:ext uri="{BB962C8B-B14F-4D97-AF65-F5344CB8AC3E}">
        <p14:creationId xmlns:p14="http://schemas.microsoft.com/office/powerpoint/2010/main" xmlns="" val="135329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95EA2-D0F2-432E-8193-9A47651AA86E}" type="slidenum">
              <a:rPr lang="fa-IR" smtClean="0"/>
              <a:pPr/>
              <a:t>9</a:t>
            </a:fld>
            <a:endParaRPr lang="fa-IR"/>
          </a:p>
        </p:txBody>
      </p:sp>
    </p:spTree>
    <p:extLst>
      <p:ext uri="{BB962C8B-B14F-4D97-AF65-F5344CB8AC3E}">
        <p14:creationId xmlns:p14="http://schemas.microsoft.com/office/powerpoint/2010/main" xmlns="" val="54038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5" name="Rectangle 8"/>
          <p:cNvSpPr>
            <a:spLocks noGrp="1" noChangeArrowheads="1"/>
          </p:cNvSpPr>
          <p:nvPr>
            <p:ph type="ftr" sz="quarter" idx="11"/>
          </p:nvPr>
        </p:nvSpPr>
        <p:spPr>
          <a:ln/>
        </p:spPr>
        <p:txBody>
          <a:bodyPr/>
          <a:lstStyle>
            <a:lvl1pPr>
              <a:defRPr/>
            </a:lvl1pPr>
          </a:lstStyle>
          <a:p>
            <a:endParaRPr lang="fa-IR"/>
          </a:p>
        </p:txBody>
      </p:sp>
      <p:sp>
        <p:nvSpPr>
          <p:cNvPr id="6"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249381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5" name="Rectangle 8"/>
          <p:cNvSpPr>
            <a:spLocks noGrp="1" noChangeArrowheads="1"/>
          </p:cNvSpPr>
          <p:nvPr>
            <p:ph type="ftr" sz="quarter" idx="11"/>
          </p:nvPr>
        </p:nvSpPr>
        <p:spPr>
          <a:ln/>
        </p:spPr>
        <p:txBody>
          <a:bodyPr/>
          <a:lstStyle>
            <a:lvl1pPr>
              <a:defRPr/>
            </a:lvl1pPr>
          </a:lstStyle>
          <a:p>
            <a:endParaRPr lang="fa-IR"/>
          </a:p>
        </p:txBody>
      </p:sp>
      <p:sp>
        <p:nvSpPr>
          <p:cNvPr id="6"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284568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33375"/>
            <a:ext cx="192405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33375"/>
            <a:ext cx="561975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5" name="Rectangle 8"/>
          <p:cNvSpPr>
            <a:spLocks noGrp="1" noChangeArrowheads="1"/>
          </p:cNvSpPr>
          <p:nvPr>
            <p:ph type="ftr" sz="quarter" idx="11"/>
          </p:nvPr>
        </p:nvSpPr>
        <p:spPr>
          <a:ln/>
        </p:spPr>
        <p:txBody>
          <a:bodyPr/>
          <a:lstStyle>
            <a:lvl1pPr>
              <a:defRPr/>
            </a:lvl1pPr>
          </a:lstStyle>
          <a:p>
            <a:endParaRPr lang="fa-IR"/>
          </a:p>
        </p:txBody>
      </p:sp>
      <p:sp>
        <p:nvSpPr>
          <p:cNvPr id="6"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2791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fld id="{FD78A674-B9F7-451E-98F2-EBED7E972ADE}" type="datetimeFigureOut">
              <a:rPr lang="fa-IR" smtClean="0"/>
              <a:pPr/>
              <a:t>1434/09/28</a:t>
            </a:fld>
            <a:endParaRPr lang="fa-IR"/>
          </a:p>
        </p:txBody>
      </p:sp>
      <p:sp>
        <p:nvSpPr>
          <p:cNvPr id="4" name="Rectangle 5"/>
          <p:cNvSpPr>
            <a:spLocks noGrp="1" noChangeArrowheads="1"/>
          </p:cNvSpPr>
          <p:nvPr>
            <p:ph type="ftr" sz="quarter" idx="11"/>
          </p:nvPr>
        </p:nvSpPr>
        <p:spPr/>
        <p:txBody>
          <a:bodyPr/>
          <a:lstStyle>
            <a:lvl1pPr>
              <a:defRPr/>
            </a:lvl1pPr>
          </a:lstStyle>
          <a:p>
            <a:endParaRPr lang="fa-IR"/>
          </a:p>
        </p:txBody>
      </p:sp>
      <p:sp>
        <p:nvSpPr>
          <p:cNvPr id="5" name="Rectangle 6"/>
          <p:cNvSpPr>
            <a:spLocks noGrp="1" noChangeArrowheads="1"/>
          </p:cNvSpPr>
          <p:nvPr>
            <p:ph type="sldNum" sz="quarter" idx="12"/>
          </p:nvPr>
        </p:nvSpPr>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4231017116"/>
      </p:ext>
    </p:extLst>
  </p:cSld>
  <p:clrMapOvr>
    <a:masterClrMapping/>
  </p:clrMapOvr>
  <p:transition>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553200" y="6245225"/>
            <a:ext cx="2133600" cy="476250"/>
          </a:xfrm>
        </p:spPr>
        <p:txBody>
          <a:bodyPr/>
          <a:lstStyle>
            <a:lvl1pPr>
              <a:defRPr/>
            </a:lvl1pPr>
          </a:lstStyle>
          <a:p>
            <a:fld id="{FD78A674-B9F7-451E-98F2-EBED7E972ADE}" type="datetimeFigureOut">
              <a:rPr lang="fa-IR" smtClean="0"/>
              <a:pPr/>
              <a:t>1434/09/28</a:t>
            </a:fld>
            <a:endParaRPr lang="fa-I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fa-IR"/>
          </a:p>
        </p:txBody>
      </p:sp>
      <p:sp>
        <p:nvSpPr>
          <p:cNvPr id="8" name="Slide Number Placeholder 7"/>
          <p:cNvSpPr>
            <a:spLocks noGrp="1"/>
          </p:cNvSpPr>
          <p:nvPr>
            <p:ph type="sldNum" sz="quarter" idx="12"/>
          </p:nvPr>
        </p:nvSpPr>
        <p:spPr>
          <a:xfrm>
            <a:off x="457200" y="6245225"/>
            <a:ext cx="2133600" cy="476250"/>
          </a:xfrm>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2472244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F5ABB-60CB-46BA-BB76-AFF5EBE8C9FA}" type="slidenum">
              <a:rPr lang="en-US"/>
              <a:pPr>
                <a:defRPr/>
              </a:pPr>
              <a:t>‹#›</a:t>
            </a:fld>
            <a:endParaRPr lang="en-US"/>
          </a:p>
        </p:txBody>
      </p:sp>
    </p:spTree>
    <p:extLst>
      <p:ext uri="{BB962C8B-B14F-4D97-AF65-F5344CB8AC3E}">
        <p14:creationId xmlns:p14="http://schemas.microsoft.com/office/powerpoint/2010/main" xmlns="" val="3934285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CF4E59-F0F1-47C6-BEBC-8AA8F820B7E4}" type="slidenum">
              <a:rPr lang="en-US"/>
              <a:pPr>
                <a:defRPr/>
              </a:pPr>
              <a:t>‹#›</a:t>
            </a:fld>
            <a:endParaRPr lang="en-US"/>
          </a:p>
        </p:txBody>
      </p:sp>
    </p:spTree>
    <p:extLst>
      <p:ext uri="{BB962C8B-B14F-4D97-AF65-F5344CB8AC3E}">
        <p14:creationId xmlns:p14="http://schemas.microsoft.com/office/powerpoint/2010/main" xmlns="" val="126877073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298DE9-11EA-49E8-B7DF-B7B673E12272}" type="slidenum">
              <a:rPr lang="en-US"/>
              <a:pPr>
                <a:defRPr/>
              </a:pPr>
              <a:t>‹#›</a:t>
            </a:fld>
            <a:endParaRPr lang="en-US"/>
          </a:p>
        </p:txBody>
      </p:sp>
    </p:spTree>
    <p:extLst>
      <p:ext uri="{BB962C8B-B14F-4D97-AF65-F5344CB8AC3E}">
        <p14:creationId xmlns:p14="http://schemas.microsoft.com/office/powerpoint/2010/main" xmlns="" val="165518760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D7014F-2B20-40D5-B3E4-6A755D8EA460}" type="slidenum">
              <a:rPr lang="en-US"/>
              <a:pPr>
                <a:defRPr/>
              </a:pPr>
              <a:t>‹#›</a:t>
            </a:fld>
            <a:endParaRPr lang="en-US"/>
          </a:p>
        </p:txBody>
      </p:sp>
    </p:spTree>
    <p:extLst>
      <p:ext uri="{BB962C8B-B14F-4D97-AF65-F5344CB8AC3E}">
        <p14:creationId xmlns:p14="http://schemas.microsoft.com/office/powerpoint/2010/main" xmlns="" val="126946168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95242B-576B-4802-B578-EA4C99BFFFD9}" type="slidenum">
              <a:rPr lang="en-US"/>
              <a:pPr>
                <a:defRPr/>
              </a:pPr>
              <a:t>‹#›</a:t>
            </a:fld>
            <a:endParaRPr lang="en-US"/>
          </a:p>
        </p:txBody>
      </p:sp>
    </p:spTree>
    <p:extLst>
      <p:ext uri="{BB962C8B-B14F-4D97-AF65-F5344CB8AC3E}">
        <p14:creationId xmlns:p14="http://schemas.microsoft.com/office/powerpoint/2010/main" xmlns="" val="4997939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E9A85E-E21D-4279-9714-4AE214906329}" type="slidenum">
              <a:rPr lang="en-US"/>
              <a:pPr>
                <a:defRPr/>
              </a:pPr>
              <a:t>‹#›</a:t>
            </a:fld>
            <a:endParaRPr lang="en-US"/>
          </a:p>
        </p:txBody>
      </p:sp>
    </p:spTree>
    <p:extLst>
      <p:ext uri="{BB962C8B-B14F-4D97-AF65-F5344CB8AC3E}">
        <p14:creationId xmlns:p14="http://schemas.microsoft.com/office/powerpoint/2010/main" xmlns="" val="547337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5" name="Rectangle 8"/>
          <p:cNvSpPr>
            <a:spLocks noGrp="1" noChangeArrowheads="1"/>
          </p:cNvSpPr>
          <p:nvPr>
            <p:ph type="ftr" sz="quarter" idx="11"/>
          </p:nvPr>
        </p:nvSpPr>
        <p:spPr>
          <a:ln/>
        </p:spPr>
        <p:txBody>
          <a:bodyPr/>
          <a:lstStyle>
            <a:lvl1pPr>
              <a:defRPr/>
            </a:lvl1pPr>
          </a:lstStyle>
          <a:p>
            <a:endParaRPr lang="fa-IR"/>
          </a:p>
        </p:txBody>
      </p:sp>
      <p:sp>
        <p:nvSpPr>
          <p:cNvPr id="6"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3855020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DBA2DD-1349-41E9-876D-0FB910BE0422}" type="slidenum">
              <a:rPr lang="en-US"/>
              <a:pPr>
                <a:defRPr/>
              </a:pPr>
              <a:t>‹#›</a:t>
            </a:fld>
            <a:endParaRPr lang="en-US"/>
          </a:p>
        </p:txBody>
      </p:sp>
    </p:spTree>
    <p:extLst>
      <p:ext uri="{BB962C8B-B14F-4D97-AF65-F5344CB8AC3E}">
        <p14:creationId xmlns:p14="http://schemas.microsoft.com/office/powerpoint/2010/main" xmlns="" val="168076913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D8F7DA-940C-414E-8675-827E424AA58D}" type="slidenum">
              <a:rPr lang="en-US"/>
              <a:pPr>
                <a:defRPr/>
              </a:pPr>
              <a:t>‹#›</a:t>
            </a:fld>
            <a:endParaRPr lang="en-US"/>
          </a:p>
        </p:txBody>
      </p:sp>
    </p:spTree>
    <p:extLst>
      <p:ext uri="{BB962C8B-B14F-4D97-AF65-F5344CB8AC3E}">
        <p14:creationId xmlns:p14="http://schemas.microsoft.com/office/powerpoint/2010/main" xmlns="" val="70565081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F811B9-2131-42EA-83C7-B8E1FF29AFDB}" type="slidenum">
              <a:rPr lang="en-US"/>
              <a:pPr>
                <a:defRPr/>
              </a:pPr>
              <a:t>‹#›</a:t>
            </a:fld>
            <a:endParaRPr lang="en-US"/>
          </a:p>
        </p:txBody>
      </p:sp>
    </p:spTree>
    <p:extLst>
      <p:ext uri="{BB962C8B-B14F-4D97-AF65-F5344CB8AC3E}">
        <p14:creationId xmlns:p14="http://schemas.microsoft.com/office/powerpoint/2010/main" xmlns="" val="414163347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BDC08-8ACD-4DB1-A7B6-9DC2E8656977}" type="slidenum">
              <a:rPr lang="en-US"/>
              <a:pPr>
                <a:defRPr/>
              </a:pPr>
              <a:t>‹#›</a:t>
            </a:fld>
            <a:endParaRPr lang="en-US"/>
          </a:p>
        </p:txBody>
      </p:sp>
    </p:spTree>
    <p:extLst>
      <p:ext uri="{BB962C8B-B14F-4D97-AF65-F5344CB8AC3E}">
        <p14:creationId xmlns:p14="http://schemas.microsoft.com/office/powerpoint/2010/main" xmlns="" val="208839222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0C2F80-1335-4583-B619-055FA86AE890}" type="slidenum">
              <a:rPr lang="en-US"/>
              <a:pPr>
                <a:defRPr/>
              </a:pPr>
              <a:t>‹#›</a:t>
            </a:fld>
            <a:endParaRPr lang="en-US"/>
          </a:p>
        </p:txBody>
      </p:sp>
    </p:spTree>
    <p:extLst>
      <p:ext uri="{BB962C8B-B14F-4D97-AF65-F5344CB8AC3E}">
        <p14:creationId xmlns:p14="http://schemas.microsoft.com/office/powerpoint/2010/main" xmlns="" val="322241945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A3882-1BE6-468B-BAA4-F20C53ED7897}" type="slidenum">
              <a:rPr lang="en-US"/>
              <a:pPr>
                <a:defRPr/>
              </a:pPr>
              <a:t>‹#›</a:t>
            </a:fld>
            <a:endParaRPr lang="en-US"/>
          </a:p>
        </p:txBody>
      </p:sp>
    </p:spTree>
    <p:extLst>
      <p:ext uri="{BB962C8B-B14F-4D97-AF65-F5344CB8AC3E}">
        <p14:creationId xmlns:p14="http://schemas.microsoft.com/office/powerpoint/2010/main" xmlns="" val="4162268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FAB14C-D353-45F6-BD25-91A2F57F31D8}" type="slidenum">
              <a:rPr lang="en-US"/>
              <a:pPr>
                <a:defRPr/>
              </a:pPr>
              <a:t>‹#›</a:t>
            </a:fld>
            <a:endParaRPr lang="en-US"/>
          </a:p>
        </p:txBody>
      </p:sp>
    </p:spTree>
    <p:extLst>
      <p:ext uri="{BB962C8B-B14F-4D97-AF65-F5344CB8AC3E}">
        <p14:creationId xmlns:p14="http://schemas.microsoft.com/office/powerpoint/2010/main" xmlns="" val="2604519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A0BB09-753C-44B8-A9CC-6C96495E4FFE}" type="slidenum">
              <a:rPr lang="en-US"/>
              <a:pPr>
                <a:defRPr/>
              </a:pPr>
              <a:t>‹#›</a:t>
            </a:fld>
            <a:endParaRPr lang="en-US"/>
          </a:p>
        </p:txBody>
      </p:sp>
    </p:spTree>
    <p:extLst>
      <p:ext uri="{BB962C8B-B14F-4D97-AF65-F5344CB8AC3E}">
        <p14:creationId xmlns:p14="http://schemas.microsoft.com/office/powerpoint/2010/main" xmlns="" val="2216298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1DD74D-F5AC-4849-88CE-18CA99DE0147}" type="slidenum">
              <a:rPr lang="en-US"/>
              <a:pPr>
                <a:defRPr/>
              </a:pPr>
              <a:t>‹#›</a:t>
            </a:fld>
            <a:endParaRPr lang="en-US"/>
          </a:p>
        </p:txBody>
      </p:sp>
    </p:spTree>
    <p:extLst>
      <p:ext uri="{BB962C8B-B14F-4D97-AF65-F5344CB8AC3E}">
        <p14:creationId xmlns:p14="http://schemas.microsoft.com/office/powerpoint/2010/main" xmlns="" val="1107660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601166-0786-4EE3-8DF4-6D7B81917DD6}" type="slidenum">
              <a:rPr lang="en-US"/>
              <a:pPr>
                <a:defRPr/>
              </a:pPr>
              <a:t>‹#›</a:t>
            </a:fld>
            <a:endParaRPr lang="en-US"/>
          </a:p>
        </p:txBody>
      </p:sp>
    </p:spTree>
    <p:extLst>
      <p:ext uri="{BB962C8B-B14F-4D97-AF65-F5344CB8AC3E}">
        <p14:creationId xmlns:p14="http://schemas.microsoft.com/office/powerpoint/2010/main" xmlns="" val="348736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5" name="Rectangle 8"/>
          <p:cNvSpPr>
            <a:spLocks noGrp="1" noChangeArrowheads="1"/>
          </p:cNvSpPr>
          <p:nvPr>
            <p:ph type="ftr" sz="quarter" idx="11"/>
          </p:nvPr>
        </p:nvSpPr>
        <p:spPr>
          <a:ln/>
        </p:spPr>
        <p:txBody>
          <a:bodyPr/>
          <a:lstStyle>
            <a:lvl1pPr>
              <a:defRPr/>
            </a:lvl1pPr>
          </a:lstStyle>
          <a:p>
            <a:endParaRPr lang="fa-IR"/>
          </a:p>
        </p:txBody>
      </p:sp>
      <p:sp>
        <p:nvSpPr>
          <p:cNvPr id="6"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105519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quarter"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8AD95E-2938-4D8F-B0C6-9FE6F75F6356}" type="slidenum">
              <a:rPr lang="en-US"/>
              <a:pPr>
                <a:defRPr/>
              </a:pPr>
              <a:t>‹#›</a:t>
            </a:fld>
            <a:endParaRPr lang="en-US"/>
          </a:p>
        </p:txBody>
      </p:sp>
    </p:spTree>
    <p:extLst>
      <p:ext uri="{BB962C8B-B14F-4D97-AF65-F5344CB8AC3E}">
        <p14:creationId xmlns:p14="http://schemas.microsoft.com/office/powerpoint/2010/main" xmlns="" val="3851604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quarter"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D63BFD-BB88-46CA-8D0E-02340A69B337}" type="slidenum">
              <a:rPr lang="en-US"/>
              <a:pPr>
                <a:defRPr/>
              </a:pPr>
              <a:t>‹#›</a:t>
            </a:fld>
            <a:endParaRPr lang="en-US"/>
          </a:p>
        </p:txBody>
      </p:sp>
    </p:spTree>
    <p:extLst>
      <p:ext uri="{BB962C8B-B14F-4D97-AF65-F5344CB8AC3E}">
        <p14:creationId xmlns:p14="http://schemas.microsoft.com/office/powerpoint/2010/main" xmlns="" val="3125014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2A13F1-792A-4E30-97F8-E1A58277B6FA}" type="slidenum">
              <a:rPr lang="en-US"/>
              <a:pPr>
                <a:defRPr/>
              </a:pPr>
              <a:t>‹#›</a:t>
            </a:fld>
            <a:endParaRPr lang="en-US"/>
          </a:p>
        </p:txBody>
      </p:sp>
    </p:spTree>
    <p:extLst>
      <p:ext uri="{BB962C8B-B14F-4D97-AF65-F5344CB8AC3E}">
        <p14:creationId xmlns:p14="http://schemas.microsoft.com/office/powerpoint/2010/main" xmlns="" val="582654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6AC927-2549-4AEE-ADBE-13DBFB2ABF31}" type="slidenum">
              <a:rPr lang="en-US"/>
              <a:pPr>
                <a:defRPr/>
              </a:pPr>
              <a:t>‹#›</a:t>
            </a:fld>
            <a:endParaRPr lang="en-US"/>
          </a:p>
        </p:txBody>
      </p:sp>
    </p:spTree>
    <p:extLst>
      <p:ext uri="{BB962C8B-B14F-4D97-AF65-F5344CB8AC3E}">
        <p14:creationId xmlns:p14="http://schemas.microsoft.com/office/powerpoint/2010/main" xmlns="" val="279023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282C1-3A91-45D2-9BFF-3FA04A7840DB}" type="slidenum">
              <a:rPr lang="en-US"/>
              <a:pPr>
                <a:defRPr/>
              </a:pPr>
              <a:t>‹#›</a:t>
            </a:fld>
            <a:endParaRPr lang="en-US"/>
          </a:p>
        </p:txBody>
      </p:sp>
    </p:spTree>
    <p:extLst>
      <p:ext uri="{BB962C8B-B14F-4D97-AF65-F5344CB8AC3E}">
        <p14:creationId xmlns:p14="http://schemas.microsoft.com/office/powerpoint/2010/main" xmlns="" val="190393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33375"/>
            <a:ext cx="192405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33375"/>
            <a:ext cx="561975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8E54F1-FA36-4C41-8EAC-40A7D686F804}" type="slidenum">
              <a:rPr lang="en-US"/>
              <a:pPr>
                <a:defRPr/>
              </a:pPr>
              <a:t>‹#›</a:t>
            </a:fld>
            <a:endParaRPr lang="en-US"/>
          </a:p>
        </p:txBody>
      </p:sp>
    </p:spTree>
    <p:extLst>
      <p:ext uri="{BB962C8B-B14F-4D97-AF65-F5344CB8AC3E}">
        <p14:creationId xmlns:p14="http://schemas.microsoft.com/office/powerpoint/2010/main" xmlns="" val="2731538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A34E747-3B7E-41D7-BDF3-E7FCE08D5F85}" type="slidenum">
              <a:rPr lang="en-US"/>
              <a:pPr>
                <a:defRPr/>
              </a:pPr>
              <a:t>‹#›</a:t>
            </a:fld>
            <a:endParaRPr lang="en-US"/>
          </a:p>
        </p:txBody>
      </p:sp>
    </p:spTree>
    <p:extLst>
      <p:ext uri="{BB962C8B-B14F-4D97-AF65-F5344CB8AC3E}">
        <p14:creationId xmlns:p14="http://schemas.microsoft.com/office/powerpoint/2010/main" xmlns="" val="2021620928"/>
      </p:ext>
    </p:extLst>
  </p:cSld>
  <p:clrMapOvr>
    <a:masterClrMapping/>
  </p:clrMapOvr>
  <p:transition>
    <p:strips/>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2E33ECE-331A-4577-81F9-0780F0A67021}" type="slidenum">
              <a:rPr lang="en-US"/>
              <a:pPr>
                <a:defRPr/>
              </a:pPr>
              <a:t>‹#›</a:t>
            </a:fld>
            <a:endParaRPr lang="en-US"/>
          </a:p>
        </p:txBody>
      </p:sp>
    </p:spTree>
    <p:extLst>
      <p:ext uri="{BB962C8B-B14F-4D97-AF65-F5344CB8AC3E}">
        <p14:creationId xmlns:p14="http://schemas.microsoft.com/office/powerpoint/2010/main" xmlns="" val="2107142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B716141-01EC-45B5-9357-BBD4ECF78B97}" type="slidenum">
              <a:rPr lang="en-US"/>
              <a:pPr>
                <a:defRPr/>
              </a:pPr>
              <a:t>‹#›</a:t>
            </a:fld>
            <a:endParaRPr lang="en-US"/>
          </a:p>
        </p:txBody>
      </p:sp>
    </p:spTree>
    <p:extLst>
      <p:ext uri="{BB962C8B-B14F-4D97-AF65-F5344CB8AC3E}">
        <p14:creationId xmlns:p14="http://schemas.microsoft.com/office/powerpoint/2010/main" xmlns="" val="178146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A45DFE8-97F8-4499-BC0B-3F0A819B19EB}" type="slidenum">
              <a:rPr lang="en-US"/>
              <a:pPr>
                <a:defRPr/>
              </a:pPr>
              <a:t>‹#›</a:t>
            </a:fld>
            <a:endParaRPr lang="en-US"/>
          </a:p>
        </p:txBody>
      </p:sp>
    </p:spTree>
    <p:extLst>
      <p:ext uri="{BB962C8B-B14F-4D97-AF65-F5344CB8AC3E}">
        <p14:creationId xmlns:p14="http://schemas.microsoft.com/office/powerpoint/2010/main" xmlns="" val="309979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6" name="Rectangle 8"/>
          <p:cNvSpPr>
            <a:spLocks noGrp="1" noChangeArrowheads="1"/>
          </p:cNvSpPr>
          <p:nvPr>
            <p:ph type="ftr" sz="quarter" idx="11"/>
          </p:nvPr>
        </p:nvSpPr>
        <p:spPr>
          <a:ln/>
        </p:spPr>
        <p:txBody>
          <a:bodyPr/>
          <a:lstStyle>
            <a:lvl1pPr>
              <a:defRPr/>
            </a:lvl1pPr>
          </a:lstStyle>
          <a:p>
            <a:endParaRPr lang="fa-IR"/>
          </a:p>
        </p:txBody>
      </p:sp>
      <p:sp>
        <p:nvSpPr>
          <p:cNvPr id="7"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1747447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73238"/>
            <a:ext cx="3771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7F79E00-A4EB-4A6F-B0CD-D7CC5C3ED452}" type="slidenum">
              <a:rPr lang="en-US"/>
              <a:pPr>
                <a:defRPr/>
              </a:pPr>
              <a:t>‹#›</a:t>
            </a:fld>
            <a:endParaRPr lang="en-US"/>
          </a:p>
        </p:txBody>
      </p:sp>
    </p:spTree>
    <p:extLst>
      <p:ext uri="{BB962C8B-B14F-4D97-AF65-F5344CB8AC3E}">
        <p14:creationId xmlns:p14="http://schemas.microsoft.com/office/powerpoint/2010/main" xmlns="" val="701074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B4F6458E-F237-45A0-8252-45C51427FF2D}" type="slidenum">
              <a:rPr lang="en-US"/>
              <a:pPr>
                <a:defRPr/>
              </a:pPr>
              <a:t>‹#›</a:t>
            </a:fld>
            <a:endParaRPr lang="en-US"/>
          </a:p>
        </p:txBody>
      </p:sp>
    </p:spTree>
    <p:extLst>
      <p:ext uri="{BB962C8B-B14F-4D97-AF65-F5344CB8AC3E}">
        <p14:creationId xmlns:p14="http://schemas.microsoft.com/office/powerpoint/2010/main" xmlns="" val="1272525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4628B471-77CF-4351-A672-CBCD1C2723E8}" type="slidenum">
              <a:rPr lang="en-US"/>
              <a:pPr>
                <a:defRPr/>
              </a:pPr>
              <a:t>‹#›</a:t>
            </a:fld>
            <a:endParaRPr lang="en-US"/>
          </a:p>
        </p:txBody>
      </p:sp>
    </p:spTree>
    <p:extLst>
      <p:ext uri="{BB962C8B-B14F-4D97-AF65-F5344CB8AC3E}">
        <p14:creationId xmlns:p14="http://schemas.microsoft.com/office/powerpoint/2010/main" xmlns="" val="2783684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822476F3-EE8D-4EA4-841A-D6B2638B6899}" type="slidenum">
              <a:rPr lang="en-US"/>
              <a:pPr>
                <a:defRPr/>
              </a:pPr>
              <a:t>‹#›</a:t>
            </a:fld>
            <a:endParaRPr lang="en-US"/>
          </a:p>
        </p:txBody>
      </p:sp>
    </p:spTree>
    <p:extLst>
      <p:ext uri="{BB962C8B-B14F-4D97-AF65-F5344CB8AC3E}">
        <p14:creationId xmlns:p14="http://schemas.microsoft.com/office/powerpoint/2010/main" xmlns="" val="469567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A8709DA-222A-42D5-B685-383810286453}" type="slidenum">
              <a:rPr lang="en-US"/>
              <a:pPr>
                <a:defRPr/>
              </a:pPr>
              <a:t>‹#›</a:t>
            </a:fld>
            <a:endParaRPr lang="en-US"/>
          </a:p>
        </p:txBody>
      </p:sp>
    </p:spTree>
    <p:extLst>
      <p:ext uri="{BB962C8B-B14F-4D97-AF65-F5344CB8AC3E}">
        <p14:creationId xmlns:p14="http://schemas.microsoft.com/office/powerpoint/2010/main" xmlns="" val="2989959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4C3A22F-70C2-4701-A894-81EEA68950FA}" type="slidenum">
              <a:rPr lang="en-US"/>
              <a:pPr>
                <a:defRPr/>
              </a:pPr>
              <a:t>‹#›</a:t>
            </a:fld>
            <a:endParaRPr lang="en-US"/>
          </a:p>
        </p:txBody>
      </p:sp>
    </p:spTree>
    <p:extLst>
      <p:ext uri="{BB962C8B-B14F-4D97-AF65-F5344CB8AC3E}">
        <p14:creationId xmlns:p14="http://schemas.microsoft.com/office/powerpoint/2010/main" xmlns="" val="1131651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155737E-EE76-403E-8662-C00C43B7A097}" type="slidenum">
              <a:rPr lang="en-US"/>
              <a:pPr>
                <a:defRPr/>
              </a:pPr>
              <a:t>‹#›</a:t>
            </a:fld>
            <a:endParaRPr lang="en-US"/>
          </a:p>
        </p:txBody>
      </p:sp>
    </p:spTree>
    <p:extLst>
      <p:ext uri="{BB962C8B-B14F-4D97-AF65-F5344CB8AC3E}">
        <p14:creationId xmlns:p14="http://schemas.microsoft.com/office/powerpoint/2010/main" xmlns="" val="1560788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33375"/>
            <a:ext cx="1924050" cy="6191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33375"/>
            <a:ext cx="5619750" cy="6191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3B1265B-016D-4636-B49A-6FB071BDC08F}" type="slidenum">
              <a:rPr lang="en-US"/>
              <a:pPr>
                <a:defRPr/>
              </a:pPr>
              <a:t>‹#›</a:t>
            </a:fld>
            <a:endParaRPr lang="en-US"/>
          </a:p>
        </p:txBody>
      </p:sp>
    </p:spTree>
    <p:extLst>
      <p:ext uri="{BB962C8B-B14F-4D97-AF65-F5344CB8AC3E}">
        <p14:creationId xmlns:p14="http://schemas.microsoft.com/office/powerpoint/2010/main" xmlns="" val="2260977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AB71DE4-38CA-47F0-A5EB-BD7740FF9243}" type="slidenum">
              <a:rPr lang="en-US"/>
              <a:pPr>
                <a:defRPr/>
              </a:pPr>
              <a:t>‹#›</a:t>
            </a:fld>
            <a:endParaRPr lang="en-US"/>
          </a:p>
        </p:txBody>
      </p:sp>
    </p:spTree>
    <p:extLst>
      <p:ext uri="{BB962C8B-B14F-4D97-AF65-F5344CB8AC3E}">
        <p14:creationId xmlns:p14="http://schemas.microsoft.com/office/powerpoint/2010/main" xmlns="" val="3695609402"/>
      </p:ext>
    </p:extLst>
  </p:cSld>
  <p:clrMapOvr>
    <a:masterClrMapping/>
  </p:clrMapOvr>
  <p:transition>
    <p:strips/>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D46383-800E-40F4-A62B-255243288F97}" type="slidenum">
              <a:rPr lang="en-US"/>
              <a:pPr>
                <a:defRPr/>
              </a:pPr>
              <a:t>‹#›</a:t>
            </a:fld>
            <a:endParaRPr lang="en-US"/>
          </a:p>
        </p:txBody>
      </p:sp>
    </p:spTree>
    <p:extLst>
      <p:ext uri="{BB962C8B-B14F-4D97-AF65-F5344CB8AC3E}">
        <p14:creationId xmlns:p14="http://schemas.microsoft.com/office/powerpoint/2010/main" xmlns="" val="2774919201"/>
      </p:ext>
    </p:extLst>
  </p:cSld>
  <p:clrMapOvr>
    <a:masterClrMapping/>
  </p:clrMapOvr>
  <p:transitio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8" name="Rectangle 8"/>
          <p:cNvSpPr>
            <a:spLocks noGrp="1" noChangeArrowheads="1"/>
          </p:cNvSpPr>
          <p:nvPr>
            <p:ph type="ftr" sz="quarter" idx="11"/>
          </p:nvPr>
        </p:nvSpPr>
        <p:spPr>
          <a:ln/>
        </p:spPr>
        <p:txBody>
          <a:bodyPr/>
          <a:lstStyle>
            <a:lvl1pPr>
              <a:defRPr/>
            </a:lvl1pPr>
          </a:lstStyle>
          <a:p>
            <a:endParaRPr lang="fa-IR"/>
          </a:p>
        </p:txBody>
      </p:sp>
      <p:sp>
        <p:nvSpPr>
          <p:cNvPr id="9"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3959532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cs typeface="B Titr" pitchFamily="2" charset="-78"/>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r" rtl="1">
              <a:defRPr sz="2600">
                <a:cs typeface="B Mitra" pitchFamily="2" charset="-78"/>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BD9B51-0B1C-4130-986B-374E201FE3C4}" type="slidenum">
              <a:rPr lang="en-US"/>
              <a:pPr>
                <a:defRPr/>
              </a:pPr>
              <a:t>‹#›</a:t>
            </a:fld>
            <a:endParaRPr lang="en-US"/>
          </a:p>
        </p:txBody>
      </p:sp>
    </p:spTree>
    <p:extLst>
      <p:ext uri="{BB962C8B-B14F-4D97-AF65-F5344CB8AC3E}">
        <p14:creationId xmlns:p14="http://schemas.microsoft.com/office/powerpoint/2010/main" xmlns="" val="647248389"/>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8C4319-0BAF-44D2-A1DC-21E3A5D5BACF}" type="slidenum">
              <a:rPr lang="en-US"/>
              <a:pPr>
                <a:defRPr/>
              </a:pPr>
              <a:t>‹#›</a:t>
            </a:fld>
            <a:endParaRPr lang="en-US"/>
          </a:p>
        </p:txBody>
      </p:sp>
    </p:spTree>
    <p:extLst>
      <p:ext uri="{BB962C8B-B14F-4D97-AF65-F5344CB8AC3E}">
        <p14:creationId xmlns:p14="http://schemas.microsoft.com/office/powerpoint/2010/main" xmlns="" val="2004004219"/>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180102-149C-4128-B722-4C1D9D2AC9D1}" type="slidenum">
              <a:rPr lang="en-US"/>
              <a:pPr>
                <a:defRPr/>
              </a:pPr>
              <a:t>‹#›</a:t>
            </a:fld>
            <a:endParaRPr lang="en-US"/>
          </a:p>
        </p:txBody>
      </p:sp>
    </p:spTree>
    <p:extLst>
      <p:ext uri="{BB962C8B-B14F-4D97-AF65-F5344CB8AC3E}">
        <p14:creationId xmlns:p14="http://schemas.microsoft.com/office/powerpoint/2010/main" xmlns="" val="2173644415"/>
      </p:ext>
    </p:extLst>
  </p:cSld>
  <p:clrMapOvr>
    <a:masterClrMapping/>
  </p:clrMapOvr>
  <p:transition>
    <p:strips/>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5B5BCA-58EF-4FAB-A12D-344280693657}" type="slidenum">
              <a:rPr lang="en-US"/>
              <a:pPr>
                <a:defRPr/>
              </a:pPr>
              <a:t>‹#›</a:t>
            </a:fld>
            <a:endParaRPr lang="en-US"/>
          </a:p>
        </p:txBody>
      </p:sp>
    </p:spTree>
    <p:extLst>
      <p:ext uri="{BB962C8B-B14F-4D97-AF65-F5344CB8AC3E}">
        <p14:creationId xmlns:p14="http://schemas.microsoft.com/office/powerpoint/2010/main" xmlns="" val="940118255"/>
      </p:ext>
    </p:extLst>
  </p:cSld>
  <p:clrMapOvr>
    <a:masterClrMapping/>
  </p:clrMapOvr>
  <p:transition>
    <p:strips/>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C24027-0127-4D50-BC4D-BF6432D21036}" type="slidenum">
              <a:rPr lang="en-US"/>
              <a:pPr>
                <a:defRPr/>
              </a:pPr>
              <a:t>‹#›</a:t>
            </a:fld>
            <a:endParaRPr lang="en-US"/>
          </a:p>
        </p:txBody>
      </p:sp>
    </p:spTree>
    <p:extLst>
      <p:ext uri="{BB962C8B-B14F-4D97-AF65-F5344CB8AC3E}">
        <p14:creationId xmlns:p14="http://schemas.microsoft.com/office/powerpoint/2010/main" xmlns="" val="3056498953"/>
      </p:ext>
    </p:extLst>
  </p:cSld>
  <p:clrMapOvr>
    <a:masterClrMapping/>
  </p:clrMapOvr>
  <p:transition>
    <p:strips/>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82B62F-CFBA-4D1F-B4CC-8787CECACE5F}" type="slidenum">
              <a:rPr lang="en-US"/>
              <a:pPr>
                <a:defRPr/>
              </a:pPr>
              <a:t>‹#›</a:t>
            </a:fld>
            <a:endParaRPr lang="en-US"/>
          </a:p>
        </p:txBody>
      </p:sp>
    </p:spTree>
    <p:extLst>
      <p:ext uri="{BB962C8B-B14F-4D97-AF65-F5344CB8AC3E}">
        <p14:creationId xmlns:p14="http://schemas.microsoft.com/office/powerpoint/2010/main" xmlns="" val="1653412276"/>
      </p:ext>
    </p:extLst>
  </p:cSld>
  <p:clrMapOvr>
    <a:masterClrMapping/>
  </p:clrMapOvr>
  <p:transition>
    <p:strips/>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A86036-4074-4B94-9D26-7832626D2FDA}" type="slidenum">
              <a:rPr lang="en-US"/>
              <a:pPr>
                <a:defRPr/>
              </a:pPr>
              <a:t>‹#›</a:t>
            </a:fld>
            <a:endParaRPr lang="en-US"/>
          </a:p>
        </p:txBody>
      </p:sp>
    </p:spTree>
    <p:extLst>
      <p:ext uri="{BB962C8B-B14F-4D97-AF65-F5344CB8AC3E}">
        <p14:creationId xmlns:p14="http://schemas.microsoft.com/office/powerpoint/2010/main" xmlns="" val="2156426633"/>
      </p:ext>
    </p:extLst>
  </p:cSld>
  <p:clrMapOvr>
    <a:masterClrMapping/>
  </p:clrMapOvr>
  <p:transition>
    <p:strips/>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1CD6C4-278F-4F19-BEBD-5C2B2595C291}" type="slidenum">
              <a:rPr lang="en-US"/>
              <a:pPr>
                <a:defRPr/>
              </a:pPr>
              <a:t>‹#›</a:t>
            </a:fld>
            <a:endParaRPr lang="en-US"/>
          </a:p>
        </p:txBody>
      </p:sp>
    </p:spTree>
    <p:extLst>
      <p:ext uri="{BB962C8B-B14F-4D97-AF65-F5344CB8AC3E}">
        <p14:creationId xmlns:p14="http://schemas.microsoft.com/office/powerpoint/2010/main" xmlns="" val="3241857595"/>
      </p:ext>
    </p:extLst>
  </p:cSld>
  <p:clrMapOvr>
    <a:masterClrMapping/>
  </p:clrMapOvr>
  <p:transition>
    <p:strips/>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06EC5B-E805-4512-94B6-2465F83E661D}" type="slidenum">
              <a:rPr lang="en-US"/>
              <a:pPr>
                <a:defRPr/>
              </a:pPr>
              <a:t>‹#›</a:t>
            </a:fld>
            <a:endParaRPr lang="en-US"/>
          </a:p>
        </p:txBody>
      </p:sp>
    </p:spTree>
    <p:extLst>
      <p:ext uri="{BB962C8B-B14F-4D97-AF65-F5344CB8AC3E}">
        <p14:creationId xmlns:p14="http://schemas.microsoft.com/office/powerpoint/2010/main" xmlns="" val="4159903412"/>
      </p:ext>
    </p:extLst>
  </p:cSld>
  <p:clrMapOvr>
    <a:masterClrMapping/>
  </p:clrMapOvr>
  <p:transition>
    <p:strips/>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3C8C51-B885-470F-ABA8-3A231434449D}" type="slidenum">
              <a:rPr lang="en-US"/>
              <a:pPr>
                <a:defRPr/>
              </a:pPr>
              <a:t>‹#›</a:t>
            </a:fld>
            <a:endParaRPr lang="en-US"/>
          </a:p>
        </p:txBody>
      </p:sp>
    </p:spTree>
    <p:extLst>
      <p:ext uri="{BB962C8B-B14F-4D97-AF65-F5344CB8AC3E}">
        <p14:creationId xmlns:p14="http://schemas.microsoft.com/office/powerpoint/2010/main" xmlns="" val="1777462935"/>
      </p:ext>
    </p:extLst>
  </p:cSld>
  <p:clrMapOvr>
    <a:masterClrMapping/>
  </p:clrMapOvr>
  <p:transition>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4" name="Rectangle 8"/>
          <p:cNvSpPr>
            <a:spLocks noGrp="1" noChangeArrowheads="1"/>
          </p:cNvSpPr>
          <p:nvPr>
            <p:ph type="ftr" sz="quarter" idx="11"/>
          </p:nvPr>
        </p:nvSpPr>
        <p:spPr>
          <a:ln/>
        </p:spPr>
        <p:txBody>
          <a:bodyPr/>
          <a:lstStyle>
            <a:lvl1pPr>
              <a:defRPr/>
            </a:lvl1pPr>
          </a:lstStyle>
          <a:p>
            <a:endParaRPr lang="fa-IR"/>
          </a:p>
        </p:txBody>
      </p:sp>
      <p:sp>
        <p:nvSpPr>
          <p:cNvPr id="5"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966418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587048-3ECE-4260-841C-40624A29B7F5}" type="slidenum">
              <a:rPr lang="en-US"/>
              <a:pPr>
                <a:defRPr/>
              </a:pPr>
              <a:t>‹#›</a:t>
            </a:fld>
            <a:endParaRPr lang="en-US"/>
          </a:p>
        </p:txBody>
      </p:sp>
    </p:spTree>
    <p:extLst>
      <p:ext uri="{BB962C8B-B14F-4D97-AF65-F5344CB8AC3E}">
        <p14:creationId xmlns:p14="http://schemas.microsoft.com/office/powerpoint/2010/main" xmlns="" val="2074548479"/>
      </p:ext>
    </p:extLst>
  </p:cSld>
  <p:clrMapOvr>
    <a:masterClrMapping/>
  </p:clrMapOvr>
  <p:transition>
    <p:strips/>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96B800-20A2-486A-AA8C-94E61C866C90}" type="slidenum">
              <a:rPr lang="en-US"/>
              <a:pPr>
                <a:defRPr/>
              </a:pPr>
              <a:t>‹#›</a:t>
            </a:fld>
            <a:endParaRPr lang="en-US"/>
          </a:p>
        </p:txBody>
      </p:sp>
    </p:spTree>
    <p:extLst>
      <p:ext uri="{BB962C8B-B14F-4D97-AF65-F5344CB8AC3E}">
        <p14:creationId xmlns:p14="http://schemas.microsoft.com/office/powerpoint/2010/main" xmlns="" val="268503490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A1B2B-BAC2-4A7C-9981-D20A327A90C9}" type="slidenum">
              <a:rPr lang="en-US"/>
              <a:pPr>
                <a:defRPr/>
              </a:pPr>
              <a:t>‹#›</a:t>
            </a:fld>
            <a:endParaRPr lang="en-US"/>
          </a:p>
        </p:txBody>
      </p:sp>
    </p:spTree>
    <p:extLst>
      <p:ext uri="{BB962C8B-B14F-4D97-AF65-F5344CB8AC3E}">
        <p14:creationId xmlns:p14="http://schemas.microsoft.com/office/powerpoint/2010/main" xmlns="" val="145105385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A5D1BE-45AD-44E7-B671-EA9D2759168F}" type="slidenum">
              <a:rPr lang="en-US"/>
              <a:pPr>
                <a:defRPr/>
              </a:pPr>
              <a:t>‹#›</a:t>
            </a:fld>
            <a:endParaRPr lang="en-US"/>
          </a:p>
        </p:txBody>
      </p:sp>
    </p:spTree>
    <p:extLst>
      <p:ext uri="{BB962C8B-B14F-4D97-AF65-F5344CB8AC3E}">
        <p14:creationId xmlns:p14="http://schemas.microsoft.com/office/powerpoint/2010/main" xmlns="" val="241611300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296CBF-3011-486D-91AA-69846FAEFD17}" type="slidenum">
              <a:rPr lang="en-US"/>
              <a:pPr>
                <a:defRPr/>
              </a:pPr>
              <a:t>‹#›</a:t>
            </a:fld>
            <a:endParaRPr lang="en-US"/>
          </a:p>
        </p:txBody>
      </p:sp>
    </p:spTree>
    <p:extLst>
      <p:ext uri="{BB962C8B-B14F-4D97-AF65-F5344CB8AC3E}">
        <p14:creationId xmlns:p14="http://schemas.microsoft.com/office/powerpoint/2010/main" xmlns="" val="50563585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FB323C-F09C-49C4-B7D3-60C52FC03BE9}" type="slidenum">
              <a:rPr lang="en-US"/>
              <a:pPr>
                <a:defRPr/>
              </a:pPr>
              <a:t>‹#›</a:t>
            </a:fld>
            <a:endParaRPr lang="en-US"/>
          </a:p>
        </p:txBody>
      </p:sp>
    </p:spTree>
    <p:extLst>
      <p:ext uri="{BB962C8B-B14F-4D97-AF65-F5344CB8AC3E}">
        <p14:creationId xmlns:p14="http://schemas.microsoft.com/office/powerpoint/2010/main" xmlns="" val="2042901409"/>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497A7F-EE18-4DCD-AE85-2B36EC304593}" type="slidenum">
              <a:rPr lang="en-US"/>
              <a:pPr>
                <a:defRPr/>
              </a:pPr>
              <a:t>‹#›</a:t>
            </a:fld>
            <a:endParaRPr lang="en-US"/>
          </a:p>
        </p:txBody>
      </p:sp>
    </p:spTree>
    <p:extLst>
      <p:ext uri="{BB962C8B-B14F-4D97-AF65-F5344CB8AC3E}">
        <p14:creationId xmlns:p14="http://schemas.microsoft.com/office/powerpoint/2010/main" xmlns="" val="353502342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0068D1-FBC5-455F-97C0-D7D0F8D870F6}" type="slidenum">
              <a:rPr lang="en-US"/>
              <a:pPr>
                <a:defRPr/>
              </a:pPr>
              <a:t>‹#›</a:t>
            </a:fld>
            <a:endParaRPr lang="en-US"/>
          </a:p>
        </p:txBody>
      </p:sp>
    </p:spTree>
    <p:extLst>
      <p:ext uri="{BB962C8B-B14F-4D97-AF65-F5344CB8AC3E}">
        <p14:creationId xmlns:p14="http://schemas.microsoft.com/office/powerpoint/2010/main" xmlns="" val="1060595847"/>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50501D-1DE4-4AB2-B68A-7D336A7D49F6}" type="slidenum">
              <a:rPr lang="en-US"/>
              <a:pPr>
                <a:defRPr/>
              </a:pPr>
              <a:t>‹#›</a:t>
            </a:fld>
            <a:endParaRPr lang="en-US"/>
          </a:p>
        </p:txBody>
      </p:sp>
    </p:spTree>
    <p:extLst>
      <p:ext uri="{BB962C8B-B14F-4D97-AF65-F5344CB8AC3E}">
        <p14:creationId xmlns:p14="http://schemas.microsoft.com/office/powerpoint/2010/main" xmlns="" val="26477332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E0BE9C-5F14-4086-A80D-404B31E2D415}" type="slidenum">
              <a:rPr lang="en-US"/>
              <a:pPr>
                <a:defRPr/>
              </a:pPr>
              <a:t>‹#›</a:t>
            </a:fld>
            <a:endParaRPr lang="en-US"/>
          </a:p>
        </p:txBody>
      </p:sp>
    </p:spTree>
    <p:extLst>
      <p:ext uri="{BB962C8B-B14F-4D97-AF65-F5344CB8AC3E}">
        <p14:creationId xmlns:p14="http://schemas.microsoft.com/office/powerpoint/2010/main" xmlns="" val="28589424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3" name="Rectangle 8"/>
          <p:cNvSpPr>
            <a:spLocks noGrp="1" noChangeArrowheads="1"/>
          </p:cNvSpPr>
          <p:nvPr>
            <p:ph type="ftr" sz="quarter" idx="11"/>
          </p:nvPr>
        </p:nvSpPr>
        <p:spPr>
          <a:ln/>
        </p:spPr>
        <p:txBody>
          <a:bodyPr/>
          <a:lstStyle>
            <a:lvl1pPr>
              <a:defRPr/>
            </a:lvl1pPr>
          </a:lstStyle>
          <a:p>
            <a:endParaRPr lang="fa-IR"/>
          </a:p>
        </p:txBody>
      </p:sp>
      <p:sp>
        <p:nvSpPr>
          <p:cNvPr id="4"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25437466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B0A696-64A8-45D3-BE1A-5BD5FCA18640}" type="slidenum">
              <a:rPr lang="en-US"/>
              <a:pPr>
                <a:defRPr/>
              </a:pPr>
              <a:t>‹#›</a:t>
            </a:fld>
            <a:endParaRPr lang="en-US"/>
          </a:p>
        </p:txBody>
      </p:sp>
    </p:spTree>
    <p:extLst>
      <p:ext uri="{BB962C8B-B14F-4D97-AF65-F5344CB8AC3E}">
        <p14:creationId xmlns:p14="http://schemas.microsoft.com/office/powerpoint/2010/main" xmlns="" val="124982868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01850-FDF7-423B-B163-8DA7A3C2570E}" type="slidenum">
              <a:rPr lang="en-US"/>
              <a:pPr>
                <a:defRPr/>
              </a:pPr>
              <a:t>‹#›</a:t>
            </a:fld>
            <a:endParaRPr lang="en-US"/>
          </a:p>
        </p:txBody>
      </p:sp>
    </p:spTree>
    <p:extLst>
      <p:ext uri="{BB962C8B-B14F-4D97-AF65-F5344CB8AC3E}">
        <p14:creationId xmlns:p14="http://schemas.microsoft.com/office/powerpoint/2010/main" xmlns="" val="39329636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6" name="Rectangle 8"/>
          <p:cNvSpPr>
            <a:spLocks noGrp="1" noChangeArrowheads="1"/>
          </p:cNvSpPr>
          <p:nvPr>
            <p:ph type="ftr" sz="quarter" idx="11"/>
          </p:nvPr>
        </p:nvSpPr>
        <p:spPr>
          <a:ln/>
        </p:spPr>
        <p:txBody>
          <a:bodyPr/>
          <a:lstStyle>
            <a:lvl1pPr>
              <a:defRPr/>
            </a:lvl1pPr>
          </a:lstStyle>
          <a:p>
            <a:endParaRPr lang="fa-IR"/>
          </a:p>
        </p:txBody>
      </p:sp>
      <p:sp>
        <p:nvSpPr>
          <p:cNvPr id="7"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56184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FD78A674-B9F7-451E-98F2-EBED7E972ADE}" type="datetimeFigureOut">
              <a:rPr lang="fa-IR" smtClean="0"/>
              <a:pPr/>
              <a:t>1434/09/28</a:t>
            </a:fld>
            <a:endParaRPr lang="fa-IR"/>
          </a:p>
        </p:txBody>
      </p:sp>
      <p:sp>
        <p:nvSpPr>
          <p:cNvPr id="6" name="Rectangle 8"/>
          <p:cNvSpPr>
            <a:spLocks noGrp="1" noChangeArrowheads="1"/>
          </p:cNvSpPr>
          <p:nvPr>
            <p:ph type="ftr" sz="quarter" idx="11"/>
          </p:nvPr>
        </p:nvSpPr>
        <p:spPr>
          <a:ln/>
        </p:spPr>
        <p:txBody>
          <a:bodyPr/>
          <a:lstStyle>
            <a:lvl1pPr>
              <a:defRPr/>
            </a:lvl1pPr>
          </a:lstStyle>
          <a:p>
            <a:endParaRPr lang="fa-IR"/>
          </a:p>
        </p:txBody>
      </p:sp>
      <p:sp>
        <p:nvSpPr>
          <p:cNvPr id="7" name="Rectangle 9"/>
          <p:cNvSpPr>
            <a:spLocks noGrp="1" noChangeArrowheads="1"/>
          </p:cNvSpPr>
          <p:nvPr>
            <p:ph type="sldNum" sz="quarter" idx="12"/>
          </p:nvPr>
        </p:nvSpPr>
        <p:spPr>
          <a:ln/>
        </p:spPr>
        <p:txBody>
          <a:bodyPr/>
          <a:lstStyle>
            <a:lvl1pPr>
              <a:defRPr/>
            </a:lvl1pPr>
          </a:lstStyle>
          <a:p>
            <a:fld id="{4E670015-67ED-431B-8A58-A2DC3636A15E}" type="slidenum">
              <a:rPr lang="fa-IR" smtClean="0"/>
              <a:pPr/>
              <a:t>‹#›</a:t>
            </a:fld>
            <a:endParaRPr lang="fa-IR"/>
          </a:p>
        </p:txBody>
      </p:sp>
    </p:spTree>
    <p:extLst>
      <p:ext uri="{BB962C8B-B14F-4D97-AF65-F5344CB8AC3E}">
        <p14:creationId xmlns:p14="http://schemas.microsoft.com/office/powerpoint/2010/main" xmlns="" val="140256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762000" y="333375"/>
            <a:ext cx="7696200" cy="1066800"/>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59075" name="Rectangle 3"/>
          <p:cNvSpPr>
            <a:spLocks noGrp="1" noChangeArrowheads="1"/>
          </p:cNvSpPr>
          <p:nvPr>
            <p:ph type="body" idx="1"/>
          </p:nvPr>
        </p:nvSpPr>
        <p:spPr bwMode="auto">
          <a:xfrm>
            <a:off x="762000" y="1773238"/>
            <a:ext cx="7696200" cy="4751387"/>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9"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400">
                <a:latin typeface="Times New Roman" pitchFamily="18" charset="0"/>
                <a:cs typeface="+mn-cs"/>
              </a:defRPr>
            </a:lvl1pPr>
          </a:lstStyle>
          <a:p>
            <a:fld id="{FD78A674-B9F7-451E-98F2-EBED7E972ADE}" type="datetimeFigureOut">
              <a:rPr lang="fa-IR" smtClean="0"/>
              <a:pPr/>
              <a:t>1434/09/28</a:t>
            </a:fld>
            <a:endParaRPr lang="fa-IR"/>
          </a:p>
        </p:txBody>
      </p:sp>
      <p:sp>
        <p:nvSpPr>
          <p:cNvPr id="259080"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hangingPunct="0">
              <a:defRPr sz="1400">
                <a:latin typeface="Times New Roman" pitchFamily="18" charset="0"/>
                <a:cs typeface="+mn-cs"/>
              </a:defRPr>
            </a:lvl1pPr>
          </a:lstStyle>
          <a:p>
            <a:endParaRPr lang="fa-IR"/>
          </a:p>
        </p:txBody>
      </p:sp>
      <p:sp>
        <p:nvSpPr>
          <p:cNvPr id="259081"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400">
                <a:latin typeface="Times New Roman" pitchFamily="18" charset="0"/>
                <a:cs typeface="+mn-cs"/>
              </a:defRPr>
            </a:lvl1pPr>
          </a:lstStyle>
          <a:p>
            <a:fld id="{4E670015-67ED-431B-8A58-A2DC3636A15E}" type="slidenum">
              <a:rPr lang="fa-IR" smtClean="0"/>
              <a:pPr/>
              <a:t>‹#›</a:t>
            </a:fld>
            <a:endParaRPr lang="fa-IR"/>
          </a:p>
        </p:txBody>
      </p:sp>
    </p:spTree>
  </p:cSld>
  <p:clrMap bg1="dk2" tx1="lt1" bg2="dk1" tx2="lt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ahoma" pitchFamily="34" charset="0"/>
        </a:defRPr>
      </a:lvl2pPr>
      <a:lvl3pPr algn="ctr" rtl="0" eaLnBrk="1" fontAlgn="base" hangingPunct="1">
        <a:spcBef>
          <a:spcPct val="0"/>
        </a:spcBef>
        <a:spcAft>
          <a:spcPct val="0"/>
        </a:spcAft>
        <a:defRPr kumimoji="1" sz="4400">
          <a:solidFill>
            <a:schemeClr val="tx2"/>
          </a:solidFill>
          <a:latin typeface="Tahoma" pitchFamily="34" charset="0"/>
        </a:defRPr>
      </a:lvl3pPr>
      <a:lvl4pPr algn="ctr" rtl="0" eaLnBrk="1" fontAlgn="base" hangingPunct="1">
        <a:spcBef>
          <a:spcPct val="0"/>
        </a:spcBef>
        <a:spcAft>
          <a:spcPct val="0"/>
        </a:spcAft>
        <a:defRPr kumimoji="1" sz="4400">
          <a:solidFill>
            <a:schemeClr val="tx2"/>
          </a:solidFill>
          <a:latin typeface="Tahoma" pitchFamily="34" charset="0"/>
        </a:defRPr>
      </a:lvl4pPr>
      <a:lvl5pPr algn="ctr" rtl="0" eaLnBrk="1" fontAlgn="base" hangingPunct="1">
        <a:spcBef>
          <a:spcPct val="0"/>
        </a:spcBef>
        <a:spcAft>
          <a:spcPct val="0"/>
        </a:spcAft>
        <a:defRPr kumimoji="1" sz="4400">
          <a:solidFill>
            <a:schemeClr val="tx2"/>
          </a:solidFill>
          <a:latin typeface="Tahoma" pitchFamily="34" charset="0"/>
        </a:defRPr>
      </a:lvl5pPr>
      <a:lvl6pPr marL="457200" algn="ctr" rtl="0" eaLnBrk="1" fontAlgn="base" hangingPunct="1">
        <a:spcBef>
          <a:spcPct val="0"/>
        </a:spcBef>
        <a:spcAft>
          <a:spcPct val="0"/>
        </a:spcAft>
        <a:defRPr kumimoji="1" sz="4400">
          <a:solidFill>
            <a:schemeClr val="tx2"/>
          </a:solidFill>
          <a:latin typeface="Tahoma" pitchFamily="34" charset="0"/>
        </a:defRPr>
      </a:lvl6pPr>
      <a:lvl7pPr marL="914400" algn="ctr" rtl="0" eaLnBrk="1" fontAlgn="base" hangingPunct="1">
        <a:spcBef>
          <a:spcPct val="0"/>
        </a:spcBef>
        <a:spcAft>
          <a:spcPct val="0"/>
        </a:spcAft>
        <a:defRPr kumimoji="1" sz="4400">
          <a:solidFill>
            <a:schemeClr val="tx2"/>
          </a:solidFill>
          <a:latin typeface="Tahoma" pitchFamily="34" charset="0"/>
        </a:defRPr>
      </a:lvl7pPr>
      <a:lvl8pPr marL="1371600" algn="ctr" rtl="0" eaLnBrk="1" fontAlgn="base" hangingPunct="1">
        <a:spcBef>
          <a:spcPct val="0"/>
        </a:spcBef>
        <a:spcAft>
          <a:spcPct val="0"/>
        </a:spcAft>
        <a:defRPr kumimoji="1" sz="4400">
          <a:solidFill>
            <a:schemeClr val="tx2"/>
          </a:solidFill>
          <a:latin typeface="Tahoma" pitchFamily="34" charset="0"/>
        </a:defRPr>
      </a:lvl8pPr>
      <a:lvl9pPr marL="1828800" algn="ctr" rtl="0" eaLnBrk="1" fontAlgn="base" hangingPunct="1">
        <a:spcBef>
          <a:spcPct val="0"/>
        </a:spcBef>
        <a:spcAft>
          <a:spcPct val="0"/>
        </a:spcAft>
        <a:defRPr kumimoji="1"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charset="0"/>
                <a:cs typeface="Arial"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charset="0"/>
                <a:cs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latin typeface="Arial" charset="0"/>
                <a:cs typeface="Arial" charset="0"/>
              </a:defRPr>
            </a:lvl1pPr>
          </a:lstStyle>
          <a:p>
            <a:pPr>
              <a:defRPr/>
            </a:pPr>
            <a:fld id="{5DF667FC-64E3-4B27-8295-DE9A3A43E4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ransition spd="med"/>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762000" y="333375"/>
            <a:ext cx="7696200" cy="1066800"/>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59075" name="Rectangle 3"/>
          <p:cNvSpPr>
            <a:spLocks noGrp="1" noChangeArrowheads="1"/>
          </p:cNvSpPr>
          <p:nvPr>
            <p:ph type="body" idx="1"/>
          </p:nvPr>
        </p:nvSpPr>
        <p:spPr bwMode="auto">
          <a:xfrm>
            <a:off x="762000" y="1773238"/>
            <a:ext cx="7696200" cy="4751387"/>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quarter"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rtl="0" eaLnBrk="0" hangingPunct="0">
              <a:defRPr sz="1400">
                <a:latin typeface="Times New Roman" pitchFamily="18" charset="0"/>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rtl="0" eaLnBrk="0" hangingPunct="0">
              <a:defRPr sz="1400">
                <a:latin typeface="Times New Roman" pitchFamily="18" charset="0"/>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rtl="0" eaLnBrk="0" hangingPunct="0">
              <a:defRPr sz="1400">
                <a:latin typeface="Times New Roman" pitchFamily="18" charset="0"/>
                <a:cs typeface="+mn-cs"/>
              </a:defRPr>
            </a:lvl1pPr>
          </a:lstStyle>
          <a:p>
            <a:pPr>
              <a:defRPr/>
            </a:pPr>
            <a:fld id="{2F66BCEF-CECB-47FC-A6B5-9602453C4F8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ahoma" pitchFamily="34" charset="0"/>
        </a:defRPr>
      </a:lvl2pPr>
      <a:lvl3pPr algn="ctr" rtl="0" eaLnBrk="1" fontAlgn="base" hangingPunct="1">
        <a:spcBef>
          <a:spcPct val="0"/>
        </a:spcBef>
        <a:spcAft>
          <a:spcPct val="0"/>
        </a:spcAft>
        <a:defRPr kumimoji="1" sz="4400">
          <a:solidFill>
            <a:schemeClr val="tx2"/>
          </a:solidFill>
          <a:latin typeface="Tahoma" pitchFamily="34" charset="0"/>
        </a:defRPr>
      </a:lvl3pPr>
      <a:lvl4pPr algn="ctr" rtl="0" eaLnBrk="1" fontAlgn="base" hangingPunct="1">
        <a:spcBef>
          <a:spcPct val="0"/>
        </a:spcBef>
        <a:spcAft>
          <a:spcPct val="0"/>
        </a:spcAft>
        <a:defRPr kumimoji="1" sz="4400">
          <a:solidFill>
            <a:schemeClr val="tx2"/>
          </a:solidFill>
          <a:latin typeface="Tahoma" pitchFamily="34" charset="0"/>
        </a:defRPr>
      </a:lvl4pPr>
      <a:lvl5pPr algn="ctr" rtl="0" eaLnBrk="1" fontAlgn="base" hangingPunct="1">
        <a:spcBef>
          <a:spcPct val="0"/>
        </a:spcBef>
        <a:spcAft>
          <a:spcPct val="0"/>
        </a:spcAft>
        <a:defRPr kumimoji="1" sz="4400">
          <a:solidFill>
            <a:schemeClr val="tx2"/>
          </a:solidFill>
          <a:latin typeface="Tahoma" pitchFamily="34" charset="0"/>
        </a:defRPr>
      </a:lvl5pPr>
      <a:lvl6pPr marL="457200" algn="ctr" rtl="0" eaLnBrk="1" fontAlgn="base" hangingPunct="1">
        <a:spcBef>
          <a:spcPct val="0"/>
        </a:spcBef>
        <a:spcAft>
          <a:spcPct val="0"/>
        </a:spcAft>
        <a:defRPr kumimoji="1" sz="4400">
          <a:solidFill>
            <a:schemeClr val="tx2"/>
          </a:solidFill>
          <a:latin typeface="Tahoma" pitchFamily="34" charset="0"/>
        </a:defRPr>
      </a:lvl6pPr>
      <a:lvl7pPr marL="914400" algn="ctr" rtl="0" eaLnBrk="1" fontAlgn="base" hangingPunct="1">
        <a:spcBef>
          <a:spcPct val="0"/>
        </a:spcBef>
        <a:spcAft>
          <a:spcPct val="0"/>
        </a:spcAft>
        <a:defRPr kumimoji="1" sz="4400">
          <a:solidFill>
            <a:schemeClr val="tx2"/>
          </a:solidFill>
          <a:latin typeface="Tahoma" pitchFamily="34" charset="0"/>
        </a:defRPr>
      </a:lvl7pPr>
      <a:lvl8pPr marL="1371600" algn="ctr" rtl="0" eaLnBrk="1" fontAlgn="base" hangingPunct="1">
        <a:spcBef>
          <a:spcPct val="0"/>
        </a:spcBef>
        <a:spcAft>
          <a:spcPct val="0"/>
        </a:spcAft>
        <a:defRPr kumimoji="1" sz="4400">
          <a:solidFill>
            <a:schemeClr val="tx2"/>
          </a:solidFill>
          <a:latin typeface="Tahoma" pitchFamily="34" charset="0"/>
        </a:defRPr>
      </a:lvl8pPr>
      <a:lvl9pPr marL="1828800" algn="ctr" rtl="0" eaLnBrk="1" fontAlgn="base" hangingPunct="1">
        <a:spcBef>
          <a:spcPct val="0"/>
        </a:spcBef>
        <a:spcAft>
          <a:spcPct val="0"/>
        </a:spcAft>
        <a:defRPr kumimoji="1"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762000" y="333375"/>
            <a:ext cx="7696200" cy="1066800"/>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59075" name="Rectangle 3"/>
          <p:cNvSpPr>
            <a:spLocks noGrp="1" noChangeArrowheads="1"/>
          </p:cNvSpPr>
          <p:nvPr>
            <p:ph type="body" idx="1"/>
          </p:nvPr>
        </p:nvSpPr>
        <p:spPr bwMode="auto">
          <a:xfrm>
            <a:off x="762000" y="1773238"/>
            <a:ext cx="7696200" cy="4751387"/>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9"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400">
                <a:latin typeface="Times New Roman" pitchFamily="18" charset="0"/>
                <a:cs typeface="+mn-cs"/>
              </a:defRPr>
            </a:lvl1pPr>
          </a:lstStyle>
          <a:p>
            <a:pPr>
              <a:defRPr/>
            </a:pPr>
            <a:endParaRPr lang="en-US"/>
          </a:p>
        </p:txBody>
      </p:sp>
      <p:sp>
        <p:nvSpPr>
          <p:cNvPr id="259080"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hangingPunct="0">
              <a:defRPr sz="1400">
                <a:latin typeface="Times New Roman" pitchFamily="18" charset="0"/>
                <a:cs typeface="+mn-cs"/>
              </a:defRPr>
            </a:lvl1pPr>
          </a:lstStyle>
          <a:p>
            <a:pPr>
              <a:defRPr/>
            </a:pPr>
            <a:endParaRPr lang="en-US"/>
          </a:p>
        </p:txBody>
      </p:sp>
      <p:sp>
        <p:nvSpPr>
          <p:cNvPr id="259081"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400">
                <a:latin typeface="Times New Roman" pitchFamily="18" charset="0"/>
                <a:cs typeface="+mn-cs"/>
              </a:defRPr>
            </a:lvl1pPr>
          </a:lstStyle>
          <a:p>
            <a:pPr>
              <a:defRPr/>
            </a:pPr>
            <a:fld id="{7353AF9C-AA66-43AF-819F-6A8C7323CC5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ahoma" pitchFamily="34" charset="0"/>
        </a:defRPr>
      </a:lvl2pPr>
      <a:lvl3pPr algn="ctr" rtl="0" eaLnBrk="1" fontAlgn="base" hangingPunct="1">
        <a:spcBef>
          <a:spcPct val="0"/>
        </a:spcBef>
        <a:spcAft>
          <a:spcPct val="0"/>
        </a:spcAft>
        <a:defRPr kumimoji="1" sz="4400">
          <a:solidFill>
            <a:schemeClr val="tx2"/>
          </a:solidFill>
          <a:latin typeface="Tahoma" pitchFamily="34" charset="0"/>
        </a:defRPr>
      </a:lvl3pPr>
      <a:lvl4pPr algn="ctr" rtl="0" eaLnBrk="1" fontAlgn="base" hangingPunct="1">
        <a:spcBef>
          <a:spcPct val="0"/>
        </a:spcBef>
        <a:spcAft>
          <a:spcPct val="0"/>
        </a:spcAft>
        <a:defRPr kumimoji="1" sz="4400">
          <a:solidFill>
            <a:schemeClr val="tx2"/>
          </a:solidFill>
          <a:latin typeface="Tahoma" pitchFamily="34" charset="0"/>
        </a:defRPr>
      </a:lvl4pPr>
      <a:lvl5pPr algn="ctr" rtl="0" eaLnBrk="1" fontAlgn="base" hangingPunct="1">
        <a:spcBef>
          <a:spcPct val="0"/>
        </a:spcBef>
        <a:spcAft>
          <a:spcPct val="0"/>
        </a:spcAft>
        <a:defRPr kumimoji="1" sz="4400">
          <a:solidFill>
            <a:schemeClr val="tx2"/>
          </a:solidFill>
          <a:latin typeface="Tahoma" pitchFamily="34" charset="0"/>
        </a:defRPr>
      </a:lvl5pPr>
      <a:lvl6pPr marL="457200" algn="ctr" rtl="0" eaLnBrk="1" fontAlgn="base" hangingPunct="1">
        <a:spcBef>
          <a:spcPct val="0"/>
        </a:spcBef>
        <a:spcAft>
          <a:spcPct val="0"/>
        </a:spcAft>
        <a:defRPr kumimoji="1" sz="4400">
          <a:solidFill>
            <a:schemeClr val="tx2"/>
          </a:solidFill>
          <a:latin typeface="Tahoma" pitchFamily="34" charset="0"/>
        </a:defRPr>
      </a:lvl6pPr>
      <a:lvl7pPr marL="914400" algn="ctr" rtl="0" eaLnBrk="1" fontAlgn="base" hangingPunct="1">
        <a:spcBef>
          <a:spcPct val="0"/>
        </a:spcBef>
        <a:spcAft>
          <a:spcPct val="0"/>
        </a:spcAft>
        <a:defRPr kumimoji="1" sz="4400">
          <a:solidFill>
            <a:schemeClr val="tx2"/>
          </a:solidFill>
          <a:latin typeface="Tahoma" pitchFamily="34" charset="0"/>
        </a:defRPr>
      </a:lvl7pPr>
      <a:lvl8pPr marL="1371600" algn="ctr" rtl="0" eaLnBrk="1" fontAlgn="base" hangingPunct="1">
        <a:spcBef>
          <a:spcPct val="0"/>
        </a:spcBef>
        <a:spcAft>
          <a:spcPct val="0"/>
        </a:spcAft>
        <a:defRPr kumimoji="1" sz="4400">
          <a:solidFill>
            <a:schemeClr val="tx2"/>
          </a:solidFill>
          <a:latin typeface="Tahoma" pitchFamily="34" charset="0"/>
        </a:defRPr>
      </a:lvl8pPr>
      <a:lvl9pPr marL="1828800" algn="ctr" rtl="0" eaLnBrk="1" fontAlgn="base" hangingPunct="1">
        <a:spcBef>
          <a:spcPct val="0"/>
        </a:spcBef>
        <a:spcAft>
          <a:spcPct val="0"/>
        </a:spcAft>
        <a:defRPr kumimoji="1"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l"/>
        <a:defRPr kumimoji="1" sz="2400">
          <a:solidFill>
            <a:schemeClr val="tx1"/>
          </a:solidFill>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charset="0"/>
                <a:cs typeface="Arial" charset="0"/>
              </a:defRPr>
            </a:lvl1pPr>
          </a:lstStyle>
          <a:p>
            <a:pPr>
              <a:defRPr/>
            </a:pPr>
            <a:endParaRPr lang="en-US"/>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charset="0"/>
                <a:cs typeface="Arial" charset="0"/>
              </a:defRPr>
            </a:lvl1pPr>
          </a:lstStyle>
          <a:p>
            <a:pPr>
              <a:defRPr/>
            </a:pPr>
            <a:endParaRPr lang="en-US"/>
          </a:p>
        </p:txBody>
      </p:sp>
      <p:sp>
        <p:nvSpPr>
          <p:cNvPr id="82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latin typeface="Arial" charset="0"/>
                <a:cs typeface="Arial" charset="0"/>
              </a:defRPr>
            </a:lvl1pPr>
          </a:lstStyle>
          <a:p>
            <a:pPr>
              <a:defRPr/>
            </a:pPr>
            <a:fld id="{F45F817E-7BE8-4920-A5B6-4A3C134BDE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Lst>
  <p:transition>
    <p:strips/>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charset="0"/>
                <a:cs typeface="Arial" charset="0"/>
              </a:defRPr>
            </a:lvl1pPr>
          </a:lstStyle>
          <a:p>
            <a:pPr>
              <a:defRPr/>
            </a:pPr>
            <a:endParaRPr lang="en-US"/>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charset="0"/>
                <a:cs typeface="Arial" charset="0"/>
              </a:defRPr>
            </a:lvl1pPr>
          </a:lstStyle>
          <a:p>
            <a:pPr>
              <a:defRPr/>
            </a:pPr>
            <a:endParaRPr lang="en-US"/>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latin typeface="Arial" charset="0"/>
                <a:cs typeface="Arial" charset="0"/>
              </a:defRPr>
            </a:lvl1pPr>
          </a:lstStyle>
          <a:p>
            <a:pPr>
              <a:defRPr/>
            </a:pPr>
            <a:fld id="{62B839DE-FE7B-487F-A649-37581860C5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ransition spd="med"/>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pic>
        <p:nvPicPr>
          <p:cNvPr id="21507" name="Picture 3"/>
          <p:cNvPicPr>
            <a:picLocks noGrp="1" noChangeAspect="1" noChangeArrowheads="1"/>
          </p:cNvPicPr>
          <p:nvPr>
            <p:ph sz="half" idx="1"/>
          </p:nvPr>
        </p:nvPicPr>
        <p:blipFill>
          <a:blip r:embed="rId2" cstate="print"/>
          <a:srcRect/>
          <a:stretch>
            <a:fillRect/>
          </a:stretch>
        </p:blipFill>
        <p:spPr>
          <a:xfrm>
            <a:off x="0" y="-315913"/>
            <a:ext cx="9324975" cy="7173913"/>
          </a:xfrm>
          <a:noFill/>
          <a:ln/>
        </p:spPr>
      </p:pic>
      <p:sp>
        <p:nvSpPr>
          <p:cNvPr id="21508" name="Text Box 4"/>
          <p:cNvSpPr txBox="1">
            <a:spLocks noChangeArrowheads="1"/>
          </p:cNvSpPr>
          <p:nvPr/>
        </p:nvSpPr>
        <p:spPr bwMode="auto">
          <a:xfrm>
            <a:off x="2124075" y="4581525"/>
            <a:ext cx="2808288" cy="457200"/>
          </a:xfrm>
          <a:prstGeom prst="rect">
            <a:avLst/>
          </a:prstGeom>
          <a:noFill/>
          <a:ln w="9525" algn="ctr">
            <a:noFill/>
            <a:miter lim="800000"/>
            <a:headEnd/>
            <a:tailEnd/>
          </a:ln>
          <a:effectLst/>
        </p:spPr>
        <p:txBody>
          <a:bodyPr>
            <a:spAutoFit/>
            <a:flatTx/>
          </a:bodyPr>
          <a:lstStyle/>
          <a:p>
            <a:pPr algn="ctr">
              <a:spcBef>
                <a:spcPct val="50000"/>
              </a:spcBef>
            </a:pPr>
            <a:endParaRPr kumimoji="1" lang="en-US" sz="2400" b="1">
              <a:solidFill>
                <a:srgbClr val="FF0000"/>
              </a:solidFill>
              <a:effectLst>
                <a:outerShdw blurRad="38100" dist="38100" dir="2700000" algn="tl">
                  <a:srgbClr val="C0C0C0"/>
                </a:outerShdw>
              </a:effectLst>
              <a:latin typeface="Times New Roman" pitchFamily="18" charset="0"/>
              <a:ea typeface="Times New Roman" pitchFamily="18" charset="0"/>
              <a:cs typeface="Yagut" pitchFamily="2" charset="-78"/>
            </a:endParaRPr>
          </a:p>
        </p:txBody>
      </p:sp>
      <p:sp>
        <p:nvSpPr>
          <p:cNvPr id="21509" name="Text Box 5"/>
          <p:cNvSpPr txBox="1">
            <a:spLocks noChangeArrowheads="1"/>
          </p:cNvSpPr>
          <p:nvPr/>
        </p:nvSpPr>
        <p:spPr bwMode="auto">
          <a:xfrm rot="-1932377">
            <a:off x="857214" y="2076609"/>
            <a:ext cx="5546988" cy="4031873"/>
          </a:xfrm>
          <a:prstGeom prst="rect">
            <a:avLst/>
          </a:prstGeom>
          <a:noFill/>
          <a:ln w="9525" algn="ctr">
            <a:noFill/>
            <a:miter lim="800000"/>
            <a:headEnd/>
            <a:tailEnd/>
          </a:ln>
          <a:effectLst/>
        </p:spPr>
        <p:txBody>
          <a:bodyPr wrap="square">
            <a:spAutoFit/>
            <a:flatTx/>
          </a:bodyPr>
          <a:lstStyle/>
          <a:p>
            <a:pPr algn="ctr"/>
            <a:r>
              <a:rPr lang="fa-IR" sz="3600" dirty="0" smtClean="0">
                <a:solidFill>
                  <a:srgbClr val="660066"/>
                </a:solidFill>
                <a:latin typeface="Times New Roman" pitchFamily="18" charset="0"/>
                <a:ea typeface="Times New Roman" pitchFamily="18" charset="0"/>
                <a:cs typeface="Yagut" pitchFamily="2" charset="-78"/>
              </a:rPr>
              <a:t>عنوان</a:t>
            </a:r>
          </a:p>
          <a:p>
            <a:pPr algn="ctr" rtl="1"/>
            <a:endParaRPr lang="fa-IR" sz="2400" dirty="0">
              <a:solidFill>
                <a:srgbClr val="660066"/>
              </a:solidFill>
              <a:latin typeface="Times New Roman" pitchFamily="18" charset="0"/>
              <a:cs typeface="Yagut" pitchFamily="2" charset="-78"/>
            </a:endParaRPr>
          </a:p>
          <a:p>
            <a:pPr algn="ctr" rtl="1"/>
            <a:r>
              <a:rPr lang="fa-IR" sz="2800" b="1" dirty="0" smtClean="0">
                <a:solidFill>
                  <a:srgbClr val="FF0000"/>
                </a:solidFill>
              </a:rPr>
              <a:t>معرفی و تحلیل </a:t>
            </a:r>
            <a:r>
              <a:rPr lang="en-US" sz="2800" b="1" dirty="0" smtClean="0">
                <a:solidFill>
                  <a:srgbClr val="FF0000"/>
                </a:solidFill>
              </a:rPr>
              <a:t> </a:t>
            </a:r>
            <a:r>
              <a:rPr lang="en-US" sz="2800" b="1" dirty="0" err="1" smtClean="0">
                <a:solidFill>
                  <a:srgbClr val="FF0000"/>
                </a:solidFill>
              </a:rPr>
              <a:t>swot</a:t>
            </a:r>
            <a:r>
              <a:rPr lang="en-US" sz="2800" b="1" dirty="0" smtClean="0">
                <a:solidFill>
                  <a:srgbClr val="FF0000"/>
                </a:solidFill>
              </a:rPr>
              <a:t> </a:t>
            </a:r>
            <a:r>
              <a:rPr lang="fa-IR" sz="2800" b="1" dirty="0" smtClean="0">
                <a:solidFill>
                  <a:srgbClr val="FF0000"/>
                </a:solidFill>
              </a:rPr>
              <a:t>3 شرکت داخلی</a:t>
            </a:r>
            <a:endParaRPr lang="en-US" sz="2800" b="1" dirty="0" smtClean="0">
              <a:solidFill>
                <a:srgbClr val="FF0000"/>
              </a:solidFill>
            </a:endParaRPr>
          </a:p>
          <a:p>
            <a:pPr algn="ctr"/>
            <a:endParaRPr lang="fa-IR" sz="2400" b="1" dirty="0">
              <a:solidFill>
                <a:srgbClr val="660066"/>
              </a:solidFill>
            </a:endParaRPr>
          </a:p>
          <a:p>
            <a:pPr algn="ctr"/>
            <a:r>
              <a:rPr lang="fa-IR" sz="2400" b="1" dirty="0">
                <a:solidFill>
                  <a:srgbClr val="003300"/>
                </a:solidFill>
                <a:latin typeface="Times New Roman" pitchFamily="18" charset="0"/>
                <a:cs typeface="Yagut" pitchFamily="2" charset="-78"/>
              </a:rPr>
              <a:t>استاد</a:t>
            </a:r>
            <a:r>
              <a:rPr lang="fa-IR" sz="2400" dirty="0" smtClean="0"/>
              <a:t>تاد</a:t>
            </a:r>
          </a:p>
          <a:p>
            <a:pPr algn="ctr"/>
            <a:r>
              <a:rPr lang="fa-IR" sz="2400" b="1" dirty="0" smtClean="0">
                <a:solidFill>
                  <a:srgbClr val="003300"/>
                </a:solidFill>
                <a:latin typeface="Times New Roman" pitchFamily="18" charset="0"/>
                <a:cs typeface="Yagut" pitchFamily="2" charset="-78"/>
              </a:rPr>
              <a:t>آقای دکتر حجاریان</a:t>
            </a:r>
          </a:p>
          <a:p>
            <a:pPr algn="ctr"/>
            <a:endParaRPr lang="fa-IR" sz="2400" b="1" dirty="0">
              <a:solidFill>
                <a:srgbClr val="003300"/>
              </a:solidFill>
              <a:latin typeface="Times New Roman" pitchFamily="18" charset="0"/>
              <a:cs typeface="Yagut" pitchFamily="2" charset="-78"/>
            </a:endParaRPr>
          </a:p>
          <a:p>
            <a:pPr algn="ctr">
              <a:spcBef>
                <a:spcPct val="50000"/>
              </a:spcBef>
            </a:pPr>
            <a:r>
              <a:rPr kumimoji="1" lang="fa-IR" sz="2400" b="1" dirty="0" smtClean="0">
                <a:solidFill>
                  <a:srgbClr val="003300"/>
                </a:solidFill>
                <a:effectLst>
                  <a:outerShdw blurRad="38100" dist="38100" dir="2700000" algn="tl">
                    <a:srgbClr val="C0C0C0"/>
                  </a:outerShdw>
                </a:effectLst>
                <a:latin typeface="Times New Roman" pitchFamily="18" charset="0"/>
                <a:cs typeface="Yagut" pitchFamily="2" charset="-78"/>
              </a:rPr>
              <a:t>ارائه دهنده</a:t>
            </a:r>
          </a:p>
          <a:p>
            <a:pPr algn="ctr">
              <a:spcBef>
                <a:spcPct val="50000"/>
              </a:spcBef>
            </a:pPr>
            <a:r>
              <a:rPr kumimoji="1" lang="fa-IR" sz="2400" b="1" dirty="0" smtClean="0">
                <a:solidFill>
                  <a:srgbClr val="003300"/>
                </a:solidFill>
                <a:effectLst>
                  <a:outerShdw blurRad="38100" dist="38100" dir="2700000" algn="tl">
                    <a:srgbClr val="C0C0C0"/>
                  </a:outerShdw>
                </a:effectLst>
                <a:latin typeface="Times New Roman" pitchFamily="18" charset="0"/>
                <a:cs typeface="Yagut" pitchFamily="2" charset="-78"/>
              </a:rPr>
              <a:t>علیرضا جاویدی</a:t>
            </a:r>
            <a:endParaRPr kumimoji="1" lang="en-US" sz="2400" b="1" dirty="0">
              <a:solidFill>
                <a:srgbClr val="003300"/>
              </a:solidFill>
              <a:effectLst>
                <a:outerShdw blurRad="38100" dist="38100" dir="2700000" algn="tl">
                  <a:srgbClr val="C0C0C0"/>
                </a:outerShdw>
              </a:effectLst>
              <a:latin typeface="Times New Roman" pitchFamily="18" charset="0"/>
              <a:cs typeface="Yagut"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315416"/>
            <a:ext cx="1514475"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152128" y="1054477"/>
            <a:ext cx="4572000" cy="646331"/>
          </a:xfrm>
          <a:prstGeom prst="rect">
            <a:avLst/>
          </a:prstGeom>
        </p:spPr>
        <p:txBody>
          <a:bodyPr>
            <a:spAutoFit/>
          </a:bodyPr>
          <a:lstStyle/>
          <a:p>
            <a:pPr algn="ctr"/>
            <a:r>
              <a:rPr lang="fa-IR" dirty="0"/>
              <a:t>دانشگاه علامه طباطبایی</a:t>
            </a:r>
          </a:p>
          <a:p>
            <a:pPr algn="ctr"/>
            <a:r>
              <a:rPr lang="fa-IR" dirty="0"/>
              <a:t>دانشکده مدیریت و حسابداری</a:t>
            </a:r>
          </a:p>
        </p:txBody>
      </p:sp>
    </p:spTree>
    <p:extLst>
      <p:ext uri="{BB962C8B-B14F-4D97-AF65-F5344CB8AC3E}">
        <p14:creationId xmlns:p14="http://schemas.microsoft.com/office/powerpoint/2010/main" xmlns="" val="268151507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ipe(down)">
                                      <p:cBhvr>
                                        <p:cTn id="7" dur="500"/>
                                        <p:tgtEl>
                                          <p:spTgt spid="21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509">
                                            <p:txEl>
                                              <p:pRg st="2" end="2"/>
                                            </p:txEl>
                                          </p:spTgt>
                                        </p:tgtEl>
                                        <p:attrNameLst>
                                          <p:attrName>style.visibility</p:attrName>
                                        </p:attrNameLst>
                                      </p:cBhvr>
                                      <p:to>
                                        <p:strVal val="visible"/>
                                      </p:to>
                                    </p:set>
                                    <p:animEffect transition="in" filter="wipe(down)">
                                      <p:cBhvr>
                                        <p:cTn id="12" dur="500"/>
                                        <p:tgtEl>
                                          <p:spTgt spid="21509">
                                            <p:txEl>
                                              <p:pRg st="2" end="2"/>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21509">
                                            <p:txEl>
                                              <p:pRg st="4" end="4"/>
                                            </p:txEl>
                                          </p:spTgt>
                                        </p:tgtEl>
                                        <p:attrNameLst>
                                          <p:attrName>style.visibility</p:attrName>
                                        </p:attrNameLst>
                                      </p:cBhvr>
                                      <p:to>
                                        <p:strVal val="visible"/>
                                      </p:to>
                                    </p:set>
                                    <p:anim calcmode="lin" valueType="num">
                                      <p:cBhvr additive="base">
                                        <p:cTn id="15" dur="500" fill="hold"/>
                                        <p:tgtEl>
                                          <p:spTgt spid="2150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509">
                                            <p:txEl>
                                              <p:pRg st="5" end="5"/>
                                            </p:txEl>
                                          </p:spTgt>
                                        </p:tgtEl>
                                        <p:attrNameLst>
                                          <p:attrName>style.visibility</p:attrName>
                                        </p:attrNameLst>
                                      </p:cBhvr>
                                      <p:to>
                                        <p:strVal val="visible"/>
                                      </p:to>
                                    </p:set>
                                    <p:anim calcmode="lin" valueType="num">
                                      <p:cBhvr additive="base">
                                        <p:cTn id="19" dur="500" fill="hold"/>
                                        <p:tgtEl>
                                          <p:spTgt spid="2150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9">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9">
                                            <p:txEl>
                                              <p:pRg st="7" end="7"/>
                                            </p:txEl>
                                          </p:spTgt>
                                        </p:tgtEl>
                                        <p:attrNameLst>
                                          <p:attrName>style.visibility</p:attrName>
                                        </p:attrNameLst>
                                      </p:cBhvr>
                                      <p:to>
                                        <p:strVal val="visible"/>
                                      </p:to>
                                    </p:set>
                                    <p:anim calcmode="lin" valueType="num">
                                      <p:cBhvr additive="base">
                                        <p:cTn id="23" dur="500" fill="hold"/>
                                        <p:tgtEl>
                                          <p:spTgt spid="21509">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9">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509">
                                            <p:txEl>
                                              <p:pRg st="8" end="8"/>
                                            </p:txEl>
                                          </p:spTgt>
                                        </p:tgtEl>
                                        <p:attrNameLst>
                                          <p:attrName>style.visibility</p:attrName>
                                        </p:attrNameLst>
                                      </p:cBhvr>
                                      <p:to>
                                        <p:strVal val="visible"/>
                                      </p:to>
                                    </p:set>
                                    <p:anim calcmode="lin" valueType="num">
                                      <p:cBhvr additive="base">
                                        <p:cTn id="27" dur="500" fill="hold"/>
                                        <p:tgtEl>
                                          <p:spTgt spid="2150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31413"/>
            <a:ext cx="7992888" cy="496996"/>
          </a:xfrm>
          <a:prstGeom prst="rect">
            <a:avLst/>
          </a:prstGeom>
          <a:noFill/>
        </p:spPr>
        <p:txBody>
          <a:bodyPr wrap="square" rtlCol="1">
            <a:spAutoFit/>
          </a:bodyPr>
          <a:lstStyle/>
          <a:p>
            <a:pPr>
              <a:lnSpc>
                <a:spcPct val="150000"/>
              </a:lnSpc>
            </a:pPr>
            <a:r>
              <a:rPr lang="fa-IR" sz="2000" dirty="0" smtClean="0"/>
              <a:t>‎ ‎</a:t>
            </a:r>
            <a:endParaRPr lang="fa-IR" sz="2000" dirty="0"/>
          </a:p>
        </p:txBody>
      </p:sp>
      <p:graphicFrame>
        <p:nvGraphicFramePr>
          <p:cNvPr id="3" name="Table 2"/>
          <p:cNvGraphicFramePr>
            <a:graphicFrameLocks noGrp="1"/>
          </p:cNvGraphicFramePr>
          <p:nvPr>
            <p:extLst>
              <p:ext uri="{D42A27DB-BD31-4B8C-83A1-F6EECF244321}">
                <p14:modId xmlns:p14="http://schemas.microsoft.com/office/powerpoint/2010/main" xmlns="" val="3077168693"/>
              </p:ext>
            </p:extLst>
          </p:nvPr>
        </p:nvGraphicFramePr>
        <p:xfrm>
          <a:off x="618380" y="163667"/>
          <a:ext cx="7992888" cy="7422113"/>
        </p:xfrm>
        <a:graphic>
          <a:graphicData uri="http://schemas.openxmlformats.org/drawingml/2006/table">
            <a:tbl>
              <a:tblPr rtl="1">
                <a:tableStyleId>{F2DE63D5-997A-4646-A377-4702673A728D}</a:tableStyleId>
              </a:tblPr>
              <a:tblGrid>
                <a:gridCol w="1842201"/>
                <a:gridCol w="6150687"/>
              </a:tblGrid>
              <a:tr h="502897">
                <a:tc gridSpan="2">
                  <a:txBody>
                    <a:bodyPr/>
                    <a:lstStyle/>
                    <a:p>
                      <a:pPr marL="285750" indent="-285750" algn="r" rtl="1">
                        <a:lnSpc>
                          <a:spcPct val="150000"/>
                        </a:lnSpc>
                        <a:buFont typeface="Wingdings" pitchFamily="2" charset="2"/>
                        <a:buChar char="Ø"/>
                      </a:pPr>
                      <a:r>
                        <a:rPr lang="fa-IR" sz="2200" dirty="0" smtClean="0"/>
                        <a:t>‎  ‎طراحی‎ ‎ساختار‎ ‎شرکت‎ ‎یک‎ ‎ویک</a:t>
                      </a:r>
                      <a:endParaRPr lang="fa-IR" sz="2200" b="0" dirty="0">
                        <a:cs typeface="+mj-cs"/>
                      </a:endParaRPr>
                    </a:p>
                  </a:txBody>
                  <a:tcPr/>
                </a:tc>
                <a:tc hMerge="1">
                  <a:txBody>
                    <a:bodyPr/>
                    <a:lstStyle/>
                    <a:p>
                      <a:pPr rtl="1"/>
                      <a:endParaRPr lang="fa-IR"/>
                    </a:p>
                  </a:txBody>
                  <a:tcPr/>
                </a:tc>
              </a:tr>
              <a:tr h="978131">
                <a:tc>
                  <a:txBody>
                    <a:bodyPr/>
                    <a:lstStyle/>
                    <a:p>
                      <a:pPr algn="r" rtl="1">
                        <a:lnSpc>
                          <a:spcPct val="150000"/>
                        </a:lnSpc>
                      </a:pPr>
                      <a:r>
                        <a:rPr lang="fa-IR" sz="2200" kern="1200" dirty="0" smtClean="0">
                          <a:effectLst/>
                        </a:rPr>
                        <a:t>زمينه هاي فعاليت</a:t>
                      </a:r>
                      <a:r>
                        <a:rPr lang="en-US" sz="2200" kern="1200" dirty="0" smtClean="0">
                          <a:effectLst/>
                        </a:rPr>
                        <a:t>: </a:t>
                      </a:r>
                      <a:endParaRPr lang="fa-IR" sz="2200" b="0" dirty="0">
                        <a:cs typeface="+mj-cs"/>
                      </a:endParaRPr>
                    </a:p>
                  </a:txBody>
                  <a:tcPr/>
                </a:tc>
                <a:tc>
                  <a:txBody>
                    <a:bodyPr/>
                    <a:lstStyle/>
                    <a:p>
                      <a:pPr algn="r" rtl="1">
                        <a:lnSpc>
                          <a:spcPct val="150000"/>
                        </a:lnSpc>
                      </a:pPr>
                      <a:r>
                        <a:rPr lang="fa-IR" sz="2200" kern="1200" dirty="0" smtClean="0">
                          <a:effectLst/>
                        </a:rPr>
                        <a:t>تولید و بسته بندی مواد غذایی ، رب گوجه فرنگی ، آبلیمو ، خیارشور ، انواع ترشیجات ،شوریجات، مربا جات و کنسروجات </a:t>
                      </a:r>
                      <a:endParaRPr lang="fa-IR" sz="2200" b="0" dirty="0">
                        <a:cs typeface="+mj-cs"/>
                      </a:endParaRPr>
                    </a:p>
                  </a:txBody>
                  <a:tcPr/>
                </a:tc>
              </a:tr>
              <a:tr h="5730473">
                <a:tc>
                  <a:txBody>
                    <a:bodyPr/>
                    <a:lstStyle/>
                    <a:p>
                      <a:pPr algn="r" rtl="1">
                        <a:lnSpc>
                          <a:spcPct val="150000"/>
                        </a:lnSpc>
                      </a:pPr>
                      <a:r>
                        <a:rPr lang="fa-IR" sz="2200" kern="1200" dirty="0" smtClean="0">
                          <a:effectLst/>
                        </a:rPr>
                        <a:t>پروژه</a:t>
                      </a:r>
                      <a:r>
                        <a:rPr lang="en-US" sz="2200" kern="1200" dirty="0" smtClean="0">
                          <a:effectLst/>
                        </a:rPr>
                        <a:t>‌</a:t>
                      </a:r>
                      <a:r>
                        <a:rPr lang="fa-IR" sz="2200" kern="1200" dirty="0" smtClean="0">
                          <a:effectLst/>
                        </a:rPr>
                        <a:t>ها</a:t>
                      </a:r>
                      <a:r>
                        <a:rPr lang="en-US" sz="2200" kern="1200" dirty="0" smtClean="0">
                          <a:effectLst/>
                        </a:rPr>
                        <a:t>: </a:t>
                      </a:r>
                      <a:endParaRPr lang="fa-IR" sz="2200" b="0" dirty="0">
                        <a:cs typeface="+mj-cs"/>
                      </a:endParaRPr>
                    </a:p>
                  </a:txBody>
                  <a:tcPr/>
                </a:tc>
                <a:tc>
                  <a:txBody>
                    <a:bodyPr/>
                    <a:lstStyle/>
                    <a:p>
                      <a:pPr algn="r" rtl="1">
                        <a:lnSpc>
                          <a:spcPct val="150000"/>
                        </a:lnSpc>
                      </a:pPr>
                      <a:r>
                        <a:rPr lang="fa-IR" sz="2200" kern="1200" dirty="0" smtClean="0">
                          <a:effectLst/>
                        </a:rPr>
                        <a:t>بررسی قند رژیمی در تولید مربای رژیمی</a:t>
                      </a:r>
                      <a:r>
                        <a:rPr lang="en-US" sz="2200" kern="1200" dirty="0" smtClean="0">
                          <a:effectLst/>
                        </a:rPr>
                        <a:t/>
                      </a:r>
                      <a:br>
                        <a:rPr lang="en-US" sz="2200" kern="1200" dirty="0" smtClean="0">
                          <a:effectLst/>
                        </a:rPr>
                      </a:br>
                      <a:r>
                        <a:rPr lang="fa-IR" sz="2200" kern="1200" dirty="0" smtClean="0">
                          <a:effectLst/>
                        </a:rPr>
                        <a:t>بررسی اثر زمان برداشت لیمو بر آبلیموی تولیدی</a:t>
                      </a:r>
                      <a:r>
                        <a:rPr lang="en-US" sz="2200" kern="1200" dirty="0" smtClean="0">
                          <a:effectLst/>
                        </a:rPr>
                        <a:t/>
                      </a:r>
                      <a:br>
                        <a:rPr lang="en-US" sz="2200" kern="1200" dirty="0" smtClean="0">
                          <a:effectLst/>
                        </a:rPr>
                      </a:br>
                      <a:r>
                        <a:rPr lang="fa-IR" sz="2200" kern="1200" dirty="0" smtClean="0">
                          <a:effectLst/>
                        </a:rPr>
                        <a:t>بررسی عوامل موثر بر فعالیت آنزیمی آبلیمو و ابری شدن</a:t>
                      </a:r>
                      <a:r>
                        <a:rPr lang="en-US" sz="2200" kern="1200" dirty="0" smtClean="0">
                          <a:effectLst/>
                        </a:rPr>
                        <a:t/>
                      </a:r>
                      <a:br>
                        <a:rPr lang="en-US" sz="2200" kern="1200" dirty="0" smtClean="0">
                          <a:effectLst/>
                        </a:rPr>
                      </a:br>
                      <a:r>
                        <a:rPr lang="fa-IR" sz="2200" kern="1200" dirty="0" smtClean="0">
                          <a:effectLst/>
                        </a:rPr>
                        <a:t>بررسی تغییر روند ویتامین ث بر زمان انبارمانی آبلیموهای اسپتیک بسته بندی شده</a:t>
                      </a:r>
                      <a:r>
                        <a:rPr lang="en-US" sz="2200" kern="1200" dirty="0" smtClean="0">
                          <a:effectLst/>
                        </a:rPr>
                        <a:t/>
                      </a:r>
                      <a:br>
                        <a:rPr lang="en-US" sz="2200" kern="1200" dirty="0" smtClean="0">
                          <a:effectLst/>
                        </a:rPr>
                      </a:br>
                      <a:r>
                        <a:rPr lang="fa-IR" sz="2200" kern="1200" dirty="0" smtClean="0">
                          <a:effectLst/>
                        </a:rPr>
                        <a:t>بررسی ارقام مختلف گوجه فرنگی کشت شده در مناطق استان فارس</a:t>
                      </a:r>
                      <a:r>
                        <a:rPr lang="en-US" sz="2200" kern="1200" dirty="0" smtClean="0">
                          <a:effectLst/>
                        </a:rPr>
                        <a:t/>
                      </a:r>
                      <a:br>
                        <a:rPr lang="en-US" sz="2200" kern="1200" dirty="0" smtClean="0">
                          <a:effectLst/>
                        </a:rPr>
                      </a:br>
                      <a:r>
                        <a:rPr lang="fa-IR" sz="2200" kern="1200" dirty="0" smtClean="0">
                          <a:effectLst/>
                        </a:rPr>
                        <a:t>تاثیر ماه برداشت بر ویژگی های کیفی رب گوجه فرنگی</a:t>
                      </a:r>
                      <a:r>
                        <a:rPr lang="en-US" sz="2200" kern="1200" dirty="0" smtClean="0">
                          <a:effectLst/>
                        </a:rPr>
                        <a:t/>
                      </a:r>
                      <a:br>
                        <a:rPr lang="en-US" sz="2200" kern="1200" dirty="0" smtClean="0">
                          <a:effectLst/>
                        </a:rPr>
                      </a:br>
                      <a:r>
                        <a:rPr lang="fa-IR" sz="2200" kern="1200" dirty="0" smtClean="0">
                          <a:effectLst/>
                        </a:rPr>
                        <a:t>طرح تلفیقی کشت گوجه فرنگی جهت مبارزه با آفات و بررسی خصوصیات کیفی گوجه فرنگی تولید شده</a:t>
                      </a:r>
                    </a:p>
                  </a:txBody>
                  <a:tcPr/>
                </a:tc>
              </a:tr>
            </a:tbl>
          </a:graphicData>
        </a:graphic>
      </p:graphicFrame>
    </p:spTree>
    <p:extLst>
      <p:ext uri="{BB962C8B-B14F-4D97-AF65-F5344CB8AC3E}">
        <p14:creationId xmlns:p14="http://schemas.microsoft.com/office/powerpoint/2010/main" xmlns="" val="4129692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038737660"/>
              </p:ext>
            </p:extLst>
          </p:nvPr>
        </p:nvGraphicFramePr>
        <p:xfrm>
          <a:off x="179512" y="116632"/>
          <a:ext cx="9001000" cy="6624735"/>
        </p:xfrm>
        <a:graphic>
          <a:graphicData uri="http://schemas.openxmlformats.org/drawingml/2006/table">
            <a:tbl>
              <a:tblPr rtl="1">
                <a:tableStyleId>{C083E6E3-FA7D-4D7B-A595-EF9225AFEA82}</a:tableStyleId>
              </a:tblPr>
              <a:tblGrid>
                <a:gridCol w="1205650"/>
                <a:gridCol w="7795350"/>
              </a:tblGrid>
              <a:tr h="6624735">
                <a:tc>
                  <a:txBody>
                    <a:bodyPr/>
                    <a:lstStyle/>
                    <a:p>
                      <a:pPr algn="r" rtl="1"/>
                      <a:endParaRPr lang="fa-IR" sz="2800" dirty="0">
                        <a:cs typeface="B Nazanin" pitchFamily="2" charset="-78"/>
                      </a:endParaRPr>
                    </a:p>
                  </a:txBody>
                  <a:tcPr/>
                </a:tc>
                <a:tc>
                  <a:txBody>
                    <a:bodyPr/>
                    <a:lstStyle/>
                    <a:p>
                      <a:pPr algn="r" rtl="1">
                        <a:lnSpc>
                          <a:spcPct val="150000"/>
                        </a:lnSpc>
                      </a:pPr>
                      <a:r>
                        <a:rPr lang="fa-IR" sz="2800" kern="1200" dirty="0" smtClean="0">
                          <a:effectLst/>
                          <a:cs typeface="B Nazanin" pitchFamily="2" charset="-78"/>
                        </a:rPr>
                        <a:t>بررسی تصفیه فاضلاب و پساب در شرکت دشت مرغاب</a:t>
                      </a:r>
                      <a:r>
                        <a:rPr lang="en-US" sz="2800" kern="1200" dirty="0" smtClean="0">
                          <a:effectLst/>
                          <a:cs typeface="B Nazanin" pitchFamily="2" charset="-78"/>
                        </a:rPr>
                        <a:t> </a:t>
                      </a:r>
                      <a:br>
                        <a:rPr lang="en-US" sz="2800" kern="1200" dirty="0" smtClean="0">
                          <a:effectLst/>
                          <a:cs typeface="B Nazanin" pitchFamily="2" charset="-78"/>
                        </a:rPr>
                      </a:br>
                      <a:r>
                        <a:rPr lang="fa-IR" sz="2800" kern="1200" dirty="0" smtClean="0">
                          <a:effectLst/>
                          <a:cs typeface="B Nazanin" pitchFamily="2" charset="-78"/>
                        </a:rPr>
                        <a:t>طراحی و اجرا سیستم </a:t>
                      </a:r>
                      <a:r>
                        <a:rPr lang="en-US" sz="2800" kern="1200" dirty="0" smtClean="0">
                          <a:effectLst/>
                          <a:cs typeface="B Nazanin" pitchFamily="2" charset="-78"/>
                        </a:rPr>
                        <a:t>HACCP </a:t>
                      </a:r>
                      <a:r>
                        <a:rPr lang="fa-IR" sz="2800" kern="1200" dirty="0" smtClean="0">
                          <a:effectLst/>
                          <a:cs typeface="B Nazanin" pitchFamily="2" charset="-78"/>
                        </a:rPr>
                        <a:t>در شرکت دشت مرغاب</a:t>
                      </a:r>
                      <a:r>
                        <a:rPr lang="en-US" sz="2800" kern="1200" dirty="0" smtClean="0">
                          <a:effectLst/>
                          <a:cs typeface="B Nazanin" pitchFamily="2" charset="-78"/>
                        </a:rPr>
                        <a:t/>
                      </a:r>
                      <a:br>
                        <a:rPr lang="en-US" sz="2800" kern="1200" dirty="0" smtClean="0">
                          <a:effectLst/>
                          <a:cs typeface="B Nazanin" pitchFamily="2" charset="-78"/>
                        </a:rPr>
                      </a:br>
                      <a:r>
                        <a:rPr lang="fa-IR" sz="2800" kern="1200" dirty="0" smtClean="0">
                          <a:effectLst/>
                          <a:cs typeface="B Nazanin" pitchFamily="2" charset="-78"/>
                        </a:rPr>
                        <a:t>بررسی تاثیر انواع قوام دهنده ها بر کیفیت سس کچاپ</a:t>
                      </a:r>
                      <a:r>
                        <a:rPr lang="en-US" sz="2800" kern="1200" dirty="0" smtClean="0">
                          <a:effectLst/>
                          <a:cs typeface="B Nazanin" pitchFamily="2" charset="-78"/>
                        </a:rPr>
                        <a:t/>
                      </a:r>
                      <a:br>
                        <a:rPr lang="en-US" sz="2800" kern="1200" dirty="0" smtClean="0">
                          <a:effectLst/>
                          <a:cs typeface="B Nazanin" pitchFamily="2" charset="-78"/>
                        </a:rPr>
                      </a:br>
                      <a:r>
                        <a:rPr lang="fa-IR" sz="2800" kern="1200" dirty="0" smtClean="0">
                          <a:effectLst/>
                          <a:cs typeface="B Nazanin" pitchFamily="2" charset="-78"/>
                        </a:rPr>
                        <a:t>بررسی انواع واریته های لوبیا چیتی و اثرات آن بر کیفیت کنسرو لوبیا چیتی</a:t>
                      </a:r>
                      <a:r>
                        <a:rPr lang="en-US" sz="2800" kern="1200" dirty="0" smtClean="0">
                          <a:effectLst/>
                          <a:cs typeface="B Nazanin" pitchFamily="2" charset="-78"/>
                        </a:rPr>
                        <a:t/>
                      </a:r>
                      <a:br>
                        <a:rPr lang="en-US" sz="2800" kern="1200" dirty="0" smtClean="0">
                          <a:effectLst/>
                          <a:cs typeface="B Nazanin" pitchFamily="2" charset="-78"/>
                        </a:rPr>
                      </a:br>
                      <a:r>
                        <a:rPr lang="fa-IR" sz="2800" kern="1200" dirty="0" smtClean="0">
                          <a:effectLst/>
                          <a:cs typeface="B Nazanin" pitchFamily="2" charset="-78"/>
                        </a:rPr>
                        <a:t>بررسی </a:t>
                      </a:r>
                      <a:r>
                        <a:rPr lang="en-US" sz="2800" kern="1200" dirty="0" smtClean="0">
                          <a:effectLst/>
                          <a:cs typeface="B Nazanin" pitchFamily="2" charset="-78"/>
                        </a:rPr>
                        <a:t>BOD </a:t>
                      </a:r>
                      <a:r>
                        <a:rPr lang="fa-IR" sz="2800" kern="1200" dirty="0" smtClean="0">
                          <a:effectLst/>
                          <a:cs typeface="B Nazanin" pitchFamily="2" charset="-78"/>
                        </a:rPr>
                        <a:t>خروجی کارخانه و تحلیل اثرات میزان تولید بر مقدار آن</a:t>
                      </a:r>
                      <a:r>
                        <a:rPr lang="en-US" sz="2800" kern="1200" dirty="0" smtClean="0">
                          <a:effectLst/>
                          <a:cs typeface="B Nazanin" pitchFamily="2" charset="-78"/>
                        </a:rPr>
                        <a:t/>
                      </a:r>
                      <a:br>
                        <a:rPr lang="en-US" sz="2800" kern="1200" dirty="0" smtClean="0">
                          <a:effectLst/>
                          <a:cs typeface="B Nazanin" pitchFamily="2" charset="-78"/>
                        </a:rPr>
                      </a:br>
                      <a:r>
                        <a:rPr lang="fa-IR" sz="2800" kern="1200" dirty="0" smtClean="0">
                          <a:effectLst/>
                          <a:cs typeface="B Nazanin" pitchFamily="2" charset="-78"/>
                        </a:rPr>
                        <a:t>بهینه سازی تولید خیار شور تخمیری</a:t>
                      </a:r>
                      <a:r>
                        <a:rPr lang="en-US" sz="2800" kern="1200" dirty="0" smtClean="0">
                          <a:effectLst/>
                          <a:cs typeface="B Nazanin" pitchFamily="2" charset="-78"/>
                        </a:rPr>
                        <a:t/>
                      </a:r>
                      <a:br>
                        <a:rPr lang="en-US" sz="2800" kern="1200" dirty="0" smtClean="0">
                          <a:effectLst/>
                          <a:cs typeface="B Nazanin" pitchFamily="2" charset="-78"/>
                        </a:rPr>
                      </a:br>
                      <a:r>
                        <a:rPr lang="fa-IR" sz="2800" kern="1200" dirty="0" smtClean="0">
                          <a:effectLst/>
                          <a:cs typeface="B Nazanin" pitchFamily="2" charset="-78"/>
                        </a:rPr>
                        <a:t>بررسی خصوصیات زراعی و صنعتی</a:t>
                      </a:r>
                      <a:r>
                        <a:rPr lang="en-US" sz="2800" kern="1200" dirty="0" smtClean="0">
                          <a:effectLst/>
                          <a:cs typeface="B Nazanin" pitchFamily="2" charset="-78"/>
                        </a:rPr>
                        <a:t> 12</a:t>
                      </a:r>
                      <a:r>
                        <a:rPr lang="fa-IR" sz="2800" kern="1200" dirty="0" smtClean="0">
                          <a:effectLst/>
                          <a:cs typeface="B Nazanin" pitchFamily="2" charset="-78"/>
                        </a:rPr>
                        <a:t>رقم خیارسبز در منطقه دشت مرغاب</a:t>
                      </a:r>
                      <a:r>
                        <a:rPr lang="en-US" sz="2800" kern="1200" dirty="0" smtClean="0">
                          <a:effectLst/>
                          <a:cs typeface="B Nazanin" pitchFamily="2" charset="-78"/>
                        </a:rPr>
                        <a:t/>
                      </a:r>
                      <a:br>
                        <a:rPr lang="en-US" sz="2800" kern="1200" dirty="0" smtClean="0">
                          <a:effectLst/>
                          <a:cs typeface="B Nazanin" pitchFamily="2" charset="-78"/>
                        </a:rPr>
                      </a:br>
                      <a:endParaRPr lang="en-US" sz="2800" b="0" kern="1200" dirty="0" smtClean="0">
                        <a:effectLst/>
                        <a:cs typeface="B Nazanin" pitchFamily="2" charset="-78"/>
                      </a:endParaRPr>
                    </a:p>
                  </a:txBody>
                  <a:tcPr/>
                </a:tc>
              </a:tr>
            </a:tbl>
          </a:graphicData>
        </a:graphic>
      </p:graphicFrame>
    </p:spTree>
    <p:extLst>
      <p:ext uri="{BB962C8B-B14F-4D97-AF65-F5344CB8AC3E}">
        <p14:creationId xmlns:p14="http://schemas.microsoft.com/office/powerpoint/2010/main" xmlns="" val="2010402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530214064"/>
              </p:ext>
            </p:extLst>
          </p:nvPr>
        </p:nvGraphicFramePr>
        <p:xfrm>
          <a:off x="179512" y="404664"/>
          <a:ext cx="8712968" cy="6217920"/>
        </p:xfrm>
        <a:graphic>
          <a:graphicData uri="http://schemas.openxmlformats.org/drawingml/2006/table">
            <a:tbl>
              <a:tblPr rtl="1">
                <a:tableStyleId>{72833802-FEF1-4C79-8D5D-14CF1EAF98D9}</a:tableStyleId>
              </a:tblPr>
              <a:tblGrid>
                <a:gridCol w="1678616"/>
                <a:gridCol w="7034352"/>
              </a:tblGrid>
              <a:tr h="1323449">
                <a:tc>
                  <a:txBody>
                    <a:bodyPr/>
                    <a:lstStyle/>
                    <a:p>
                      <a:pPr algn="r" rtl="1">
                        <a:lnSpc>
                          <a:spcPct val="150000"/>
                        </a:lnSpc>
                      </a:pPr>
                      <a:endParaRPr lang="fa-IR" sz="2400" b="0" dirty="0">
                        <a:cs typeface="B Nazanin" pitchFamily="2" charset="-78"/>
                      </a:endParaRPr>
                    </a:p>
                  </a:txBody>
                  <a:tcP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fa-IR" sz="2400" kern="1200" dirty="0" smtClean="0">
                          <a:effectLst/>
                          <a:cs typeface="B Nazanin" pitchFamily="2" charset="-78"/>
                        </a:rPr>
                        <a:t>بررسی امکان چگونگی استفاده از نمودارهای کنترل کیفی جهت کنترل مشخصه های کمی پروسه های تولید شرکت دشت مرغاب</a:t>
                      </a:r>
                      <a:r>
                        <a:rPr lang="en-US" sz="2400" kern="1200" dirty="0" smtClean="0">
                          <a:effectLst/>
                          <a:cs typeface="B Nazanin" pitchFamily="2" charset="-78"/>
                        </a:rPr>
                        <a:t/>
                      </a:r>
                      <a:br>
                        <a:rPr lang="en-US" sz="2400" kern="1200" dirty="0" smtClean="0">
                          <a:effectLst/>
                          <a:cs typeface="B Nazanin" pitchFamily="2" charset="-78"/>
                        </a:rPr>
                      </a:br>
                      <a:r>
                        <a:rPr lang="fa-IR" sz="2400" kern="1200" dirty="0" smtClean="0">
                          <a:effectLst/>
                          <a:cs typeface="B Nazanin" pitchFamily="2" charset="-78"/>
                        </a:rPr>
                        <a:t>بررسی ویژگی های زراعی و صنعتی گوجه فرنگی در منطقه فسا، گرگان، اقلید</a:t>
                      </a:r>
                      <a:endParaRPr lang="en-US" sz="2400" kern="1200" dirty="0" smtClean="0">
                        <a:effectLst/>
                        <a:cs typeface="B Nazanin" pitchFamily="2" charset="-78"/>
                      </a:endParaRPr>
                    </a:p>
                    <a:p>
                      <a:pPr algn="r" rtl="1">
                        <a:lnSpc>
                          <a:spcPct val="150000"/>
                        </a:lnSpc>
                      </a:pPr>
                      <a:r>
                        <a:rPr lang="fa-IR" sz="2400" kern="1200" dirty="0" smtClean="0">
                          <a:effectLst/>
                          <a:cs typeface="B Nazanin" pitchFamily="2" charset="-78"/>
                        </a:rPr>
                        <a:t>بررسی خصوصیات فیزیکی</a:t>
                      </a:r>
                      <a:r>
                        <a:rPr lang="fa-IR" sz="2400" kern="1200" baseline="0" dirty="0" smtClean="0">
                          <a:effectLst/>
                          <a:cs typeface="B Nazanin" pitchFamily="2" charset="-78"/>
                        </a:rPr>
                        <a:t> </a:t>
                      </a:r>
                      <a:r>
                        <a:rPr lang="fa-IR" sz="2400" kern="1200" dirty="0" smtClean="0">
                          <a:effectLst/>
                          <a:cs typeface="B Nazanin" pitchFamily="2" charset="-78"/>
                        </a:rPr>
                        <a:t>و شیمیایی انارهای مناطق مختلف</a:t>
                      </a:r>
                      <a:r>
                        <a:rPr lang="en-US" sz="2400" kern="1200" dirty="0" smtClean="0">
                          <a:effectLst/>
                          <a:cs typeface="B Nazanin" pitchFamily="2" charset="-78"/>
                        </a:rPr>
                        <a:t/>
                      </a:r>
                      <a:br>
                        <a:rPr lang="en-US" sz="2400" kern="1200" dirty="0" smtClean="0">
                          <a:effectLst/>
                          <a:cs typeface="B Nazanin" pitchFamily="2" charset="-78"/>
                        </a:rPr>
                      </a:br>
                      <a:r>
                        <a:rPr lang="fa-IR" sz="2400" kern="1200" dirty="0" smtClean="0">
                          <a:effectLst/>
                          <a:cs typeface="B Nazanin" pitchFamily="2" charset="-78"/>
                        </a:rPr>
                        <a:t>بررسی تولید لیکوپن از ضایعات خط تولید گوجه فرنگی </a:t>
                      </a:r>
                      <a:endParaRPr lang="fa-IR" sz="2400" b="0" dirty="0">
                        <a:cs typeface="B Nazanin" pitchFamily="2" charset="-78"/>
                      </a:endParaRPr>
                    </a:p>
                  </a:txBody>
                  <a:tcPr/>
                </a:tc>
              </a:tr>
              <a:tr h="2721248">
                <a:tc>
                  <a:txBody>
                    <a:bodyPr/>
                    <a:lstStyle/>
                    <a:p>
                      <a:pPr algn="r" rtl="1">
                        <a:lnSpc>
                          <a:spcPct val="150000"/>
                        </a:lnSpc>
                      </a:pPr>
                      <a:r>
                        <a:rPr lang="fa-IR" sz="2400" kern="1200" dirty="0" smtClean="0">
                          <a:effectLst/>
                          <a:cs typeface="B Nazanin" pitchFamily="2" charset="-78"/>
                        </a:rPr>
                        <a:t>امكانات و تجهيزات</a:t>
                      </a:r>
                      <a:r>
                        <a:rPr lang="en-US" sz="2400" kern="1200" dirty="0" smtClean="0">
                          <a:effectLst/>
                          <a:cs typeface="B Nazanin" pitchFamily="2" charset="-78"/>
                        </a:rPr>
                        <a:t>: </a:t>
                      </a:r>
                      <a:endParaRPr lang="fa-IR" sz="2400" b="0" dirty="0">
                        <a:cs typeface="B Nazanin" pitchFamily="2" charset="-78"/>
                      </a:endParaRPr>
                    </a:p>
                  </a:txBody>
                  <a:tcPr/>
                </a:tc>
                <a:tc>
                  <a:txBody>
                    <a:bodyPr/>
                    <a:lstStyle/>
                    <a:p>
                      <a:pPr algn="r" rtl="1">
                        <a:lnSpc>
                          <a:spcPct val="150000"/>
                        </a:lnSpc>
                      </a:pPr>
                      <a:r>
                        <a:rPr lang="fa-IR" sz="2400" kern="1200" dirty="0" smtClean="0">
                          <a:effectLst/>
                          <a:cs typeface="B Nazanin" pitchFamily="2" charset="-78"/>
                        </a:rPr>
                        <a:t>آزمایشگاه مجهز در بخش تحقیق و توسعه کارخانه</a:t>
                      </a:r>
                      <a:r>
                        <a:rPr lang="en-US" sz="2400" kern="1200" dirty="0" smtClean="0">
                          <a:effectLst/>
                          <a:cs typeface="B Nazanin" pitchFamily="2" charset="-78"/>
                        </a:rPr>
                        <a:t/>
                      </a:r>
                      <a:br>
                        <a:rPr lang="en-US" sz="2400" kern="1200" dirty="0" smtClean="0">
                          <a:effectLst/>
                          <a:cs typeface="B Nazanin" pitchFamily="2" charset="-78"/>
                        </a:rPr>
                      </a:br>
                      <a:r>
                        <a:rPr lang="fa-IR" sz="2400" kern="1200" dirty="0" smtClean="0">
                          <a:effectLst/>
                          <a:cs typeface="B Nazanin" pitchFamily="2" charset="-78"/>
                        </a:rPr>
                        <a:t>آزمایشگاه تخصصی مواد غذائی همکار با اداره استاندارد و دارای گواهینامه</a:t>
                      </a:r>
                      <a:r>
                        <a:rPr lang="en-US" sz="2400" kern="1200" dirty="0" smtClean="0">
                          <a:effectLst/>
                          <a:cs typeface="B Nazanin" pitchFamily="2" charset="-78"/>
                        </a:rPr>
                        <a:t> 17025</a:t>
                      </a:r>
                      <a:br>
                        <a:rPr lang="en-US" sz="2400" kern="1200" dirty="0" smtClean="0">
                          <a:effectLst/>
                          <a:cs typeface="B Nazanin" pitchFamily="2" charset="-78"/>
                        </a:rPr>
                      </a:br>
                      <a:r>
                        <a:rPr lang="fa-IR" sz="2400" kern="1200" dirty="0" smtClean="0">
                          <a:effectLst/>
                          <a:cs typeface="B Nazanin" pitchFamily="2" charset="-78"/>
                        </a:rPr>
                        <a:t>مجهز به پیشرفته ترین دستگاه های تست شامل</a:t>
                      </a:r>
                      <a:r>
                        <a:rPr lang="en-US" sz="2400" kern="1200" dirty="0" smtClean="0">
                          <a:effectLst/>
                          <a:cs typeface="B Nazanin" pitchFamily="2" charset="-78"/>
                        </a:rPr>
                        <a:t>: </a:t>
                      </a:r>
                      <a:r>
                        <a:rPr lang="fa-IR" sz="2400" kern="1200" dirty="0" smtClean="0">
                          <a:effectLst/>
                          <a:cs typeface="B Nazanin" pitchFamily="2" charset="-78"/>
                        </a:rPr>
                        <a:t>جذب اتمی، اسپکتوفتومتری، هانترلب، دستگاه رطوبت سنج، آنالایزر میکروبی،</a:t>
                      </a:r>
                      <a:r>
                        <a:rPr lang="en-US" sz="2400" kern="1200" dirty="0" smtClean="0">
                          <a:effectLst/>
                          <a:cs typeface="B Nazanin" pitchFamily="2" charset="-78"/>
                        </a:rPr>
                        <a:t>... </a:t>
                      </a:r>
                      <a:endParaRPr lang="fa-IR" sz="2400" b="0" dirty="0">
                        <a:cs typeface="B Nazanin" pitchFamily="2" charset="-78"/>
                      </a:endParaRPr>
                    </a:p>
                  </a:txBody>
                  <a:tcPr/>
                </a:tc>
              </a:tr>
            </a:tbl>
          </a:graphicData>
        </a:graphic>
      </p:graphicFrame>
    </p:spTree>
    <p:extLst>
      <p:ext uri="{BB962C8B-B14F-4D97-AF65-F5344CB8AC3E}">
        <p14:creationId xmlns:p14="http://schemas.microsoft.com/office/powerpoint/2010/main" xmlns="" val="692411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488738076"/>
              </p:ext>
            </p:extLst>
          </p:nvPr>
        </p:nvGraphicFramePr>
        <p:xfrm>
          <a:off x="251520" y="1773238"/>
          <a:ext cx="8712968" cy="2843750"/>
        </p:xfrm>
        <a:graphic>
          <a:graphicData uri="http://schemas.openxmlformats.org/drawingml/2006/table">
            <a:tbl>
              <a:tblPr rtl="1">
                <a:tableStyleId>{72833802-FEF1-4C79-8D5D-14CF1EAF98D9}</a:tableStyleId>
              </a:tblPr>
              <a:tblGrid>
                <a:gridCol w="1678616"/>
                <a:gridCol w="7034352"/>
              </a:tblGrid>
              <a:tr h="1035880">
                <a:tc>
                  <a:txBody>
                    <a:bodyPr/>
                    <a:lstStyle/>
                    <a:p>
                      <a:pPr algn="r" rtl="1">
                        <a:lnSpc>
                          <a:spcPct val="150000"/>
                        </a:lnSpc>
                      </a:pPr>
                      <a:r>
                        <a:rPr lang="fa-IR" sz="2800" kern="1200" dirty="0" smtClean="0">
                          <a:effectLst/>
                          <a:cs typeface="B Nazanin" pitchFamily="2" charset="-78"/>
                        </a:rPr>
                        <a:t>تواناييها:</a:t>
                      </a:r>
                      <a:endParaRPr lang="fa-IR" sz="2800" b="0" dirty="0">
                        <a:cs typeface="B Nazanin" pitchFamily="2" charset="-78"/>
                      </a:endParaRPr>
                    </a:p>
                  </a:txBody>
                  <a:tcPr/>
                </a:tc>
                <a:tc>
                  <a:txBody>
                    <a:bodyPr/>
                    <a:lstStyle/>
                    <a:p>
                      <a:pPr algn="r" rtl="1">
                        <a:lnSpc>
                          <a:spcPct val="150000"/>
                        </a:lnSpc>
                      </a:pPr>
                      <a:r>
                        <a:rPr lang="fa-IR" sz="2800" kern="1200" dirty="0" smtClean="0">
                          <a:effectLst/>
                          <a:cs typeface="B Nazanin" pitchFamily="2" charset="-78"/>
                        </a:rPr>
                        <a:t>ارائه فرمولاسیون جدید مواد غذائی</a:t>
                      </a:r>
                      <a:r>
                        <a:rPr lang="en-US" sz="2800" kern="1200" dirty="0" smtClean="0">
                          <a:effectLst/>
                          <a:cs typeface="B Nazanin" pitchFamily="2" charset="-78"/>
                        </a:rPr>
                        <a:t/>
                      </a:r>
                      <a:br>
                        <a:rPr lang="en-US" sz="2800" kern="1200" dirty="0" smtClean="0">
                          <a:effectLst/>
                          <a:cs typeface="B Nazanin" pitchFamily="2" charset="-78"/>
                        </a:rPr>
                      </a:br>
                      <a:r>
                        <a:rPr lang="fa-IR" sz="2800" kern="1200" dirty="0" smtClean="0">
                          <a:effectLst/>
                          <a:cs typeface="B Nazanin" pitchFamily="2" charset="-78"/>
                        </a:rPr>
                        <a:t>طراحی خطوط تولید صنایع غذائی </a:t>
                      </a:r>
                      <a:endParaRPr lang="fa-IR" sz="2800" b="0" dirty="0">
                        <a:cs typeface="B Nazanin" pitchFamily="2" charset="-78"/>
                      </a:endParaRPr>
                    </a:p>
                  </a:txBody>
                  <a:tcPr/>
                </a:tc>
              </a:tr>
              <a:tr h="1472150">
                <a:tc>
                  <a:txBody>
                    <a:bodyPr/>
                    <a:lstStyle/>
                    <a:p>
                      <a:pPr algn="r" rtl="1">
                        <a:lnSpc>
                          <a:spcPct val="150000"/>
                        </a:lnSpc>
                      </a:pPr>
                      <a:r>
                        <a:rPr lang="fa-IR" sz="2800" kern="1200" dirty="0" smtClean="0">
                          <a:effectLst/>
                          <a:cs typeface="B Nazanin" pitchFamily="2" charset="-78"/>
                        </a:rPr>
                        <a:t>آموزش:</a:t>
                      </a:r>
                      <a:endParaRPr lang="fa-IR" sz="2800" b="0" dirty="0">
                        <a:cs typeface="B Nazanin" pitchFamily="2" charset="-78"/>
                      </a:endParaRPr>
                    </a:p>
                  </a:txBody>
                  <a:tcPr/>
                </a:tc>
                <a:tc>
                  <a:txBody>
                    <a:bodyPr/>
                    <a:lstStyle/>
                    <a:p>
                      <a:pPr algn="r" rtl="1">
                        <a:lnSpc>
                          <a:spcPct val="150000"/>
                        </a:lnSpc>
                      </a:pPr>
                      <a:r>
                        <a:rPr lang="fa-IR" sz="2800" kern="1200" dirty="0" smtClean="0">
                          <a:effectLst/>
                          <a:cs typeface="B Nazanin" pitchFamily="2" charset="-78"/>
                        </a:rPr>
                        <a:t>بکارگیری علم وعمل</a:t>
                      </a:r>
                      <a:r>
                        <a:rPr lang="en-US" sz="2800" kern="1200" dirty="0" smtClean="0">
                          <a:effectLst/>
                          <a:cs typeface="B Nazanin" pitchFamily="2" charset="-78"/>
                        </a:rPr>
                        <a:t>  </a:t>
                      </a:r>
                      <a:r>
                        <a:rPr lang="fa-IR" sz="2800" kern="1200" dirty="0" smtClean="0">
                          <a:effectLst/>
                          <a:cs typeface="B Nazanin" pitchFamily="2" charset="-78"/>
                        </a:rPr>
                        <a:t>به طور همزمان،تربیت نیروی دانشی</a:t>
                      </a:r>
                      <a:endParaRPr lang="en-US" sz="2800" kern="1200" dirty="0" smtClean="0">
                        <a:effectLst/>
                        <a:cs typeface="B Nazanin" pitchFamily="2" charset="-78"/>
                      </a:endParaRPr>
                    </a:p>
                    <a:p>
                      <a:pPr algn="r" rtl="1">
                        <a:lnSpc>
                          <a:spcPct val="150000"/>
                        </a:lnSpc>
                      </a:pPr>
                      <a:r>
                        <a:rPr lang="fa-IR" sz="2800" kern="1200" dirty="0" smtClean="0">
                          <a:effectLst/>
                          <a:cs typeface="B Nazanin" pitchFamily="2" charset="-78"/>
                        </a:rPr>
                        <a:t>دانشگاه جامع علمی</a:t>
                      </a:r>
                      <a:r>
                        <a:rPr lang="fa-IR" sz="2800" kern="1200" baseline="0" dirty="0" smtClean="0">
                          <a:effectLst/>
                          <a:cs typeface="B Nazanin" pitchFamily="2" charset="-78"/>
                        </a:rPr>
                        <a:t> کاربردی یک ویک</a:t>
                      </a:r>
                      <a:endParaRPr lang="en-US" sz="2800" b="0" kern="1200" dirty="0" smtClean="0">
                        <a:solidFill>
                          <a:schemeClr val="tx1"/>
                        </a:solidFill>
                        <a:effectLst/>
                        <a:latin typeface="+mn-lt"/>
                        <a:ea typeface="+mn-ea"/>
                        <a:cs typeface="B Nazanin" pitchFamily="2" charset="-78"/>
                      </a:endParaRPr>
                    </a:p>
                  </a:txBody>
                  <a:tcPr/>
                </a:tc>
              </a:tr>
            </a:tbl>
          </a:graphicData>
        </a:graphic>
      </p:graphicFrame>
    </p:spTree>
    <p:extLst>
      <p:ext uri="{BB962C8B-B14F-4D97-AF65-F5344CB8AC3E}">
        <p14:creationId xmlns:p14="http://schemas.microsoft.com/office/powerpoint/2010/main" xmlns="" val="17269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40630"/>
            <a:ext cx="8568952" cy="6986528"/>
          </a:xfrm>
          <a:prstGeom prst="rect">
            <a:avLst/>
          </a:prstGeom>
          <a:noFill/>
        </p:spPr>
        <p:txBody>
          <a:bodyPr wrap="square" rtlCol="1">
            <a:spAutoFit/>
          </a:bodyPr>
          <a:lstStyle/>
          <a:p>
            <a:pPr marL="342900" indent="-342900">
              <a:lnSpc>
                <a:spcPct val="150000"/>
              </a:lnSpc>
              <a:buFont typeface="Wingdings" pitchFamily="2" charset="2"/>
              <a:buChar char="Ø"/>
            </a:pPr>
            <a:r>
              <a:rPr lang="fa-IR" sz="2800" dirty="0" smtClean="0">
                <a:cs typeface="B Nazanin" pitchFamily="2" charset="-78"/>
              </a:rPr>
              <a:t>دانشگاه علمی-کاربردی یک ویک</a:t>
            </a:r>
          </a:p>
          <a:p>
            <a:pPr>
              <a:lnSpc>
                <a:spcPct val="150000"/>
              </a:lnSpc>
            </a:pPr>
            <a:r>
              <a:rPr lang="fa-IR" sz="2800" dirty="0" smtClean="0">
                <a:cs typeface="B Nazanin" pitchFamily="2" charset="-78"/>
              </a:rPr>
              <a:t>یکی از ویژگی های جامعه </a:t>
            </a:r>
            <a:r>
              <a:rPr lang="fa-IR" sz="2800" dirty="0">
                <a:cs typeface="B Nazanin" pitchFamily="2" charset="-78"/>
              </a:rPr>
              <a:t>ي ايراني در افق </a:t>
            </a:r>
            <a:r>
              <a:rPr lang="fa-IR" sz="2800" dirty="0" smtClean="0">
                <a:cs typeface="B Nazanin" pitchFamily="2" charset="-78"/>
              </a:rPr>
              <a:t>چشم </a:t>
            </a:r>
            <a:r>
              <a:rPr lang="fa-IR" sz="2800" dirty="0">
                <a:cs typeface="B Nazanin" pitchFamily="2" charset="-78"/>
              </a:rPr>
              <a:t>انداز چنين </a:t>
            </a:r>
            <a:r>
              <a:rPr lang="fa-IR" sz="2800" dirty="0" smtClean="0">
                <a:cs typeface="B Nazanin" pitchFamily="2" charset="-78"/>
              </a:rPr>
              <a:t>است:برخوردار </a:t>
            </a:r>
            <a:r>
              <a:rPr lang="fa-IR" sz="2800" dirty="0">
                <a:cs typeface="B Nazanin" pitchFamily="2" charset="-78"/>
              </a:rPr>
              <a:t>از دانش پيشرفته، توانا در توليد علم و فناوري، متکي بر سهم برتر منابع انساني و </a:t>
            </a:r>
            <a:r>
              <a:rPr lang="fa-IR" sz="2800" dirty="0" smtClean="0">
                <a:cs typeface="B Nazanin" pitchFamily="2" charset="-78"/>
              </a:rPr>
              <a:t>سرمايه</a:t>
            </a:r>
            <a:r>
              <a:rPr lang="en-US" sz="2800" dirty="0" smtClean="0">
                <a:cs typeface="B Nazanin" pitchFamily="2" charset="-78"/>
              </a:rPr>
              <a:t> </a:t>
            </a:r>
            <a:r>
              <a:rPr lang="fa-IR" sz="2800" dirty="0" smtClean="0">
                <a:cs typeface="B Nazanin" pitchFamily="2" charset="-78"/>
              </a:rPr>
              <a:t>ي </a:t>
            </a:r>
            <a:r>
              <a:rPr lang="fa-IR" sz="2800" dirty="0">
                <a:cs typeface="B Nazanin" pitchFamily="2" charset="-78"/>
              </a:rPr>
              <a:t>اجتماعي </a:t>
            </a:r>
            <a:r>
              <a:rPr lang="fa-IR" sz="2800" dirty="0" smtClean="0">
                <a:cs typeface="B Nazanin" pitchFamily="2" charset="-78"/>
              </a:rPr>
              <a:t>در </a:t>
            </a:r>
            <a:r>
              <a:rPr lang="fa-IR" sz="2800" dirty="0">
                <a:cs typeface="B Nazanin" pitchFamily="2" charset="-78"/>
              </a:rPr>
              <a:t>توليد ملي.</a:t>
            </a:r>
          </a:p>
          <a:p>
            <a:pPr>
              <a:lnSpc>
                <a:spcPct val="150000"/>
              </a:lnSpc>
            </a:pPr>
            <a:r>
              <a:rPr lang="fa-IR" sz="2800" dirty="0" smtClean="0">
                <a:cs typeface="B Nazanin" pitchFamily="2" charset="-78"/>
              </a:rPr>
              <a:t>که در این راستا می توان گفت اکنون که چرخ تولید علم و کشف دانش در کشور با آهنگی پیش رونده در حال حرکت است ، این پرسش مطرح است که اگر قرار باشد تولید علم داخلی از نظر فناوری مفید واقع نشود ، فایده احراز جایگاه نخست علمی در منطقه برای کشور چیست؟ تحقیقات علمی در یکجا می باید کاربردی شود و نیازهای جامعه را مرتفع بسازد و در این مقوله به بستر و سازوکاری مناسب نیاز دارد . </a:t>
            </a:r>
          </a:p>
          <a:p>
            <a:endParaRPr lang="fa-IR" sz="2800" dirty="0">
              <a:cs typeface="B Nazanin" pitchFamily="2" charset="-78"/>
            </a:endParaRPr>
          </a:p>
        </p:txBody>
      </p:sp>
    </p:spTree>
    <p:extLst>
      <p:ext uri="{BB962C8B-B14F-4D97-AF65-F5344CB8AC3E}">
        <p14:creationId xmlns:p14="http://schemas.microsoft.com/office/powerpoint/2010/main" xmlns="" val="1942336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96944" cy="5909310"/>
          </a:xfrm>
          <a:prstGeom prst="rect">
            <a:avLst/>
          </a:prstGeom>
        </p:spPr>
        <p:txBody>
          <a:bodyPr wrap="square">
            <a:spAutoFit/>
          </a:bodyPr>
          <a:lstStyle/>
          <a:p>
            <a:pPr>
              <a:lnSpc>
                <a:spcPct val="150000"/>
              </a:lnSpc>
            </a:pPr>
            <a:r>
              <a:rPr lang="fa-IR" sz="2800" dirty="0">
                <a:cs typeface="B Nazanin" pitchFamily="2" charset="-78"/>
              </a:rPr>
              <a:t>که یکی از راه حل ها در این راستا الگوبرداری از کشورهای پیشرفته واصلاح آن بر اساس شرایط بومی میتواند راهنمای مناسبی باشد . به عنوان مثال کشور انگلستان در انتقال از مرحله تولید علم به علم مولد توفق زیادی داشته است که دلیل آن هم دایر کردن شرکت های تجاری دانشگاهی است . که دانشگاه علمی-کاربردی یک و یک می تواند در همین راستا باشد . یعنی بکارگیری علم وعمل در کنار هم و پرورش نیروی انسانی دانشی. بطوری که ویروس کارآفرینی در فرد نهادینه شود، که در قسمت سوم،بند دوم،فصل اول،نقشه جامع علمی کشور(تلفیق آموزش با تربیت و پژوهش و مهارت)به ان پرداخته شده است.</a:t>
            </a:r>
          </a:p>
        </p:txBody>
      </p:sp>
    </p:spTree>
    <p:extLst>
      <p:ext uri="{BB962C8B-B14F-4D97-AF65-F5344CB8AC3E}">
        <p14:creationId xmlns:p14="http://schemas.microsoft.com/office/powerpoint/2010/main" xmlns="" val="304559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776864" cy="369332"/>
          </a:xfrm>
          <a:prstGeom prst="rect">
            <a:avLst/>
          </a:prstGeom>
          <a:noFill/>
        </p:spPr>
        <p:txBody>
          <a:bodyPr wrap="square" rtlCol="1">
            <a:spAutoFit/>
          </a:bodyPr>
          <a:lstStyle/>
          <a:p>
            <a:endParaRPr lang="fa-IR" dirty="0"/>
          </a:p>
        </p:txBody>
      </p:sp>
      <p:graphicFrame>
        <p:nvGraphicFramePr>
          <p:cNvPr id="3" name="Table 2"/>
          <p:cNvGraphicFramePr>
            <a:graphicFrameLocks noGrp="1"/>
          </p:cNvGraphicFramePr>
          <p:nvPr>
            <p:extLst>
              <p:ext uri="{D42A27DB-BD31-4B8C-83A1-F6EECF244321}">
                <p14:modId xmlns:p14="http://schemas.microsoft.com/office/powerpoint/2010/main" xmlns="" val="4088113823"/>
              </p:ext>
            </p:extLst>
          </p:nvPr>
        </p:nvGraphicFramePr>
        <p:xfrm>
          <a:off x="387241" y="692696"/>
          <a:ext cx="8433231" cy="5905461"/>
        </p:xfrm>
        <a:graphic>
          <a:graphicData uri="http://schemas.openxmlformats.org/drawingml/2006/table">
            <a:tbl>
              <a:tblPr firstRow="1" firstCol="1" bandRow="1">
                <a:tableStyleId>{5202B0CA-FC54-4496-8BCA-5EF66A818D29}</a:tableStyleId>
              </a:tblPr>
              <a:tblGrid>
                <a:gridCol w="4114800"/>
                <a:gridCol w="4318431"/>
              </a:tblGrid>
              <a:tr h="504060">
                <a:tc>
                  <a:txBody>
                    <a:bodyPr/>
                    <a:lstStyle/>
                    <a:p>
                      <a:pPr algn="r" rtl="1">
                        <a:lnSpc>
                          <a:spcPct val="115000"/>
                        </a:lnSpc>
                        <a:spcAft>
                          <a:spcPts val="1000"/>
                        </a:spcAft>
                      </a:pPr>
                      <a:r>
                        <a:rPr lang="fa-IR" sz="1800" dirty="0">
                          <a:effectLst/>
                        </a:rPr>
                        <a:t>رياست هيئت مديره</a:t>
                      </a:r>
                      <a:r>
                        <a:rPr lang="en-US" sz="1800" dirty="0">
                          <a:effectLst/>
                        </a:rPr>
                        <a:t>: </a:t>
                      </a:r>
                      <a:endParaRPr lang="en-US" sz="1800" dirty="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dirty="0">
                          <a:effectLst/>
                        </a:rPr>
                        <a:t>آقاي حميد فهندژ سعدي</a:t>
                      </a:r>
                      <a:endParaRPr lang="en-US" sz="1800" dirty="0">
                        <a:effectLst/>
                        <a:latin typeface="Calibri"/>
                        <a:ea typeface="Calibri"/>
                        <a:cs typeface="Arial"/>
                      </a:endParaRPr>
                    </a:p>
                  </a:txBody>
                  <a:tcPr marL="19050" marR="19050" marT="19050" marB="19050" anchor="ctr"/>
                </a:tc>
              </a:tr>
              <a:tr h="485854">
                <a:tc>
                  <a:txBody>
                    <a:bodyPr/>
                    <a:lstStyle/>
                    <a:p>
                      <a:pPr algn="r" rtl="1">
                        <a:lnSpc>
                          <a:spcPct val="115000"/>
                        </a:lnSpc>
                        <a:spcAft>
                          <a:spcPts val="1000"/>
                        </a:spcAft>
                      </a:pPr>
                      <a:r>
                        <a:rPr lang="fa-IR" sz="1800">
                          <a:effectLst/>
                        </a:rPr>
                        <a:t>مديريت شركت دشت مرغاب</a:t>
                      </a:r>
                      <a:r>
                        <a:rPr lang="en-US" sz="1800">
                          <a:effectLst/>
                        </a:rPr>
                        <a:t>: </a:t>
                      </a:r>
                      <a:endParaRPr lang="en-US" sz="180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dirty="0">
                          <a:effectLst/>
                        </a:rPr>
                        <a:t>آقاي پيمان فهندژ سعدي</a:t>
                      </a:r>
                      <a:endParaRPr lang="en-US" sz="1800" dirty="0">
                        <a:effectLst/>
                        <a:latin typeface="Calibri"/>
                        <a:ea typeface="Calibri"/>
                        <a:cs typeface="Arial"/>
                      </a:endParaRPr>
                    </a:p>
                  </a:txBody>
                  <a:tcPr marL="19050" marR="19050" marT="19050" marB="19050" anchor="ctr"/>
                </a:tc>
              </a:tr>
              <a:tr h="485854">
                <a:tc>
                  <a:txBody>
                    <a:bodyPr/>
                    <a:lstStyle/>
                    <a:p>
                      <a:pPr algn="r" rtl="1">
                        <a:lnSpc>
                          <a:spcPct val="115000"/>
                        </a:lnSpc>
                        <a:spcAft>
                          <a:spcPts val="1000"/>
                        </a:spcAft>
                      </a:pPr>
                      <a:r>
                        <a:rPr lang="fa-IR" sz="1800">
                          <a:effectLst/>
                        </a:rPr>
                        <a:t>مديريت شركت پخش يك و يك</a:t>
                      </a:r>
                      <a:r>
                        <a:rPr lang="en-US" sz="1800">
                          <a:effectLst/>
                        </a:rPr>
                        <a:t>: </a:t>
                      </a:r>
                      <a:endParaRPr lang="en-US" sz="180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dirty="0">
                          <a:effectLst/>
                        </a:rPr>
                        <a:t>آقاي امير فهندژ سعدي</a:t>
                      </a:r>
                      <a:endParaRPr lang="en-US" sz="1800" dirty="0">
                        <a:effectLst/>
                        <a:latin typeface="Calibri"/>
                        <a:ea typeface="Calibri"/>
                        <a:cs typeface="Arial"/>
                      </a:endParaRPr>
                    </a:p>
                  </a:txBody>
                  <a:tcPr marL="19050" marR="19050" marT="19050" marB="19050" anchor="ctr"/>
                </a:tc>
              </a:tr>
              <a:tr h="540460">
                <a:tc>
                  <a:txBody>
                    <a:bodyPr/>
                    <a:lstStyle/>
                    <a:p>
                      <a:pPr algn="r" rtl="1">
                        <a:lnSpc>
                          <a:spcPct val="115000"/>
                        </a:lnSpc>
                        <a:spcAft>
                          <a:spcPts val="1000"/>
                        </a:spcAft>
                      </a:pPr>
                      <a:r>
                        <a:rPr lang="fa-IR" sz="1800">
                          <a:effectLst/>
                        </a:rPr>
                        <a:t>مديريت شركت بازرگاني يك و يك</a:t>
                      </a:r>
                      <a:r>
                        <a:rPr lang="en-US" sz="1800">
                          <a:effectLst/>
                        </a:rPr>
                        <a:t>: </a:t>
                      </a:r>
                      <a:endParaRPr lang="en-US" sz="180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dirty="0">
                          <a:effectLst/>
                        </a:rPr>
                        <a:t>آقاي مجيد فهندژ سعدي</a:t>
                      </a:r>
                      <a:endParaRPr lang="en-US" sz="1800" dirty="0">
                        <a:effectLst/>
                        <a:latin typeface="Calibri"/>
                        <a:ea typeface="Calibri"/>
                        <a:cs typeface="Arial"/>
                      </a:endParaRPr>
                    </a:p>
                  </a:txBody>
                  <a:tcPr marL="19050" marR="19050" marT="19050" marB="19050" anchor="ctr"/>
                </a:tc>
              </a:tr>
              <a:tr h="485854">
                <a:tc>
                  <a:txBody>
                    <a:bodyPr/>
                    <a:lstStyle/>
                    <a:p>
                      <a:pPr algn="r" rtl="1">
                        <a:lnSpc>
                          <a:spcPct val="115000"/>
                        </a:lnSpc>
                        <a:spcAft>
                          <a:spcPts val="1000"/>
                        </a:spcAft>
                      </a:pPr>
                      <a:r>
                        <a:rPr lang="fa-IR" sz="1800">
                          <a:effectLst/>
                        </a:rPr>
                        <a:t>مديريت شركت توسعه محصولات يك و يك</a:t>
                      </a:r>
                      <a:r>
                        <a:rPr lang="en-US" sz="1800">
                          <a:effectLst/>
                        </a:rPr>
                        <a:t>:</a:t>
                      </a:r>
                      <a:endParaRPr lang="en-US" sz="180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a:effectLst/>
                        </a:rPr>
                        <a:t>آقاي محمد رضا فهندژ سعدي</a:t>
                      </a:r>
                      <a:endParaRPr lang="en-US" sz="1800">
                        <a:effectLst/>
                        <a:latin typeface="Calibri"/>
                        <a:ea typeface="Calibri"/>
                        <a:cs typeface="Arial"/>
                      </a:endParaRPr>
                    </a:p>
                  </a:txBody>
                  <a:tcPr marL="19050" marR="19050" marT="19050" marB="19050" anchor="ctr"/>
                </a:tc>
              </a:tr>
              <a:tr h="485854">
                <a:tc>
                  <a:txBody>
                    <a:bodyPr/>
                    <a:lstStyle/>
                    <a:p>
                      <a:pPr algn="r" rtl="1">
                        <a:lnSpc>
                          <a:spcPct val="115000"/>
                        </a:lnSpc>
                        <a:spcAft>
                          <a:spcPts val="1000"/>
                        </a:spcAft>
                      </a:pPr>
                      <a:r>
                        <a:rPr lang="fa-IR" sz="1800">
                          <a:effectLst/>
                        </a:rPr>
                        <a:t>مديريت شركت توليدي صنعتي يك و يك</a:t>
                      </a:r>
                      <a:r>
                        <a:rPr lang="en-US" sz="1800">
                          <a:effectLst/>
                        </a:rPr>
                        <a:t>: </a:t>
                      </a:r>
                      <a:endParaRPr lang="en-US" sz="180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a:effectLst/>
                        </a:rPr>
                        <a:t>آقاي كامران منزوي</a:t>
                      </a:r>
                      <a:endParaRPr lang="en-US" sz="1800">
                        <a:effectLst/>
                        <a:latin typeface="Calibri"/>
                        <a:ea typeface="Calibri"/>
                        <a:cs typeface="Arial"/>
                      </a:endParaRPr>
                    </a:p>
                  </a:txBody>
                  <a:tcPr marL="19050" marR="19050" marT="19050" marB="19050" anchor="ctr"/>
                </a:tc>
              </a:tr>
              <a:tr h="485854">
                <a:tc>
                  <a:txBody>
                    <a:bodyPr/>
                    <a:lstStyle/>
                    <a:p>
                      <a:pPr algn="r" rtl="1">
                        <a:lnSpc>
                          <a:spcPct val="115000"/>
                        </a:lnSpc>
                        <a:spcAft>
                          <a:spcPts val="1000"/>
                        </a:spcAft>
                      </a:pPr>
                      <a:r>
                        <a:rPr lang="fa-IR" sz="1800" dirty="0">
                          <a:effectLst/>
                        </a:rPr>
                        <a:t>مديريت شركت قطران گل</a:t>
                      </a:r>
                      <a:r>
                        <a:rPr lang="en-US" sz="1800" dirty="0">
                          <a:effectLst/>
                        </a:rPr>
                        <a:t>: </a:t>
                      </a:r>
                      <a:endParaRPr lang="en-US" sz="1800" dirty="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a:effectLst/>
                        </a:rPr>
                        <a:t>آقاي مسعود عبدلي</a:t>
                      </a:r>
                      <a:endParaRPr lang="en-US" sz="1800">
                        <a:effectLst/>
                        <a:latin typeface="Calibri"/>
                        <a:ea typeface="Calibri"/>
                        <a:cs typeface="Arial"/>
                      </a:endParaRPr>
                    </a:p>
                  </a:txBody>
                  <a:tcPr marL="19050" marR="19050" marT="19050" marB="19050" anchor="ctr"/>
                </a:tc>
              </a:tr>
              <a:tr h="485854">
                <a:tc>
                  <a:txBody>
                    <a:bodyPr/>
                    <a:lstStyle/>
                    <a:p>
                      <a:pPr algn="r" rtl="1">
                        <a:lnSpc>
                          <a:spcPct val="115000"/>
                        </a:lnSpc>
                        <a:spcAft>
                          <a:spcPts val="1000"/>
                        </a:spcAft>
                      </a:pPr>
                      <a:r>
                        <a:rPr lang="fa-IR" sz="1800">
                          <a:effectLst/>
                        </a:rPr>
                        <a:t>مديريت شركت توليدي بازرگاني يك و يك كيش</a:t>
                      </a:r>
                      <a:r>
                        <a:rPr lang="en-US" sz="1800">
                          <a:effectLst/>
                        </a:rPr>
                        <a:t>: </a:t>
                      </a:r>
                      <a:endParaRPr lang="en-US" sz="180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dirty="0">
                          <a:effectLst/>
                        </a:rPr>
                        <a:t>آقاي هادي اركيان</a:t>
                      </a:r>
                      <a:endParaRPr lang="en-US" sz="1800" dirty="0">
                        <a:effectLst/>
                        <a:latin typeface="Calibri"/>
                        <a:ea typeface="Calibri"/>
                        <a:cs typeface="Arial"/>
                      </a:endParaRPr>
                    </a:p>
                  </a:txBody>
                  <a:tcPr marL="19050" marR="19050" marT="19050" marB="19050" anchor="ctr"/>
                </a:tc>
              </a:tr>
              <a:tr h="485854">
                <a:tc>
                  <a:txBody>
                    <a:bodyPr/>
                    <a:lstStyle/>
                    <a:p>
                      <a:pPr algn="r" rtl="1">
                        <a:lnSpc>
                          <a:spcPct val="115000"/>
                        </a:lnSpc>
                        <a:spcAft>
                          <a:spcPts val="1000"/>
                        </a:spcAft>
                      </a:pPr>
                      <a:r>
                        <a:rPr lang="fa-IR" sz="1800">
                          <a:effectLst/>
                        </a:rPr>
                        <a:t>مديريت شركت نگين كار شيراز</a:t>
                      </a:r>
                      <a:r>
                        <a:rPr lang="en-US" sz="1800">
                          <a:effectLst/>
                        </a:rPr>
                        <a:t>: </a:t>
                      </a:r>
                      <a:endParaRPr lang="en-US" sz="180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a:effectLst/>
                        </a:rPr>
                        <a:t>آقاي مهدي كارگر</a:t>
                      </a:r>
                      <a:endParaRPr lang="en-US" sz="1800">
                        <a:effectLst/>
                        <a:latin typeface="Calibri"/>
                        <a:ea typeface="Calibri"/>
                        <a:cs typeface="Arial"/>
                      </a:endParaRPr>
                    </a:p>
                  </a:txBody>
                  <a:tcPr marL="19050" marR="19050" marT="19050" marB="19050" anchor="ctr"/>
                </a:tc>
              </a:tr>
              <a:tr h="485854">
                <a:tc>
                  <a:txBody>
                    <a:bodyPr/>
                    <a:lstStyle/>
                    <a:p>
                      <a:pPr algn="r" rtl="1">
                        <a:lnSpc>
                          <a:spcPct val="115000"/>
                        </a:lnSpc>
                        <a:spcAft>
                          <a:spcPts val="1000"/>
                        </a:spcAft>
                      </a:pPr>
                      <a:r>
                        <a:rPr lang="fa-IR" sz="1800">
                          <a:effectLst/>
                        </a:rPr>
                        <a:t>مديريت شركت شاداب خراسان</a:t>
                      </a:r>
                      <a:r>
                        <a:rPr lang="en-US" sz="1800">
                          <a:effectLst/>
                        </a:rPr>
                        <a:t>: </a:t>
                      </a:r>
                      <a:endParaRPr lang="en-US" sz="180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a:effectLst/>
                        </a:rPr>
                        <a:t>آقاي فريد مظفري</a:t>
                      </a:r>
                      <a:endParaRPr lang="en-US" sz="1800">
                        <a:effectLst/>
                        <a:latin typeface="Calibri"/>
                        <a:ea typeface="Calibri"/>
                        <a:cs typeface="Arial"/>
                      </a:endParaRPr>
                    </a:p>
                  </a:txBody>
                  <a:tcPr marL="19050" marR="19050" marT="19050" marB="19050" anchor="ctr"/>
                </a:tc>
              </a:tr>
              <a:tr h="485854">
                <a:tc>
                  <a:txBody>
                    <a:bodyPr/>
                    <a:lstStyle/>
                    <a:p>
                      <a:pPr algn="r" rtl="1">
                        <a:lnSpc>
                          <a:spcPct val="115000"/>
                        </a:lnSpc>
                        <a:spcAft>
                          <a:spcPts val="1000"/>
                        </a:spcAft>
                      </a:pPr>
                      <a:r>
                        <a:rPr lang="fa-IR" sz="1800" dirty="0">
                          <a:effectLst/>
                        </a:rPr>
                        <a:t>مديريت شركت محصولات غذايي مهرگان دانه</a:t>
                      </a:r>
                      <a:r>
                        <a:rPr lang="en-US" sz="1800" dirty="0">
                          <a:effectLst/>
                        </a:rPr>
                        <a:t>:</a:t>
                      </a:r>
                      <a:endParaRPr lang="en-US" sz="1800" dirty="0">
                        <a:effectLst/>
                        <a:latin typeface="Calibri"/>
                        <a:ea typeface="Calibri"/>
                        <a:cs typeface="Arial"/>
                      </a:endParaRPr>
                    </a:p>
                  </a:txBody>
                  <a:tcPr marL="19050" marR="19050" marT="19050" marB="19050" anchor="ctr"/>
                </a:tc>
                <a:tc>
                  <a:txBody>
                    <a:bodyPr/>
                    <a:lstStyle/>
                    <a:p>
                      <a:pPr algn="r" rtl="1">
                        <a:lnSpc>
                          <a:spcPct val="115000"/>
                        </a:lnSpc>
                        <a:spcAft>
                          <a:spcPts val="1000"/>
                        </a:spcAft>
                      </a:pPr>
                      <a:r>
                        <a:rPr lang="fa-IR" sz="1800" dirty="0">
                          <a:effectLst/>
                        </a:rPr>
                        <a:t>آقاي ناصر آيتي</a:t>
                      </a:r>
                      <a:endParaRPr lang="en-US" sz="1800" dirty="0">
                        <a:effectLst/>
                        <a:latin typeface="Calibri"/>
                        <a:ea typeface="Calibri"/>
                        <a:cs typeface="Arial"/>
                      </a:endParaRPr>
                    </a:p>
                  </a:txBody>
                  <a:tcPr marL="19050" marR="19050" marT="19050" marB="19050" anchor="ctr"/>
                </a:tc>
              </a:tr>
              <a:tr h="488255">
                <a:tc>
                  <a:txBody>
                    <a:bodyPr/>
                    <a:lstStyle/>
                    <a:p>
                      <a:pPr>
                        <a:lnSpc>
                          <a:spcPct val="115000"/>
                        </a:lnSpc>
                      </a:pPr>
                      <a:endParaRPr lang="en-US" sz="1100">
                        <a:effectLst/>
                        <a:latin typeface="Calibri"/>
                        <a:cs typeface="Arial"/>
                      </a:endParaRPr>
                    </a:p>
                  </a:txBody>
                  <a:tcPr marL="19050" marR="19050" marT="19050" marB="19050" anchor="ctr"/>
                </a:tc>
                <a:tc>
                  <a:txBody>
                    <a:bodyPr/>
                    <a:lstStyle/>
                    <a:p>
                      <a:pPr>
                        <a:lnSpc>
                          <a:spcPct val="115000"/>
                        </a:lnSpc>
                      </a:pPr>
                      <a:endParaRPr lang="en-US" sz="1100" dirty="0">
                        <a:effectLst/>
                        <a:latin typeface="Calibri"/>
                        <a:cs typeface="Arial"/>
                      </a:endParaRPr>
                    </a:p>
                  </a:txBody>
                  <a:tcPr marL="19050" marR="19050" marT="19050" marB="19050" anchor="ctr"/>
                </a:tc>
              </a:tr>
            </a:tbl>
          </a:graphicData>
        </a:graphic>
      </p:graphicFrame>
      <p:sp>
        <p:nvSpPr>
          <p:cNvPr id="5" name="TextBox 4"/>
          <p:cNvSpPr txBox="1"/>
          <p:nvPr/>
        </p:nvSpPr>
        <p:spPr>
          <a:xfrm>
            <a:off x="5989498" y="147772"/>
            <a:ext cx="2592288" cy="400110"/>
          </a:xfrm>
          <a:prstGeom prst="rect">
            <a:avLst/>
          </a:prstGeom>
          <a:noFill/>
        </p:spPr>
        <p:txBody>
          <a:bodyPr wrap="square" rtlCol="1">
            <a:spAutoFit/>
          </a:bodyPr>
          <a:lstStyle/>
          <a:p>
            <a:pPr marL="457200" indent="-457200">
              <a:buFont typeface="Wingdings" pitchFamily="2" charset="2"/>
              <a:buChar char="Ø"/>
            </a:pPr>
            <a:r>
              <a:rPr lang="fa-IR" sz="2000" dirty="0" smtClean="0"/>
              <a:t>مدیران</a:t>
            </a:r>
            <a:endParaRPr lang="fa-IR" sz="2000" dirty="0"/>
          </a:p>
        </p:txBody>
      </p:sp>
    </p:spTree>
    <p:extLst>
      <p:ext uri="{BB962C8B-B14F-4D97-AF65-F5344CB8AC3E}">
        <p14:creationId xmlns:p14="http://schemas.microsoft.com/office/powerpoint/2010/main" xmlns="" val="1342469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36022"/>
            <a:ext cx="8496944" cy="6001643"/>
          </a:xfrm>
          <a:prstGeom prst="rect">
            <a:avLst/>
          </a:prstGeom>
          <a:noFill/>
        </p:spPr>
        <p:txBody>
          <a:bodyPr wrap="square" rtlCol="1">
            <a:spAutoFit/>
          </a:bodyPr>
          <a:lstStyle/>
          <a:p>
            <a:pPr marL="342900" indent="-342900">
              <a:lnSpc>
                <a:spcPct val="150000"/>
              </a:lnSpc>
              <a:buFont typeface="Wingdings" pitchFamily="2" charset="2"/>
              <a:buChar char="Ø"/>
            </a:pPr>
            <a:r>
              <a:rPr lang="fa-IR" sz="3200" b="1" dirty="0" smtClean="0">
                <a:cs typeface="B Nazanin" pitchFamily="2" charset="-78"/>
              </a:rPr>
              <a:t>بازارها</a:t>
            </a:r>
            <a:endParaRPr lang="fa-IR" sz="2800" b="1" dirty="0" smtClean="0">
              <a:cs typeface="B Nazanin" pitchFamily="2" charset="-78"/>
            </a:endParaRPr>
          </a:p>
          <a:p>
            <a:pPr marL="342900" indent="-342900">
              <a:lnSpc>
                <a:spcPct val="150000"/>
              </a:lnSpc>
              <a:buFont typeface="Arial" pitchFamily="34" charset="0"/>
              <a:buChar char="•"/>
            </a:pPr>
            <a:r>
              <a:rPr lang="fa-IR" sz="2800" dirty="0">
                <a:cs typeface="B Nazanin" pitchFamily="2" charset="-78"/>
              </a:rPr>
              <a:t>نمايندگي‌هاي خارجي</a:t>
            </a:r>
          </a:p>
          <a:p>
            <a:pPr>
              <a:lnSpc>
                <a:spcPct val="150000"/>
              </a:lnSpc>
            </a:pPr>
            <a:r>
              <a:rPr lang="fa-IR" sz="2800" dirty="0" smtClean="0">
                <a:cs typeface="B Nazanin" pitchFamily="2" charset="-78"/>
              </a:rPr>
              <a:t>یک یک در آلمان</a:t>
            </a:r>
            <a:r>
              <a:rPr lang="fa-IR" sz="2800" dirty="0">
                <a:cs typeface="B Nazanin" pitchFamily="2" charset="-78"/>
              </a:rPr>
              <a:t>، انگلستان، فرانسه، استراليا، ايتاليا، سوئد، كانادا، ژاپن، مكزيك، چين، هند، عربستان، آمريكا، امارات، كويت، ‏قطر، كشورهاي آسياي ميانه و بسياري از كشورهاي ديگر نامي آشنا و مورد استقبال است. </a:t>
            </a:r>
          </a:p>
          <a:p>
            <a:pPr>
              <a:lnSpc>
                <a:spcPct val="150000"/>
              </a:lnSpc>
            </a:pPr>
            <a:r>
              <a:rPr lang="fa-IR" sz="2800" dirty="0">
                <a:cs typeface="B Nazanin" pitchFamily="2" charset="-78"/>
              </a:rPr>
              <a:t>اين در حالي است كه با توجه به حسن سابقه نام تجاري محصولات «يك و يك» دركشورهاي مختلف و همچنين با ‏توجه به روابط رو به گسترش سياسي و اقتصادي كشور با كشورهاي آمريكاي لاتين و آفريقا به زودي شاهد حضور ‏گسترده اين نام تجاري در اين كشورها نيز خواهيم بود. </a:t>
            </a:r>
          </a:p>
        </p:txBody>
      </p:sp>
    </p:spTree>
    <p:extLst>
      <p:ext uri="{BB962C8B-B14F-4D97-AF65-F5344CB8AC3E}">
        <p14:creationId xmlns:p14="http://schemas.microsoft.com/office/powerpoint/2010/main" xmlns="" val="3952117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764704"/>
            <a:ext cx="7488832" cy="3323987"/>
          </a:xfrm>
          <a:prstGeom prst="rect">
            <a:avLst/>
          </a:prstGeom>
        </p:spPr>
        <p:txBody>
          <a:bodyPr wrap="square">
            <a:spAutoFit/>
          </a:bodyPr>
          <a:lstStyle/>
          <a:p>
            <a:pPr marL="342900" indent="-342900">
              <a:lnSpc>
                <a:spcPct val="150000"/>
              </a:lnSpc>
              <a:buFont typeface="Arial" pitchFamily="34" charset="0"/>
              <a:buChar char="•"/>
            </a:pPr>
            <a:r>
              <a:rPr lang="fa-IR" sz="3000" dirty="0">
                <a:cs typeface="B Nazanin" pitchFamily="2" charset="-78"/>
              </a:rPr>
              <a:t>نمایندگی های داخلی</a:t>
            </a:r>
          </a:p>
          <a:p>
            <a:pPr>
              <a:lnSpc>
                <a:spcPct val="150000"/>
              </a:lnSpc>
            </a:pPr>
            <a:r>
              <a:rPr lang="fa-IR" sz="3000" dirty="0">
                <a:cs typeface="B Nazanin" pitchFamily="2" charset="-78"/>
              </a:rPr>
              <a:t>نمایندگی در تمامی استان های کشور </a:t>
            </a:r>
          </a:p>
          <a:p>
            <a:pPr marL="342900" indent="-342900">
              <a:lnSpc>
                <a:spcPct val="150000"/>
              </a:lnSpc>
              <a:buFont typeface="Wingdings" pitchFamily="2" charset="2"/>
              <a:buChar char="Ø"/>
            </a:pPr>
            <a:r>
              <a:rPr lang="fa-IR" sz="3000" dirty="0">
                <a:cs typeface="B Nazanin" pitchFamily="2" charset="-78"/>
              </a:rPr>
              <a:t>تاییدیه ها</a:t>
            </a:r>
          </a:p>
          <a:p>
            <a:pPr marL="342900" indent="-342900">
              <a:lnSpc>
                <a:spcPct val="150000"/>
              </a:lnSpc>
              <a:buFont typeface="Arial" pitchFamily="34" charset="0"/>
              <a:buChar char="•"/>
            </a:pPr>
            <a:r>
              <a:rPr lang="fa-IR" sz="3000" dirty="0">
                <a:cs typeface="B Nazanin" pitchFamily="2" charset="-78"/>
              </a:rPr>
              <a:t>‎گواهي نامه‌ي‎ </a:t>
            </a:r>
            <a:r>
              <a:rPr lang="en-US" sz="3000" dirty="0">
                <a:cs typeface="B Nazanin" pitchFamily="2" charset="-78"/>
              </a:rPr>
              <a:t>ISO</a:t>
            </a:r>
          </a:p>
          <a:p>
            <a:pPr marL="285750" indent="-285750">
              <a:buFont typeface="Arial" pitchFamily="34" charset="0"/>
              <a:buChar char="•"/>
            </a:pPr>
            <a:r>
              <a:rPr lang="fa-IR" sz="3000" dirty="0">
                <a:cs typeface="B Nazanin" pitchFamily="2" charset="-78"/>
              </a:rPr>
              <a:t>لوح تقدير از وزارت صنايع و معادن</a:t>
            </a:r>
          </a:p>
        </p:txBody>
      </p:sp>
      <p:sp>
        <p:nvSpPr>
          <p:cNvPr id="3" name="Rectangle 2"/>
          <p:cNvSpPr/>
          <p:nvPr/>
        </p:nvSpPr>
        <p:spPr>
          <a:xfrm>
            <a:off x="4032448" y="4149080"/>
            <a:ext cx="4572000" cy="1419619"/>
          </a:xfrm>
          <a:prstGeom prst="rect">
            <a:avLst/>
          </a:prstGeom>
        </p:spPr>
        <p:txBody>
          <a:bodyPr>
            <a:spAutoFit/>
          </a:bodyPr>
          <a:lstStyle/>
          <a:p>
            <a:pPr marL="342900" indent="-342900">
              <a:lnSpc>
                <a:spcPct val="150000"/>
              </a:lnSpc>
              <a:buFont typeface="Arial" pitchFamily="34" charset="0"/>
              <a:buChar char="•"/>
            </a:pPr>
            <a:r>
              <a:rPr lang="fa-IR" sz="3000" dirty="0">
                <a:cs typeface="B Nazanin" pitchFamily="2" charset="-78"/>
              </a:rPr>
              <a:t>تقدبرنامه از استانداري فارس</a:t>
            </a:r>
          </a:p>
          <a:p>
            <a:pPr marL="342900" indent="-342900">
              <a:lnSpc>
                <a:spcPct val="150000"/>
              </a:lnSpc>
              <a:buFont typeface="Arial" pitchFamily="34" charset="0"/>
              <a:buChar char="•"/>
            </a:pPr>
            <a:r>
              <a:rPr lang="fa-IR" sz="3000" dirty="0">
                <a:cs typeface="B Nazanin" pitchFamily="2" charset="-78"/>
              </a:rPr>
              <a:t>‎ ‎گواهي ثبت‎ </a:t>
            </a:r>
            <a:r>
              <a:rPr lang="en-US" sz="3000" dirty="0">
                <a:cs typeface="B Nazanin" pitchFamily="2" charset="-78"/>
              </a:rPr>
              <a:t>FDA</a:t>
            </a:r>
            <a:endParaRPr lang="fa-IR" sz="3000" dirty="0">
              <a:cs typeface="B Nazanin" pitchFamily="2" charset="-78"/>
            </a:endParaRPr>
          </a:p>
        </p:txBody>
      </p:sp>
    </p:spTree>
    <p:extLst>
      <p:ext uri="{BB962C8B-B14F-4D97-AF65-F5344CB8AC3E}">
        <p14:creationId xmlns:p14="http://schemas.microsoft.com/office/powerpoint/2010/main" xmlns="" val="348255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7384"/>
            <a:ext cx="8064896" cy="7632859"/>
          </a:xfrm>
          <a:prstGeom prst="rect">
            <a:avLst/>
          </a:prstGeom>
          <a:noFill/>
        </p:spPr>
        <p:txBody>
          <a:bodyPr wrap="square" rtlCol="1">
            <a:spAutoFit/>
          </a:bodyPr>
          <a:lstStyle/>
          <a:p>
            <a:pPr marL="342900" indent="-342900">
              <a:lnSpc>
                <a:spcPct val="150000"/>
              </a:lnSpc>
              <a:buFont typeface="Wingdings" pitchFamily="2" charset="2"/>
              <a:buChar char="Ø"/>
            </a:pPr>
            <a:r>
              <a:rPr lang="fa-IR" sz="2700" dirty="0" smtClean="0">
                <a:cs typeface="B Nazanin" pitchFamily="2" charset="-78"/>
              </a:rPr>
              <a:t>شرکت های زیر مجموعه:</a:t>
            </a:r>
          </a:p>
          <a:p>
            <a:pPr marL="342900" indent="-342900">
              <a:lnSpc>
                <a:spcPct val="150000"/>
              </a:lnSpc>
              <a:buFont typeface="Arial" pitchFamily="34" charset="0"/>
              <a:buChar char="•"/>
            </a:pPr>
            <a:r>
              <a:rPr lang="fa-IR" sz="2700" dirty="0" smtClean="0">
                <a:cs typeface="B Nazanin" pitchFamily="2" charset="-78"/>
              </a:rPr>
              <a:t>شركت </a:t>
            </a:r>
            <a:r>
              <a:rPr lang="fa-IR" sz="2700" dirty="0">
                <a:cs typeface="B Nazanin" pitchFamily="2" charset="-78"/>
              </a:rPr>
              <a:t>دشت مرغاب (سهامي عام) به عنوان شركت </a:t>
            </a:r>
            <a:r>
              <a:rPr lang="fa-IR" sz="2700" dirty="0" smtClean="0">
                <a:cs typeface="B Nazanin" pitchFamily="2" charset="-78"/>
              </a:rPr>
              <a:t>مادر</a:t>
            </a:r>
          </a:p>
          <a:p>
            <a:pPr marL="342900" indent="-342900">
              <a:lnSpc>
                <a:spcPct val="150000"/>
              </a:lnSpc>
              <a:buFont typeface="Arial" pitchFamily="34" charset="0"/>
              <a:buChar char="•"/>
            </a:pPr>
            <a:r>
              <a:rPr lang="en-US" sz="2700" dirty="0" smtClean="0">
                <a:cs typeface="B Nazanin" pitchFamily="2" charset="-78"/>
              </a:rPr>
              <a:t>‎</a:t>
            </a:r>
            <a:r>
              <a:rPr lang="fa-IR" sz="2700" dirty="0">
                <a:cs typeface="B Nazanin" pitchFamily="2" charset="-78"/>
              </a:rPr>
              <a:t>شركت بازرگاني يك و يك</a:t>
            </a:r>
          </a:p>
          <a:p>
            <a:pPr marL="342900" indent="-342900">
              <a:lnSpc>
                <a:spcPct val="150000"/>
              </a:lnSpc>
              <a:buFont typeface="Arial" pitchFamily="34" charset="0"/>
              <a:buChar char="•"/>
            </a:pPr>
            <a:r>
              <a:rPr lang="en-US" sz="2700" dirty="0" smtClean="0">
                <a:cs typeface="B Nazanin" pitchFamily="2" charset="-78"/>
              </a:rPr>
              <a:t>‎</a:t>
            </a:r>
            <a:r>
              <a:rPr lang="fa-IR" sz="2700" dirty="0">
                <a:cs typeface="B Nazanin" pitchFamily="2" charset="-78"/>
              </a:rPr>
              <a:t>شركت پخش يك و يك </a:t>
            </a:r>
            <a:endParaRPr lang="fa-IR" sz="2700" dirty="0" smtClean="0">
              <a:cs typeface="B Nazanin" pitchFamily="2" charset="-78"/>
            </a:endParaRPr>
          </a:p>
          <a:p>
            <a:pPr marL="342900" indent="-342900">
              <a:lnSpc>
                <a:spcPct val="150000"/>
              </a:lnSpc>
              <a:buFont typeface="Arial" pitchFamily="34" charset="0"/>
              <a:buChar char="•"/>
            </a:pPr>
            <a:r>
              <a:rPr lang="en-US" sz="2700" dirty="0" smtClean="0">
                <a:cs typeface="B Nazanin" pitchFamily="2" charset="-78"/>
              </a:rPr>
              <a:t>‎</a:t>
            </a:r>
            <a:r>
              <a:rPr lang="fa-IR" sz="2700" dirty="0">
                <a:cs typeface="B Nazanin" pitchFamily="2" charset="-78"/>
              </a:rPr>
              <a:t>شركت توليدي - صنعتي يك و يك‎ ‎</a:t>
            </a:r>
          </a:p>
          <a:p>
            <a:pPr marL="342900" indent="-342900">
              <a:lnSpc>
                <a:spcPct val="150000"/>
              </a:lnSpc>
              <a:buFont typeface="Arial" pitchFamily="34" charset="0"/>
              <a:buChar char="•"/>
            </a:pPr>
            <a:r>
              <a:rPr lang="en-US" sz="2700" dirty="0" smtClean="0">
                <a:cs typeface="B Nazanin" pitchFamily="2" charset="-78"/>
              </a:rPr>
              <a:t>‎</a:t>
            </a:r>
            <a:r>
              <a:rPr lang="fa-IR" sz="2700" dirty="0">
                <a:cs typeface="B Nazanin" pitchFamily="2" charset="-78"/>
              </a:rPr>
              <a:t>شركت توسعه‌ي محصولات يك و يك‎ ‎</a:t>
            </a:r>
          </a:p>
          <a:p>
            <a:pPr marL="342900" indent="-342900">
              <a:lnSpc>
                <a:spcPct val="150000"/>
              </a:lnSpc>
              <a:buFont typeface="Arial" pitchFamily="34" charset="0"/>
              <a:buChar char="•"/>
            </a:pPr>
            <a:r>
              <a:rPr lang="en-US" sz="2700" dirty="0" smtClean="0">
                <a:cs typeface="B Nazanin" pitchFamily="2" charset="-78"/>
              </a:rPr>
              <a:t>‎</a:t>
            </a:r>
            <a:r>
              <a:rPr lang="fa-IR" sz="2700" dirty="0">
                <a:cs typeface="B Nazanin" pitchFamily="2" charset="-78"/>
              </a:rPr>
              <a:t>شركت توليدي و بازرگاني يك و يك كيش</a:t>
            </a:r>
          </a:p>
          <a:p>
            <a:pPr marL="342900" indent="-342900">
              <a:lnSpc>
                <a:spcPct val="150000"/>
              </a:lnSpc>
              <a:buFont typeface="Arial" pitchFamily="34" charset="0"/>
              <a:buChar char="•"/>
            </a:pPr>
            <a:r>
              <a:rPr lang="fa-IR" sz="2700" dirty="0" smtClean="0">
                <a:cs typeface="B Nazanin" pitchFamily="2" charset="-78"/>
              </a:rPr>
              <a:t>شركت </a:t>
            </a:r>
            <a:r>
              <a:rPr lang="fa-IR" sz="2700" dirty="0">
                <a:cs typeface="B Nazanin" pitchFamily="2" charset="-78"/>
              </a:rPr>
              <a:t>نگين كار</a:t>
            </a:r>
          </a:p>
          <a:p>
            <a:pPr marL="342900" indent="-342900">
              <a:lnSpc>
                <a:spcPct val="150000"/>
              </a:lnSpc>
              <a:buFont typeface="Arial" pitchFamily="34" charset="0"/>
              <a:buChar char="•"/>
            </a:pPr>
            <a:r>
              <a:rPr lang="fa-IR" sz="2700" dirty="0" smtClean="0">
                <a:cs typeface="B Nazanin" pitchFamily="2" charset="-78"/>
              </a:rPr>
              <a:t>شركت </a:t>
            </a:r>
            <a:r>
              <a:rPr lang="fa-IR" sz="2700" dirty="0">
                <a:cs typeface="B Nazanin" pitchFamily="2" charset="-78"/>
              </a:rPr>
              <a:t>شاداب خراسان</a:t>
            </a:r>
          </a:p>
          <a:p>
            <a:pPr marL="342900" indent="-342900">
              <a:lnSpc>
                <a:spcPct val="150000"/>
              </a:lnSpc>
              <a:buFont typeface="Arial" pitchFamily="34" charset="0"/>
              <a:buChar char="•"/>
            </a:pPr>
            <a:r>
              <a:rPr lang="fa-IR" sz="2700" dirty="0" smtClean="0">
                <a:cs typeface="B Nazanin" pitchFamily="2" charset="-78"/>
              </a:rPr>
              <a:t>شركت </a:t>
            </a:r>
            <a:r>
              <a:rPr lang="fa-IR" sz="2700" dirty="0">
                <a:cs typeface="B Nazanin" pitchFamily="2" charset="-78"/>
              </a:rPr>
              <a:t>محصولات غذايي مهرگان دانه</a:t>
            </a:r>
          </a:p>
          <a:p>
            <a:pPr marL="342900" indent="-342900">
              <a:lnSpc>
                <a:spcPct val="150000"/>
              </a:lnSpc>
              <a:buFont typeface="Arial" pitchFamily="34" charset="0"/>
              <a:buChar char="•"/>
            </a:pPr>
            <a:r>
              <a:rPr lang="en-US" sz="2700" dirty="0" smtClean="0">
                <a:cs typeface="B Nazanin" pitchFamily="2" charset="-78"/>
              </a:rPr>
              <a:t> </a:t>
            </a:r>
            <a:r>
              <a:rPr lang="en-US" sz="2700" dirty="0">
                <a:cs typeface="B Nazanin" pitchFamily="2" charset="-78"/>
              </a:rPr>
              <a:t>‎</a:t>
            </a:r>
            <a:r>
              <a:rPr lang="fa-IR" sz="2700" dirty="0">
                <a:cs typeface="B Nazanin" pitchFamily="2" charset="-78"/>
              </a:rPr>
              <a:t>شركت كشت و صنعت قطران گل ايران‎ ‎</a:t>
            </a:r>
          </a:p>
          <a:p>
            <a:endParaRPr lang="fa-IR" sz="2700" dirty="0">
              <a:cs typeface="B Nazanin" pitchFamily="2" charset="-78"/>
            </a:endParaRPr>
          </a:p>
        </p:txBody>
      </p:sp>
    </p:spTree>
    <p:extLst>
      <p:ext uri="{BB962C8B-B14F-4D97-AF65-F5344CB8AC3E}">
        <p14:creationId xmlns:p14="http://schemas.microsoft.com/office/powerpoint/2010/main" xmlns="" val="451242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778098"/>
          </a:xfrm>
        </p:spPr>
        <p:txBody>
          <a:bodyPr/>
          <a:lstStyle/>
          <a:p>
            <a:pPr algn="r"/>
            <a:r>
              <a:rPr lang="fa-IR" dirty="0" smtClean="0"/>
              <a:t>موضوع:</a:t>
            </a:r>
            <a:endParaRPr lang="en-US" dirty="0"/>
          </a:p>
        </p:txBody>
      </p:sp>
      <p:sp>
        <p:nvSpPr>
          <p:cNvPr id="3" name="Content Placeholder 2"/>
          <p:cNvSpPr>
            <a:spLocks noGrp="1"/>
          </p:cNvSpPr>
          <p:nvPr>
            <p:ph idx="1"/>
          </p:nvPr>
        </p:nvSpPr>
        <p:spPr>
          <a:xfrm>
            <a:off x="457200" y="1124744"/>
            <a:ext cx="8229600" cy="5001419"/>
          </a:xfrm>
        </p:spPr>
        <p:txBody>
          <a:bodyPr>
            <a:normAutofit/>
          </a:bodyPr>
          <a:lstStyle/>
          <a:p>
            <a:pPr algn="r" rtl="1"/>
            <a:r>
              <a:rPr lang="fa-IR" sz="3600" dirty="0">
                <a:cs typeface="B Nazanin" pitchFamily="2" charset="-78"/>
              </a:rPr>
              <a:t>چشم انداز ,بیانیه ماموریت ,اهداف بلند مدت ,نقاط قوت وضعف,فرصت ها و تهدید ها ی </a:t>
            </a:r>
            <a:endParaRPr lang="fa-IR" sz="3600" dirty="0" smtClean="0">
              <a:cs typeface="B Nazanin" pitchFamily="2" charset="-78"/>
            </a:endParaRPr>
          </a:p>
          <a:p>
            <a:pPr algn="r" rtl="1"/>
            <a:endParaRPr lang="fa-IR" sz="3600" dirty="0" smtClean="0">
              <a:cs typeface="B Nazanin" pitchFamily="2" charset="-78"/>
            </a:endParaRPr>
          </a:p>
          <a:p>
            <a:pPr algn="r" rtl="1"/>
            <a:r>
              <a:rPr lang="fa-IR" sz="3600" dirty="0" smtClean="0">
                <a:cs typeface="B Nazanin" pitchFamily="2" charset="-78"/>
              </a:rPr>
              <a:t>1- </a:t>
            </a:r>
            <a:r>
              <a:rPr lang="fa-IR" sz="3600" dirty="0">
                <a:cs typeface="B Nazanin" pitchFamily="2" charset="-78"/>
              </a:rPr>
              <a:t>شرکت یک و یک</a:t>
            </a:r>
            <a:endParaRPr lang="fa-IR" sz="3600" dirty="0" smtClean="0">
              <a:cs typeface="B Nazanin" pitchFamily="2" charset="-78"/>
            </a:endParaRPr>
          </a:p>
          <a:p>
            <a:pPr algn="r" rtl="1"/>
            <a:r>
              <a:rPr lang="fa-IR" sz="3600" dirty="0" smtClean="0">
                <a:cs typeface="B Nazanin" pitchFamily="2" charset="-78"/>
              </a:rPr>
              <a:t>2- موسسه </a:t>
            </a:r>
            <a:r>
              <a:rPr lang="fa-IR" sz="3600" dirty="0">
                <a:cs typeface="B Nazanin" pitchFamily="2" charset="-78"/>
              </a:rPr>
              <a:t>خدمات آموزشی نصر وابسته به دانشگاه خواجه نصیرالدین طوسی تهران</a:t>
            </a:r>
            <a:endParaRPr lang="en-US" sz="3600" dirty="0">
              <a:cs typeface="B Nazanin" pitchFamily="2" charset="-78"/>
            </a:endParaRPr>
          </a:p>
          <a:p>
            <a:pPr algn="r" rtl="1"/>
            <a:r>
              <a:rPr lang="fa-IR" sz="3600" dirty="0" smtClean="0">
                <a:cs typeface="B Nazanin" pitchFamily="2" charset="-78"/>
              </a:rPr>
              <a:t>3- شرکت </a:t>
            </a:r>
            <a:r>
              <a:rPr lang="fa-IR" sz="3600" dirty="0">
                <a:cs typeface="B Nazanin" pitchFamily="2" charset="-78"/>
              </a:rPr>
              <a:t>تولیدی و شیمیایی پاکشو</a:t>
            </a:r>
            <a:r>
              <a:rPr lang="fa-IR" sz="3600" dirty="0" smtClean="0">
                <a:cs typeface="B Nazanin" pitchFamily="2" charset="-78"/>
              </a:rPr>
              <a:t> </a:t>
            </a:r>
            <a:endParaRPr lang="en-US" sz="3600" dirty="0">
              <a:cs typeface="B Nazanin" pitchFamily="2" charset="-78"/>
            </a:endParaRPr>
          </a:p>
        </p:txBody>
      </p:sp>
    </p:spTree>
    <p:extLst>
      <p:ext uri="{BB962C8B-B14F-4D97-AF65-F5344CB8AC3E}">
        <p14:creationId xmlns:p14="http://schemas.microsoft.com/office/powerpoint/2010/main" xmlns="" val="312752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068" y="404663"/>
            <a:ext cx="8208912" cy="7632859"/>
          </a:xfrm>
          <a:prstGeom prst="rect">
            <a:avLst/>
          </a:prstGeom>
          <a:noFill/>
        </p:spPr>
        <p:txBody>
          <a:bodyPr wrap="square" rtlCol="1">
            <a:spAutoFit/>
          </a:bodyPr>
          <a:lstStyle/>
          <a:p>
            <a:pPr marL="342900" indent="-342900">
              <a:lnSpc>
                <a:spcPct val="150000"/>
              </a:lnSpc>
              <a:buFont typeface="Wingdings" pitchFamily="2" charset="2"/>
              <a:buChar char="Ø"/>
            </a:pPr>
            <a:r>
              <a:rPr lang="fa-IR" sz="2800" dirty="0" smtClean="0">
                <a:cs typeface="B Nazanin" pitchFamily="2" charset="-78"/>
              </a:rPr>
              <a:t>یک و یک در بورس</a:t>
            </a:r>
          </a:p>
          <a:p>
            <a:pPr>
              <a:lnSpc>
                <a:spcPct val="150000"/>
              </a:lnSpc>
            </a:pPr>
            <a:r>
              <a:rPr lang="fa-IR" sz="2800" dirty="0" smtClean="0">
                <a:cs typeface="B Nazanin" pitchFamily="2" charset="-78"/>
              </a:rPr>
              <a:t>عنوان </a:t>
            </a:r>
            <a:r>
              <a:rPr lang="fa-IR" sz="2800" dirty="0">
                <a:cs typeface="B Nazanin" pitchFamily="2" charset="-78"/>
              </a:rPr>
              <a:t>صنعت: محصولات غذائي وآشاميدني</a:t>
            </a:r>
          </a:p>
          <a:p>
            <a:pPr>
              <a:lnSpc>
                <a:spcPct val="150000"/>
              </a:lnSpc>
            </a:pPr>
            <a:r>
              <a:rPr lang="fa-IR" sz="2800" dirty="0" smtClean="0">
                <a:cs typeface="B Nazanin" pitchFamily="2" charset="-78"/>
              </a:rPr>
              <a:t>شاخص </a:t>
            </a:r>
            <a:r>
              <a:rPr lang="fa-IR" sz="2800" dirty="0">
                <a:cs typeface="B Nazanin" pitchFamily="2" charset="-78"/>
              </a:rPr>
              <a:t>صنعت: 329‏</a:t>
            </a:r>
          </a:p>
          <a:p>
            <a:pPr>
              <a:lnSpc>
                <a:spcPct val="150000"/>
              </a:lnSpc>
            </a:pPr>
            <a:r>
              <a:rPr lang="fa-IR" sz="2800" dirty="0" smtClean="0">
                <a:cs typeface="B Nazanin" pitchFamily="2" charset="-78"/>
              </a:rPr>
              <a:t>نماد </a:t>
            </a:r>
            <a:r>
              <a:rPr lang="fa-IR" sz="2800" dirty="0">
                <a:cs typeface="B Nazanin" pitchFamily="2" charset="-78"/>
              </a:rPr>
              <a:t>معاملاتي: غدشت</a:t>
            </a:r>
          </a:p>
          <a:p>
            <a:pPr>
              <a:lnSpc>
                <a:spcPct val="150000"/>
              </a:lnSpc>
            </a:pPr>
            <a:r>
              <a:rPr lang="fa-IR" sz="2800" dirty="0" smtClean="0">
                <a:cs typeface="B Nazanin" pitchFamily="2" charset="-78"/>
              </a:rPr>
              <a:t>تعداد </a:t>
            </a:r>
            <a:r>
              <a:rPr lang="fa-IR" sz="2800" dirty="0">
                <a:cs typeface="B Nazanin" pitchFamily="2" charset="-78"/>
              </a:rPr>
              <a:t>سهام: 30،000،000 سهم</a:t>
            </a:r>
          </a:p>
          <a:p>
            <a:pPr>
              <a:lnSpc>
                <a:spcPct val="150000"/>
              </a:lnSpc>
            </a:pPr>
            <a:r>
              <a:rPr lang="fa-IR" sz="2800" dirty="0" smtClean="0">
                <a:cs typeface="B Nazanin" pitchFamily="2" charset="-78"/>
              </a:rPr>
              <a:t>سرمايه </a:t>
            </a:r>
            <a:r>
              <a:rPr lang="fa-IR" sz="2800" dirty="0">
                <a:cs typeface="B Nazanin" pitchFamily="2" charset="-78"/>
              </a:rPr>
              <a:t>شركت: 30،000،000،000 ريال ‏</a:t>
            </a:r>
          </a:p>
          <a:p>
            <a:pPr>
              <a:lnSpc>
                <a:spcPct val="150000"/>
              </a:lnSpc>
            </a:pPr>
            <a:r>
              <a:rPr lang="en-US" sz="2800" dirty="0" smtClean="0">
                <a:cs typeface="B Nazanin" pitchFamily="2" charset="-78"/>
              </a:rPr>
              <a:t>‎</a:t>
            </a:r>
            <a:r>
              <a:rPr lang="fa-IR" sz="2800" dirty="0">
                <a:cs typeface="B Nazanin" pitchFamily="2" charset="-78"/>
              </a:rPr>
              <a:t>سهامداران عمده‎:‎</a:t>
            </a:r>
          </a:p>
          <a:p>
            <a:pPr>
              <a:lnSpc>
                <a:spcPct val="150000"/>
              </a:lnSpc>
            </a:pPr>
            <a:r>
              <a:rPr lang="fa-IR" sz="2800" dirty="0" smtClean="0">
                <a:cs typeface="B Nazanin" pitchFamily="2" charset="-78"/>
              </a:rPr>
              <a:t>خانواده </a:t>
            </a:r>
            <a:r>
              <a:rPr lang="fa-IR" sz="2800" dirty="0">
                <a:cs typeface="B Nazanin" pitchFamily="2" charset="-78"/>
              </a:rPr>
              <a:t>فهندژ: تعداد 21،369،000 سهم معادل 71.23 درصد</a:t>
            </a:r>
          </a:p>
          <a:p>
            <a:pPr>
              <a:lnSpc>
                <a:spcPct val="150000"/>
              </a:lnSpc>
            </a:pPr>
            <a:r>
              <a:rPr lang="en-US" sz="2800" dirty="0" smtClean="0">
                <a:cs typeface="B Nazanin" pitchFamily="2" charset="-78"/>
              </a:rPr>
              <a:t>‎</a:t>
            </a:r>
            <a:r>
              <a:rPr lang="fa-IR" sz="2800" dirty="0">
                <a:cs typeface="B Nazanin" pitchFamily="2" charset="-78"/>
              </a:rPr>
              <a:t>شركت مديريت سرمايه گذاري بانك ملي: تعداد 2،960،270 سهم معادل 9 درصد</a:t>
            </a:r>
          </a:p>
          <a:p>
            <a:pPr>
              <a:lnSpc>
                <a:spcPct val="150000"/>
              </a:lnSpc>
            </a:pPr>
            <a:r>
              <a:rPr lang="fa-IR" sz="2800" dirty="0" smtClean="0">
                <a:cs typeface="B Nazanin" pitchFamily="2" charset="-78"/>
              </a:rPr>
              <a:t>‎</a:t>
            </a:r>
            <a:endParaRPr lang="fa-IR" sz="2800" dirty="0">
              <a:cs typeface="B Nazanin" pitchFamily="2" charset="-78"/>
            </a:endParaRPr>
          </a:p>
          <a:p>
            <a:endParaRPr lang="fa-IR" sz="2800" dirty="0">
              <a:cs typeface="B Nazanin" pitchFamily="2" charset="-78"/>
            </a:endParaRPr>
          </a:p>
        </p:txBody>
      </p:sp>
    </p:spTree>
    <p:extLst>
      <p:ext uri="{BB962C8B-B14F-4D97-AF65-F5344CB8AC3E}">
        <p14:creationId xmlns:p14="http://schemas.microsoft.com/office/powerpoint/2010/main" xmlns="" val="3185989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204864"/>
            <a:ext cx="7848872" cy="2862322"/>
          </a:xfrm>
          <a:prstGeom prst="rect">
            <a:avLst/>
          </a:prstGeom>
        </p:spPr>
        <p:txBody>
          <a:bodyPr wrap="square">
            <a:spAutoFit/>
          </a:bodyPr>
          <a:lstStyle/>
          <a:p>
            <a:pPr>
              <a:lnSpc>
                <a:spcPct val="150000"/>
              </a:lnSpc>
            </a:pPr>
            <a:r>
              <a:rPr lang="fa-IR" sz="3000" dirty="0">
                <a:cs typeface="B Nazanin" pitchFamily="2" charset="-78"/>
              </a:rPr>
              <a:t>شركت سرمايه گذاري توسعه ملي: تعداد 1،929،000 سهم معادل 6 درصد</a:t>
            </a:r>
          </a:p>
          <a:p>
            <a:pPr>
              <a:lnSpc>
                <a:spcPct val="150000"/>
              </a:lnSpc>
            </a:pPr>
            <a:r>
              <a:rPr lang="fa-IR" sz="3000" dirty="0">
                <a:cs typeface="B Nazanin" pitchFamily="2" charset="-78"/>
              </a:rPr>
              <a:t>صندوق بازنشستگي كشوري: تعداد 533،484 سهم معادل 1 درصد</a:t>
            </a:r>
          </a:p>
          <a:p>
            <a:pPr>
              <a:lnSpc>
                <a:spcPct val="150000"/>
              </a:lnSpc>
            </a:pPr>
            <a:r>
              <a:rPr lang="en-US" sz="3000" dirty="0">
                <a:cs typeface="B Nazanin" pitchFamily="2" charset="-78"/>
              </a:rPr>
              <a:t>‎</a:t>
            </a:r>
            <a:r>
              <a:rPr lang="fa-IR" sz="3000" dirty="0">
                <a:cs typeface="B Nazanin" pitchFamily="2" charset="-78"/>
              </a:rPr>
              <a:t>ساير سهامداران: تعداد 3،208،246 سهم معادل 12.77 درصد</a:t>
            </a:r>
          </a:p>
        </p:txBody>
      </p:sp>
      <p:sp>
        <p:nvSpPr>
          <p:cNvPr id="3" name="Rectangle 2"/>
          <p:cNvSpPr/>
          <p:nvPr/>
        </p:nvSpPr>
        <p:spPr>
          <a:xfrm>
            <a:off x="4588859" y="1052736"/>
            <a:ext cx="3871573" cy="584775"/>
          </a:xfrm>
          <a:prstGeom prst="rect">
            <a:avLst/>
          </a:prstGeom>
        </p:spPr>
        <p:txBody>
          <a:bodyPr wrap="none">
            <a:spAutoFit/>
          </a:bodyPr>
          <a:lstStyle/>
          <a:p>
            <a:r>
              <a:rPr lang="fa-IR" sz="3200" b="1" dirty="0" smtClean="0">
                <a:cs typeface="B Nazanin" pitchFamily="2" charset="-78"/>
              </a:rPr>
              <a:t>یک </a:t>
            </a:r>
            <a:r>
              <a:rPr lang="fa-IR" sz="3200" b="1" dirty="0">
                <a:cs typeface="B Nazanin" pitchFamily="2" charset="-78"/>
              </a:rPr>
              <a:t>و یک در </a:t>
            </a:r>
            <a:r>
              <a:rPr lang="fa-IR" sz="3200" b="1" dirty="0" smtClean="0">
                <a:cs typeface="B Nazanin" pitchFamily="2" charset="-78"/>
              </a:rPr>
              <a:t>بورس(</a:t>
            </a:r>
            <a:r>
              <a:rPr lang="fa-IR" sz="3200" b="1" dirty="0">
                <a:cs typeface="B Nazanin" pitchFamily="2" charset="-78"/>
              </a:rPr>
              <a:t>ادامه </a:t>
            </a:r>
            <a:r>
              <a:rPr lang="fa-IR" sz="3200" b="1" dirty="0" smtClean="0">
                <a:cs typeface="B Nazanin" pitchFamily="2" charset="-78"/>
              </a:rPr>
              <a:t>)</a:t>
            </a:r>
            <a:endParaRPr lang="en-US" sz="3200" b="1" dirty="0"/>
          </a:p>
        </p:txBody>
      </p:sp>
    </p:spTree>
    <p:extLst>
      <p:ext uri="{BB962C8B-B14F-4D97-AF65-F5344CB8AC3E}">
        <p14:creationId xmlns:p14="http://schemas.microsoft.com/office/powerpoint/2010/main" xmlns="" val="80911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476672"/>
            <a:ext cx="8280920" cy="6084358"/>
          </a:xfrm>
          <a:prstGeom prst="rect">
            <a:avLst/>
          </a:prstGeom>
          <a:noFill/>
        </p:spPr>
        <p:txBody>
          <a:bodyPr wrap="square" rtlCol="1">
            <a:spAutoFit/>
          </a:bodyPr>
          <a:lstStyle/>
          <a:p>
            <a:pPr marL="342900" indent="-342900">
              <a:lnSpc>
                <a:spcPct val="150000"/>
              </a:lnSpc>
              <a:buFont typeface="Wingdings" pitchFamily="2" charset="2"/>
              <a:buChar char="Ø"/>
            </a:pPr>
            <a:r>
              <a:rPr lang="fa-IR" sz="3000" b="1" dirty="0">
                <a:cs typeface="B Nazanin" pitchFamily="2" charset="-78"/>
              </a:rPr>
              <a:t>جایگاه یک ویک در اقتصاد </a:t>
            </a:r>
            <a:r>
              <a:rPr lang="fa-IR" sz="3000" b="1" dirty="0" smtClean="0">
                <a:cs typeface="B Nazanin" pitchFamily="2" charset="-78"/>
              </a:rPr>
              <a:t>ملی</a:t>
            </a:r>
          </a:p>
          <a:p>
            <a:pPr>
              <a:lnSpc>
                <a:spcPct val="150000"/>
              </a:lnSpc>
            </a:pPr>
            <a:r>
              <a:rPr lang="fa-IR" sz="2900" dirty="0" smtClean="0">
                <a:cs typeface="B Nazanin" pitchFamily="2" charset="-78"/>
              </a:rPr>
              <a:t>گروه </a:t>
            </a:r>
            <a:r>
              <a:rPr lang="fa-IR" sz="2900" dirty="0">
                <a:cs typeface="B Nazanin" pitchFamily="2" charset="-78"/>
              </a:rPr>
              <a:t>صنعتي «يك‌و‌يك» با برخورداري از ارزش كارآفريني حدود دو هزار اشتغال مستقيم و 5برابر آن اشتغال ‏غيرمستقيم به عنوان سرمايه‌اي ملي در مجموعه فعاليت‌هاي اقتصادي بخش صنعت </a:t>
            </a:r>
            <a:r>
              <a:rPr lang="fa-IR" sz="2900" dirty="0" smtClean="0">
                <a:cs typeface="B Nazanin" pitchFamily="2" charset="-78"/>
              </a:rPr>
              <a:t>و كشاورزي </a:t>
            </a:r>
            <a:r>
              <a:rPr lang="fa-IR" sz="2900" dirty="0">
                <a:cs typeface="B Nazanin" pitchFamily="2" charset="-78"/>
              </a:rPr>
              <a:t>كشور مي‌تواند با اجراي برنامه‌هاي در دست اقدام و سياست‌ها و </a:t>
            </a:r>
            <a:r>
              <a:rPr lang="fa-IR" sz="2900" dirty="0" smtClean="0">
                <a:cs typeface="B Nazanin" pitchFamily="2" charset="-78"/>
              </a:rPr>
              <a:t>استراتژي‌هاي  </a:t>
            </a:r>
            <a:r>
              <a:rPr lang="fa-IR" sz="2900" dirty="0">
                <a:cs typeface="B Nazanin" pitchFamily="2" charset="-78"/>
              </a:rPr>
              <a:t>آينده خود بيش از پيش در تحقق اهداف بلندمدت جمهوري اسلامي ايران در قانون اساسی و سند ملي چشم‌انداز 1404 كشور، ‏ايفاي نقش بنمايد(اصل سوم –بند سیزدهم قانون اساسی : تامين خودكفايي در علوم و فنون صنعت و كشاورزي و امور نظامي و ماننداينها ). </a:t>
            </a:r>
          </a:p>
        </p:txBody>
      </p:sp>
    </p:spTree>
    <p:extLst>
      <p:ext uri="{BB962C8B-B14F-4D97-AF65-F5344CB8AC3E}">
        <p14:creationId xmlns:p14="http://schemas.microsoft.com/office/powerpoint/2010/main" xmlns="" val="3775394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032" y="1772816"/>
            <a:ext cx="8532440" cy="4247317"/>
          </a:xfrm>
          <a:prstGeom prst="rect">
            <a:avLst/>
          </a:prstGeom>
        </p:spPr>
        <p:txBody>
          <a:bodyPr wrap="square">
            <a:spAutoFit/>
          </a:bodyPr>
          <a:lstStyle/>
          <a:p>
            <a:pPr>
              <a:lnSpc>
                <a:spcPct val="150000"/>
              </a:lnSpc>
            </a:pPr>
            <a:r>
              <a:rPr lang="fa-IR" sz="3000" dirty="0">
                <a:cs typeface="B Nazanin" pitchFamily="2" charset="-78"/>
              </a:rPr>
              <a:t>اين در حالي است كه برخورداري كشور از اقليم متنوع و مزيت بالاي توليد محصولات ‏كشاورزي و دارا بودن قابليت بالا در كسب قدرت رقابتي در بازارهاي جهاني باعث شده است، صنايع تبديلي و ‏تكميلي بخش كشاورزي به‌خصوص صنايع غذايي در اقتصاد ملي از جايگاه و اهميت ويژه‌اي برخوردار باشد. به ‏طوري كه توسعه اين فعاليت سبب كاهش وابستگي كشور به درآمدهاي نفتي مي‌شود. ‏</a:t>
            </a:r>
          </a:p>
        </p:txBody>
      </p:sp>
      <p:sp>
        <p:nvSpPr>
          <p:cNvPr id="3" name="Rectangle 2"/>
          <p:cNvSpPr/>
          <p:nvPr/>
        </p:nvSpPr>
        <p:spPr>
          <a:xfrm>
            <a:off x="3655275" y="764704"/>
            <a:ext cx="5165197" cy="684803"/>
          </a:xfrm>
          <a:prstGeom prst="rect">
            <a:avLst/>
          </a:prstGeom>
        </p:spPr>
        <p:txBody>
          <a:bodyPr wrap="none">
            <a:spAutoFit/>
          </a:bodyPr>
          <a:lstStyle/>
          <a:p>
            <a:pPr marL="342900" indent="-342900">
              <a:lnSpc>
                <a:spcPct val="150000"/>
              </a:lnSpc>
              <a:buFont typeface="Wingdings" pitchFamily="2" charset="2"/>
              <a:buChar char="Ø"/>
            </a:pPr>
            <a:r>
              <a:rPr lang="fa-IR" sz="2800" b="1" dirty="0">
                <a:cs typeface="B Nazanin" pitchFamily="2" charset="-78"/>
              </a:rPr>
              <a:t>جایگاه یک ویک در اقتصاد </a:t>
            </a:r>
            <a:r>
              <a:rPr lang="fa-IR" sz="2800" b="1" dirty="0" smtClean="0">
                <a:cs typeface="B Nazanin" pitchFamily="2" charset="-78"/>
              </a:rPr>
              <a:t>ملی(ادامه)</a:t>
            </a:r>
            <a:endParaRPr lang="fa-IR" sz="2800" b="1" dirty="0">
              <a:cs typeface="B Nazanin" pitchFamily="2" charset="-78"/>
            </a:endParaRPr>
          </a:p>
        </p:txBody>
      </p:sp>
    </p:spTree>
    <p:extLst>
      <p:ext uri="{BB962C8B-B14F-4D97-AF65-F5344CB8AC3E}">
        <p14:creationId xmlns:p14="http://schemas.microsoft.com/office/powerpoint/2010/main" xmlns="" val="83124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836712"/>
            <a:ext cx="8280920" cy="4939814"/>
          </a:xfrm>
          <a:prstGeom prst="rect">
            <a:avLst/>
          </a:prstGeom>
          <a:noFill/>
        </p:spPr>
        <p:txBody>
          <a:bodyPr wrap="square" rtlCol="1">
            <a:spAutoFit/>
          </a:bodyPr>
          <a:lstStyle/>
          <a:p>
            <a:pPr>
              <a:lnSpc>
                <a:spcPct val="150000"/>
              </a:lnSpc>
            </a:pPr>
            <a:r>
              <a:rPr lang="fa-IR" sz="3000" b="1" dirty="0" smtClean="0">
                <a:cs typeface="B Nazanin" pitchFamily="2" charset="-78"/>
              </a:rPr>
              <a:t>استراتژیست ها</a:t>
            </a:r>
          </a:p>
          <a:p>
            <a:pPr>
              <a:lnSpc>
                <a:spcPct val="150000"/>
              </a:lnSpc>
            </a:pPr>
            <a:r>
              <a:rPr lang="fa-IR" sz="3000" dirty="0" smtClean="0">
                <a:cs typeface="B Nazanin" pitchFamily="2" charset="-78"/>
              </a:rPr>
              <a:t>استراتژیست های شرکت متشکل از مدیر عامل ، اعضای هیات مدیره ، سهامداران ، مشاوران عالی و متخصصان برنامه ریزی می باشند که تصمیمات راهبردی و مهم را اتخاذ می کنند.</a:t>
            </a:r>
          </a:p>
          <a:p>
            <a:pPr>
              <a:lnSpc>
                <a:spcPct val="150000"/>
              </a:lnSpc>
            </a:pPr>
            <a:endParaRPr lang="fa-IR" sz="3000" dirty="0" smtClean="0">
              <a:cs typeface="B Nazanin" pitchFamily="2" charset="-78"/>
            </a:endParaRPr>
          </a:p>
          <a:p>
            <a:pPr>
              <a:lnSpc>
                <a:spcPct val="150000"/>
              </a:lnSpc>
            </a:pPr>
            <a:r>
              <a:rPr lang="fa-IR" sz="3000" b="1" dirty="0" smtClean="0">
                <a:cs typeface="B Nazanin" pitchFamily="2" charset="-78"/>
              </a:rPr>
              <a:t>بیانیه ی چشم انداز</a:t>
            </a:r>
          </a:p>
          <a:p>
            <a:pPr marL="342900" indent="-342900">
              <a:lnSpc>
                <a:spcPct val="150000"/>
              </a:lnSpc>
              <a:buFont typeface="Arial" pitchFamily="34" charset="0"/>
              <a:buChar char="•"/>
            </a:pPr>
            <a:r>
              <a:rPr lang="fa-IR" sz="3000" dirty="0" smtClean="0">
                <a:cs typeface="B Nazanin" pitchFamily="2" charset="-78"/>
              </a:rPr>
              <a:t>یک ویک نامی جهانی، سرمایه ای ملی</a:t>
            </a:r>
          </a:p>
        </p:txBody>
      </p:sp>
    </p:spTree>
    <p:extLst>
      <p:ext uri="{BB962C8B-B14F-4D97-AF65-F5344CB8AC3E}">
        <p14:creationId xmlns:p14="http://schemas.microsoft.com/office/powerpoint/2010/main" xmlns="" val="4278852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97511"/>
            <a:ext cx="7704856" cy="5391861"/>
          </a:xfrm>
          <a:prstGeom prst="rect">
            <a:avLst/>
          </a:prstGeom>
        </p:spPr>
        <p:txBody>
          <a:bodyPr wrap="square">
            <a:spAutoFit/>
          </a:bodyPr>
          <a:lstStyle/>
          <a:p>
            <a:pPr lvl="0">
              <a:lnSpc>
                <a:spcPct val="150000"/>
              </a:lnSpc>
            </a:pPr>
            <a:r>
              <a:rPr lang="fa-IR" sz="3000" b="1" dirty="0">
                <a:cs typeface="B Nazanin" pitchFamily="2" charset="-78"/>
              </a:rPr>
              <a:t>بیانیه ی ماموریت</a:t>
            </a:r>
          </a:p>
          <a:p>
            <a:pPr lvl="0">
              <a:lnSpc>
                <a:spcPct val="150000"/>
              </a:lnSpc>
            </a:pPr>
            <a:r>
              <a:rPr lang="fa-IR" sz="2900" dirty="0">
                <a:cs typeface="B Nazanin" pitchFamily="2" charset="-78"/>
              </a:rPr>
              <a:t>شركت دشت مرغاب با پشتوانه قدمت بالا، برخورداري از دانش فني، فن‌آوري و نيروهای متخصص خود همواره در صدد است تا باعنايت به جايگاه خود به عنوان يكي از بنيانگزاران و پيشروان صنايع غذايي نوين ايران ، بهترین تجربه ها را به مشتریان کالاهای تولید شده اعم از داخلی و خارجی ارائه دهد، محصولات را به گونه ای طراحی کند که دارای بهترین کیفیت و بیشترین تاثیرگذاری باشند و در راستای الزامات قانونی برنامه پنج ساله و نهایتا سند چشم انداز حرکت کند.</a:t>
            </a:r>
          </a:p>
        </p:txBody>
      </p:sp>
    </p:spTree>
    <p:extLst>
      <p:ext uri="{BB962C8B-B14F-4D97-AF65-F5344CB8AC3E}">
        <p14:creationId xmlns:p14="http://schemas.microsoft.com/office/powerpoint/2010/main" xmlns="" val="550418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a:bodyPr>
          <a:lstStyle/>
          <a:p>
            <a:pPr algn="r" rtl="1"/>
            <a:r>
              <a:rPr lang="fa-IR" sz="3200" dirty="0">
                <a:solidFill>
                  <a:schemeClr val="tx1"/>
                </a:solidFill>
                <a:cs typeface="B Nazanin" pitchFamily="2" charset="-78"/>
              </a:rPr>
              <a:t>مطالعه ی فرصت ها و تهدیدها</a:t>
            </a:r>
          </a:p>
        </p:txBody>
      </p:sp>
      <p:sp>
        <p:nvSpPr>
          <p:cNvPr id="5" name="Text Placeholder 4"/>
          <p:cNvSpPr>
            <a:spLocks noGrp="1"/>
          </p:cNvSpPr>
          <p:nvPr>
            <p:ph type="body" sz="quarter" idx="3"/>
          </p:nvPr>
        </p:nvSpPr>
        <p:spPr>
          <a:xfrm>
            <a:off x="4572000" y="2141166"/>
            <a:ext cx="4041775" cy="639762"/>
          </a:xfrm>
        </p:spPr>
        <p:txBody>
          <a:bodyPr/>
          <a:lstStyle/>
          <a:p>
            <a:pPr marL="285750" lvl="0" indent="-285750" algn="r" rtl="1">
              <a:buFont typeface="Wingdings" pitchFamily="2" charset="2"/>
              <a:buChar char="Ø"/>
            </a:pPr>
            <a:r>
              <a:rPr lang="fa-IR" sz="3200" b="0" dirty="0">
                <a:cs typeface="B Nazanin" pitchFamily="2" charset="-78"/>
              </a:rPr>
              <a:t>فرصت ها </a:t>
            </a:r>
          </a:p>
          <a:p>
            <a:pPr algn="r" rtl="1"/>
            <a:endParaRPr lang="fa-IR" sz="3200" dirty="0">
              <a:cs typeface="B Nazanin" pitchFamily="2" charset="-78"/>
            </a:endParaRPr>
          </a:p>
        </p:txBody>
      </p:sp>
      <p:sp>
        <p:nvSpPr>
          <p:cNvPr id="6" name="Content Placeholder 5"/>
          <p:cNvSpPr>
            <a:spLocks noGrp="1"/>
          </p:cNvSpPr>
          <p:nvPr>
            <p:ph sz="quarter" idx="4"/>
          </p:nvPr>
        </p:nvSpPr>
        <p:spPr>
          <a:xfrm>
            <a:off x="467544" y="2174875"/>
            <a:ext cx="8219256" cy="3951288"/>
          </a:xfrm>
        </p:spPr>
        <p:txBody>
          <a:bodyPr>
            <a:noAutofit/>
          </a:bodyPr>
          <a:lstStyle/>
          <a:p>
            <a:pPr lvl="0" algn="r" rtl="1">
              <a:lnSpc>
                <a:spcPct val="150000"/>
              </a:lnSpc>
            </a:pPr>
            <a:r>
              <a:rPr lang="fa-IR" sz="3000" dirty="0">
                <a:cs typeface="B Nazanin" pitchFamily="2" charset="-78"/>
              </a:rPr>
              <a:t>موقعیت </a:t>
            </a:r>
            <a:r>
              <a:rPr lang="fa-IR" sz="3000" dirty="0" smtClean="0">
                <a:cs typeface="B Nazanin" pitchFamily="2" charset="-78"/>
              </a:rPr>
              <a:t>جغرافیایی کارخانه به </a:t>
            </a:r>
            <a:r>
              <a:rPr lang="fa-IR" sz="3000" dirty="0">
                <a:cs typeface="B Nazanin" pitchFamily="2" charset="-78"/>
              </a:rPr>
              <a:t>لحاظ تنوع محصولات کشاورزی </a:t>
            </a:r>
            <a:r>
              <a:rPr lang="fa-IR" sz="3000" dirty="0" smtClean="0">
                <a:cs typeface="B Nazanin" pitchFamily="2" charset="-78"/>
              </a:rPr>
              <a:t>در منطقه</a:t>
            </a:r>
            <a:endParaRPr lang="fa-IR" sz="3000" dirty="0">
              <a:cs typeface="B Nazanin" pitchFamily="2" charset="-78"/>
            </a:endParaRPr>
          </a:p>
          <a:p>
            <a:pPr lvl="0" algn="r" rtl="1">
              <a:lnSpc>
                <a:spcPct val="150000"/>
              </a:lnSpc>
            </a:pPr>
            <a:r>
              <a:rPr lang="fa-IR" sz="3000" dirty="0" smtClean="0">
                <a:cs typeface="B Nazanin" pitchFamily="2" charset="-78"/>
              </a:rPr>
              <a:t>وجود قوانین حامی تولیدات داخلی</a:t>
            </a:r>
          </a:p>
          <a:p>
            <a:pPr lvl="0" algn="r" rtl="1">
              <a:lnSpc>
                <a:spcPct val="150000"/>
              </a:lnSpc>
            </a:pPr>
            <a:r>
              <a:rPr lang="fa-IR" sz="3000" dirty="0" smtClean="0">
                <a:cs typeface="B Nazanin" pitchFamily="2" charset="-78"/>
              </a:rPr>
              <a:t>رشد نجومی استفاده از غذاهای آماده</a:t>
            </a:r>
          </a:p>
          <a:p>
            <a:pPr lvl="0" algn="r" rtl="1">
              <a:lnSpc>
                <a:spcPct val="150000"/>
              </a:lnSpc>
            </a:pPr>
            <a:r>
              <a:rPr lang="fa-IR" sz="3000" dirty="0" smtClean="0">
                <a:cs typeface="B Nazanin" pitchFamily="2" charset="-78"/>
              </a:rPr>
              <a:t>رشد تقاضا</a:t>
            </a:r>
          </a:p>
          <a:p>
            <a:pPr lvl="0" algn="r" rtl="1">
              <a:lnSpc>
                <a:spcPct val="150000"/>
              </a:lnSpc>
            </a:pPr>
            <a:r>
              <a:rPr lang="fa-IR" sz="3000" dirty="0" smtClean="0">
                <a:cs typeface="B Nazanin" pitchFamily="2" charset="-78"/>
              </a:rPr>
              <a:t>نیروی کار ارزان</a:t>
            </a:r>
            <a:endParaRPr lang="fa-IR" sz="3000" dirty="0">
              <a:cs typeface="B Nazanin" pitchFamily="2" charset="-78"/>
            </a:endParaRPr>
          </a:p>
          <a:p>
            <a:pPr algn="r" rtl="1"/>
            <a:endParaRPr lang="fa-IR" sz="3000" dirty="0">
              <a:cs typeface="B Nazanin" pitchFamily="2" charset="-78"/>
            </a:endParaRPr>
          </a:p>
        </p:txBody>
      </p:sp>
    </p:spTree>
    <p:extLst>
      <p:ext uri="{BB962C8B-B14F-4D97-AF65-F5344CB8AC3E}">
        <p14:creationId xmlns:p14="http://schemas.microsoft.com/office/powerpoint/2010/main" xmlns="" val="2547015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457200" y="1916832"/>
            <a:ext cx="8075240" cy="3951288"/>
          </a:xfrm>
        </p:spPr>
        <p:txBody>
          <a:bodyPr>
            <a:noAutofit/>
          </a:bodyPr>
          <a:lstStyle/>
          <a:p>
            <a:pPr lvl="0" algn="r" rtl="1">
              <a:lnSpc>
                <a:spcPct val="150000"/>
              </a:lnSpc>
            </a:pPr>
            <a:r>
              <a:rPr lang="fa-IR" sz="3000" dirty="0">
                <a:cs typeface="B Nazanin" pitchFamily="2" charset="-78"/>
              </a:rPr>
              <a:t>افزایش تعداد صنایع غذایی که تولیدات مشابهی دارند</a:t>
            </a:r>
          </a:p>
          <a:p>
            <a:pPr lvl="0" algn="r" rtl="1">
              <a:lnSpc>
                <a:spcPct val="150000"/>
              </a:lnSpc>
            </a:pPr>
            <a:r>
              <a:rPr lang="fa-IR" sz="3000" dirty="0">
                <a:cs typeface="B Nazanin" pitchFamily="2" charset="-78"/>
              </a:rPr>
              <a:t>شرایط اقتصادی نامطلوب حال حاضر</a:t>
            </a:r>
          </a:p>
          <a:p>
            <a:pPr lvl="0" algn="r" rtl="1">
              <a:lnSpc>
                <a:spcPct val="150000"/>
              </a:lnSpc>
            </a:pPr>
            <a:r>
              <a:rPr lang="fa-IR" sz="3000" dirty="0">
                <a:cs typeface="B Nazanin" pitchFamily="2" charset="-78"/>
              </a:rPr>
              <a:t>بی ثباتی قوانین و مقررات اقتصادی</a:t>
            </a:r>
          </a:p>
          <a:p>
            <a:pPr lvl="0" algn="r" rtl="1">
              <a:lnSpc>
                <a:spcPct val="150000"/>
              </a:lnSpc>
            </a:pPr>
            <a:r>
              <a:rPr lang="fa-IR" sz="3000" dirty="0">
                <a:cs typeface="B Nazanin" pitchFamily="2" charset="-78"/>
              </a:rPr>
              <a:t>فقدان سیاست ها و خط مشی های جامع </a:t>
            </a:r>
            <a:r>
              <a:rPr lang="fa-IR" sz="3000" dirty="0" smtClean="0">
                <a:cs typeface="B Nazanin" pitchFamily="2" charset="-78"/>
              </a:rPr>
              <a:t>صنعتی</a:t>
            </a:r>
          </a:p>
          <a:p>
            <a:pPr lvl="0" algn="r" rtl="1">
              <a:lnSpc>
                <a:spcPct val="150000"/>
              </a:lnSpc>
            </a:pPr>
            <a:r>
              <a:rPr lang="fa-IR" sz="3000" dirty="0" smtClean="0">
                <a:cs typeface="B Nazanin" pitchFamily="2" charset="-78"/>
              </a:rPr>
              <a:t>وابستگی ارزی کشور به ارز حاصل از فروش نفت و تاثیر نوسانات ناشی از آن بر بخش صنعت</a:t>
            </a:r>
            <a:endParaRPr lang="fa-IR" sz="3000" dirty="0">
              <a:cs typeface="B Nazanin" pitchFamily="2" charset="-78"/>
            </a:endParaRPr>
          </a:p>
          <a:p>
            <a:pPr algn="r" rtl="1"/>
            <a:endParaRPr lang="fa-IR" sz="3000" dirty="0">
              <a:cs typeface="B Nazanin" pitchFamily="2" charset="-78"/>
            </a:endParaRPr>
          </a:p>
        </p:txBody>
      </p:sp>
      <p:sp>
        <p:nvSpPr>
          <p:cNvPr id="8" name="Text Placeholder 2"/>
          <p:cNvSpPr>
            <a:spLocks noGrp="1"/>
          </p:cNvSpPr>
          <p:nvPr>
            <p:ph type="body" idx="1"/>
          </p:nvPr>
        </p:nvSpPr>
        <p:spPr>
          <a:xfrm>
            <a:off x="4860032" y="1268760"/>
            <a:ext cx="4040188" cy="639762"/>
          </a:xfrm>
        </p:spPr>
        <p:txBody>
          <a:bodyPr/>
          <a:lstStyle/>
          <a:p>
            <a:pPr marL="285750" lvl="0" indent="-285750" algn="r" rtl="1">
              <a:buFont typeface="Wingdings" pitchFamily="2" charset="2"/>
              <a:buChar char="Ø"/>
            </a:pPr>
            <a:r>
              <a:rPr lang="fa-IR" sz="3200" dirty="0">
                <a:cs typeface="B Nazanin" pitchFamily="2" charset="-78"/>
              </a:rPr>
              <a:t>تهدیدها</a:t>
            </a:r>
          </a:p>
          <a:p>
            <a:endParaRPr lang="fa-IR" dirty="0"/>
          </a:p>
        </p:txBody>
      </p:sp>
    </p:spTree>
    <p:extLst>
      <p:ext uri="{BB962C8B-B14F-4D97-AF65-F5344CB8AC3E}">
        <p14:creationId xmlns:p14="http://schemas.microsoft.com/office/powerpoint/2010/main" xmlns="" val="1590717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1400"/>
            <a:ext cx="8229600" cy="1143000"/>
          </a:xfrm>
        </p:spPr>
        <p:txBody>
          <a:bodyPr/>
          <a:lstStyle/>
          <a:p>
            <a:pPr algn="r" rtl="1"/>
            <a:r>
              <a:rPr lang="en-US" sz="3200" b="1" dirty="0" smtClean="0">
                <a:solidFill>
                  <a:schemeClr val="tx1"/>
                </a:solidFill>
                <a:cs typeface="B Nazanin" pitchFamily="2" charset="-78"/>
              </a:rPr>
              <a:t>   </a:t>
            </a:r>
            <a:r>
              <a:rPr lang="fa-IR" sz="3200" b="1" dirty="0" smtClean="0">
                <a:solidFill>
                  <a:schemeClr val="tx1"/>
                </a:solidFill>
                <a:cs typeface="B Nazanin" pitchFamily="2" charset="-78"/>
              </a:rPr>
              <a:t>نقاط </a:t>
            </a:r>
            <a:r>
              <a:rPr lang="fa-IR" sz="3200" b="1" dirty="0">
                <a:solidFill>
                  <a:schemeClr val="tx1"/>
                </a:solidFill>
                <a:cs typeface="B Nazanin" pitchFamily="2" charset="-78"/>
              </a:rPr>
              <a:t>قوت وضعف</a:t>
            </a:r>
          </a:p>
        </p:txBody>
      </p:sp>
      <p:sp>
        <p:nvSpPr>
          <p:cNvPr id="5" name="Text Placeholder 4"/>
          <p:cNvSpPr>
            <a:spLocks noGrp="1"/>
          </p:cNvSpPr>
          <p:nvPr>
            <p:ph type="body" sz="quarter" idx="3"/>
          </p:nvPr>
        </p:nvSpPr>
        <p:spPr>
          <a:xfrm>
            <a:off x="4644008" y="1421086"/>
            <a:ext cx="4041775" cy="639762"/>
          </a:xfrm>
        </p:spPr>
        <p:txBody>
          <a:bodyPr/>
          <a:lstStyle/>
          <a:p>
            <a:pPr marL="342900" lvl="0" indent="-342900" algn="r" rtl="1">
              <a:buFont typeface="Wingdings" pitchFamily="2" charset="2"/>
              <a:buChar char="Ø"/>
            </a:pPr>
            <a:r>
              <a:rPr lang="fa-IR" sz="3200" dirty="0">
                <a:cs typeface="B Nazanin" pitchFamily="2" charset="-78"/>
              </a:rPr>
              <a:t>قوت ها</a:t>
            </a:r>
          </a:p>
          <a:p>
            <a:pPr algn="r" rtl="1"/>
            <a:endParaRPr lang="fa-IR" sz="3200" dirty="0">
              <a:cs typeface="B Nazanin" pitchFamily="2" charset="-78"/>
            </a:endParaRPr>
          </a:p>
        </p:txBody>
      </p:sp>
      <p:sp>
        <p:nvSpPr>
          <p:cNvPr id="6" name="Content Placeholder 5"/>
          <p:cNvSpPr>
            <a:spLocks noGrp="1"/>
          </p:cNvSpPr>
          <p:nvPr>
            <p:ph sz="quarter" idx="4"/>
          </p:nvPr>
        </p:nvSpPr>
        <p:spPr>
          <a:xfrm>
            <a:off x="467544" y="1340768"/>
            <a:ext cx="8218239" cy="3951288"/>
          </a:xfrm>
        </p:spPr>
        <p:txBody>
          <a:bodyPr/>
          <a:lstStyle/>
          <a:p>
            <a:pPr lvl="0" algn="r" rtl="1">
              <a:lnSpc>
                <a:spcPct val="150000"/>
              </a:lnSpc>
            </a:pPr>
            <a:r>
              <a:rPr lang="fa-IR" sz="3000" dirty="0">
                <a:cs typeface="B Nazanin" pitchFamily="2" charset="-78"/>
              </a:rPr>
              <a:t>سابقه ی بالا </a:t>
            </a:r>
          </a:p>
          <a:p>
            <a:pPr lvl="0" algn="r" rtl="1">
              <a:lnSpc>
                <a:spcPct val="150000"/>
              </a:lnSpc>
            </a:pPr>
            <a:r>
              <a:rPr lang="fa-IR" sz="3000" dirty="0">
                <a:cs typeface="B Nazanin" pitchFamily="2" charset="-78"/>
              </a:rPr>
              <a:t>کیفیت خوب</a:t>
            </a:r>
          </a:p>
          <a:p>
            <a:pPr lvl="0" algn="r" rtl="1">
              <a:lnSpc>
                <a:spcPct val="150000"/>
              </a:lnSpc>
            </a:pPr>
            <a:r>
              <a:rPr lang="fa-IR" sz="3000" dirty="0">
                <a:cs typeface="B Nazanin" pitchFamily="2" charset="-78"/>
              </a:rPr>
              <a:t>شهرت واعتبار</a:t>
            </a:r>
          </a:p>
          <a:p>
            <a:pPr lvl="0" algn="r" rtl="1">
              <a:lnSpc>
                <a:spcPct val="150000"/>
              </a:lnSpc>
            </a:pPr>
            <a:r>
              <a:rPr lang="fa-IR" sz="3000" dirty="0">
                <a:cs typeface="B Nazanin" pitchFamily="2" charset="-78"/>
              </a:rPr>
              <a:t>تجهیزات مدرن</a:t>
            </a:r>
          </a:p>
          <a:p>
            <a:pPr lvl="0" algn="r" rtl="1">
              <a:lnSpc>
                <a:spcPct val="150000"/>
              </a:lnSpc>
            </a:pPr>
            <a:r>
              <a:rPr lang="fa-IR" sz="3000" dirty="0">
                <a:cs typeface="B Nazanin" pitchFamily="2" charset="-78"/>
              </a:rPr>
              <a:t>نیروهای متخصص و دانشی</a:t>
            </a:r>
          </a:p>
          <a:p>
            <a:pPr lvl="0" algn="r" rtl="1">
              <a:lnSpc>
                <a:spcPct val="150000"/>
              </a:lnSpc>
            </a:pPr>
            <a:r>
              <a:rPr lang="fa-IR" sz="3000" dirty="0">
                <a:cs typeface="B Nazanin" pitchFamily="2" charset="-78"/>
              </a:rPr>
              <a:t>زیر ساخت های فن آوری قوی</a:t>
            </a:r>
          </a:p>
          <a:p>
            <a:pPr lvl="0" algn="r" rtl="1">
              <a:lnSpc>
                <a:spcPct val="150000"/>
              </a:lnSpc>
            </a:pPr>
            <a:r>
              <a:rPr lang="fa-IR" sz="3000" dirty="0">
                <a:cs typeface="B Nazanin" pitchFamily="2" charset="-78"/>
              </a:rPr>
              <a:t>فرمولاسیون جدید مواد غذائی</a:t>
            </a:r>
          </a:p>
          <a:p>
            <a:pPr algn="r" rtl="1"/>
            <a:endParaRPr lang="fa-IR" sz="3000" dirty="0">
              <a:cs typeface="B Nazanin" pitchFamily="2" charset="-78"/>
            </a:endParaRPr>
          </a:p>
        </p:txBody>
      </p:sp>
    </p:spTree>
    <p:extLst>
      <p:ext uri="{BB962C8B-B14F-4D97-AF65-F5344CB8AC3E}">
        <p14:creationId xmlns:p14="http://schemas.microsoft.com/office/powerpoint/2010/main" xmlns="" val="3956077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788024" y="1484784"/>
            <a:ext cx="4040188" cy="639762"/>
          </a:xfrm>
        </p:spPr>
        <p:txBody>
          <a:bodyPr/>
          <a:lstStyle/>
          <a:p>
            <a:pPr marL="285750" lvl="0" indent="-285750" algn="r" rtl="1">
              <a:buFont typeface="Wingdings" pitchFamily="2" charset="2"/>
              <a:buChar char="Ø"/>
            </a:pPr>
            <a:r>
              <a:rPr lang="fa-IR" sz="3200" b="0" dirty="0">
                <a:cs typeface="B Nazanin" pitchFamily="2" charset="-78"/>
              </a:rPr>
              <a:t>ضعف ها</a:t>
            </a:r>
          </a:p>
          <a:p>
            <a:pPr algn="r" rtl="1"/>
            <a:endParaRPr lang="fa-IR" sz="3200" dirty="0">
              <a:cs typeface="B Nazanin" pitchFamily="2" charset="-78"/>
            </a:endParaRPr>
          </a:p>
        </p:txBody>
      </p:sp>
      <p:sp>
        <p:nvSpPr>
          <p:cNvPr id="8" name="Content Placeholder 3"/>
          <p:cNvSpPr>
            <a:spLocks noGrp="1"/>
          </p:cNvSpPr>
          <p:nvPr>
            <p:ph sz="half" idx="2"/>
          </p:nvPr>
        </p:nvSpPr>
        <p:spPr>
          <a:xfrm>
            <a:off x="467544" y="1988840"/>
            <a:ext cx="8352928" cy="3951288"/>
          </a:xfrm>
        </p:spPr>
        <p:txBody>
          <a:bodyPr>
            <a:noAutofit/>
          </a:bodyPr>
          <a:lstStyle/>
          <a:p>
            <a:pPr lvl="0" algn="r" rtl="1">
              <a:lnSpc>
                <a:spcPct val="150000"/>
              </a:lnSpc>
            </a:pPr>
            <a:r>
              <a:rPr lang="fa-IR" sz="3000" dirty="0">
                <a:cs typeface="B Nazanin" pitchFamily="2" charset="-78"/>
              </a:rPr>
              <a:t>عدم انطباق ساختار با استراتژی کلی سازمان</a:t>
            </a:r>
          </a:p>
          <a:p>
            <a:pPr lvl="0" algn="r" rtl="1">
              <a:lnSpc>
                <a:spcPct val="150000"/>
              </a:lnSpc>
            </a:pPr>
            <a:r>
              <a:rPr lang="fa-IR" sz="3000" dirty="0">
                <a:cs typeface="B Nazanin" pitchFamily="2" charset="-78"/>
              </a:rPr>
              <a:t>فقدان نظام انگیزشی کارآمد</a:t>
            </a:r>
          </a:p>
          <a:p>
            <a:pPr lvl="0" algn="r" rtl="1">
              <a:lnSpc>
                <a:spcPct val="150000"/>
              </a:lnSpc>
            </a:pPr>
            <a:r>
              <a:rPr lang="fa-IR" sz="3000" dirty="0">
                <a:cs typeface="B Nazanin" pitchFamily="2" charset="-78"/>
              </a:rPr>
              <a:t>نبود امنیت </a:t>
            </a:r>
            <a:r>
              <a:rPr lang="fa-IR" sz="3000" dirty="0" smtClean="0">
                <a:cs typeface="B Nazanin" pitchFamily="2" charset="-78"/>
              </a:rPr>
              <a:t>شغلی</a:t>
            </a:r>
          </a:p>
          <a:p>
            <a:pPr lvl="0" algn="r" rtl="1">
              <a:lnSpc>
                <a:spcPct val="150000"/>
              </a:lnSpc>
            </a:pPr>
            <a:r>
              <a:rPr lang="fa-IR" sz="3000" dirty="0" smtClean="0">
                <a:cs typeface="B Nazanin" pitchFamily="2" charset="-78"/>
              </a:rPr>
              <a:t>ضعف </a:t>
            </a:r>
            <a:r>
              <a:rPr lang="fa-IR" sz="3000" dirty="0">
                <a:cs typeface="B Nazanin" pitchFamily="2" charset="-78"/>
              </a:rPr>
              <a:t>تبلیغاتی</a:t>
            </a:r>
          </a:p>
          <a:p>
            <a:pPr lvl="0" algn="r" rtl="1">
              <a:lnSpc>
                <a:spcPct val="150000"/>
              </a:lnSpc>
            </a:pPr>
            <a:r>
              <a:rPr lang="fa-IR" sz="3000" dirty="0">
                <a:cs typeface="B Nazanin" pitchFamily="2" charset="-78"/>
              </a:rPr>
              <a:t>عدم اجرای موفق سیاست هاو خط مشی های خصوصی سازی در شرکت یک و یک </a:t>
            </a:r>
          </a:p>
          <a:p>
            <a:pPr algn="r" rtl="1"/>
            <a:endParaRPr lang="fa-IR" sz="3000" dirty="0">
              <a:cs typeface="B Nazanin" pitchFamily="2" charset="-78"/>
            </a:endParaRPr>
          </a:p>
        </p:txBody>
      </p:sp>
    </p:spTree>
    <p:extLst>
      <p:ext uri="{BB962C8B-B14F-4D97-AF65-F5344CB8AC3E}">
        <p14:creationId xmlns:p14="http://schemas.microsoft.com/office/powerpoint/2010/main" xmlns="" val="45093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490364"/>
            <a:ext cx="7560840" cy="1446550"/>
          </a:xfrm>
          <a:prstGeom prst="rect">
            <a:avLst/>
          </a:prstGeom>
          <a:noFill/>
        </p:spPr>
        <p:txBody>
          <a:bodyPr wrap="square" rtlCol="1">
            <a:spAutoFit/>
          </a:bodyPr>
          <a:lstStyle/>
          <a:p>
            <a:endParaRPr lang="fa-IR" sz="2800" dirty="0" smtClean="0"/>
          </a:p>
          <a:p>
            <a:pPr>
              <a:lnSpc>
                <a:spcPct val="150000"/>
              </a:lnSpc>
            </a:pPr>
            <a:r>
              <a:rPr lang="fa-IR" sz="2800" dirty="0" smtClean="0"/>
              <a:t> </a:t>
            </a:r>
          </a:p>
          <a:p>
            <a:endParaRPr lang="fa-IR"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3628" y="0"/>
            <a:ext cx="6624736" cy="4796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55576" y="4806187"/>
            <a:ext cx="7560840" cy="954107"/>
          </a:xfrm>
          <a:prstGeom prst="rect">
            <a:avLst/>
          </a:prstGeom>
          <a:noFill/>
        </p:spPr>
        <p:txBody>
          <a:bodyPr wrap="square" rtlCol="1">
            <a:spAutoFit/>
          </a:bodyPr>
          <a:lstStyle/>
          <a:p>
            <a:pPr algn="ctr"/>
            <a:r>
              <a:rPr lang="fa-IR" sz="2800" dirty="0" smtClean="0"/>
              <a:t>شرط بقا در دنیای پر تحول امروز یافتن نقاط شروع با انواع انعطاف راهبردی است</a:t>
            </a:r>
            <a:endParaRPr lang="fa-IR" sz="2800" dirty="0"/>
          </a:p>
        </p:txBody>
      </p:sp>
    </p:spTree>
    <p:extLst>
      <p:ext uri="{BB962C8B-B14F-4D97-AF65-F5344CB8AC3E}">
        <p14:creationId xmlns:p14="http://schemas.microsoft.com/office/powerpoint/2010/main" xmlns="" val="2927308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488568"/>
            <a:ext cx="8280920" cy="6324808"/>
          </a:xfrm>
          <a:prstGeom prst="rect">
            <a:avLst/>
          </a:prstGeom>
          <a:noFill/>
        </p:spPr>
        <p:txBody>
          <a:bodyPr wrap="square" rtlCol="1">
            <a:spAutoFit/>
          </a:bodyPr>
          <a:lstStyle/>
          <a:p>
            <a:pPr lvl="0">
              <a:lnSpc>
                <a:spcPct val="150000"/>
              </a:lnSpc>
            </a:pPr>
            <a:r>
              <a:rPr lang="fa-IR" sz="2800" b="1" dirty="0" smtClean="0">
                <a:cs typeface="B Nazanin" pitchFamily="2" charset="-78"/>
              </a:rPr>
              <a:t>اهداف </a:t>
            </a:r>
            <a:r>
              <a:rPr lang="fa-IR" sz="2800" b="1" dirty="0">
                <a:cs typeface="B Nazanin" pitchFamily="2" charset="-78"/>
              </a:rPr>
              <a:t>بلند </a:t>
            </a:r>
            <a:r>
              <a:rPr lang="fa-IR" sz="2800" b="1" dirty="0" smtClean="0">
                <a:cs typeface="B Nazanin" pitchFamily="2" charset="-78"/>
              </a:rPr>
              <a:t>مدت</a:t>
            </a:r>
          </a:p>
          <a:p>
            <a:pPr marL="342900" lvl="0" indent="-342900">
              <a:lnSpc>
                <a:spcPct val="150000"/>
              </a:lnSpc>
              <a:buFont typeface="Arial" pitchFamily="34" charset="0"/>
              <a:buChar char="•"/>
            </a:pPr>
            <a:r>
              <a:rPr lang="fa-IR" sz="2700" dirty="0" smtClean="0">
                <a:cs typeface="B Nazanin" pitchFamily="2" charset="-78"/>
              </a:rPr>
              <a:t>بالا </a:t>
            </a:r>
            <a:r>
              <a:rPr lang="fa-IR" sz="2700" dirty="0">
                <a:cs typeface="B Nazanin" pitchFamily="2" charset="-78"/>
              </a:rPr>
              <a:t>بردن استانداردها</a:t>
            </a:r>
          </a:p>
          <a:p>
            <a:pPr marL="342900" lvl="0" indent="-342900">
              <a:lnSpc>
                <a:spcPct val="200000"/>
              </a:lnSpc>
              <a:buFont typeface="Arial" pitchFamily="34" charset="0"/>
              <a:buChar char="•"/>
            </a:pPr>
            <a:r>
              <a:rPr lang="fa-IR" sz="2700" dirty="0">
                <a:cs typeface="B Nazanin" pitchFamily="2" charset="-78"/>
              </a:rPr>
              <a:t>صادر کننده برتر کشور</a:t>
            </a:r>
          </a:p>
          <a:p>
            <a:pPr marL="342900" lvl="0" indent="-342900">
              <a:lnSpc>
                <a:spcPct val="200000"/>
              </a:lnSpc>
              <a:buFont typeface="Arial" pitchFamily="34" charset="0"/>
              <a:buChar char="•"/>
            </a:pPr>
            <a:r>
              <a:rPr lang="fa-IR" sz="2700" dirty="0">
                <a:cs typeface="B Nazanin" pitchFamily="2" charset="-78"/>
              </a:rPr>
              <a:t>اختصاص سهم بیشتری از بازارهای خارجی به خود</a:t>
            </a:r>
          </a:p>
          <a:p>
            <a:pPr marL="342900" lvl="0" indent="-342900">
              <a:lnSpc>
                <a:spcPct val="200000"/>
              </a:lnSpc>
              <a:buFont typeface="Arial" pitchFamily="34" charset="0"/>
              <a:buChar char="•"/>
            </a:pPr>
            <a:r>
              <a:rPr lang="fa-IR" sz="2700" dirty="0">
                <a:cs typeface="B Nazanin" pitchFamily="2" charset="-78"/>
              </a:rPr>
              <a:t>توسعه ی بخش تحقیقات</a:t>
            </a:r>
          </a:p>
          <a:p>
            <a:pPr marL="342900" lvl="0" indent="-342900">
              <a:lnSpc>
                <a:spcPct val="200000"/>
              </a:lnSpc>
              <a:buFont typeface="Arial" pitchFamily="34" charset="0"/>
              <a:buChar char="•"/>
            </a:pPr>
            <a:r>
              <a:rPr lang="fa-IR" sz="2700" dirty="0">
                <a:cs typeface="B Nazanin" pitchFamily="2" charset="-78"/>
              </a:rPr>
              <a:t>بهبود کیفیت کالاها</a:t>
            </a:r>
          </a:p>
          <a:p>
            <a:pPr marL="342900" lvl="0" indent="-342900">
              <a:lnSpc>
                <a:spcPct val="200000"/>
              </a:lnSpc>
              <a:buFont typeface="Arial" pitchFamily="34" charset="0"/>
              <a:buChar char="•"/>
            </a:pPr>
            <a:r>
              <a:rPr lang="fa-IR" sz="2700" dirty="0">
                <a:cs typeface="B Nazanin" pitchFamily="2" charset="-78"/>
              </a:rPr>
              <a:t>ارائه ی خدمات بیشتری به مشتریان</a:t>
            </a:r>
          </a:p>
          <a:p>
            <a:pPr marL="342900" lvl="0" indent="-342900">
              <a:lnSpc>
                <a:spcPct val="200000"/>
              </a:lnSpc>
              <a:buFont typeface="Arial" pitchFamily="34" charset="0"/>
              <a:buChar char="•"/>
            </a:pPr>
            <a:r>
              <a:rPr lang="fa-IR" sz="2700" dirty="0">
                <a:cs typeface="B Nazanin" pitchFamily="2" charset="-78"/>
              </a:rPr>
              <a:t>مهندسی مجدد ساختار و روابط کار</a:t>
            </a:r>
          </a:p>
        </p:txBody>
      </p:sp>
    </p:spTree>
    <p:extLst>
      <p:ext uri="{BB962C8B-B14F-4D97-AF65-F5344CB8AC3E}">
        <p14:creationId xmlns:p14="http://schemas.microsoft.com/office/powerpoint/2010/main" xmlns="" val="3728360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144" y="692696"/>
            <a:ext cx="6948264" cy="5940088"/>
          </a:xfrm>
          <a:prstGeom prst="rect">
            <a:avLst/>
          </a:prstGeom>
        </p:spPr>
        <p:txBody>
          <a:bodyPr wrap="square">
            <a:spAutoFit/>
          </a:bodyPr>
          <a:lstStyle/>
          <a:p>
            <a:pPr>
              <a:lnSpc>
                <a:spcPct val="150000"/>
              </a:lnSpc>
            </a:pPr>
            <a:r>
              <a:rPr lang="fa-IR" sz="3200" dirty="0">
                <a:cs typeface="B Nazanin" pitchFamily="2" charset="-78"/>
              </a:rPr>
              <a:t>سرفصل استراتژيهاي </a:t>
            </a:r>
            <a:r>
              <a:rPr lang="fa-IR" sz="3200" dirty="0" smtClean="0">
                <a:cs typeface="B Nazanin" pitchFamily="2" charset="-78"/>
              </a:rPr>
              <a:t>شرکت یک و یک</a:t>
            </a:r>
            <a:endParaRPr lang="en-US" sz="3200" dirty="0">
              <a:cs typeface="B Nazanin" pitchFamily="2" charset="-78"/>
            </a:endParaRPr>
          </a:p>
          <a:p>
            <a:pPr marL="342900" lvl="0" indent="-342900">
              <a:lnSpc>
                <a:spcPct val="150000"/>
              </a:lnSpc>
              <a:buFont typeface="Arial" pitchFamily="34" charset="0"/>
              <a:buChar char="•"/>
            </a:pPr>
            <a:r>
              <a:rPr lang="fa-IR" sz="3200" dirty="0">
                <a:cs typeface="B Nazanin" pitchFamily="2" charset="-78"/>
              </a:rPr>
              <a:t>استراتژيهاي تنوع و توسعه محصولات</a:t>
            </a:r>
            <a:endParaRPr lang="en-US" sz="3200" dirty="0">
              <a:cs typeface="B Nazanin" pitchFamily="2" charset="-78"/>
            </a:endParaRPr>
          </a:p>
          <a:p>
            <a:pPr marL="342900" lvl="0" indent="-342900">
              <a:lnSpc>
                <a:spcPct val="150000"/>
              </a:lnSpc>
              <a:buFont typeface="Arial" pitchFamily="34" charset="0"/>
              <a:buChar char="•"/>
            </a:pPr>
            <a:r>
              <a:rPr lang="fa-IR" sz="3200" dirty="0">
                <a:cs typeface="B Nazanin" pitchFamily="2" charset="-78"/>
              </a:rPr>
              <a:t>استراتژيهاي بازاريابي صادرات و رقابت پذيري جهاني</a:t>
            </a:r>
            <a:endParaRPr lang="en-US" sz="3200" dirty="0">
              <a:cs typeface="B Nazanin" pitchFamily="2" charset="-78"/>
            </a:endParaRPr>
          </a:p>
          <a:p>
            <a:pPr marL="342900" lvl="0" indent="-342900">
              <a:lnSpc>
                <a:spcPct val="150000"/>
              </a:lnSpc>
              <a:buFont typeface="Arial" pitchFamily="34" charset="0"/>
              <a:buChar char="•"/>
            </a:pPr>
            <a:r>
              <a:rPr lang="fa-IR" sz="3200" dirty="0">
                <a:cs typeface="B Nazanin" pitchFamily="2" charset="-78"/>
              </a:rPr>
              <a:t>استراتژيهاي ساخت و توليد و مجموعه هاي زنجيره تامين</a:t>
            </a:r>
            <a:endParaRPr lang="en-US" sz="3200" dirty="0">
              <a:cs typeface="B Nazanin" pitchFamily="2" charset="-78"/>
            </a:endParaRPr>
          </a:p>
          <a:p>
            <a:pPr marL="342900" lvl="0" indent="-342900">
              <a:lnSpc>
                <a:spcPct val="150000"/>
              </a:lnSpc>
              <a:buFont typeface="Arial" pitchFamily="34" charset="0"/>
              <a:buChar char="•"/>
            </a:pPr>
            <a:r>
              <a:rPr lang="fa-IR" sz="3200" dirty="0">
                <a:cs typeface="B Nazanin" pitchFamily="2" charset="-78"/>
              </a:rPr>
              <a:t>استراتژيهاي تحقيق و توسعه و نوآوري </a:t>
            </a:r>
            <a:endParaRPr lang="en-US" sz="3200" dirty="0">
              <a:cs typeface="B Nazanin" pitchFamily="2" charset="-78"/>
            </a:endParaRPr>
          </a:p>
          <a:p>
            <a:pPr marL="342900" lvl="0" indent="-342900">
              <a:lnSpc>
                <a:spcPct val="150000"/>
              </a:lnSpc>
              <a:buFont typeface="Arial" pitchFamily="34" charset="0"/>
              <a:buChar char="•"/>
            </a:pPr>
            <a:r>
              <a:rPr lang="fa-IR" sz="3200" dirty="0">
                <a:cs typeface="B Nazanin" pitchFamily="2" charset="-78"/>
              </a:rPr>
              <a:t>استراتژيهاي ارتقاءکیفیت</a:t>
            </a:r>
            <a:endParaRPr lang="en-US" sz="3200" dirty="0">
              <a:cs typeface="B Nazanin" pitchFamily="2" charset="-78"/>
            </a:endParaRPr>
          </a:p>
          <a:p>
            <a:pPr marL="342900" lvl="0" indent="-342900">
              <a:lnSpc>
                <a:spcPct val="150000"/>
              </a:lnSpc>
              <a:buFont typeface="Arial" pitchFamily="34" charset="0"/>
              <a:buChar char="•"/>
            </a:pPr>
            <a:r>
              <a:rPr lang="fa-IR" sz="3200" dirty="0">
                <a:cs typeface="B Nazanin" pitchFamily="2" charset="-78"/>
              </a:rPr>
              <a:t>استراتژيهاي نيروي انساني </a:t>
            </a:r>
            <a:endParaRPr lang="en-US" sz="3200" dirty="0">
              <a:cs typeface="B Nazanin" pitchFamily="2" charset="-78"/>
            </a:endParaRPr>
          </a:p>
        </p:txBody>
      </p:sp>
    </p:spTree>
    <p:extLst>
      <p:ext uri="{BB962C8B-B14F-4D97-AF65-F5344CB8AC3E}">
        <p14:creationId xmlns:p14="http://schemas.microsoft.com/office/powerpoint/2010/main" xmlns="" val="3273826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344088"/>
            <a:ext cx="8424936" cy="3554819"/>
          </a:xfrm>
          <a:prstGeom prst="rect">
            <a:avLst/>
          </a:prstGeom>
        </p:spPr>
        <p:txBody>
          <a:bodyPr wrap="square">
            <a:spAutoFit/>
          </a:bodyPr>
          <a:lstStyle/>
          <a:p>
            <a:pPr marL="342900" lvl="0" indent="-342900">
              <a:lnSpc>
                <a:spcPct val="150000"/>
              </a:lnSpc>
              <a:buFont typeface="Arial" pitchFamily="34" charset="0"/>
              <a:buChar char="•"/>
            </a:pPr>
            <a:r>
              <a:rPr lang="fa-IR" sz="3000" dirty="0">
                <a:cs typeface="B Nazanin" pitchFamily="2" charset="-78"/>
              </a:rPr>
              <a:t>استراتژيهاي سوخت قواي محرکه و محيط زيست ايمني و بهداشت صنعتي </a:t>
            </a:r>
            <a:endParaRPr lang="en-US" sz="3000" dirty="0">
              <a:cs typeface="B Nazanin" pitchFamily="2" charset="-78"/>
            </a:endParaRPr>
          </a:p>
          <a:p>
            <a:pPr marL="342900" lvl="0" indent="-342900">
              <a:lnSpc>
                <a:spcPct val="150000"/>
              </a:lnSpc>
              <a:buFont typeface="Arial" pitchFamily="34" charset="0"/>
              <a:buChar char="•"/>
            </a:pPr>
            <a:r>
              <a:rPr lang="fa-IR" sz="3000" dirty="0">
                <a:cs typeface="B Nazanin" pitchFamily="2" charset="-78"/>
              </a:rPr>
              <a:t>استراتژيهاي مديريت هزينه هدفمند </a:t>
            </a:r>
            <a:endParaRPr lang="en-US" sz="3000" dirty="0">
              <a:cs typeface="B Nazanin" pitchFamily="2" charset="-78"/>
            </a:endParaRPr>
          </a:p>
          <a:p>
            <a:pPr marL="342900" lvl="0" indent="-342900">
              <a:lnSpc>
                <a:spcPct val="150000"/>
              </a:lnSpc>
              <a:buFont typeface="Arial" pitchFamily="34" charset="0"/>
              <a:buChar char="•"/>
            </a:pPr>
            <a:r>
              <a:rPr lang="fa-IR" sz="3000" dirty="0">
                <a:cs typeface="B Nazanin" pitchFamily="2" charset="-78"/>
              </a:rPr>
              <a:t>استراتژيهاي توسعه ارتباطات و فن آوري اطلاعات </a:t>
            </a:r>
            <a:endParaRPr lang="en-US" sz="3000" dirty="0">
              <a:cs typeface="B Nazanin" pitchFamily="2" charset="-78"/>
            </a:endParaRPr>
          </a:p>
          <a:p>
            <a:pPr marL="342900" indent="-342900">
              <a:lnSpc>
                <a:spcPct val="150000"/>
              </a:lnSpc>
              <a:buFont typeface="Arial" pitchFamily="34" charset="0"/>
              <a:buChar char="•"/>
            </a:pPr>
            <a:r>
              <a:rPr lang="fa-IR" sz="3000" dirty="0">
                <a:cs typeface="B Nazanin" pitchFamily="2" charset="-78"/>
              </a:rPr>
              <a:t>استراتژيهاي مالي و سرمايه گذاري</a:t>
            </a:r>
          </a:p>
        </p:txBody>
      </p:sp>
      <p:sp>
        <p:nvSpPr>
          <p:cNvPr id="3" name="Rectangle 2"/>
          <p:cNvSpPr/>
          <p:nvPr/>
        </p:nvSpPr>
        <p:spPr>
          <a:xfrm>
            <a:off x="3118270" y="836712"/>
            <a:ext cx="5702202" cy="684803"/>
          </a:xfrm>
          <a:prstGeom prst="rect">
            <a:avLst/>
          </a:prstGeom>
        </p:spPr>
        <p:txBody>
          <a:bodyPr wrap="none">
            <a:spAutoFit/>
          </a:bodyPr>
          <a:lstStyle/>
          <a:p>
            <a:pPr>
              <a:lnSpc>
                <a:spcPct val="150000"/>
              </a:lnSpc>
            </a:pPr>
            <a:r>
              <a:rPr lang="fa-IR" sz="2800" b="1" dirty="0">
                <a:cs typeface="B Nazanin" pitchFamily="2" charset="-78"/>
              </a:rPr>
              <a:t>سرفصل استراتژيهاي شرکت یک و </a:t>
            </a:r>
            <a:r>
              <a:rPr lang="fa-IR" sz="2800" b="1" dirty="0" smtClean="0">
                <a:cs typeface="B Nazanin" pitchFamily="2" charset="-78"/>
              </a:rPr>
              <a:t>یک(ادامه)</a:t>
            </a:r>
            <a:endParaRPr lang="en-US" sz="2800" b="1" dirty="0">
              <a:cs typeface="B Nazanin" pitchFamily="2" charset="-78"/>
            </a:endParaRPr>
          </a:p>
        </p:txBody>
      </p:sp>
    </p:spTree>
    <p:extLst>
      <p:ext uri="{BB962C8B-B14F-4D97-AF65-F5344CB8AC3E}">
        <p14:creationId xmlns:p14="http://schemas.microsoft.com/office/powerpoint/2010/main" xmlns="" val="2686294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44834"/>
            <a:ext cx="8568952" cy="6340197"/>
          </a:xfrm>
          <a:prstGeom prst="rect">
            <a:avLst/>
          </a:prstGeom>
        </p:spPr>
        <p:txBody>
          <a:bodyPr wrap="square">
            <a:spAutoFit/>
          </a:bodyPr>
          <a:lstStyle/>
          <a:p>
            <a:r>
              <a:rPr lang="fa-IR" sz="2800" dirty="0" smtClean="0">
                <a:cs typeface="B Nazanin" pitchFamily="2" charset="-78"/>
              </a:rPr>
              <a:t>اهداف سالانه</a:t>
            </a:r>
          </a:p>
          <a:p>
            <a:pPr marL="342900" lvl="0" indent="-342900">
              <a:lnSpc>
                <a:spcPct val="150000"/>
              </a:lnSpc>
              <a:buFont typeface="Arial" pitchFamily="34" charset="0"/>
              <a:buChar char="•"/>
            </a:pPr>
            <a:r>
              <a:rPr lang="fa-IR" sz="2800" dirty="0" smtClean="0">
                <a:cs typeface="B Nazanin" pitchFamily="2" charset="-78"/>
              </a:rPr>
              <a:t>آوردن 2دستگاه </a:t>
            </a:r>
            <a:r>
              <a:rPr lang="fa-IR" sz="2800" dirty="0">
                <a:cs typeface="B Nazanin" pitchFamily="2" charset="-78"/>
              </a:rPr>
              <a:t>جدید خط تولید </a:t>
            </a:r>
            <a:r>
              <a:rPr lang="fa-IR" sz="2800" dirty="0" smtClean="0">
                <a:cs typeface="B Nazanin" pitchFamily="2" charset="-78"/>
              </a:rPr>
              <a:t>با قابلیت چند کاره در </a:t>
            </a:r>
            <a:r>
              <a:rPr lang="fa-IR" sz="2800" dirty="0">
                <a:cs typeface="B Nazanin" pitchFamily="2" charset="-78"/>
              </a:rPr>
              <a:t>جهت تنوع بخشیدن به محصولات</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افزایش 2% به حقوق کارکنان در راستای ایجاد انگیزه در آنان</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اختصاص </a:t>
            </a:r>
            <a:r>
              <a:rPr lang="fa-IR" sz="2800" dirty="0" smtClean="0">
                <a:cs typeface="B Nazanin" pitchFamily="2" charset="-78"/>
              </a:rPr>
              <a:t>13/2%(</a:t>
            </a:r>
            <a:r>
              <a:rPr lang="fa-IR" sz="2800" dirty="0">
                <a:cs typeface="B Nazanin" pitchFamily="2" charset="-78"/>
              </a:rPr>
              <a:t>نرخ معمول صنایع غذایی) به بخش تحقیق و توسعه</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تشکیل صندوق رفاه کارکنان برای رفع نیازهای ضروری کارکنان</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آوردن </a:t>
            </a:r>
            <a:r>
              <a:rPr lang="fa-IR" sz="2800" dirty="0" smtClean="0">
                <a:cs typeface="B Nazanin" pitchFamily="2" charset="-78"/>
              </a:rPr>
              <a:t>2 </a:t>
            </a:r>
            <a:r>
              <a:rPr lang="fa-IR" sz="2800" dirty="0">
                <a:cs typeface="B Nazanin" pitchFamily="2" charset="-78"/>
              </a:rPr>
              <a:t>رشته جدید مهندسی مواد غذایی و تکنسین ماشین آلات کارخانه</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تشکیل یک تیم جوان از رشته های متفاوت برای شناسایی نیاز های بازار و مشتریان</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افزایش 10% صادرات به کشور های حوزه خلیج </a:t>
            </a:r>
            <a:r>
              <a:rPr lang="fa-IR" sz="2800" dirty="0" smtClean="0">
                <a:cs typeface="B Nazanin" pitchFamily="2" charset="-78"/>
              </a:rPr>
              <a:t>فارس</a:t>
            </a:r>
            <a:endParaRPr lang="en-US" sz="2800" dirty="0">
              <a:cs typeface="B Nazanin" pitchFamily="2" charset="-78"/>
            </a:endParaRPr>
          </a:p>
        </p:txBody>
      </p:sp>
    </p:spTree>
    <p:extLst>
      <p:ext uri="{BB962C8B-B14F-4D97-AF65-F5344CB8AC3E}">
        <p14:creationId xmlns:p14="http://schemas.microsoft.com/office/powerpoint/2010/main" xmlns="" val="25396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6555641"/>
          </a:xfrm>
          <a:prstGeom prst="rect">
            <a:avLst/>
          </a:prstGeom>
        </p:spPr>
        <p:txBody>
          <a:bodyPr wrap="square">
            <a:spAutoFit/>
          </a:bodyPr>
          <a:lstStyle/>
          <a:p>
            <a:pPr marL="342900" indent="-342900">
              <a:lnSpc>
                <a:spcPct val="150000"/>
              </a:lnSpc>
              <a:buFont typeface="Arial" pitchFamily="34" charset="0"/>
              <a:buChar char="•"/>
            </a:pPr>
            <a:r>
              <a:rPr lang="fa-IR" sz="2800" dirty="0">
                <a:cs typeface="B Nazanin" pitchFamily="2" charset="-78"/>
              </a:rPr>
              <a:t>اهداف </a:t>
            </a:r>
            <a:r>
              <a:rPr lang="fa-IR" sz="2800" dirty="0" smtClean="0">
                <a:cs typeface="B Nazanin" pitchFamily="2" charset="-78"/>
              </a:rPr>
              <a:t>سالانه</a:t>
            </a:r>
            <a:endParaRPr lang="en-US" sz="2800" dirty="0" smtClean="0">
              <a:cs typeface="B Nazanin" pitchFamily="2" charset="-78"/>
            </a:endParaRPr>
          </a:p>
          <a:p>
            <a:pPr marL="342900" lvl="0" indent="-342900">
              <a:lnSpc>
                <a:spcPct val="150000"/>
              </a:lnSpc>
              <a:buFont typeface="Arial" pitchFamily="34" charset="0"/>
              <a:buChar char="•"/>
            </a:pPr>
            <a:r>
              <a:rPr lang="fa-IR" sz="2800" dirty="0" smtClean="0">
                <a:cs typeface="B Nazanin" pitchFamily="2" charset="-78"/>
              </a:rPr>
              <a:t>بکارگیری </a:t>
            </a:r>
            <a:r>
              <a:rPr lang="fa-IR" sz="2800" dirty="0">
                <a:cs typeface="B Nazanin" pitchFamily="2" charset="-78"/>
              </a:rPr>
              <a:t>آزمایشی فن مهندسی همزمان در جهت انعطاف بخشیدن به فرایند تولید</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بکارگیری آزمایشی روانشناسان صنعتی در محیط کار برای شناسایی نیاز های کارکنان</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طراحی وب سایت های اختصاصی شرکت یک ویک برا تبلیغات الکترونیک</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راه اندازی واحد دریافت ایده و اتاق فکر در کارخانه</a:t>
            </a:r>
            <a:endParaRPr lang="en-US" sz="2800" dirty="0">
              <a:cs typeface="B Nazanin" pitchFamily="2" charset="-78"/>
            </a:endParaRPr>
          </a:p>
          <a:p>
            <a:pPr marL="342900" lvl="0" indent="-342900">
              <a:lnSpc>
                <a:spcPct val="150000"/>
              </a:lnSpc>
              <a:buFont typeface="Arial" pitchFamily="34" charset="0"/>
              <a:buChar char="•"/>
            </a:pPr>
            <a:r>
              <a:rPr lang="fa-IR" sz="2800" dirty="0">
                <a:cs typeface="B Nazanin" pitchFamily="2" charset="-78"/>
              </a:rPr>
              <a:t>اختصاص 5% از درآمد سالانه به بخش سرمایه گذاری و توسعه کارخانه</a:t>
            </a:r>
            <a:endParaRPr lang="en-US" sz="2800" dirty="0">
              <a:cs typeface="B Nazanin" pitchFamily="2" charset="-78"/>
            </a:endParaRPr>
          </a:p>
          <a:p>
            <a:pPr marL="342900" indent="-342900">
              <a:lnSpc>
                <a:spcPct val="150000"/>
              </a:lnSpc>
              <a:buFont typeface="Arial" pitchFamily="34" charset="0"/>
              <a:buChar char="•"/>
            </a:pPr>
            <a:r>
              <a:rPr lang="fa-IR" sz="2800" dirty="0">
                <a:cs typeface="B Nazanin" pitchFamily="2" charset="-78"/>
              </a:rPr>
              <a:t>در دستور کار قرار دادن پروژه چگونگی کاهش آلاینده های زیست محیطی کارخانه</a:t>
            </a:r>
          </a:p>
        </p:txBody>
      </p:sp>
    </p:spTree>
    <p:extLst>
      <p:ext uri="{BB962C8B-B14F-4D97-AF65-F5344CB8AC3E}">
        <p14:creationId xmlns:p14="http://schemas.microsoft.com/office/powerpoint/2010/main" xmlns="" val="2571132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060" y="332656"/>
            <a:ext cx="8280920" cy="7794441"/>
          </a:xfrm>
          <a:prstGeom prst="rect">
            <a:avLst/>
          </a:prstGeom>
          <a:noFill/>
        </p:spPr>
        <p:txBody>
          <a:bodyPr wrap="square" rtlCol="1">
            <a:spAutoFit/>
          </a:bodyPr>
          <a:lstStyle/>
          <a:p>
            <a:pPr lvl="0">
              <a:lnSpc>
                <a:spcPct val="150000"/>
              </a:lnSpc>
            </a:pPr>
            <a:r>
              <a:rPr lang="fa-IR" sz="2800" b="1" dirty="0">
                <a:cs typeface="B Nazanin" pitchFamily="2" charset="-78"/>
              </a:rPr>
              <a:t>سیاست ها و خط مشی ها</a:t>
            </a:r>
          </a:p>
          <a:p>
            <a:pPr marL="342900" lvl="0" indent="-342900">
              <a:lnSpc>
                <a:spcPct val="150000"/>
              </a:lnSpc>
              <a:buFont typeface="Arial" pitchFamily="34" charset="0"/>
              <a:buChar char="•"/>
            </a:pPr>
            <a:r>
              <a:rPr lang="fa-IR" sz="2800" dirty="0" smtClean="0">
                <a:cs typeface="B Nazanin" pitchFamily="2" charset="-78"/>
              </a:rPr>
              <a:t>تعهد </a:t>
            </a:r>
            <a:r>
              <a:rPr lang="fa-IR" sz="2800" dirty="0">
                <a:cs typeface="B Nazanin" pitchFamily="2" charset="-78"/>
              </a:rPr>
              <a:t>به مشتريان : تعهد به برقراري ارتباط مستقيم، فراهم‌كردن بهترين محصول و خدمت براساس فناوري استاندارد محور.</a:t>
            </a:r>
          </a:p>
          <a:p>
            <a:pPr marL="342900" lvl="0" indent="-342900">
              <a:lnSpc>
                <a:spcPct val="150000"/>
              </a:lnSpc>
              <a:buFont typeface="Arial" pitchFamily="34" charset="0"/>
              <a:buChar char="•"/>
            </a:pPr>
            <a:r>
              <a:rPr lang="fa-IR" sz="2800" dirty="0">
                <a:cs typeface="B Nazanin" pitchFamily="2" charset="-78"/>
              </a:rPr>
              <a:t>ارتباط مستقیم  : تعهد به بی واسطگی کارکنان در همه چیز؛ در کار با کارکنان ، مشتریان ، تامین کنندگان و...</a:t>
            </a:r>
          </a:p>
          <a:p>
            <a:pPr marL="342900" lvl="0" indent="-342900">
              <a:lnSpc>
                <a:spcPct val="150000"/>
              </a:lnSpc>
              <a:buFont typeface="Arial" pitchFamily="34" charset="0"/>
              <a:buChar char="•"/>
            </a:pPr>
            <a:r>
              <a:rPr lang="fa-IR" sz="2800" dirty="0" smtClean="0">
                <a:cs typeface="B Nazanin" pitchFamily="2" charset="-78"/>
              </a:rPr>
              <a:t>شهروند </a:t>
            </a:r>
            <a:r>
              <a:rPr lang="fa-IR" sz="2800" dirty="0">
                <a:cs typeface="B Nazanin" pitchFamily="2" charset="-78"/>
              </a:rPr>
              <a:t>جهاني بودن : مشاركت در مسئوليت جهاني نسبت به درك قوانين وارزشها و فرهنگ.</a:t>
            </a:r>
          </a:p>
          <a:p>
            <a:pPr marL="342900" lvl="0" indent="-342900">
              <a:lnSpc>
                <a:spcPct val="150000"/>
              </a:lnSpc>
              <a:buFont typeface="Arial" pitchFamily="34" charset="0"/>
              <a:buChar char="•"/>
            </a:pPr>
            <a:r>
              <a:rPr lang="fa-IR" sz="2800" dirty="0" smtClean="0">
                <a:cs typeface="B Nazanin" pitchFamily="2" charset="-78"/>
              </a:rPr>
              <a:t>موفقيت تيمي : تعهد </a:t>
            </a:r>
            <a:r>
              <a:rPr lang="fa-IR" sz="2800" dirty="0">
                <a:cs typeface="B Nazanin" pitchFamily="2" charset="-78"/>
              </a:rPr>
              <a:t>به كار تيمي و يادگيري و توسعه از اين طريق</a:t>
            </a:r>
            <a:r>
              <a:rPr lang="fa-IR" sz="2800" dirty="0" smtClean="0">
                <a:cs typeface="B Nazanin" pitchFamily="2" charset="-78"/>
              </a:rPr>
              <a:t>.</a:t>
            </a:r>
          </a:p>
          <a:p>
            <a:pPr marL="342900" lvl="0" indent="-342900">
              <a:lnSpc>
                <a:spcPct val="150000"/>
              </a:lnSpc>
              <a:buFont typeface="Arial" pitchFamily="34" charset="0"/>
              <a:buChar char="•"/>
            </a:pPr>
            <a:r>
              <a:rPr lang="fa-IR" sz="2800" dirty="0" smtClean="0">
                <a:cs typeface="B Nazanin" pitchFamily="2" charset="-78"/>
              </a:rPr>
              <a:t>شوق به تعالی : اشتیاق به تعالی و پیروزی در هر کاری که انجام می دهیم</a:t>
            </a:r>
            <a:r>
              <a:rPr lang="en-US" sz="2800" dirty="0" smtClean="0">
                <a:cs typeface="B Nazanin" pitchFamily="2" charset="-78"/>
              </a:rPr>
              <a:t>.</a:t>
            </a:r>
            <a:endParaRPr lang="fa-IR" sz="2800" dirty="0" smtClean="0">
              <a:cs typeface="B Nazanin" pitchFamily="2" charset="-78"/>
            </a:endParaRPr>
          </a:p>
          <a:p>
            <a:pPr lvl="0">
              <a:lnSpc>
                <a:spcPct val="150000"/>
              </a:lnSpc>
            </a:pPr>
            <a:endParaRPr lang="fa-IR" sz="2800" dirty="0" smtClean="0">
              <a:cs typeface="B Nazanin" pitchFamily="2" charset="-78"/>
            </a:endParaRPr>
          </a:p>
          <a:p>
            <a:pPr lvl="0">
              <a:lnSpc>
                <a:spcPct val="150000"/>
              </a:lnSpc>
            </a:pPr>
            <a:endParaRPr lang="fa-IR" sz="2800" dirty="0">
              <a:cs typeface="B Nazanin" pitchFamily="2" charset="-78"/>
            </a:endParaRPr>
          </a:p>
        </p:txBody>
      </p:sp>
    </p:spTree>
    <p:extLst>
      <p:ext uri="{BB962C8B-B14F-4D97-AF65-F5344CB8AC3E}">
        <p14:creationId xmlns:p14="http://schemas.microsoft.com/office/powerpoint/2010/main" xmlns="" val="1432937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714576884"/>
              </p:ext>
            </p:extLst>
          </p:nvPr>
        </p:nvGraphicFramePr>
        <p:xfrm>
          <a:off x="251522" y="417649"/>
          <a:ext cx="8568951" cy="6539743"/>
        </p:xfrm>
        <a:graphic>
          <a:graphicData uri="http://schemas.openxmlformats.org/drawingml/2006/table">
            <a:tbl>
              <a:tblPr rtl="1" firstRow="1" bandRow="1">
                <a:tableStyleId>{8EC20E35-A176-4012-BC5E-935CFFF8708E}</a:tableStyleId>
              </a:tblPr>
              <a:tblGrid>
                <a:gridCol w="2856317"/>
                <a:gridCol w="2856317"/>
                <a:gridCol w="2856317"/>
              </a:tblGrid>
              <a:tr h="1774189">
                <a:tc>
                  <a:txBody>
                    <a:bodyPr/>
                    <a:lstStyle/>
                    <a:p>
                      <a:pPr algn="r" rtl="1"/>
                      <a:endParaRPr lang="fa-IR" dirty="0"/>
                    </a:p>
                  </a:txBody>
                  <a:tcPr/>
                </a:tc>
                <a:tc>
                  <a:txBody>
                    <a:bodyPr/>
                    <a:lstStyle/>
                    <a:p>
                      <a:pPr algn="r" rtl="1"/>
                      <a:r>
                        <a:rPr lang="fa-IR" dirty="0" smtClean="0"/>
                        <a:t> نقاط قوت:</a:t>
                      </a:r>
                    </a:p>
                    <a:p>
                      <a:pPr marL="342900" indent="-342900" algn="r" rtl="1">
                        <a:buFont typeface="Arial" pitchFamily="34" charset="0"/>
                        <a:buChar char="•"/>
                      </a:pPr>
                      <a:r>
                        <a:rPr lang="fa-IR" sz="1400" dirty="0" smtClean="0"/>
                        <a:t>کیفیت جزئی از فرهنگ یک و یک ‏است</a:t>
                      </a:r>
                    </a:p>
                    <a:p>
                      <a:pPr marL="342900" indent="-342900" algn="r" rtl="1">
                        <a:buFont typeface="Arial" pitchFamily="34" charset="0"/>
                        <a:buChar char="•"/>
                      </a:pPr>
                      <a:r>
                        <a:rPr lang="fa-IR" sz="1400" dirty="0" smtClean="0"/>
                        <a:t>تجهیزات مدرن</a:t>
                      </a:r>
                    </a:p>
                    <a:p>
                      <a:pPr marL="342900" indent="-342900" algn="r" rtl="1">
                        <a:buFont typeface="Arial" pitchFamily="34" charset="0"/>
                        <a:buChar char="•"/>
                      </a:pPr>
                      <a:r>
                        <a:rPr lang="fa-IR" sz="1400" dirty="0" smtClean="0"/>
                        <a:t>نیروهای متخصص و دانشی</a:t>
                      </a:r>
                    </a:p>
                    <a:p>
                      <a:pPr marL="342900" indent="-342900" algn="r" rtl="1">
                        <a:buFont typeface="Arial" pitchFamily="34" charset="0"/>
                        <a:buChar char="•"/>
                      </a:pPr>
                      <a:r>
                        <a:rPr lang="fa-IR" sz="1400" dirty="0" smtClean="0"/>
                        <a:t>فرمولاسیون جدید مواد غذائی</a:t>
                      </a:r>
                    </a:p>
                    <a:p>
                      <a:pPr algn="r" rtl="1"/>
                      <a:endParaRPr lang="fa-IR" sz="1400" dirty="0"/>
                    </a:p>
                  </a:txBody>
                  <a:tcPr/>
                </a:tc>
                <a:tc>
                  <a:txBody>
                    <a:bodyPr/>
                    <a:lstStyle/>
                    <a:p>
                      <a:pPr algn="r" rtl="1"/>
                      <a:r>
                        <a:rPr lang="fa-IR" dirty="0" smtClean="0"/>
                        <a:t> نقاط ضعف:</a:t>
                      </a:r>
                    </a:p>
                    <a:p>
                      <a:pPr marL="342900" indent="-342900" algn="r" rtl="1">
                        <a:buFont typeface="Arial" pitchFamily="34" charset="0"/>
                        <a:buChar char="•"/>
                      </a:pPr>
                      <a:r>
                        <a:rPr lang="fa-IR" sz="1400" dirty="0" smtClean="0"/>
                        <a:t>عدم انطباق ساختار با استراتژی کلی ‏سازمان</a:t>
                      </a:r>
                    </a:p>
                    <a:p>
                      <a:pPr marL="342900" indent="-342900" algn="r" rtl="1">
                        <a:buFont typeface="Arial" pitchFamily="34" charset="0"/>
                        <a:buChar char="•"/>
                      </a:pPr>
                      <a:r>
                        <a:rPr lang="fa-IR" sz="1400" dirty="0" smtClean="0"/>
                        <a:t>فقدان نظام انگیزشی کارآمد</a:t>
                      </a:r>
                    </a:p>
                    <a:p>
                      <a:pPr marL="342900" indent="-342900" algn="r" rtl="1">
                        <a:buFont typeface="Arial" pitchFamily="34" charset="0"/>
                        <a:buChar char="•"/>
                      </a:pPr>
                      <a:r>
                        <a:rPr lang="fa-IR" sz="1400" dirty="0" smtClean="0"/>
                        <a:t>نبود امنیت شغلی</a:t>
                      </a:r>
                    </a:p>
                    <a:p>
                      <a:pPr marL="342900" indent="-342900" algn="r" rtl="1">
                        <a:buFont typeface="Arial" pitchFamily="34" charset="0"/>
                        <a:buChar char="•"/>
                      </a:pPr>
                      <a:r>
                        <a:rPr lang="fa-IR" sz="1400" dirty="0" smtClean="0"/>
                        <a:t>ضعف تبلیغاتی</a:t>
                      </a:r>
                    </a:p>
                    <a:p>
                      <a:pPr algn="r" rtl="1"/>
                      <a:endParaRPr lang="fa-IR" dirty="0"/>
                    </a:p>
                  </a:txBody>
                  <a:tcPr/>
                </a:tc>
              </a:tr>
              <a:tr h="2351425">
                <a:tc>
                  <a:txBody>
                    <a:bodyPr/>
                    <a:lstStyle/>
                    <a:p>
                      <a:pPr algn="r" rtl="1"/>
                      <a:r>
                        <a:rPr lang="fa-IR" dirty="0" smtClean="0"/>
                        <a:t> فرصت ها:</a:t>
                      </a:r>
                    </a:p>
                    <a:p>
                      <a:pPr marL="342900" indent="-342900" algn="r" rtl="1">
                        <a:buFont typeface="Arial" pitchFamily="34" charset="0"/>
                        <a:buChar char="•"/>
                      </a:pPr>
                      <a:r>
                        <a:rPr lang="fa-IR" sz="1400" kern="1200" dirty="0" smtClean="0">
                          <a:effectLst/>
                        </a:rPr>
                        <a:t>موقعیت جغرافیایی</a:t>
                      </a:r>
                    </a:p>
                    <a:p>
                      <a:pPr marL="342900" indent="-342900" algn="r" rtl="1">
                        <a:buFont typeface="Arial" pitchFamily="34" charset="0"/>
                        <a:buChar char="•"/>
                      </a:pPr>
                      <a:r>
                        <a:rPr lang="fa-IR" sz="1400" kern="1200" dirty="0" smtClean="0">
                          <a:effectLst/>
                        </a:rPr>
                        <a:t>وجود قوانین حامی تولیدات داخلی</a:t>
                      </a:r>
                      <a:endParaRPr lang="en-US" sz="1400" kern="1200" dirty="0" smtClean="0">
                        <a:effectLst/>
                      </a:endParaRPr>
                    </a:p>
                    <a:p>
                      <a:pPr marL="342900" indent="-342900" algn="r" rtl="1">
                        <a:buFont typeface="Arial" pitchFamily="34" charset="0"/>
                        <a:buChar char="•"/>
                      </a:pPr>
                      <a:r>
                        <a:rPr lang="fa-IR" sz="1400" kern="1200" dirty="0" smtClean="0">
                          <a:effectLst/>
                        </a:rPr>
                        <a:t>رشد نجومی استفاده از غذاهای آماده</a:t>
                      </a:r>
                      <a:endParaRPr lang="en-US" sz="1400" kern="1200" dirty="0" smtClean="0">
                        <a:effectLst/>
                      </a:endParaRPr>
                    </a:p>
                    <a:p>
                      <a:pPr marL="342900" indent="-342900" algn="r" rtl="1">
                        <a:buFont typeface="Arial" pitchFamily="34" charset="0"/>
                        <a:buChar char="•"/>
                      </a:pPr>
                      <a:r>
                        <a:rPr lang="fa-IR" sz="1400" kern="1200" dirty="0" smtClean="0">
                          <a:effectLst/>
                        </a:rPr>
                        <a:t>شناخته بودن برند یک ویک در دنیا</a:t>
                      </a:r>
                      <a:endParaRPr lang="en-US" sz="1400" kern="1200" dirty="0" smtClean="0">
                        <a:effectLst/>
                      </a:endParaRPr>
                    </a:p>
                    <a:p>
                      <a:pPr algn="r" rtl="1"/>
                      <a:endParaRPr lang="fa-IR" dirty="0"/>
                    </a:p>
                  </a:txBody>
                  <a:tcPr/>
                </a:tc>
                <a:tc>
                  <a:txBody>
                    <a:bodyPr/>
                    <a:lstStyle/>
                    <a:p>
                      <a:pPr algn="r" rtl="1"/>
                      <a:r>
                        <a:rPr lang="fa-IR" dirty="0" smtClean="0"/>
                        <a:t>استراتژی های</a:t>
                      </a:r>
                      <a:r>
                        <a:rPr lang="en-US" dirty="0" smtClean="0"/>
                        <a:t>SO </a:t>
                      </a:r>
                      <a:r>
                        <a:rPr lang="fa-IR" dirty="0" smtClean="0"/>
                        <a:t>:</a:t>
                      </a:r>
                    </a:p>
                    <a:p>
                      <a:pPr algn="r" rtl="1"/>
                      <a:r>
                        <a:rPr lang="fa-IR" sz="1400" dirty="0" smtClean="0"/>
                        <a:t>محصولات باکیفیت اززمین حاصلخیز</a:t>
                      </a:r>
                    </a:p>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effectLst/>
                        </a:rPr>
                        <a:t>تولید ملی با</a:t>
                      </a:r>
                      <a:r>
                        <a:rPr lang="fa-IR" sz="1400" kern="1200" baseline="0" dirty="0" smtClean="0">
                          <a:effectLst/>
                        </a:rPr>
                        <a:t> </a:t>
                      </a:r>
                      <a:r>
                        <a:rPr lang="fa-IR" sz="1400" kern="1200" dirty="0" smtClean="0">
                          <a:effectLst/>
                        </a:rPr>
                        <a:t>قوانین حامی تولیدات داخلی</a:t>
                      </a:r>
                    </a:p>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effectLst/>
                        </a:rPr>
                        <a:t>رسوخ در بازارها با رشد نجومی استفاده از غذاهای آماده</a:t>
                      </a:r>
                    </a:p>
                    <a:p>
                      <a:pPr marL="0" marR="0" indent="0" algn="r" defTabSz="914400" rtl="1" eaLnBrk="1" fontAlgn="auto" latinLnBrk="0" hangingPunct="1">
                        <a:lnSpc>
                          <a:spcPct val="100000"/>
                        </a:lnSpc>
                        <a:spcBef>
                          <a:spcPts val="0"/>
                        </a:spcBef>
                        <a:spcAft>
                          <a:spcPts val="0"/>
                        </a:spcAft>
                        <a:buClrTx/>
                        <a:buSzTx/>
                        <a:buFontTx/>
                        <a:buNone/>
                        <a:tabLst/>
                        <a:defRPr/>
                      </a:pPr>
                      <a:r>
                        <a:rPr lang="fa-IR" sz="1400" kern="1200" dirty="0" smtClean="0">
                          <a:effectLst/>
                        </a:rPr>
                        <a:t>نیروی متخصص و دانشی برآورد کننده زنجیره</a:t>
                      </a:r>
                      <a:r>
                        <a:rPr lang="fa-IR" sz="1400" kern="1200" baseline="0" dirty="0" smtClean="0">
                          <a:effectLst/>
                        </a:rPr>
                        <a:t> ارزش موفقیت شرکت است</a:t>
                      </a:r>
                      <a:endParaRPr lang="en-US" sz="1100" kern="1200" dirty="0" smtClean="0">
                        <a:effectLst/>
                      </a:endParaRPr>
                    </a:p>
                    <a:p>
                      <a:pPr algn="r" rtl="1"/>
                      <a:endParaRPr lang="fa-IR" sz="1400" dirty="0"/>
                    </a:p>
                  </a:txBody>
                  <a:tcPr/>
                </a:tc>
                <a:tc>
                  <a:txBody>
                    <a:bodyPr/>
                    <a:lstStyle/>
                    <a:p>
                      <a:pPr algn="r" rtl="1"/>
                      <a:r>
                        <a:rPr lang="fa-IR" dirty="0" smtClean="0"/>
                        <a:t>استراتژی های </a:t>
                      </a:r>
                      <a:r>
                        <a:rPr lang="en-US" dirty="0" smtClean="0"/>
                        <a:t>WO</a:t>
                      </a:r>
                      <a:r>
                        <a:rPr lang="fa-IR" dirty="0" smtClean="0"/>
                        <a:t>:</a:t>
                      </a:r>
                    </a:p>
                    <a:p>
                      <a:pPr algn="r" rtl="1"/>
                      <a:r>
                        <a:rPr lang="fa-IR" sz="1400" dirty="0" smtClean="0"/>
                        <a:t>ساختار چابک فرصتی است برای رقابت در بازارهای</a:t>
                      </a:r>
                      <a:r>
                        <a:rPr lang="fa-IR" sz="1400" baseline="0" dirty="0" smtClean="0"/>
                        <a:t> جهانی</a:t>
                      </a:r>
                    </a:p>
                    <a:p>
                      <a:pPr algn="r" rtl="1"/>
                      <a:r>
                        <a:rPr lang="fa-IR" sz="1400" u="none" strike="noStrike" kern="1200" baseline="0" dirty="0" smtClean="0"/>
                        <a:t>توسعه بازار لزوم دارا بودن سيستم توزيع بسيار قوي است</a:t>
                      </a:r>
                    </a:p>
                    <a:p>
                      <a:pPr algn="r" rtl="1"/>
                      <a:r>
                        <a:rPr lang="fa-IR" sz="1400" u="none" strike="noStrike" kern="1200" baseline="0" dirty="0" smtClean="0"/>
                        <a:t>کارکنان شاد کلرکنانی مولد اند</a:t>
                      </a:r>
                    </a:p>
                    <a:p>
                      <a:pPr algn="r" rtl="1"/>
                      <a:r>
                        <a:rPr lang="fa-IR" sz="1100" baseline="0" dirty="0" smtClean="0"/>
                        <a:t>ا</a:t>
                      </a:r>
                      <a:r>
                        <a:rPr lang="fa-IR" sz="1400" dirty="0" smtClean="0"/>
                        <a:t>ستخدام بلند مدت برای ایجاد نیروی کار متعهد</a:t>
                      </a:r>
                      <a:endParaRPr lang="fa-IR" sz="1400" dirty="0"/>
                    </a:p>
                  </a:txBody>
                  <a:tcPr/>
                </a:tc>
              </a:tr>
              <a:tr h="2414129">
                <a:tc>
                  <a:txBody>
                    <a:bodyPr/>
                    <a:lstStyle/>
                    <a:p>
                      <a:pPr algn="r" rtl="1"/>
                      <a:r>
                        <a:rPr lang="fa-IR" dirty="0" smtClean="0"/>
                        <a:t> تهدیدها:</a:t>
                      </a:r>
                    </a:p>
                    <a:p>
                      <a:pPr marL="342900" indent="-342900" algn="r" rtl="1">
                        <a:buFont typeface="Arial" pitchFamily="34" charset="0"/>
                        <a:buChar char="•"/>
                      </a:pPr>
                      <a:r>
                        <a:rPr lang="fa-IR" sz="1400" kern="1200" dirty="0" smtClean="0">
                          <a:effectLst/>
                        </a:rPr>
                        <a:t>افزایش تعداد صنایع غذایی که تولیدات مشابهی دارند</a:t>
                      </a:r>
                      <a:endParaRPr lang="en-US" sz="1400" kern="1200" dirty="0" smtClean="0">
                        <a:effectLst/>
                      </a:endParaRPr>
                    </a:p>
                    <a:p>
                      <a:pPr marL="342900" indent="-342900" algn="r" rtl="1">
                        <a:buFont typeface="Arial" pitchFamily="34" charset="0"/>
                        <a:buChar char="•"/>
                      </a:pPr>
                      <a:r>
                        <a:rPr lang="fa-IR" sz="1400" kern="1200" dirty="0" smtClean="0">
                          <a:effectLst/>
                        </a:rPr>
                        <a:t>شرایط اقتصادی نامطلوب حال حاضر</a:t>
                      </a:r>
                      <a:endParaRPr lang="en-US" sz="1400" kern="1200" dirty="0" smtClean="0">
                        <a:effectLst/>
                      </a:endParaRPr>
                    </a:p>
                    <a:p>
                      <a:pPr marL="342900" indent="-342900" algn="r" rtl="1">
                        <a:buFont typeface="Arial" pitchFamily="34" charset="0"/>
                        <a:buChar char="•"/>
                      </a:pPr>
                      <a:r>
                        <a:rPr lang="fa-IR" sz="1400" kern="1200" dirty="0" smtClean="0">
                          <a:effectLst/>
                        </a:rPr>
                        <a:t>بی ثباتی قوانین و مقررات اقتصادی</a:t>
                      </a:r>
                      <a:endParaRPr lang="en-US" sz="1400" kern="1200" dirty="0" smtClean="0">
                        <a:effectLst/>
                      </a:endParaRPr>
                    </a:p>
                    <a:p>
                      <a:pPr marL="342900" indent="-342900" algn="r" rtl="1">
                        <a:buFont typeface="Arial" pitchFamily="34" charset="0"/>
                        <a:buChar char="•"/>
                      </a:pPr>
                      <a:r>
                        <a:rPr lang="fa-IR" sz="1400" kern="1200" dirty="0" smtClean="0">
                          <a:effectLst/>
                        </a:rPr>
                        <a:t>فقدان سیاست ها و خط مشی های جامع صنعتی</a:t>
                      </a:r>
                      <a:endParaRPr lang="en-US" sz="1400" kern="1200" dirty="0" smtClean="0">
                        <a:effectLst/>
                      </a:endParaRPr>
                    </a:p>
                    <a:p>
                      <a:pPr algn="r" rtl="1"/>
                      <a:endParaRPr lang="fa-IR" dirty="0"/>
                    </a:p>
                  </a:txBody>
                  <a:tcPr/>
                </a:tc>
                <a:tc>
                  <a:txBody>
                    <a:bodyPr/>
                    <a:lstStyle/>
                    <a:p>
                      <a:pPr algn="r" rtl="1"/>
                      <a:r>
                        <a:rPr lang="fa-IR" dirty="0" smtClean="0"/>
                        <a:t>استراتژی</a:t>
                      </a:r>
                      <a:r>
                        <a:rPr lang="fa-IR" baseline="0" dirty="0" smtClean="0"/>
                        <a:t> های </a:t>
                      </a:r>
                      <a:r>
                        <a:rPr lang="en-US" baseline="0" dirty="0" smtClean="0"/>
                        <a:t>ST</a:t>
                      </a:r>
                      <a:r>
                        <a:rPr lang="fa-IR" baseline="0" dirty="0" smtClean="0"/>
                        <a:t>:</a:t>
                      </a:r>
                    </a:p>
                    <a:p>
                      <a:pPr algn="r" rtl="1"/>
                      <a:r>
                        <a:rPr lang="fa-IR" sz="1400" dirty="0" smtClean="0"/>
                        <a:t>افزایش کیفیت رمز موفقیت است</a:t>
                      </a:r>
                    </a:p>
                    <a:p>
                      <a:pPr algn="r" rtl="1"/>
                      <a:r>
                        <a:rPr lang="fa-IR" sz="1400" dirty="0" smtClean="0"/>
                        <a:t>استراتژی دانش</a:t>
                      </a:r>
                      <a:r>
                        <a:rPr lang="fa-IR" sz="1400" baseline="0" dirty="0" smtClean="0"/>
                        <a:t> بنیان برای غلبه بر شرایط نامطلوب</a:t>
                      </a:r>
                    </a:p>
                    <a:p>
                      <a:pPr algn="r" rtl="1"/>
                      <a:r>
                        <a:rPr lang="fa-IR" sz="1400" dirty="0" smtClean="0"/>
                        <a:t>فورمولاسیون جدید مواد غذایی یک ویک مزیتی برای شرکت است</a:t>
                      </a:r>
                    </a:p>
                    <a:p>
                      <a:pPr algn="r" rtl="1"/>
                      <a:r>
                        <a:rPr lang="fa-IR" sz="1400" dirty="0" smtClean="0"/>
                        <a:t>تجهیزات با قابلیت چند کاره برای</a:t>
                      </a:r>
                      <a:r>
                        <a:rPr lang="fa-IR" sz="1400" baseline="0" dirty="0" smtClean="0"/>
                        <a:t> ایجاد تنوع در محصولات تولیدی</a:t>
                      </a:r>
                      <a:endParaRPr lang="fa-IR" sz="1400" dirty="0"/>
                    </a:p>
                  </a:txBody>
                  <a:tcPr/>
                </a:tc>
                <a:tc>
                  <a:txBody>
                    <a:bodyPr/>
                    <a:lstStyle/>
                    <a:p>
                      <a:pPr algn="r" rtl="1"/>
                      <a:r>
                        <a:rPr lang="fa-IR" dirty="0" smtClean="0"/>
                        <a:t>استراتژی های </a:t>
                      </a:r>
                      <a:r>
                        <a:rPr lang="en-US" dirty="0" smtClean="0"/>
                        <a:t>WT</a:t>
                      </a:r>
                      <a:r>
                        <a:rPr lang="fa-IR" dirty="0" smtClean="0"/>
                        <a:t>:</a:t>
                      </a:r>
                    </a:p>
                    <a:p>
                      <a:pPr algn="r" rtl="1"/>
                      <a:r>
                        <a:rPr lang="fa-IR" sz="1400" dirty="0" smtClean="0"/>
                        <a:t>تقویت </a:t>
                      </a:r>
                      <a:r>
                        <a:rPr lang="en-US" sz="1400" dirty="0" smtClean="0"/>
                        <a:t>R&amp;D</a:t>
                      </a:r>
                      <a:r>
                        <a:rPr lang="fa-IR" sz="1400" dirty="0" smtClean="0"/>
                        <a:t> برای کاهش احتمال زوال شرکت در شرایط نامطلوب</a:t>
                      </a:r>
                    </a:p>
                    <a:p>
                      <a:pPr algn="r" rtl="1"/>
                      <a:r>
                        <a:rPr lang="fa-IR" sz="1400" dirty="0" smtClean="0"/>
                        <a:t>تقویت حوزه تبلیغات برای کاهش</a:t>
                      </a:r>
                      <a:r>
                        <a:rPr lang="fa-IR" sz="1400" baseline="0" dirty="0" smtClean="0"/>
                        <a:t> ریسک از دست دادن بازار</a:t>
                      </a:r>
                    </a:p>
                    <a:p>
                      <a:pPr algn="r" rtl="1"/>
                      <a:r>
                        <a:rPr lang="fa-IR" sz="1400" u="none" strike="noStrike" kern="1200" baseline="0" dirty="0" smtClean="0"/>
                        <a:t>سطح انتظارات بالاي مشتريان مستلزم تحويل سريه و به موقع محصول است</a:t>
                      </a:r>
                      <a:endParaRPr lang="fa-IR" sz="1100" u="none" strike="noStrike" kern="1200" baseline="0" dirty="0" smtClean="0"/>
                    </a:p>
                    <a:p>
                      <a:pPr algn="r" rtl="1"/>
                      <a:r>
                        <a:rPr lang="fa-IR" sz="1200" u="none" strike="noStrike" kern="1200" baseline="0" dirty="0" smtClean="0"/>
                        <a:t>بیمه کارکنان راهی است برای مقابله با بی ثباتی های قوانین و مقررات</a:t>
                      </a:r>
                      <a:endParaRPr lang="fa-IR" sz="1600" b="0" i="0" u="none" strike="noStrike" kern="1200" baseline="0" dirty="0" smtClean="0">
                        <a:solidFill>
                          <a:schemeClr val="dk1"/>
                        </a:solidFill>
                        <a:latin typeface="+mn-lt"/>
                        <a:ea typeface="+mn-ea"/>
                        <a:cs typeface="+mn-cs"/>
                      </a:endParaRPr>
                    </a:p>
                  </a:txBody>
                  <a:tcPr/>
                </a:tc>
              </a:tr>
            </a:tbl>
          </a:graphicData>
        </a:graphic>
      </p:graphicFrame>
      <p:sp>
        <p:nvSpPr>
          <p:cNvPr id="6" name="TextBox 5"/>
          <p:cNvSpPr txBox="1"/>
          <p:nvPr/>
        </p:nvSpPr>
        <p:spPr>
          <a:xfrm>
            <a:off x="6659198" y="1509567"/>
            <a:ext cx="1224136" cy="584775"/>
          </a:xfrm>
          <a:prstGeom prst="rect">
            <a:avLst/>
          </a:prstGeom>
          <a:noFill/>
        </p:spPr>
        <p:txBody>
          <a:bodyPr wrap="square" rtlCol="1">
            <a:spAutoFit/>
          </a:bodyPr>
          <a:lstStyle/>
          <a:p>
            <a:r>
              <a:rPr lang="fa-IR" sz="1600" dirty="0" smtClean="0"/>
              <a:t>عوامل خارجی(</a:t>
            </a:r>
            <a:r>
              <a:rPr lang="en-US" sz="1600" dirty="0" smtClean="0"/>
              <a:t>(</a:t>
            </a:r>
            <a:r>
              <a:rPr lang="en-US" sz="1600" dirty="0" smtClean="0">
                <a:cs typeface="+mj-cs"/>
              </a:rPr>
              <a:t>EFAS</a:t>
            </a:r>
            <a:endParaRPr lang="fa-IR" sz="1600" dirty="0">
              <a:cs typeface="+mj-cs"/>
            </a:endParaRPr>
          </a:p>
        </p:txBody>
      </p:sp>
      <p:sp>
        <p:nvSpPr>
          <p:cNvPr id="7" name="TextBox 6"/>
          <p:cNvSpPr txBox="1"/>
          <p:nvPr/>
        </p:nvSpPr>
        <p:spPr>
          <a:xfrm>
            <a:off x="5770755" y="930757"/>
            <a:ext cx="1152128" cy="584775"/>
          </a:xfrm>
          <a:prstGeom prst="rect">
            <a:avLst/>
          </a:prstGeom>
          <a:noFill/>
        </p:spPr>
        <p:txBody>
          <a:bodyPr wrap="square" rtlCol="1">
            <a:spAutoFit/>
          </a:bodyPr>
          <a:lstStyle/>
          <a:p>
            <a:r>
              <a:rPr lang="fa-IR" sz="1600" dirty="0" smtClean="0"/>
              <a:t>عوامل داخلی(</a:t>
            </a:r>
            <a:r>
              <a:rPr lang="en-US" sz="1600" dirty="0" smtClean="0">
                <a:cs typeface="+mj-cs"/>
              </a:rPr>
              <a:t>IFAS</a:t>
            </a:r>
            <a:r>
              <a:rPr lang="fa-IR" sz="1600" dirty="0" smtClean="0">
                <a:cs typeface="+mj-cs"/>
              </a:rPr>
              <a:t>)</a:t>
            </a:r>
            <a:endParaRPr lang="fa-IR" sz="1600" dirty="0">
              <a:cs typeface="+mj-cs"/>
            </a:endParaRPr>
          </a:p>
        </p:txBody>
      </p:sp>
      <p:sp>
        <p:nvSpPr>
          <p:cNvPr id="8" name="TextBox 7"/>
          <p:cNvSpPr txBox="1"/>
          <p:nvPr/>
        </p:nvSpPr>
        <p:spPr>
          <a:xfrm>
            <a:off x="1115616" y="-99392"/>
            <a:ext cx="7247427" cy="461665"/>
          </a:xfrm>
          <a:prstGeom prst="rect">
            <a:avLst/>
          </a:prstGeom>
          <a:noFill/>
        </p:spPr>
        <p:txBody>
          <a:bodyPr wrap="square" rtlCol="1">
            <a:spAutoFit/>
          </a:bodyPr>
          <a:lstStyle/>
          <a:p>
            <a:pPr algn="ctr"/>
            <a:r>
              <a:rPr lang="fa-IR" sz="2400" b="1" dirty="0" smtClean="0"/>
              <a:t>ماتریس</a:t>
            </a:r>
            <a:r>
              <a:rPr lang="en-US" sz="2400" b="1" dirty="0" err="1" smtClean="0">
                <a:cs typeface="+mj-cs"/>
              </a:rPr>
              <a:t>swot</a:t>
            </a:r>
            <a:endParaRPr lang="fa-IR" sz="2400" b="1" dirty="0"/>
          </a:p>
        </p:txBody>
      </p:sp>
    </p:spTree>
    <p:extLst>
      <p:ext uri="{BB962C8B-B14F-4D97-AF65-F5344CB8AC3E}">
        <p14:creationId xmlns:p14="http://schemas.microsoft.com/office/powerpoint/2010/main" xmlns="" val="364288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images.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395536" y="3068960"/>
            <a:ext cx="3528392" cy="2976089"/>
          </a:xfrm>
          <a:prstGeom prst="rect">
            <a:avLst/>
          </a:prstGeom>
        </p:spPr>
      </p:pic>
      <p:pic>
        <p:nvPicPr>
          <p:cNvPr id="3" name="Content Placeholder 5" descr="Pakshoo.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a:xfrm>
            <a:off x="4932040" y="2276871"/>
            <a:ext cx="3762375" cy="3768177"/>
          </a:xfrm>
          <a:prstGeom prst="rect">
            <a:avLst/>
          </a:prstGeom>
        </p:spPr>
      </p:pic>
      <p:sp>
        <p:nvSpPr>
          <p:cNvPr id="4" name="TextBox 3"/>
          <p:cNvSpPr txBox="1"/>
          <p:nvPr/>
        </p:nvSpPr>
        <p:spPr>
          <a:xfrm>
            <a:off x="1115616" y="724634"/>
            <a:ext cx="7247427" cy="584775"/>
          </a:xfrm>
          <a:prstGeom prst="rect">
            <a:avLst/>
          </a:prstGeom>
          <a:noFill/>
        </p:spPr>
        <p:txBody>
          <a:bodyPr wrap="square" rtlCol="1">
            <a:spAutoFit/>
          </a:bodyPr>
          <a:lstStyle/>
          <a:p>
            <a:pPr algn="ctr"/>
            <a:r>
              <a:rPr lang="fa-IR" sz="3200" dirty="0" smtClean="0">
                <a:cs typeface="B Nazanin" pitchFamily="2" charset="-78"/>
              </a:rPr>
              <a:t>2- شرکت تولیدی و شیمیایی پاکشو</a:t>
            </a:r>
            <a:endParaRPr lang="fa-IR" sz="3200" dirty="0">
              <a:cs typeface="B Nazanin" pitchFamily="2" charset="-78"/>
            </a:endParaRPr>
          </a:p>
        </p:txBody>
      </p:sp>
    </p:spTree>
    <p:extLst>
      <p:ext uri="{BB962C8B-B14F-4D97-AF65-F5344CB8AC3E}">
        <p14:creationId xmlns:p14="http://schemas.microsoft.com/office/powerpoint/2010/main" xmlns="" val="4168308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6858000"/>
          </a:xfrm>
        </p:spPr>
        <p:txBody>
          <a:bodyPr/>
          <a:lstStyle/>
          <a:p>
            <a:pPr marL="0" indent="0" algn="r" rtl="1">
              <a:buFont typeface="Arial" pitchFamily="34" charset="0"/>
              <a:buNone/>
            </a:pPr>
            <a:endParaRPr lang="fa-IR" sz="2800" dirty="0" smtClean="0">
              <a:cs typeface="B Nazanin" pitchFamily="2" charset="-78"/>
            </a:endParaRPr>
          </a:p>
          <a:p>
            <a:pPr marL="0" indent="0" algn="r" rtl="1">
              <a:buFont typeface="Arial" pitchFamily="34" charset="0"/>
              <a:buNone/>
            </a:pPr>
            <a:r>
              <a:rPr lang="fa-IR" sz="2800" b="1" dirty="0" smtClean="0">
                <a:cs typeface="B Nazanin" pitchFamily="2" charset="-78"/>
              </a:rPr>
              <a:t>تاریخچه شرکت</a:t>
            </a:r>
          </a:p>
          <a:p>
            <a:pPr marL="0" indent="0" algn="justLow" rtl="1">
              <a:lnSpc>
                <a:spcPct val="200000"/>
              </a:lnSpc>
              <a:buFont typeface="Arial" pitchFamily="34" charset="0"/>
              <a:buNone/>
            </a:pPr>
            <a:r>
              <a:rPr lang="fa-IR" sz="2800" dirty="0" smtClean="0">
                <a:cs typeface="B Nazanin" pitchFamily="2" charset="-78"/>
              </a:rPr>
              <a:t>شرکت تولیدی و شیمیایی پاکشو(سهامی خاص)در سال 1351با سرمایه فکری،مادی،معنوی آقای حاج محمد کریم فضلی و به مدد تلاش وکوششهای شبانه روزی وی وجمعی از مهندسین و متخصصین ایرانی بنیان گذاشته شد.شرکت پاکشو با به کارگیری دانش فنی روز و متخصصان و همکاران دلسوزخود در حال حاضر به عنوان یک شرکت پیشتاز و نوآور در صنعت شوینده ایران مطرح است واز آن میتوان به عنوان یکی از بزرگترین و معتبرترین شرکتهای بخش خصوصی ایران در زمینه مواد شوینده،بهداشتی و آرایشی نام برد.</a:t>
            </a:r>
          </a:p>
          <a:p>
            <a:pPr marL="0" indent="0" algn="r" rtl="1">
              <a:buFont typeface="Arial" pitchFamily="34" charset="0"/>
              <a:buNone/>
            </a:pPr>
            <a:r>
              <a:rPr lang="fa-IR" sz="2800" dirty="0" smtClean="0">
                <a:cs typeface="B Nazanin" pitchFamily="2" charset="-78"/>
              </a:rPr>
              <a:t>  </a:t>
            </a:r>
          </a:p>
        </p:txBody>
      </p:sp>
    </p:spTree>
    <p:extLst>
      <p:ext uri="{BB962C8B-B14F-4D97-AF65-F5344CB8AC3E}">
        <p14:creationId xmlns:p14="http://schemas.microsoft.com/office/powerpoint/2010/main" xmlns="" val="1016962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7990656" cy="4751387"/>
          </a:xfrm>
        </p:spPr>
        <p:txBody>
          <a:bodyPr/>
          <a:lstStyle/>
          <a:p>
            <a:pPr marL="0" indent="0" algn="justLow" rtl="1">
              <a:lnSpc>
                <a:spcPct val="200000"/>
              </a:lnSpc>
              <a:buFont typeface="Arial" pitchFamily="34" charset="0"/>
              <a:buNone/>
            </a:pPr>
            <a:r>
              <a:rPr lang="fa-IR" sz="2800" dirty="0">
                <a:cs typeface="B Nazanin" pitchFamily="2" charset="-78"/>
              </a:rPr>
              <a:t>مجتمع تولیدی</a:t>
            </a:r>
          </a:p>
          <a:p>
            <a:pPr marL="0" indent="0" algn="justLow" rtl="1">
              <a:lnSpc>
                <a:spcPct val="200000"/>
              </a:lnSpc>
              <a:buFont typeface="Arial" pitchFamily="34" charset="0"/>
              <a:buNone/>
            </a:pPr>
            <a:r>
              <a:rPr lang="fa-IR" sz="2800" b="1" dirty="0">
                <a:cs typeface="B Nazanin" pitchFamily="2" charset="-78"/>
              </a:rPr>
              <a:t>مجتمع تولیدی شیمیایی پاکشو در زمینی به وسعت 40هزارمترمربع در شهرصنعتی البرز قزوین واقع شده و شامل 5 کارخانه تولیدی میباشد.مهمترین محصول نهایی این کارخانجات عبارتند از پودرهای شوینده خانگی،مایعات شوینده و مواد اولیه حد واسط صنایع شوینده می باشد</a:t>
            </a:r>
            <a:r>
              <a:rPr lang="fa-IR" sz="2800" b="1" dirty="0" smtClean="0">
                <a:cs typeface="B Nazanin" pitchFamily="2" charset="-78"/>
              </a:rPr>
              <a:t>.</a:t>
            </a:r>
            <a:endParaRPr lang="fa-IR" sz="2800" b="1" dirty="0">
              <a:cs typeface="B Nazanin" pitchFamily="2" charset="-78"/>
            </a:endParaRPr>
          </a:p>
          <a:p>
            <a:endParaRPr lang="en-US" sz="2800" dirty="0"/>
          </a:p>
        </p:txBody>
      </p:sp>
    </p:spTree>
    <p:extLst>
      <p:ext uri="{BB962C8B-B14F-4D97-AF65-F5344CB8AC3E}">
        <p14:creationId xmlns:p14="http://schemas.microsoft.com/office/powerpoint/2010/main" xmlns="" val="81002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467544" y="-27384"/>
            <a:ext cx="8164856" cy="7478970"/>
          </a:xfrm>
          <a:prstGeom prst="rect">
            <a:avLst/>
          </a:prstGeom>
          <a:noFill/>
        </p:spPr>
        <p:txBody>
          <a:bodyPr wrap="square" rtlCol="1">
            <a:spAutoFit/>
          </a:bodyPr>
          <a:lstStyle/>
          <a:p>
            <a:pPr>
              <a:lnSpc>
                <a:spcPct val="150000"/>
              </a:lnSpc>
            </a:pPr>
            <a:r>
              <a:rPr lang="fa-IR" sz="3000" dirty="0" smtClean="0">
                <a:cs typeface="B Nazanin" pitchFamily="2" charset="-78"/>
              </a:rPr>
              <a:t>مقدمه</a:t>
            </a:r>
          </a:p>
          <a:p>
            <a:pPr>
              <a:lnSpc>
                <a:spcPct val="150000"/>
              </a:lnSpc>
            </a:pPr>
            <a:r>
              <a:rPr lang="fa-IR" sz="3000" dirty="0" smtClean="0">
                <a:cs typeface="B Nazanin" pitchFamily="2" charset="-78"/>
              </a:rPr>
              <a:t>اگر تمام فعالیت‌های اقتصادی را که با تولید کالا و خدمات با استفاده از ماشین‌آلات و تجهیزات ساخته دست بشر سر و کار دارد، به عنوان یک کل تصور کنیم، هر صنعت ، زیرمجموعه‌ای از این کل است که تعداد زیادی از فعالیت‌های مشابه را شامل می‌شود. صنعت، در کنار معدن و کشاورزی تقریباً تمامی فعالیت‌های تولیدی یک جامعه را در بر می‌گیرد و نقش حیاتی در پیشرفت اقتصادی کشورها ایفا می‌کند. </a:t>
            </a:r>
          </a:p>
          <a:p>
            <a:pPr>
              <a:lnSpc>
                <a:spcPct val="150000"/>
              </a:lnSpc>
            </a:pPr>
            <a:r>
              <a:rPr lang="fa-IR" sz="3000" dirty="0" smtClean="0">
                <a:cs typeface="B Nazanin" pitchFamily="2" charset="-78"/>
              </a:rPr>
              <a:t>گروه‌های صنعتی ممکن است با استفاده از روش‌های مختلفی در کنار یکدیگر تقسیم‌بندی شوند. </a:t>
            </a:r>
          </a:p>
          <a:p>
            <a:pPr>
              <a:lnSpc>
                <a:spcPct val="150000"/>
              </a:lnSpc>
            </a:pPr>
            <a:endParaRPr lang="fa-IR" sz="3000" dirty="0" smtClean="0">
              <a:cs typeface="B Nazanin" pitchFamily="2" charset="-78"/>
            </a:endParaRPr>
          </a:p>
          <a:p>
            <a:endParaRPr lang="fa-IR" sz="3000" dirty="0">
              <a:cs typeface="B Nazanin" pitchFamily="2" charset="-78"/>
            </a:endParaRPr>
          </a:p>
        </p:txBody>
      </p:sp>
    </p:spTree>
    <p:extLst>
      <p:ext uri="{BB962C8B-B14F-4D97-AF65-F5344CB8AC3E}">
        <p14:creationId xmlns:p14="http://schemas.microsoft.com/office/powerpoint/2010/main" xmlns="" val="1358167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12776"/>
            <a:ext cx="7696200" cy="4751387"/>
          </a:xfrm>
        </p:spPr>
        <p:txBody>
          <a:bodyPr/>
          <a:lstStyle/>
          <a:p>
            <a:pPr marL="324000" algn="r" rtl="1">
              <a:lnSpc>
                <a:spcPct val="150000"/>
              </a:lnSpc>
            </a:pPr>
            <a:r>
              <a:rPr lang="fa-IR" b="1" dirty="0">
                <a:cs typeface="B Nazanin" pitchFamily="2" charset="-78"/>
              </a:rPr>
              <a:t>مهم ترین تولیدات واحد پودر شوینده شامل دو گروه پودرهای دستی وماشینی و چند کاره با ظرفیت تولید120هزار تن در سال می باشد.تولیدات واحد مایعات شوینده شامل دو گروه نظافت شخصی و خانوادگی با ظرفیت کلی 35هزار تن در سال می باشد.محصولات این واحد با طیف وسیعی از نوآوری در فرمول همراه است.</a:t>
            </a:r>
            <a:endParaRPr lang="en-US" dirty="0"/>
          </a:p>
        </p:txBody>
      </p:sp>
    </p:spTree>
    <p:extLst>
      <p:ext uri="{BB962C8B-B14F-4D97-AF65-F5344CB8AC3E}">
        <p14:creationId xmlns:p14="http://schemas.microsoft.com/office/powerpoint/2010/main" xmlns="" val="2232876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6858000"/>
          </a:xfrm>
        </p:spPr>
        <p:txBody>
          <a:bodyPr/>
          <a:lstStyle/>
          <a:p>
            <a:pPr marL="0" indent="0" algn="justLow" rtl="1">
              <a:lnSpc>
                <a:spcPct val="150000"/>
              </a:lnSpc>
              <a:buFont typeface="Arial" pitchFamily="34" charset="0"/>
              <a:buNone/>
            </a:pPr>
            <a:endParaRPr lang="fa-IR" sz="2600" b="1" dirty="0" smtClean="0">
              <a:cs typeface="B Nazanin" pitchFamily="2" charset="-78"/>
            </a:endParaRPr>
          </a:p>
          <a:p>
            <a:pPr marL="0" indent="0" algn="justLow" rtl="1">
              <a:lnSpc>
                <a:spcPct val="150000"/>
              </a:lnSpc>
              <a:buFont typeface="Arial" pitchFamily="34" charset="0"/>
              <a:buNone/>
            </a:pPr>
            <a:r>
              <a:rPr lang="fa-IR" sz="2600" b="1" dirty="0" smtClean="0">
                <a:cs typeface="B Nazanin" pitchFamily="2" charset="-78"/>
              </a:rPr>
              <a:t>در واحد تولید مواد اولیه حد واسط صنایع شوینده،اسید سولفونیک به عنوان مواد اولیه پودر و مایع شوینده و انواع محصولات سولفاته به عنوان مواد اولیه انواع شامپو و نرم کننده ها با ظرفیت 30هزار تن در سال تولید می شوند.کیفیت این محصولات با استانداردهای روزاروپا برابری می کند و متفاوت با محصولات فعلی بازار داخلی می باشد.</a:t>
            </a:r>
          </a:p>
          <a:p>
            <a:pPr marL="0" indent="0" algn="justLow" rtl="1">
              <a:lnSpc>
                <a:spcPct val="150000"/>
              </a:lnSpc>
              <a:buFont typeface="Arial" pitchFamily="34" charset="0"/>
              <a:buNone/>
            </a:pPr>
            <a:r>
              <a:rPr lang="fa-IR" sz="2600" b="1" dirty="0" smtClean="0">
                <a:cs typeface="B Nazanin" pitchFamily="2" charset="-78"/>
              </a:rPr>
              <a:t>محصول نهایی واحد قرص شوینده،دو گروه شامل شوینده البسه و ظروف آشپزخانه،با ظرفیت 15هزار تن در سال می باشد.تولید این محصول با ویژگی خاص برای اولین بار در کشورصورت می پذیرد.</a:t>
            </a:r>
          </a:p>
        </p:txBody>
      </p:sp>
    </p:spTree>
    <p:extLst>
      <p:ext uri="{BB962C8B-B14F-4D97-AF65-F5344CB8AC3E}">
        <p14:creationId xmlns:p14="http://schemas.microsoft.com/office/powerpoint/2010/main" xmlns="" val="3247347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40768"/>
            <a:ext cx="7696200" cy="4751387"/>
          </a:xfrm>
        </p:spPr>
        <p:txBody>
          <a:bodyPr/>
          <a:lstStyle/>
          <a:p>
            <a:pPr algn="r" rtl="1">
              <a:lnSpc>
                <a:spcPct val="150000"/>
              </a:lnSpc>
            </a:pPr>
            <a:r>
              <a:rPr lang="fa-IR" sz="2600" b="1" dirty="0">
                <a:cs typeface="B Nazanin" pitchFamily="2" charset="-78"/>
              </a:rPr>
              <a:t>واحد تولید انواع ظروف پلاستیکی و بطری با ظرفیت 12هزار تن در سال جهت برآورده کردن نیازهای بسته بندی مایعات شوینده مجتمع پاکشو و سایر کارخانجات شرکت پاکشو ایجاد شده است.در طراحی و اجرای ساختمانها و انتخاب ماشین آلات این مجموعه تولیدی استفاده از جدیدترین متد و تکنولوژی روز اروپا مدنظر مدیران این شرکت بوده است.در سیستم تولید مواد اولیه حد واسط و شوینده های نهایی از تکنولوژی پیشرو این صنعت-شرکت بالسترای ایتالیا-و خطوط بسته بندی اروپای غربی استفاده شده است.     </a:t>
            </a:r>
          </a:p>
          <a:p>
            <a:pPr algn="r" rtl="1">
              <a:lnSpc>
                <a:spcPct val="150000"/>
              </a:lnSpc>
            </a:pPr>
            <a:r>
              <a:rPr lang="en-US" sz="2600" dirty="0" smtClean="0"/>
              <a:t>a</a:t>
            </a:r>
            <a:endParaRPr lang="en-US" sz="2600" dirty="0"/>
          </a:p>
        </p:txBody>
      </p:sp>
    </p:spTree>
    <p:extLst>
      <p:ext uri="{BB962C8B-B14F-4D97-AF65-F5344CB8AC3E}">
        <p14:creationId xmlns:p14="http://schemas.microsoft.com/office/powerpoint/2010/main" xmlns="" val="537667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6350"/>
            <a:ext cx="9144000" cy="6858000"/>
          </a:xfrm>
        </p:spPr>
        <p:txBody>
          <a:bodyPr/>
          <a:lstStyle/>
          <a:p>
            <a:pPr marL="0" indent="0" algn="r" rtl="1">
              <a:buFont typeface="Arial" pitchFamily="34" charset="0"/>
              <a:buNone/>
            </a:pPr>
            <a:endParaRPr lang="fa-IR" sz="1400" dirty="0" smtClean="0">
              <a:cs typeface="B Nazanin" pitchFamily="2" charset="-78"/>
            </a:endParaRPr>
          </a:p>
          <a:p>
            <a:pPr marL="0" indent="0" algn="justLow" rtl="1">
              <a:buFont typeface="Arial" pitchFamily="34" charset="0"/>
              <a:buNone/>
            </a:pPr>
            <a:r>
              <a:rPr lang="fa-IR" sz="2800" b="1" dirty="0" smtClean="0">
                <a:cs typeface="B Nazanin" pitchFamily="2" charset="-78"/>
              </a:rPr>
              <a:t>محصولات</a:t>
            </a:r>
          </a:p>
          <a:p>
            <a:pPr marL="0" indent="0" algn="justLow" rtl="1">
              <a:buFont typeface="Arial" pitchFamily="34" charset="0"/>
              <a:buNone/>
            </a:pPr>
            <a:endParaRPr lang="fa-IR" sz="1100" dirty="0" smtClean="0">
              <a:cs typeface="B Nazanin" pitchFamily="2" charset="-78"/>
            </a:endParaRPr>
          </a:p>
          <a:p>
            <a:pPr marL="0" indent="0" algn="justLow" rtl="1">
              <a:buFont typeface="Arial" pitchFamily="34" charset="0"/>
              <a:buNone/>
            </a:pPr>
            <a:r>
              <a:rPr lang="fa-IR" sz="2600" dirty="0" smtClean="0">
                <a:cs typeface="B Nazanin" pitchFamily="2" charset="-78"/>
              </a:rPr>
              <a:t>مو</a:t>
            </a:r>
          </a:p>
          <a:p>
            <a:pPr marL="0" indent="0" algn="justLow" rtl="1">
              <a:buFont typeface="Arial" pitchFamily="34" charset="0"/>
              <a:buNone/>
            </a:pPr>
            <a:r>
              <a:rPr lang="fa-IR" sz="2600" b="1" dirty="0" smtClean="0">
                <a:cs typeface="B Nazanin" pitchFamily="2" charset="-78"/>
              </a:rPr>
              <a:t>گلرنگ (شامپوبچه،عروسکی،ستاره ای،قارچی،تیله ای،گیاهی،نرم کننده موی سر)</a:t>
            </a:r>
          </a:p>
          <a:p>
            <a:pPr marL="0" indent="0" algn="justLow" rtl="1">
              <a:buFont typeface="Arial" pitchFamily="34" charset="0"/>
              <a:buNone/>
            </a:pPr>
            <a:r>
              <a:rPr lang="fa-IR" sz="2600" b="1" dirty="0" smtClean="0">
                <a:cs typeface="B Nazanin" pitchFamily="2" charset="-78"/>
              </a:rPr>
              <a:t>اوه (شامپو بچه عروسکی،کلاسیک،پروتئینه و ویتامینه،ویتامیکس 250 گرمی،ویتامیکس 750گرمی خانواده)</a:t>
            </a:r>
          </a:p>
          <a:p>
            <a:pPr marL="0" indent="0" algn="justLow" rtl="1">
              <a:buFont typeface="Arial" pitchFamily="34" charset="0"/>
              <a:buNone/>
            </a:pPr>
            <a:endParaRPr lang="fa-IR" sz="1050" dirty="0" smtClean="0">
              <a:cs typeface="B Nazanin" pitchFamily="2" charset="-78"/>
            </a:endParaRPr>
          </a:p>
          <a:p>
            <a:pPr marL="0" indent="0" algn="justLow" rtl="1">
              <a:buFont typeface="Arial" pitchFamily="34" charset="0"/>
              <a:buNone/>
            </a:pPr>
            <a:r>
              <a:rPr lang="fa-IR" sz="2600" dirty="0" smtClean="0">
                <a:cs typeface="B Nazanin" pitchFamily="2" charset="-78"/>
              </a:rPr>
              <a:t>دهان ودندان</a:t>
            </a:r>
          </a:p>
          <a:p>
            <a:pPr marL="0" indent="0" algn="justLow" rtl="1">
              <a:buFont typeface="Arial" pitchFamily="34" charset="0"/>
              <a:buNone/>
            </a:pPr>
            <a:r>
              <a:rPr lang="fa-IR" sz="2600" b="1" dirty="0" smtClean="0">
                <a:cs typeface="B Nazanin" pitchFamily="2" charset="-78"/>
              </a:rPr>
              <a:t>مریت (ژل دندان کودک،خمیردندان سفید کننده،خمیردندان کامل نعناع،خمیردندان کامل لیمو نعناع،خمیردندان کامل دورنگ دارچین)</a:t>
            </a:r>
            <a:r>
              <a:rPr lang="fa-IR" sz="2600" dirty="0" smtClean="0">
                <a:cs typeface="B Nazanin" pitchFamily="2" charset="-78"/>
              </a:rPr>
              <a:t/>
            </a:r>
            <a:br>
              <a:rPr lang="fa-IR" sz="2600" dirty="0" smtClean="0">
                <a:cs typeface="B Nazanin" pitchFamily="2" charset="-78"/>
              </a:rPr>
            </a:br>
            <a:endParaRPr lang="fa-IR" sz="2600" dirty="0" smtClean="0">
              <a:cs typeface="B Nazanin" pitchFamily="2" charset="-78"/>
            </a:endParaRPr>
          </a:p>
          <a:p>
            <a:pPr marL="0" indent="0" algn="justLow" rtl="1">
              <a:buFont typeface="Arial" pitchFamily="34" charset="0"/>
              <a:buNone/>
            </a:pPr>
            <a:r>
              <a:rPr lang="fa-IR" sz="2600" dirty="0" smtClean="0">
                <a:cs typeface="B Nazanin" pitchFamily="2" charset="-78"/>
              </a:rPr>
              <a:t>پوست</a:t>
            </a:r>
          </a:p>
          <a:p>
            <a:pPr marL="0" indent="0" algn="justLow" rtl="1">
              <a:buFont typeface="Arial" pitchFamily="34" charset="0"/>
              <a:buNone/>
            </a:pPr>
            <a:r>
              <a:rPr lang="fa-IR" sz="2600" b="1" dirty="0" smtClean="0">
                <a:cs typeface="B Nazanin" pitchFamily="2" charset="-78"/>
              </a:rPr>
              <a:t>گلرنگ (شامپوبدن بزرگسالان و کودک،مایع دستشویی حاوی نرم کننده،مایع دستشویی صدفی،مایع دستشویی گیاهی)</a:t>
            </a:r>
          </a:p>
          <a:p>
            <a:pPr marL="0" indent="0" algn="justLow" rtl="1">
              <a:buFont typeface="Arial" pitchFamily="34" charset="0"/>
              <a:buNone/>
            </a:pPr>
            <a:r>
              <a:rPr lang="fa-IR" sz="2600" b="1" dirty="0" smtClean="0">
                <a:cs typeface="B Nazanin" pitchFamily="2" charset="-78"/>
              </a:rPr>
              <a:t>اوه (شامپوبدن آروماترای،مایع دستشویی کرمی آلو ورا،کرم شیر و بادام،کرم شیر و عسل)</a:t>
            </a:r>
          </a:p>
        </p:txBody>
      </p:sp>
    </p:spTree>
    <p:extLst>
      <p:ext uri="{BB962C8B-B14F-4D97-AF65-F5344CB8AC3E}">
        <p14:creationId xmlns:p14="http://schemas.microsoft.com/office/powerpoint/2010/main" xmlns="" val="950264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cs typeface="B Nazanin" pitchFamily="2" charset="-78"/>
              </a:rPr>
              <a:t>محصولات(ادامه)</a:t>
            </a:r>
            <a:endParaRPr lang="en-US" dirty="0"/>
          </a:p>
        </p:txBody>
      </p:sp>
      <p:sp>
        <p:nvSpPr>
          <p:cNvPr id="3" name="Content Placeholder 2"/>
          <p:cNvSpPr>
            <a:spLocks noGrp="1"/>
          </p:cNvSpPr>
          <p:nvPr>
            <p:ph idx="1"/>
          </p:nvPr>
        </p:nvSpPr>
        <p:spPr/>
        <p:txBody>
          <a:bodyPr/>
          <a:lstStyle/>
          <a:p>
            <a:pPr marL="0" indent="0" algn="justLow" rtl="1">
              <a:buFont typeface="Arial" pitchFamily="34" charset="0"/>
              <a:buNone/>
            </a:pPr>
            <a:r>
              <a:rPr lang="fa-IR" b="1" dirty="0" smtClean="0">
                <a:cs typeface="B Nazanin" pitchFamily="2" charset="-78"/>
              </a:rPr>
              <a:t>بهداشت </a:t>
            </a:r>
            <a:r>
              <a:rPr lang="fa-IR" b="1" dirty="0">
                <a:cs typeface="B Nazanin" pitchFamily="2" charset="-78"/>
              </a:rPr>
              <a:t>البسه</a:t>
            </a:r>
          </a:p>
          <a:p>
            <a:pPr marL="0" indent="0" algn="justLow" rtl="1">
              <a:buFont typeface="Arial" pitchFamily="34" charset="0"/>
              <a:buNone/>
            </a:pPr>
            <a:r>
              <a:rPr lang="fa-IR" dirty="0">
                <a:cs typeface="B Nazanin" pitchFamily="2" charset="-78"/>
              </a:rPr>
              <a:t>گلرنگ (لکه بر البسه،پودر لباسشویی دستی،مایع سفید کننده،نرم کننده حوله ولباس)</a:t>
            </a:r>
          </a:p>
          <a:p>
            <a:pPr marL="0" indent="0" algn="justLow" rtl="1">
              <a:buFont typeface="Arial" pitchFamily="34" charset="0"/>
              <a:buNone/>
            </a:pPr>
            <a:r>
              <a:rPr lang="fa-IR" dirty="0">
                <a:cs typeface="B Nazanin" pitchFamily="2" charset="-78"/>
              </a:rPr>
              <a:t>سافتلن (پودر لباسشویی دستی،ماشینی،مایعات لباسشویی،پودر لباسشویی ماشینی سافتن طلایی،قرص ماشین لباسشویی)</a:t>
            </a:r>
          </a:p>
          <a:p>
            <a:pPr marL="0" indent="0" algn="justLow" rtl="1">
              <a:buFont typeface="Arial" pitchFamily="34" charset="0"/>
              <a:buNone/>
            </a:pPr>
            <a:r>
              <a:rPr lang="fa-IR" dirty="0">
                <a:cs typeface="B Nazanin" pitchFamily="2" charset="-78"/>
              </a:rPr>
              <a:t>هوم پلاس (مایع سفید کننده،پودر دستی) </a:t>
            </a:r>
          </a:p>
          <a:p>
            <a:endParaRPr lang="en-US" dirty="0"/>
          </a:p>
        </p:txBody>
      </p:sp>
    </p:spTree>
    <p:extLst>
      <p:ext uri="{BB962C8B-B14F-4D97-AF65-F5344CB8AC3E}">
        <p14:creationId xmlns:p14="http://schemas.microsoft.com/office/powerpoint/2010/main" xmlns="" val="3073475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hajfazli.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524000" y="381000"/>
            <a:ext cx="6429375" cy="5486400"/>
          </a:xfrm>
        </p:spPr>
      </p:pic>
    </p:spTree>
    <p:extLst>
      <p:ext uri="{BB962C8B-B14F-4D97-AF65-F5344CB8AC3E}">
        <p14:creationId xmlns:p14="http://schemas.microsoft.com/office/powerpoint/2010/main" xmlns="" val="19151747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0"/>
            <a:ext cx="8229600" cy="1143000"/>
          </a:xfrm>
        </p:spPr>
        <p:txBody>
          <a:bodyPr/>
          <a:lstStyle/>
          <a:p>
            <a:pPr eaLnBrk="1" hangingPunct="1"/>
            <a:r>
              <a:rPr lang="fa-IR" sz="5400" b="1" smtClean="0">
                <a:latin typeface="Arial" pitchFamily="34" charset="0"/>
                <a:cs typeface="Arial" pitchFamily="34" charset="0"/>
              </a:rPr>
              <a:t>برند سازی پاکشو</a:t>
            </a:r>
          </a:p>
        </p:txBody>
      </p:sp>
      <p:pic>
        <p:nvPicPr>
          <p:cNvPr id="9219" name="Content Placeholder 4" descr="airiFA.pn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209800" y="1752600"/>
            <a:ext cx="2133600" cy="1981200"/>
          </a:xfrm>
        </p:spPr>
      </p:pic>
      <p:pic>
        <p:nvPicPr>
          <p:cNvPr id="9220" name="Content Placeholder 5" descr="atraFlogo.png"/>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572000" y="1905000"/>
            <a:ext cx="2057400" cy="1905000"/>
          </a:xfrm>
        </p:spPr>
      </p:pic>
      <p:pic>
        <p:nvPicPr>
          <p:cNvPr id="9221" name="Picture 6" descr="aveFlogo.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1800" y="1905000"/>
            <a:ext cx="1981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7" descr="goldent.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828800"/>
            <a:ext cx="21336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Picture 12" descr="Untitled-h1.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038600"/>
            <a:ext cx="2209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4" name="Picture 13" descr="Untitled-504.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0" y="4267200"/>
            <a:ext cx="21336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5" name="Picture 14" descr="spifFlogo.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19600" y="4191000"/>
            <a:ext cx="2133600" cy="170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6" name="Picture 15" descr="softlanFlogo.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53200" y="4267200"/>
            <a:ext cx="2133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965294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0"/>
            <a:ext cx="9144000" cy="6934200"/>
          </a:xfrm>
        </p:spPr>
        <p:txBody>
          <a:bodyPr/>
          <a:lstStyle/>
          <a:p>
            <a:pPr algn="just" rtl="1" eaLnBrk="1" hangingPunct="1">
              <a:buFont typeface="Wingdings 2" pitchFamily="18" charset="2"/>
              <a:buNone/>
            </a:pPr>
            <a:endParaRPr lang="fa-IR" sz="2400" b="1" dirty="0" smtClean="0">
              <a:cs typeface="B Nazanin" pitchFamily="2" charset="-78"/>
            </a:endParaRPr>
          </a:p>
          <a:p>
            <a:pPr algn="justLow" rtl="1" eaLnBrk="1" hangingPunct="1">
              <a:lnSpc>
                <a:spcPct val="200000"/>
              </a:lnSpc>
              <a:buFont typeface="Wingdings 2" pitchFamily="18" charset="2"/>
              <a:buNone/>
            </a:pPr>
            <a:r>
              <a:rPr lang="fa-IR" sz="2800" b="1" dirty="0" smtClean="0">
                <a:cs typeface="B Nazanin" pitchFamily="2" charset="-78"/>
              </a:rPr>
              <a:t>    چشم انداز شرکت پاکشو</a:t>
            </a:r>
          </a:p>
          <a:p>
            <a:pPr algn="justLow" rtl="1" eaLnBrk="1" hangingPunct="1">
              <a:lnSpc>
                <a:spcPct val="200000"/>
              </a:lnSpc>
              <a:buFont typeface="Wingdings 2" pitchFamily="18" charset="2"/>
              <a:buNone/>
            </a:pPr>
            <a:r>
              <a:rPr lang="fa-IR" sz="2400" dirty="0" smtClean="0">
                <a:cs typeface="B Nazanin" pitchFamily="2" charset="-78"/>
              </a:rPr>
              <a:t>        </a:t>
            </a:r>
            <a:r>
              <a:rPr lang="fa-IR" sz="2400" b="1" dirty="0" smtClean="0">
                <a:cs typeface="B Nazanin" pitchFamily="2" charset="-78"/>
              </a:rPr>
              <a:t>پاکشو با بهره گیری از رهبران کارآفرین و کارکنان متعهد و پویای خود که با تکیه بر ارزش های سازمانی چون سرآمدی – یادگیری – رقابت پذیری – خلاقیت و نوآوری – مشتری مداری – تعهد و وفاداری و با تلاش مستمر در جهت تولید با بهره وری بالا ضمن ارتقاء کیفیت متناسب با اهداف شرکت برای تحقق آرمان خود ، رشد متوازن ، توسعه پایدار و توجه به نیازهای مشتریان توانسته است در عرصه های مختلف اجتماعی با تکیه بر سرمایه های نامحسوس خود (ارزش برند ، نیروی انسانی متعلق) افتخارات بزرگی را تقدیم جامعه نماید.</a:t>
            </a:r>
            <a:endParaRPr lang="en-US" sz="2400" b="1" dirty="0" smtClean="0">
              <a:cs typeface="B Nazanin" pitchFamily="2" charset="-78"/>
            </a:endParaRPr>
          </a:p>
        </p:txBody>
      </p:sp>
    </p:spTree>
    <p:extLst>
      <p:ext uri="{BB962C8B-B14F-4D97-AF65-F5344CB8AC3E}">
        <p14:creationId xmlns:p14="http://schemas.microsoft.com/office/powerpoint/2010/main" xmlns="" val="3853731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0" y="0"/>
            <a:ext cx="9144000" cy="6858000"/>
          </a:xfrm>
        </p:spPr>
        <p:txBody>
          <a:bodyPr/>
          <a:lstStyle/>
          <a:p>
            <a:pPr marL="0" indent="0" algn="r" rtl="1">
              <a:buFont typeface="Arial" pitchFamily="34" charset="0"/>
              <a:buNone/>
            </a:pPr>
            <a:endParaRPr lang="fa-IR" sz="2600" b="1" dirty="0" smtClean="0">
              <a:cs typeface="B Nazanin" pitchFamily="2" charset="-78"/>
            </a:endParaRPr>
          </a:p>
          <a:p>
            <a:pPr marL="0" indent="0" algn="r" rtl="1">
              <a:buFont typeface="Arial" pitchFamily="34" charset="0"/>
              <a:buNone/>
            </a:pPr>
            <a:endParaRPr lang="fa-IR" sz="2600" b="1" dirty="0" smtClean="0">
              <a:cs typeface="B Nazanin" pitchFamily="2" charset="-78"/>
            </a:endParaRPr>
          </a:p>
          <a:p>
            <a:pPr marL="0" indent="0" algn="r" rtl="1">
              <a:buFont typeface="Arial" pitchFamily="34" charset="0"/>
              <a:buNone/>
            </a:pPr>
            <a:r>
              <a:rPr lang="fa-IR" sz="2600" b="1" dirty="0" smtClean="0">
                <a:cs typeface="B Nazanin" pitchFamily="2" charset="-78"/>
              </a:rPr>
              <a:t>چشم انداز شرکت پاکشو</a:t>
            </a:r>
            <a:r>
              <a:rPr lang="en-US" sz="2600" b="1" dirty="0" smtClean="0">
                <a:cs typeface="B Nazanin" pitchFamily="2" charset="-78"/>
              </a:rPr>
              <a:t>A </a:t>
            </a:r>
          </a:p>
          <a:p>
            <a:pPr marL="0" indent="0" algn="r" rtl="1">
              <a:lnSpc>
                <a:spcPct val="150000"/>
              </a:lnSpc>
              <a:buFont typeface="Arial" pitchFamily="34" charset="0"/>
              <a:buNone/>
            </a:pPr>
            <a:endParaRPr lang="fa-IR" sz="2600" b="1" dirty="0" smtClean="0">
              <a:cs typeface="B Nazanin" pitchFamily="2" charset="-78"/>
            </a:endParaRPr>
          </a:p>
          <a:p>
            <a:pPr marL="0" indent="0" algn="r" rtl="1">
              <a:lnSpc>
                <a:spcPct val="150000"/>
              </a:lnSpc>
              <a:buFont typeface="Arial" pitchFamily="34" charset="0"/>
              <a:buNone/>
            </a:pPr>
            <a:r>
              <a:rPr lang="fa-IR" sz="2600" b="1" dirty="0" smtClean="0">
                <a:cs typeface="B Nazanin" pitchFamily="2" charset="-78"/>
              </a:rPr>
              <a:t>اولین شرکت کیفی شوینده بهداشتی در ایران و مطرح در خاورمیانه و قرار گرفتن در لیست 30 شرکت برتر ایران تا سال 1404</a:t>
            </a:r>
          </a:p>
          <a:p>
            <a:pPr marL="0" indent="0" algn="r" rtl="1">
              <a:lnSpc>
                <a:spcPct val="150000"/>
              </a:lnSpc>
              <a:buFont typeface="Arial" pitchFamily="34" charset="0"/>
              <a:buNone/>
            </a:pPr>
            <a:endParaRPr lang="fa-IR" sz="2600" dirty="0" smtClean="0">
              <a:cs typeface="B Nazanin" pitchFamily="2" charset="-78"/>
            </a:endParaRPr>
          </a:p>
          <a:p>
            <a:pPr marL="0" indent="0" algn="r" rtl="1">
              <a:lnSpc>
                <a:spcPct val="150000"/>
              </a:lnSpc>
              <a:buFont typeface="Arial" pitchFamily="34" charset="0"/>
              <a:buNone/>
            </a:pPr>
            <a:r>
              <a:rPr lang="fa-IR" sz="2600" b="1" dirty="0" smtClean="0">
                <a:cs typeface="B Nazanin" pitchFamily="2" charset="-78"/>
              </a:rPr>
              <a:t>چشم انداز شرکت پاکشو </a:t>
            </a:r>
            <a:r>
              <a:rPr lang="en-US" sz="2600" b="1" dirty="0" smtClean="0">
                <a:cs typeface="B Nazanin" pitchFamily="2" charset="-78"/>
              </a:rPr>
              <a:t>B</a:t>
            </a:r>
          </a:p>
          <a:p>
            <a:pPr marL="0" indent="0" algn="r" rtl="1">
              <a:lnSpc>
                <a:spcPct val="150000"/>
              </a:lnSpc>
              <a:buFont typeface="Arial" pitchFamily="34" charset="0"/>
              <a:buNone/>
            </a:pPr>
            <a:endParaRPr lang="fa-IR" sz="2600" b="1" dirty="0" smtClean="0">
              <a:cs typeface="B Nazanin" pitchFamily="2" charset="-78"/>
            </a:endParaRPr>
          </a:p>
          <a:p>
            <a:pPr marL="0" indent="0" algn="r" rtl="1">
              <a:lnSpc>
                <a:spcPct val="150000"/>
              </a:lnSpc>
              <a:buFont typeface="Arial" pitchFamily="34" charset="0"/>
              <a:buNone/>
            </a:pPr>
            <a:r>
              <a:rPr lang="fa-IR" sz="2600" b="1" dirty="0" smtClean="0">
                <a:cs typeface="B Nazanin" pitchFamily="2" charset="-78"/>
              </a:rPr>
              <a:t>پاکشونماد پاکیزگی،پیام آور بهداشت و تازگی</a:t>
            </a:r>
          </a:p>
          <a:p>
            <a:pPr marL="0" indent="0" algn="r" rtl="1">
              <a:buFont typeface="Arial" pitchFamily="34" charset="0"/>
              <a:buNone/>
            </a:pPr>
            <a:r>
              <a:rPr lang="en-US" sz="2600" dirty="0" smtClean="0">
                <a:cs typeface="B Nazanin" pitchFamily="2" charset="-78"/>
              </a:rPr>
              <a:t> </a:t>
            </a:r>
            <a:endParaRPr lang="fa-IR" sz="2600" dirty="0" smtClean="0">
              <a:cs typeface="B Nazanin" pitchFamily="2" charset="-78"/>
            </a:endParaRPr>
          </a:p>
        </p:txBody>
      </p:sp>
    </p:spTree>
    <p:extLst>
      <p:ext uri="{BB962C8B-B14F-4D97-AF65-F5344CB8AC3E}">
        <p14:creationId xmlns:p14="http://schemas.microsoft.com/office/powerpoint/2010/main" xmlns="" val="334441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0"/>
            <a:ext cx="9144000" cy="6858000"/>
          </a:xfrm>
        </p:spPr>
        <p:txBody>
          <a:bodyPr/>
          <a:lstStyle/>
          <a:p>
            <a:pPr marL="0" indent="0" algn="r" rtl="1">
              <a:buFont typeface="Arial" pitchFamily="34" charset="0"/>
              <a:buNone/>
            </a:pPr>
            <a:endParaRPr lang="fa-IR" sz="2600" dirty="0" smtClean="0">
              <a:cs typeface="B Nazanin" pitchFamily="2" charset="-78"/>
            </a:endParaRPr>
          </a:p>
          <a:p>
            <a:pPr marL="0" indent="0" algn="r" rtl="1">
              <a:buFont typeface="Arial" pitchFamily="34" charset="0"/>
              <a:buNone/>
            </a:pPr>
            <a:endParaRPr lang="fa-IR" sz="2600" dirty="0" smtClean="0">
              <a:cs typeface="B Nazanin" pitchFamily="2" charset="-78"/>
            </a:endParaRPr>
          </a:p>
          <a:p>
            <a:pPr marL="0" indent="0" algn="r" rtl="1">
              <a:buFont typeface="Arial" pitchFamily="34" charset="0"/>
              <a:buNone/>
            </a:pPr>
            <a:r>
              <a:rPr lang="fa-IR" b="1" dirty="0" smtClean="0">
                <a:cs typeface="B Nazanin" pitchFamily="2" charset="-78"/>
              </a:rPr>
              <a:t>بیانیه ماموریت</a:t>
            </a:r>
          </a:p>
          <a:p>
            <a:pPr marL="0" indent="0" algn="r" rtl="1">
              <a:buFont typeface="Arial" pitchFamily="34" charset="0"/>
              <a:buNone/>
            </a:pPr>
            <a:endParaRPr lang="fa-IR" sz="2600" dirty="0" smtClean="0">
              <a:cs typeface="B Nazanin" pitchFamily="2" charset="-78"/>
            </a:endParaRPr>
          </a:p>
          <a:p>
            <a:pPr marL="0" indent="0" algn="justLow" rtl="1">
              <a:lnSpc>
                <a:spcPct val="200000"/>
              </a:lnSpc>
              <a:buFont typeface="Arial" pitchFamily="34" charset="0"/>
              <a:buNone/>
            </a:pPr>
            <a:r>
              <a:rPr lang="fa-IR" sz="2600" b="1" dirty="0" smtClean="0">
                <a:cs typeface="B Nazanin" pitchFamily="2" charset="-78"/>
              </a:rPr>
              <a:t>تردیدی نیست که بهداشت،سلامتی و زیبایی سه رکن اساسی زندگی است.پاکشومی کوشد با خلق یک برند قوی،تنوع محصولات،نوع بسته بندی و سیستم توزیع مناسب به همراه نیروی زبده خود بتواند ضمن احترام به سلیقه مشتریان وفادار،عموم جامعه را به سمتانتخاب محصولی با کیفیت خوب سوق دهد. </a:t>
            </a:r>
          </a:p>
        </p:txBody>
      </p:sp>
    </p:spTree>
    <p:extLst>
      <p:ext uri="{BB962C8B-B14F-4D97-AF65-F5344CB8AC3E}">
        <p14:creationId xmlns:p14="http://schemas.microsoft.com/office/powerpoint/2010/main" xmlns="" val="1771963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8496944" cy="3554819"/>
          </a:xfrm>
          <a:prstGeom prst="rect">
            <a:avLst/>
          </a:prstGeom>
        </p:spPr>
        <p:txBody>
          <a:bodyPr wrap="square">
            <a:spAutoFit/>
          </a:bodyPr>
          <a:lstStyle/>
          <a:p>
            <a:pPr>
              <a:lnSpc>
                <a:spcPct val="150000"/>
              </a:lnSpc>
            </a:pPr>
            <a:r>
              <a:rPr lang="fa-IR" sz="3000" dirty="0">
                <a:cs typeface="B Nazanin" pitchFamily="2" charset="-78"/>
              </a:rPr>
              <a:t>به طور مثال:</a:t>
            </a:r>
          </a:p>
          <a:p>
            <a:pPr marL="342900" indent="-342900">
              <a:lnSpc>
                <a:spcPct val="150000"/>
              </a:lnSpc>
              <a:buFont typeface="Arial" pitchFamily="34" charset="0"/>
              <a:buChar char="•"/>
            </a:pPr>
            <a:r>
              <a:rPr lang="fa-IR" sz="3000" dirty="0">
                <a:cs typeface="B Nazanin" pitchFamily="2" charset="-78"/>
              </a:rPr>
              <a:t>محصولات چوبی</a:t>
            </a:r>
          </a:p>
          <a:p>
            <a:pPr marL="342900" indent="-342900">
              <a:lnSpc>
                <a:spcPct val="150000"/>
              </a:lnSpc>
              <a:buFont typeface="Arial" pitchFamily="34" charset="0"/>
              <a:buChar char="•"/>
            </a:pPr>
            <a:r>
              <a:rPr lang="fa-IR" sz="3000" dirty="0">
                <a:cs typeface="B Nazanin" pitchFamily="2" charset="-78"/>
              </a:rPr>
              <a:t>محصولات کاغذی</a:t>
            </a:r>
          </a:p>
          <a:p>
            <a:pPr marL="342900" indent="-342900">
              <a:lnSpc>
                <a:spcPct val="150000"/>
              </a:lnSpc>
              <a:buFont typeface="Arial" pitchFamily="34" charset="0"/>
              <a:buChar char="•"/>
            </a:pPr>
            <a:r>
              <a:rPr lang="fa-IR" sz="3000" dirty="0">
                <a:cs typeface="B Nazanin" pitchFamily="2" charset="-78"/>
              </a:rPr>
              <a:t>فراورده‌های نفتی، زغال کک و سوخت هسته‌ای</a:t>
            </a:r>
          </a:p>
          <a:p>
            <a:pPr marL="342900" indent="-342900">
              <a:lnSpc>
                <a:spcPct val="150000"/>
              </a:lnSpc>
              <a:buFont typeface="Arial" pitchFamily="34" charset="0"/>
              <a:buChar char="•"/>
            </a:pPr>
            <a:r>
              <a:rPr lang="fa-IR" sz="3000" dirty="0">
                <a:cs typeface="B Nazanin" pitchFamily="2" charset="-78"/>
              </a:rPr>
              <a:t>ساخت محصولات فلزی</a:t>
            </a:r>
          </a:p>
        </p:txBody>
      </p:sp>
      <p:sp>
        <p:nvSpPr>
          <p:cNvPr id="3" name="Rectangle 2"/>
          <p:cNvSpPr/>
          <p:nvPr/>
        </p:nvSpPr>
        <p:spPr>
          <a:xfrm>
            <a:off x="611560" y="3489389"/>
            <a:ext cx="8064896" cy="3323987"/>
          </a:xfrm>
          <a:prstGeom prst="rect">
            <a:avLst/>
          </a:prstGeom>
        </p:spPr>
        <p:txBody>
          <a:bodyPr wrap="square">
            <a:spAutoFit/>
          </a:bodyPr>
          <a:lstStyle/>
          <a:p>
            <a:pPr marL="342900" indent="-342900">
              <a:lnSpc>
                <a:spcPct val="150000"/>
              </a:lnSpc>
              <a:buFont typeface="Arial" pitchFamily="34" charset="0"/>
              <a:buChar char="•"/>
            </a:pPr>
            <a:r>
              <a:rPr lang="fa-IR" sz="2800" dirty="0">
                <a:cs typeface="B Nazanin" pitchFamily="2" charset="-78"/>
              </a:rPr>
              <a:t>محصولات غذایی و آشامیدنی بجز قند و شکرو...</a:t>
            </a:r>
          </a:p>
          <a:p>
            <a:pPr>
              <a:lnSpc>
                <a:spcPct val="150000"/>
              </a:lnSpc>
            </a:pPr>
            <a:r>
              <a:rPr lang="fa-IR" sz="2800" dirty="0">
                <a:cs typeface="B Nazanin" pitchFamily="2" charset="-78"/>
              </a:rPr>
              <a:t>خوراک یا غذا خوردنی‌ای است که در جوامع متفاوت به صورت خام و دست‌نخورده، تغییریافته و یا نیمه‌تغییریافته برای مصرف آماده می‌شود. خوراک می‌تواند منشاء حیوانی یا گیاهی (و یا گاهی معدنی) داشته باشد، و برای رفع نیاز تغذیه و یا لذت بردن مصرف شود.</a:t>
            </a:r>
          </a:p>
        </p:txBody>
      </p:sp>
    </p:spTree>
    <p:extLst>
      <p:ext uri="{BB962C8B-B14F-4D97-AF65-F5344CB8AC3E}">
        <p14:creationId xmlns:p14="http://schemas.microsoft.com/office/powerpoint/2010/main" xmlns="" val="36175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0" y="0"/>
            <a:ext cx="9144000" cy="6858000"/>
          </a:xfrm>
        </p:spPr>
        <p:txBody>
          <a:bodyPr/>
          <a:lstStyle/>
          <a:p>
            <a:pPr marL="0" indent="0" algn="r" rtl="1">
              <a:buFont typeface="Arial" pitchFamily="34" charset="0"/>
              <a:buNone/>
            </a:pPr>
            <a:endParaRPr lang="fa-IR" sz="2500" dirty="0" smtClean="0">
              <a:cs typeface="B Nazanin" pitchFamily="2" charset="-78"/>
            </a:endParaRPr>
          </a:p>
          <a:p>
            <a:pPr marL="0" indent="0" algn="r" rtl="1">
              <a:buFont typeface="Arial" pitchFamily="34" charset="0"/>
              <a:buNone/>
            </a:pPr>
            <a:r>
              <a:rPr lang="fa-IR" b="1" dirty="0" smtClean="0">
                <a:cs typeface="B Nazanin" pitchFamily="2" charset="-78"/>
              </a:rPr>
              <a:t>بیانیه ماموریت </a:t>
            </a:r>
            <a:r>
              <a:rPr lang="en-US" b="1" dirty="0" smtClean="0">
                <a:cs typeface="B Nazanin" pitchFamily="2" charset="-78"/>
              </a:rPr>
              <a:t>A</a:t>
            </a:r>
            <a:endParaRPr lang="fa-IR" b="1" dirty="0" smtClean="0">
              <a:cs typeface="B Nazanin" pitchFamily="2" charset="-78"/>
            </a:endParaRPr>
          </a:p>
          <a:p>
            <a:pPr marL="0" indent="0" algn="justLow" rtl="1">
              <a:lnSpc>
                <a:spcPct val="250000"/>
              </a:lnSpc>
              <a:buFont typeface="Arial" pitchFamily="34" charset="0"/>
              <a:buNone/>
            </a:pPr>
            <a:r>
              <a:rPr lang="fa-IR" sz="2500" b="1" dirty="0" smtClean="0">
                <a:cs typeface="B Nazanin" pitchFamily="2" charset="-78"/>
              </a:rPr>
              <a:t>پاکشو به عنوان یک برند قوی و معتبر،با احترام به سلایق مشتریان خود میکوشد با اتکاء به سرمایه انسانی نوآور،خلاق،ماهر،دانشی و پژوهش محورخود و استفاده از تکتولوژیهای نوین و با سرمایه گذاری در بخش تحقیق و توسعه و مدیریت کارآمد بر زنجیره تامین با خلق برندهای جدید محصولات و خدمات متنوع وبا کیفیت مورد نیاز مشتریان محترم،امکان انتخاب محصولات و خدمات حامی سلامت،بهداشت و زیبایی را برای عموم افراد فراهم آورد.</a:t>
            </a:r>
          </a:p>
        </p:txBody>
      </p:sp>
    </p:spTree>
    <p:extLst>
      <p:ext uri="{BB962C8B-B14F-4D97-AF65-F5344CB8AC3E}">
        <p14:creationId xmlns:p14="http://schemas.microsoft.com/office/powerpoint/2010/main" xmlns="" val="656798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r" rtl="1">
              <a:buFont typeface="Arial" pitchFamily="34" charset="0"/>
              <a:buNone/>
              <a:defRPr/>
            </a:pPr>
            <a:endParaRPr lang="fa-IR" sz="2400" dirty="0" smtClean="0">
              <a:cs typeface="B Nazanin" pitchFamily="2" charset="-78"/>
            </a:endParaRPr>
          </a:p>
          <a:p>
            <a:pPr marL="0" indent="0" algn="r" rtl="1">
              <a:buFont typeface="Arial" pitchFamily="34" charset="0"/>
              <a:buNone/>
              <a:defRPr/>
            </a:pPr>
            <a:r>
              <a:rPr lang="fa-IR" sz="2800" b="1" dirty="0" smtClean="0">
                <a:cs typeface="B Nazanin" pitchFamily="2" charset="-78"/>
              </a:rPr>
              <a:t>اهداف کلان(بلند مدت)</a:t>
            </a:r>
          </a:p>
          <a:p>
            <a:pPr algn="justLow" rtl="1">
              <a:lnSpc>
                <a:spcPct val="200000"/>
              </a:lnSpc>
              <a:buClr>
                <a:srgbClr val="002060"/>
              </a:buClr>
              <a:buSzPct val="150000"/>
              <a:buFont typeface="Wingdings" pitchFamily="2" charset="2"/>
              <a:buChar char="ü"/>
              <a:defRPr/>
            </a:pPr>
            <a:r>
              <a:rPr lang="fa-IR" sz="2400" dirty="0" smtClean="0">
                <a:cs typeface="B Nazanin" pitchFamily="2" charset="-78"/>
              </a:rPr>
              <a:t>تمرکزگرایی در کارخانجات پاکشو</a:t>
            </a:r>
          </a:p>
          <a:p>
            <a:pPr algn="justLow" rtl="1">
              <a:lnSpc>
                <a:spcPct val="200000"/>
              </a:lnSpc>
              <a:buClr>
                <a:srgbClr val="002060"/>
              </a:buClr>
              <a:buSzPct val="150000"/>
              <a:buFont typeface="Wingdings" pitchFamily="2" charset="2"/>
              <a:buChar char="ü"/>
              <a:defRPr/>
            </a:pPr>
            <a:r>
              <a:rPr lang="fa-IR" sz="2400" dirty="0" smtClean="0">
                <a:cs typeface="B Nazanin" pitchFamily="2" charset="-78"/>
              </a:rPr>
              <a:t>تاسیس شرکت حدواسط برای تولید مواد اولیه مورد نیاز(کاغذ) برای واحد بسته بندی پودر</a:t>
            </a:r>
          </a:p>
          <a:p>
            <a:pPr algn="justLow" rtl="1">
              <a:lnSpc>
                <a:spcPct val="200000"/>
              </a:lnSpc>
              <a:buClr>
                <a:srgbClr val="002060"/>
              </a:buClr>
              <a:buSzPct val="150000"/>
              <a:buFont typeface="Wingdings" pitchFamily="2" charset="2"/>
              <a:buChar char="ü"/>
              <a:defRPr/>
            </a:pPr>
            <a:r>
              <a:rPr lang="fa-IR" sz="2400" dirty="0" smtClean="0">
                <a:cs typeface="B Nazanin" pitchFamily="2" charset="-78"/>
              </a:rPr>
              <a:t>تاسیس دانشگاه علمی کاربردی برای رفع نیاز نیروی دانشی لازم  </a:t>
            </a:r>
          </a:p>
          <a:p>
            <a:pPr algn="justLow" rtl="1">
              <a:lnSpc>
                <a:spcPct val="200000"/>
              </a:lnSpc>
              <a:buClr>
                <a:srgbClr val="002060"/>
              </a:buClr>
              <a:buSzPct val="150000"/>
              <a:buFont typeface="Wingdings" pitchFamily="2" charset="2"/>
              <a:buChar char="ü"/>
              <a:defRPr/>
            </a:pPr>
            <a:r>
              <a:rPr lang="fa-IR" sz="2400" dirty="0" smtClean="0">
                <a:cs typeface="B Nazanin" pitchFamily="2" charset="-78"/>
              </a:rPr>
              <a:t>تلاش برای دستیابی به آخرین استانداردهای ملی و بین المللی با تجهیز واحد کنترل کیفیت و واحد ایمنی بهداشت </a:t>
            </a:r>
          </a:p>
          <a:p>
            <a:pPr algn="justLow" rtl="1">
              <a:lnSpc>
                <a:spcPct val="200000"/>
              </a:lnSpc>
              <a:buClr>
                <a:srgbClr val="002060"/>
              </a:buClr>
              <a:buSzPct val="150000"/>
              <a:buFont typeface="Wingdings" pitchFamily="2" charset="2"/>
              <a:buChar char="ü"/>
              <a:defRPr/>
            </a:pPr>
            <a:r>
              <a:rPr lang="fa-IR" sz="2400" dirty="0" smtClean="0">
                <a:cs typeface="B Nazanin" pitchFamily="2" charset="-78"/>
              </a:rPr>
              <a:t>تلاش برای تاسیس شرکت نمایندگی و یا دادن لیسانس شرکت به واحدهای تولیدی در کشورهای منطقه مثل عراق،ترکیه و ترکمنستان </a:t>
            </a:r>
          </a:p>
        </p:txBody>
      </p:sp>
    </p:spTree>
    <p:extLst>
      <p:ext uri="{BB962C8B-B14F-4D97-AF65-F5344CB8AC3E}">
        <p14:creationId xmlns:p14="http://schemas.microsoft.com/office/powerpoint/2010/main" xmlns="" val="64441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r" rtl="1">
              <a:buFont typeface="Arial" pitchFamily="34" charset="0"/>
              <a:buNone/>
              <a:defRPr/>
            </a:pPr>
            <a:endParaRPr lang="fa-IR" sz="2500" dirty="0" smtClean="0">
              <a:cs typeface="B Nazanin" pitchFamily="2" charset="-78"/>
            </a:endParaRPr>
          </a:p>
          <a:p>
            <a:pPr marL="0" indent="0" algn="r" rtl="1">
              <a:buFont typeface="Arial" pitchFamily="34" charset="0"/>
              <a:buNone/>
              <a:defRPr/>
            </a:pPr>
            <a:r>
              <a:rPr lang="fa-IR" sz="2800" b="1" dirty="0" smtClean="0">
                <a:cs typeface="B Nazanin" pitchFamily="2" charset="-78"/>
              </a:rPr>
              <a:t>اهداف کوتاه مدت</a:t>
            </a:r>
          </a:p>
          <a:p>
            <a:pPr algn="r" rtl="1">
              <a:lnSpc>
                <a:spcPct val="200000"/>
              </a:lnSpc>
              <a:buClr>
                <a:srgbClr val="002060"/>
              </a:buClr>
              <a:buSzPct val="150000"/>
              <a:buFont typeface="Wingdings" pitchFamily="2" charset="2"/>
              <a:buChar char="ü"/>
              <a:defRPr/>
            </a:pPr>
            <a:endParaRPr lang="fa-IR" sz="2500" dirty="0">
              <a:cs typeface="B Nazanin" pitchFamily="2" charset="-78"/>
            </a:endParaRPr>
          </a:p>
          <a:p>
            <a:pPr algn="r" rtl="1">
              <a:lnSpc>
                <a:spcPct val="200000"/>
              </a:lnSpc>
              <a:buClr>
                <a:srgbClr val="002060"/>
              </a:buClr>
              <a:buSzPct val="150000"/>
              <a:buFont typeface="Wingdings" pitchFamily="2" charset="2"/>
              <a:buChar char="ü"/>
              <a:defRPr/>
            </a:pPr>
            <a:r>
              <a:rPr lang="fa-IR" sz="2500" dirty="0" smtClean="0">
                <a:cs typeface="B Nazanin" pitchFamily="2" charset="-78"/>
              </a:rPr>
              <a:t>ارائه فرمولاسیون جدید برای واحد پودر و مایعات</a:t>
            </a:r>
          </a:p>
          <a:p>
            <a:pPr algn="r" rtl="1">
              <a:lnSpc>
                <a:spcPct val="200000"/>
              </a:lnSpc>
              <a:buClr>
                <a:srgbClr val="002060"/>
              </a:buClr>
              <a:buSzPct val="150000"/>
              <a:buFont typeface="Wingdings" pitchFamily="2" charset="2"/>
              <a:buChar char="ü"/>
              <a:defRPr/>
            </a:pPr>
            <a:r>
              <a:rPr lang="fa-IR" sz="2500" dirty="0" smtClean="0">
                <a:cs typeface="B Nazanin" pitchFamily="2" charset="-78"/>
              </a:rPr>
              <a:t>اصلاح ساختار(تجدید ساختار)مدیریتی در کارخانجات پاکشو برای رسیدن به تمرکز گرایی</a:t>
            </a:r>
          </a:p>
          <a:p>
            <a:pPr algn="r" rtl="1">
              <a:lnSpc>
                <a:spcPct val="200000"/>
              </a:lnSpc>
              <a:buClr>
                <a:srgbClr val="002060"/>
              </a:buClr>
              <a:buSzPct val="150000"/>
              <a:buFont typeface="Wingdings" pitchFamily="2" charset="2"/>
              <a:buChar char="ü"/>
              <a:defRPr/>
            </a:pPr>
            <a:r>
              <a:rPr lang="fa-IR" sz="2500" dirty="0" smtClean="0">
                <a:cs typeface="B Nazanin" pitchFamily="2" charset="-78"/>
              </a:rPr>
              <a:t>افزایش ظرفیت انبار تا پایان سال با توجه به نام گذاری سال 91 با نام سال تولید و حمایت از کار و سرمایه ایرانی و تبعیت شرکت از این استراتژی </a:t>
            </a:r>
            <a:endParaRPr lang="fa-IR" sz="2500" dirty="0">
              <a:cs typeface="B Nazanin" pitchFamily="2" charset="-78"/>
            </a:endParaRPr>
          </a:p>
        </p:txBody>
      </p:sp>
    </p:spTree>
    <p:extLst>
      <p:ext uri="{BB962C8B-B14F-4D97-AF65-F5344CB8AC3E}">
        <p14:creationId xmlns:p14="http://schemas.microsoft.com/office/powerpoint/2010/main" xmlns="" val="33498437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0"/>
            <a:ext cx="9144000" cy="6858000"/>
          </a:xfrm>
        </p:spPr>
        <p:txBody>
          <a:bodyPr/>
          <a:lstStyle/>
          <a:p>
            <a:pPr marL="0" indent="0" algn="r" rtl="1">
              <a:buFont typeface="Arial" pitchFamily="34" charset="0"/>
              <a:buNone/>
              <a:defRPr/>
            </a:pPr>
            <a:r>
              <a:rPr lang="fa-IR" sz="2800" b="1" dirty="0" smtClean="0">
                <a:cs typeface="B Nazanin" pitchFamily="2" charset="-78"/>
              </a:rPr>
              <a:t>استراتژیستها در شرکت پاکشو</a:t>
            </a:r>
          </a:p>
          <a:p>
            <a:pPr marL="0" indent="0" algn="justLow" rtl="1">
              <a:lnSpc>
                <a:spcPct val="200000"/>
              </a:lnSpc>
              <a:buFont typeface="Arial" pitchFamily="34" charset="0"/>
              <a:buNone/>
              <a:defRPr/>
            </a:pPr>
            <a:r>
              <a:rPr lang="fa-IR" sz="2200" b="1" dirty="0" smtClean="0">
                <a:cs typeface="B Nazanin" pitchFamily="2" charset="-78"/>
              </a:rPr>
              <a:t>در این شرکت مدیران عملیاتی،میانی و عالی با همکاری یکدیگر و با پیروی از نظام مدیریت مشارکتی استراتژی شرکت را تبیین می کنند،اما تصمیم نهایی در رابطه با تعیین استراتژی در این سیستم با هیات مدیره می باشد.</a:t>
            </a:r>
          </a:p>
          <a:p>
            <a:pPr marL="0" indent="0" algn="justLow" rtl="1">
              <a:lnSpc>
                <a:spcPct val="200000"/>
              </a:lnSpc>
              <a:buFont typeface="Arial" pitchFamily="34" charset="0"/>
              <a:buNone/>
              <a:defRPr/>
            </a:pPr>
            <a:r>
              <a:rPr lang="fa-IR" sz="2800" b="1" dirty="0" smtClean="0">
                <a:cs typeface="B Nazanin" pitchFamily="2" charset="-78"/>
              </a:rPr>
              <a:t>استراتژی </a:t>
            </a:r>
          </a:p>
          <a:p>
            <a:pPr algn="justLow" rtl="1">
              <a:lnSpc>
                <a:spcPct val="200000"/>
              </a:lnSpc>
              <a:buClr>
                <a:srgbClr val="002060"/>
              </a:buClr>
              <a:buSzPct val="150000"/>
              <a:buFont typeface="Wingdings" pitchFamily="2" charset="2"/>
              <a:buChar char="ü"/>
              <a:defRPr/>
            </a:pPr>
            <a:r>
              <a:rPr lang="fa-IR" sz="2200" b="1" dirty="0" smtClean="0">
                <a:cs typeface="B Nazanin" pitchFamily="2" charset="-78"/>
              </a:rPr>
              <a:t>بهبودکیفیت و کمیت تولیدات </a:t>
            </a:r>
          </a:p>
          <a:p>
            <a:pPr algn="justLow" rtl="1">
              <a:lnSpc>
                <a:spcPct val="200000"/>
              </a:lnSpc>
              <a:buClr>
                <a:srgbClr val="002060"/>
              </a:buClr>
              <a:buSzPct val="150000"/>
              <a:buFont typeface="Wingdings" pitchFamily="2" charset="2"/>
              <a:buChar char="ü"/>
              <a:defRPr/>
            </a:pPr>
            <a:r>
              <a:rPr lang="fa-IR" sz="2200" b="1" dirty="0" smtClean="0">
                <a:cs typeface="B Nazanin" pitchFamily="2" charset="-78"/>
              </a:rPr>
              <a:t>ارتباط مناسب باتامین کنندگان مواد اولیه و مشتریان</a:t>
            </a:r>
          </a:p>
          <a:p>
            <a:pPr algn="justLow" rtl="1">
              <a:lnSpc>
                <a:spcPct val="200000"/>
              </a:lnSpc>
              <a:buClr>
                <a:srgbClr val="002060"/>
              </a:buClr>
              <a:buSzPct val="150000"/>
              <a:buFont typeface="Wingdings" pitchFamily="2" charset="2"/>
              <a:buChar char="ü"/>
              <a:defRPr/>
            </a:pPr>
            <a:r>
              <a:rPr lang="fa-IR" sz="2200" b="1" dirty="0" smtClean="0">
                <a:cs typeface="B Nazanin" pitchFamily="2" charset="-78"/>
              </a:rPr>
              <a:t>سرمایه گذاری مستمر در </a:t>
            </a:r>
            <a:r>
              <a:rPr lang="en-US" sz="2200" b="1" dirty="0" smtClean="0">
                <a:cs typeface="B Nazanin" pitchFamily="2" charset="-78"/>
              </a:rPr>
              <a:t>R&amp;D</a:t>
            </a:r>
            <a:r>
              <a:rPr lang="fa-IR" sz="2200" b="1" dirty="0" smtClean="0">
                <a:cs typeface="B Nazanin" pitchFamily="2" charset="-78"/>
              </a:rPr>
              <a:t>برای بهبوداستفاده از فناوری و واحدایمنی بهداشت برای بالا بردن سطح ایمنی کار</a:t>
            </a:r>
          </a:p>
          <a:p>
            <a:pPr algn="justLow" rtl="1">
              <a:lnSpc>
                <a:spcPct val="200000"/>
              </a:lnSpc>
              <a:buClr>
                <a:srgbClr val="002060"/>
              </a:buClr>
              <a:buSzPct val="150000"/>
              <a:buFont typeface="Wingdings" pitchFamily="2" charset="2"/>
              <a:buChar char="ü"/>
              <a:defRPr/>
            </a:pPr>
            <a:r>
              <a:rPr lang="fa-IR" sz="2200" b="1" dirty="0" smtClean="0">
                <a:cs typeface="B Nazanin" pitchFamily="2" charset="-78"/>
              </a:rPr>
              <a:t>تبلیغات مناسب برای جذب مشتریان در بازارهای داخل کشور و منطقه </a:t>
            </a:r>
          </a:p>
          <a:p>
            <a:pPr marL="0" indent="0" algn="justLow" rtl="1">
              <a:lnSpc>
                <a:spcPct val="200000"/>
              </a:lnSpc>
              <a:buFont typeface="Arial" pitchFamily="34" charset="0"/>
              <a:buNone/>
              <a:defRPr/>
            </a:pPr>
            <a:endParaRPr lang="fa-IR" sz="2200" b="1" dirty="0" smtClean="0">
              <a:cs typeface="B Nazanin" pitchFamily="2" charset="-78"/>
            </a:endParaRPr>
          </a:p>
        </p:txBody>
      </p:sp>
    </p:spTree>
    <p:extLst>
      <p:ext uri="{BB962C8B-B14F-4D97-AF65-F5344CB8AC3E}">
        <p14:creationId xmlns:p14="http://schemas.microsoft.com/office/powerpoint/2010/main" xmlns="" val="42177873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1">
            <a:noAutofit/>
          </a:bodyPr>
          <a:lstStyle/>
          <a:p>
            <a:pPr marL="274320" indent="-274320" algn="just" rtl="1" eaLnBrk="1" fontAlgn="auto" hangingPunct="1">
              <a:spcAft>
                <a:spcPts val="0"/>
              </a:spcAft>
              <a:buClr>
                <a:schemeClr val="accent3"/>
              </a:buClr>
              <a:buFont typeface="Wingdings 2"/>
              <a:buNone/>
              <a:defRPr/>
            </a:pPr>
            <a:endParaRPr lang="fa-IR" sz="2200" b="1" dirty="0" smtClean="0">
              <a:cs typeface="B Nazanin" pitchFamily="2" charset="-78"/>
            </a:endParaRPr>
          </a:p>
          <a:p>
            <a:pPr marL="274320" indent="-274320" algn="just" rtl="1" eaLnBrk="1" fontAlgn="auto" hangingPunct="1">
              <a:spcAft>
                <a:spcPts val="0"/>
              </a:spcAft>
              <a:buClr>
                <a:schemeClr val="accent3"/>
              </a:buClr>
              <a:buFont typeface="Wingdings 2"/>
              <a:buNone/>
              <a:defRPr/>
            </a:pPr>
            <a:r>
              <a:rPr lang="fa-IR" sz="2200" b="1" dirty="0" smtClean="0">
                <a:cs typeface="B Nazanin" pitchFamily="2" charset="-78"/>
              </a:rPr>
              <a:t>خط و مشی</a:t>
            </a:r>
          </a:p>
          <a:p>
            <a:pPr algn="just" rtl="1" eaLnBrk="1" fontAlgn="auto" hangingPunct="1">
              <a:lnSpc>
                <a:spcPct val="150000"/>
              </a:lnSpc>
              <a:spcAft>
                <a:spcPts val="0"/>
              </a:spcAft>
              <a:buClr>
                <a:srgbClr val="002060"/>
              </a:buClr>
              <a:buSzPct val="150000"/>
              <a:buFont typeface="Wingdings" pitchFamily="2" charset="2"/>
              <a:buChar char="ü"/>
              <a:defRPr/>
            </a:pPr>
            <a:r>
              <a:rPr lang="fa-IR" sz="2200" b="1" dirty="0" smtClean="0">
                <a:cs typeface="B Nazanin" pitchFamily="2" charset="-78"/>
              </a:rPr>
              <a:t>درک نیازهای مشتریان و تامین خواسته های ایشان با ارائه محصولات و کالاهای متنوع و جدید با هدف مشعوف نمودن مشتریان و اخذ سهم شاسیته ای از بازار.</a:t>
            </a:r>
          </a:p>
          <a:p>
            <a:pPr algn="just" rtl="1" eaLnBrk="1" fontAlgn="auto" hangingPunct="1">
              <a:lnSpc>
                <a:spcPct val="150000"/>
              </a:lnSpc>
              <a:spcAft>
                <a:spcPts val="0"/>
              </a:spcAft>
              <a:buClr>
                <a:srgbClr val="002060"/>
              </a:buClr>
              <a:buSzPct val="150000"/>
              <a:buFont typeface="Wingdings" pitchFamily="2" charset="2"/>
              <a:buChar char="ü"/>
              <a:defRPr/>
            </a:pPr>
            <a:r>
              <a:rPr lang="fa-IR" sz="2200" b="1" dirty="0" smtClean="0">
                <a:cs typeface="B Nazanin" pitchFamily="2" charset="-78"/>
              </a:rPr>
              <a:t>ارتقای دانش ، مهارت و توانایی کارکنان به عنوان منبع تفکر و با ارزش ترین سرمایه شرکت با هدف دستیابی به اهداف کیفی در کار و زندگی ایشان.</a:t>
            </a:r>
          </a:p>
          <a:p>
            <a:pPr algn="just" rtl="1" eaLnBrk="1" fontAlgn="auto" hangingPunct="1">
              <a:lnSpc>
                <a:spcPct val="150000"/>
              </a:lnSpc>
              <a:spcAft>
                <a:spcPts val="0"/>
              </a:spcAft>
              <a:buClr>
                <a:srgbClr val="002060"/>
              </a:buClr>
              <a:buSzPct val="150000"/>
              <a:buFont typeface="Wingdings" pitchFamily="2" charset="2"/>
              <a:buChar char="ü"/>
              <a:defRPr/>
            </a:pPr>
            <a:r>
              <a:rPr lang="fa-IR" sz="2200" b="1" dirty="0" smtClean="0">
                <a:cs typeface="B Nazanin" pitchFamily="2" charset="-78"/>
              </a:rPr>
              <a:t>بالا بردن رقابت در بازار و ارائه خدمات بهتر به مشتریان از طریق بهینه سازی هزینه ها و استفاده از حداکثر ظرفیت های موجود در تولید محصولات با کیفیت.</a:t>
            </a:r>
          </a:p>
          <a:p>
            <a:pPr algn="just" rtl="1" eaLnBrk="1" fontAlgn="auto" hangingPunct="1">
              <a:lnSpc>
                <a:spcPct val="150000"/>
              </a:lnSpc>
              <a:spcAft>
                <a:spcPts val="0"/>
              </a:spcAft>
              <a:buClr>
                <a:srgbClr val="002060"/>
              </a:buClr>
              <a:buSzPct val="150000"/>
              <a:buFont typeface="Wingdings" pitchFamily="2" charset="2"/>
              <a:buChar char="ü"/>
              <a:defRPr/>
            </a:pPr>
            <a:r>
              <a:rPr lang="fa-IR" sz="2200" b="1" dirty="0" smtClean="0">
                <a:cs typeface="B Nazanin" pitchFamily="2" charset="-78"/>
              </a:rPr>
              <a:t>توسعه و افزایش سهم صادرات محصولات شرکت در راستای رشد اقتصادی کشور و با هدف پیوستن به شرکت های بزرگ جهانی.</a:t>
            </a:r>
          </a:p>
          <a:p>
            <a:pPr algn="just" rtl="1" eaLnBrk="1" fontAlgn="auto" hangingPunct="1">
              <a:lnSpc>
                <a:spcPct val="150000"/>
              </a:lnSpc>
              <a:spcAft>
                <a:spcPts val="0"/>
              </a:spcAft>
              <a:buClr>
                <a:srgbClr val="002060"/>
              </a:buClr>
              <a:buSzPct val="150000"/>
              <a:buFont typeface="Wingdings" pitchFamily="2" charset="2"/>
              <a:buChar char="ü"/>
              <a:defRPr/>
            </a:pPr>
            <a:r>
              <a:rPr lang="fa-IR" sz="2200" b="1" dirty="0" smtClean="0">
                <a:cs typeface="B Nazanin" pitchFamily="2" charset="-78"/>
              </a:rPr>
              <a:t>جلب و توسعه مشارکت کارکنان در ارائه روش های نوین کار با هدف بهبود مستمر.</a:t>
            </a:r>
          </a:p>
          <a:p>
            <a:pPr algn="just" rtl="1" eaLnBrk="1" fontAlgn="auto" hangingPunct="1">
              <a:lnSpc>
                <a:spcPct val="150000"/>
              </a:lnSpc>
              <a:spcAft>
                <a:spcPts val="0"/>
              </a:spcAft>
              <a:buClr>
                <a:srgbClr val="002060"/>
              </a:buClr>
              <a:buSzPct val="150000"/>
              <a:buFont typeface="Wingdings" pitchFamily="2" charset="2"/>
              <a:buChar char="ü"/>
              <a:defRPr/>
            </a:pPr>
            <a:r>
              <a:rPr lang="fa-IR" sz="2200" b="1" dirty="0" smtClean="0">
                <a:cs typeface="B Nazanin" pitchFamily="2" charset="-78"/>
              </a:rPr>
              <a:t>مدیریت و کارکنان شرکت پاکشو به برآورده سازی الزامات سیستم مدیریت کیفیت با هدف رشد و تعالی سازمانی به عنوان سازمانی سرآمد معتقدند.</a:t>
            </a:r>
            <a:endParaRPr lang="en-US" sz="2200" b="1" dirty="0">
              <a:cs typeface="B Nazanin" pitchFamily="2" charset="-78"/>
            </a:endParaRPr>
          </a:p>
        </p:txBody>
      </p:sp>
    </p:spTree>
    <p:extLst>
      <p:ext uri="{BB962C8B-B14F-4D97-AF65-F5344CB8AC3E}">
        <p14:creationId xmlns:p14="http://schemas.microsoft.com/office/powerpoint/2010/main" xmlns="" val="909391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76200" y="0"/>
            <a:ext cx="9067800" cy="6858000"/>
          </a:xfrm>
        </p:spPr>
        <p:txBody>
          <a:bodyPr/>
          <a:lstStyle/>
          <a:p>
            <a:pPr marL="0" indent="0">
              <a:buFont typeface="Arial" pitchFamily="34" charset="0"/>
              <a:buNone/>
            </a:pPr>
            <a:r>
              <a:rPr lang="fa-IR" dirty="0" smtClean="0">
                <a:cs typeface="2  Homa" pitchFamily="2" charset="-78"/>
              </a:rPr>
              <a:t>                                    </a:t>
            </a:r>
          </a:p>
          <a:p>
            <a:pPr marL="0" indent="0" algn="r" rtl="1">
              <a:buFont typeface="Arial" pitchFamily="34" charset="0"/>
              <a:buNone/>
            </a:pPr>
            <a:r>
              <a:rPr lang="fa-IR" dirty="0" smtClean="0">
                <a:cs typeface="B Nazanin" pitchFamily="2" charset="-78"/>
              </a:rPr>
              <a:t>                                     </a:t>
            </a:r>
            <a:r>
              <a:rPr lang="fa-IR" dirty="0" smtClean="0">
                <a:solidFill>
                  <a:schemeClr val="tx2"/>
                </a:solidFill>
                <a:cs typeface="B Nazanin" pitchFamily="2" charset="-78"/>
              </a:rPr>
              <a:t>اصول ارزشی</a:t>
            </a:r>
          </a:p>
        </p:txBody>
      </p:sp>
      <p:graphicFrame>
        <p:nvGraphicFramePr>
          <p:cNvPr id="4" name="Diagram 3"/>
          <p:cNvGraphicFramePr/>
          <p:nvPr>
            <p:extLst>
              <p:ext uri="{D42A27DB-BD31-4B8C-83A1-F6EECF244321}">
                <p14:modId xmlns:p14="http://schemas.microsoft.com/office/powerpoint/2010/main" xmlns="" val="1579213613"/>
              </p:ext>
            </p:extLst>
          </p:nvPr>
        </p:nvGraphicFramePr>
        <p:xfrm>
          <a:off x="1524000" y="20292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189018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0"/>
            <a:ext cx="9144000" cy="6858000"/>
          </a:xfrm>
          <a:ln>
            <a:solidFill>
              <a:schemeClr val="tx1"/>
            </a:solidFill>
          </a:ln>
        </p:spPr>
        <p:txBody>
          <a:bodyPr/>
          <a:lstStyle/>
          <a:p>
            <a:pPr marL="514350" indent="-514350" algn="r" rtl="1" eaLnBrk="1" hangingPunct="1">
              <a:buFont typeface="Wingdings 2" pitchFamily="18" charset="2"/>
              <a:buAutoNum type="arabicPeriod"/>
              <a:defRPr/>
            </a:pPr>
            <a:endParaRPr lang="fa-IR" sz="2300" b="1" dirty="0" smtClean="0">
              <a:cs typeface="B Nazanin" pitchFamily="2" charset="-78"/>
            </a:endParaRPr>
          </a:p>
          <a:p>
            <a:pPr marL="0" indent="0" algn="r" rtl="1" eaLnBrk="1" hangingPunct="1">
              <a:buFont typeface="Arial" pitchFamily="34" charset="0"/>
              <a:buNone/>
              <a:defRPr/>
            </a:pPr>
            <a:r>
              <a:rPr lang="fa-IR" sz="2300" b="1" dirty="0" smtClean="0">
                <a:cs typeface="B Nazanin" pitchFamily="2" charset="-78"/>
              </a:rPr>
              <a:t> </a:t>
            </a:r>
          </a:p>
          <a:p>
            <a:pPr marL="0" indent="0" algn="r" rtl="1" eaLnBrk="1" hangingPunct="1">
              <a:buFont typeface="Arial" pitchFamily="34" charset="0"/>
              <a:buNone/>
              <a:defRPr/>
            </a:pPr>
            <a:r>
              <a:rPr lang="fa-IR" sz="2800" b="1" dirty="0" smtClean="0">
                <a:cs typeface="B Nazanin" pitchFamily="2" charset="-78"/>
              </a:rPr>
              <a:t>    1.پرورش تقاضای پنهان </a:t>
            </a:r>
          </a:p>
          <a:p>
            <a:pPr marL="514350" indent="-514350" algn="justLow" rtl="1" eaLnBrk="1" hangingPunct="1">
              <a:lnSpc>
                <a:spcPct val="200000"/>
              </a:lnSpc>
              <a:buFont typeface="Wingdings 2" pitchFamily="18" charset="2"/>
              <a:buNone/>
              <a:defRPr/>
            </a:pPr>
            <a:r>
              <a:rPr lang="fa-IR" sz="2300" b="1" dirty="0" smtClean="0">
                <a:cs typeface="B Nazanin" pitchFamily="2" charset="-78"/>
              </a:rPr>
              <a:t>       </a:t>
            </a:r>
          </a:p>
          <a:p>
            <a:pPr marL="514350" indent="-514350" algn="justLow" rtl="1" eaLnBrk="1" hangingPunct="1">
              <a:lnSpc>
                <a:spcPct val="200000"/>
              </a:lnSpc>
              <a:buFont typeface="Wingdings 2" pitchFamily="18" charset="2"/>
              <a:buNone/>
              <a:defRPr/>
            </a:pPr>
            <a:r>
              <a:rPr lang="fa-IR" sz="2300" b="1" dirty="0">
                <a:cs typeface="B Nazanin" pitchFamily="2" charset="-78"/>
              </a:rPr>
              <a:t> </a:t>
            </a:r>
            <a:r>
              <a:rPr lang="fa-IR" sz="2300" b="1" dirty="0" smtClean="0">
                <a:cs typeface="B Nazanin" pitchFamily="2" charset="-78"/>
              </a:rPr>
              <a:t>       با انجام تحقیقات بازار و مطالعه رفتار مصرف کنندگان توانسته ایم با شناسایی دقیق خواسته های مردم ، تبلیغات و اطلاع رسانی،بازار موجود را برای عرضه بیشتر محصولات خود رشد دهیم و با خلق محصولات جدید ، بازارهای جدید ایجاد نماییم .این منوال آنقدر تکرار شده که روش های شناسایی و پرورش تقاضا برای خلق محصول جدید در این مجموعه نهادینه شده است.</a:t>
            </a:r>
            <a:endParaRPr lang="en-US" sz="2300" b="1" dirty="0" smtClean="0">
              <a:cs typeface="B Nazanin" pitchFamily="2" charset="-78"/>
            </a:endParaRPr>
          </a:p>
        </p:txBody>
      </p:sp>
    </p:spTree>
    <p:extLst>
      <p:ext uri="{BB962C8B-B14F-4D97-AF65-F5344CB8AC3E}">
        <p14:creationId xmlns:p14="http://schemas.microsoft.com/office/powerpoint/2010/main" xmlns="" val="38557441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0"/>
            <a:ext cx="9144000" cy="6858000"/>
          </a:xfrm>
        </p:spPr>
        <p:txBody>
          <a:bodyPr/>
          <a:lstStyle/>
          <a:p>
            <a:pPr algn="r" rtl="1" eaLnBrk="1" hangingPunct="1">
              <a:buFont typeface="Wingdings 2" pitchFamily="18" charset="2"/>
              <a:buNone/>
            </a:pPr>
            <a:endParaRPr lang="fa-IR" sz="2400" b="1" dirty="0" smtClean="0">
              <a:cs typeface="B Nazanin" pitchFamily="2" charset="-78"/>
            </a:endParaRPr>
          </a:p>
          <a:p>
            <a:pPr algn="just" rtl="1" eaLnBrk="1" hangingPunct="1">
              <a:buFont typeface="Wingdings 2" pitchFamily="18" charset="2"/>
              <a:buNone/>
            </a:pPr>
            <a:endParaRPr lang="fa-IR" sz="2400" b="1" dirty="0" smtClean="0">
              <a:cs typeface="B Nazanin" pitchFamily="2" charset="-78"/>
            </a:endParaRPr>
          </a:p>
          <a:p>
            <a:pPr algn="just" rtl="1" eaLnBrk="1" hangingPunct="1">
              <a:buFont typeface="Wingdings 2" pitchFamily="18" charset="2"/>
              <a:buNone/>
            </a:pPr>
            <a:r>
              <a:rPr lang="fa-IR" sz="2800" b="1" dirty="0" smtClean="0">
                <a:cs typeface="B Nazanin" pitchFamily="2" charset="-78"/>
              </a:rPr>
              <a:t>  2. خلق نام های تجاری موفق </a:t>
            </a:r>
          </a:p>
          <a:p>
            <a:pPr algn="justLow" rtl="1" eaLnBrk="1" hangingPunct="1">
              <a:lnSpc>
                <a:spcPct val="200000"/>
              </a:lnSpc>
              <a:buFont typeface="Wingdings 2" pitchFamily="18" charset="2"/>
              <a:buNone/>
            </a:pPr>
            <a:r>
              <a:rPr lang="fa-IR" sz="2400" b="1" dirty="0" smtClean="0">
                <a:cs typeface="B Nazanin" pitchFamily="2" charset="-78"/>
              </a:rPr>
              <a:t>     </a:t>
            </a:r>
          </a:p>
          <a:p>
            <a:pPr algn="justLow" rtl="1" eaLnBrk="1" hangingPunct="1">
              <a:lnSpc>
                <a:spcPct val="200000"/>
              </a:lnSpc>
              <a:buFont typeface="Wingdings 2" pitchFamily="18" charset="2"/>
              <a:buNone/>
            </a:pPr>
            <a:r>
              <a:rPr lang="fa-IR" sz="2400" b="1" dirty="0" smtClean="0">
                <a:cs typeface="B Nazanin" pitchFamily="2" charset="-78"/>
              </a:rPr>
              <a:t>     خلق نام های تجاری و توانمند و ایجاد جایگاه مناسب و دقیق برای آن ها از دیگر توانایی ها و قابلیت های شرکت پاکشواست.در سال های اخیر نام های تجاری نظیر :</a:t>
            </a:r>
            <a:r>
              <a:rPr lang="en-US" sz="2400" b="1" dirty="0" smtClean="0">
                <a:cs typeface="B Nazanin" pitchFamily="2" charset="-78"/>
              </a:rPr>
              <a:t>HOME PLUSE,SOFTLAN,AVE, MERIT</a:t>
            </a:r>
            <a:r>
              <a:rPr lang="fa-IR" sz="2400" b="1" dirty="0" smtClean="0">
                <a:cs typeface="B Nazanin" pitchFamily="2" charset="-78"/>
              </a:rPr>
              <a:t>،را با موفقیت خلق نموده و این نام ها در حال حاضر جای خود را در ذهن عموم مردم باز کرده و سهم بازار را به مراتب بیشتر از حد انتظار نصیب خود نموده است.</a:t>
            </a:r>
          </a:p>
          <a:p>
            <a:pPr algn="r" rtl="1" eaLnBrk="1" hangingPunct="1">
              <a:buFont typeface="Wingdings 2" pitchFamily="18" charset="2"/>
              <a:buNone/>
            </a:pPr>
            <a:endParaRPr lang="en-US" sz="2400" dirty="0" smtClean="0">
              <a:cs typeface="B Nazanin" pitchFamily="2" charset="-78"/>
            </a:endParaRPr>
          </a:p>
        </p:txBody>
      </p:sp>
    </p:spTree>
    <p:extLst>
      <p:ext uri="{BB962C8B-B14F-4D97-AF65-F5344CB8AC3E}">
        <p14:creationId xmlns:p14="http://schemas.microsoft.com/office/powerpoint/2010/main" xmlns="" val="33615389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0" y="0"/>
            <a:ext cx="9144000" cy="6858000"/>
          </a:xfrm>
        </p:spPr>
        <p:txBody>
          <a:bodyPr/>
          <a:lstStyle/>
          <a:p>
            <a:pPr algn="r" rtl="1" eaLnBrk="1" hangingPunct="1">
              <a:buFont typeface="Wingdings 2" pitchFamily="18" charset="2"/>
              <a:buNone/>
            </a:pPr>
            <a:endParaRPr lang="fa-IR" sz="2400" dirty="0" smtClean="0">
              <a:ea typeface="Majalla UI"/>
              <a:cs typeface="B Nazanin" pitchFamily="2" charset="-78"/>
            </a:endParaRPr>
          </a:p>
          <a:p>
            <a:pPr algn="just" rtl="1" eaLnBrk="1" hangingPunct="1">
              <a:buFont typeface="Wingdings 2" pitchFamily="18" charset="2"/>
              <a:buNone/>
            </a:pPr>
            <a:r>
              <a:rPr lang="fa-IR" sz="2400" b="1" dirty="0" smtClean="0">
                <a:ea typeface="Majalla UI"/>
                <a:cs typeface="B Nazanin" pitchFamily="2" charset="-78"/>
              </a:rPr>
              <a:t> </a:t>
            </a:r>
          </a:p>
          <a:p>
            <a:pPr algn="just" rtl="1" eaLnBrk="1" hangingPunct="1">
              <a:buFont typeface="Wingdings 2" pitchFamily="18" charset="2"/>
              <a:buNone/>
            </a:pPr>
            <a:r>
              <a:rPr lang="fa-IR" sz="3000" b="1" dirty="0" smtClean="0">
                <a:ea typeface="Majalla UI"/>
                <a:cs typeface="B Nazanin" pitchFamily="2" charset="-78"/>
              </a:rPr>
              <a:t>  3. توزیع صحیح و به موقع </a:t>
            </a:r>
          </a:p>
          <a:p>
            <a:pPr algn="just" rtl="1" eaLnBrk="1" hangingPunct="1">
              <a:lnSpc>
                <a:spcPct val="200000"/>
              </a:lnSpc>
              <a:buFont typeface="Wingdings 2" pitchFamily="18" charset="2"/>
              <a:buNone/>
            </a:pPr>
            <a:endParaRPr lang="fa-IR" sz="2400" b="1" dirty="0" smtClean="0">
              <a:ea typeface="Majalla UI"/>
              <a:cs typeface="B Nazanin" pitchFamily="2" charset="-78"/>
            </a:endParaRPr>
          </a:p>
          <a:p>
            <a:pPr algn="just" rtl="1" eaLnBrk="1" hangingPunct="1">
              <a:lnSpc>
                <a:spcPct val="200000"/>
              </a:lnSpc>
              <a:buFont typeface="Wingdings 2" pitchFamily="18" charset="2"/>
              <a:buNone/>
            </a:pPr>
            <a:r>
              <a:rPr lang="fa-IR" sz="2400" b="1" dirty="0" smtClean="0">
                <a:ea typeface="Majalla UI"/>
                <a:cs typeface="B Nazanin" pitchFamily="2" charset="-78"/>
              </a:rPr>
              <a:t>     بخش بندی افراد جامعه از نظر مولفه های جمعیت شناسی و روانشناختی و برقرار ساختن یافته های مربوط به آن با جغرافیایی شهری و وضعیت خرده فروشی،از جمله دیگر ارزش های شرکت پاکشو است که با ایجاد سامانه توزیع دقیق و مناسب توزیع و فروش هر یک از کالاها را به آسانی میسر می سازد.</a:t>
            </a:r>
            <a:endParaRPr lang="en-US" sz="2400" b="1" dirty="0" smtClean="0">
              <a:ea typeface="Majalla UI"/>
              <a:cs typeface="B Nazanin" pitchFamily="2" charset="-78"/>
            </a:endParaRPr>
          </a:p>
        </p:txBody>
      </p:sp>
    </p:spTree>
    <p:extLst>
      <p:ext uri="{BB962C8B-B14F-4D97-AF65-F5344CB8AC3E}">
        <p14:creationId xmlns:p14="http://schemas.microsoft.com/office/powerpoint/2010/main" xmlns="" val="1992912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0"/>
            <a:ext cx="9144000" cy="6858000"/>
          </a:xfrm>
        </p:spPr>
        <p:txBody>
          <a:bodyPr/>
          <a:lstStyle/>
          <a:p>
            <a:pPr algn="just" rtl="1" eaLnBrk="1" hangingPunct="1">
              <a:buFont typeface="Wingdings 2" pitchFamily="18" charset="2"/>
              <a:buNone/>
            </a:pPr>
            <a:endParaRPr lang="fa-IR" sz="2400" b="1" dirty="0" smtClean="0">
              <a:cs typeface="B Nazanin" pitchFamily="2" charset="-78"/>
            </a:endParaRPr>
          </a:p>
          <a:p>
            <a:pPr algn="just" rtl="1" eaLnBrk="1" hangingPunct="1">
              <a:buFont typeface="Wingdings 2" pitchFamily="18" charset="2"/>
              <a:buNone/>
            </a:pPr>
            <a:endParaRPr lang="fa-IR" sz="2400" b="1" dirty="0" smtClean="0">
              <a:cs typeface="B Nazanin" pitchFamily="2" charset="-78"/>
            </a:endParaRPr>
          </a:p>
          <a:p>
            <a:pPr algn="just" rtl="1" eaLnBrk="1" hangingPunct="1">
              <a:buFont typeface="Wingdings 2" pitchFamily="18" charset="2"/>
              <a:buNone/>
            </a:pPr>
            <a:r>
              <a:rPr lang="fa-IR" sz="2800" b="1" dirty="0" smtClean="0">
                <a:cs typeface="B Nazanin" pitchFamily="2" charset="-78"/>
              </a:rPr>
              <a:t>   4. پیشرو بودن (رهبری) بازار </a:t>
            </a:r>
          </a:p>
          <a:p>
            <a:pPr algn="justLow" rtl="1" eaLnBrk="1" hangingPunct="1">
              <a:lnSpc>
                <a:spcPct val="200000"/>
              </a:lnSpc>
              <a:buFont typeface="Wingdings 2" pitchFamily="18" charset="2"/>
              <a:buNone/>
            </a:pPr>
            <a:r>
              <a:rPr lang="fa-IR" sz="2400" b="1" dirty="0" smtClean="0">
                <a:cs typeface="B Nazanin" pitchFamily="2" charset="-78"/>
              </a:rPr>
              <a:t>     </a:t>
            </a:r>
          </a:p>
          <a:p>
            <a:pPr algn="justLow" rtl="1" eaLnBrk="1" hangingPunct="1">
              <a:lnSpc>
                <a:spcPct val="200000"/>
              </a:lnSpc>
              <a:buFont typeface="Wingdings 2" pitchFamily="18" charset="2"/>
              <a:buNone/>
            </a:pPr>
            <a:r>
              <a:rPr lang="fa-IR" sz="2400" b="1" dirty="0" smtClean="0">
                <a:cs typeface="B Nazanin" pitchFamily="2" charset="-78"/>
              </a:rPr>
              <a:t>     شرکت پاکشو توانسته است با توزیع صحیح و به موقع محصولات ، خلق نام های تجاری موفق و با استفاده از روش های کیفیت محصولات در مورد بسیاری از کالاها نظیر مایع دستشویی و شامپو خانواده و بچه ، مایع سفید کننده و شیشه پاک کن در ایران پیشرو باشد.</a:t>
            </a:r>
          </a:p>
          <a:p>
            <a:pPr algn="r" rtl="1" eaLnBrk="1" hangingPunct="1">
              <a:buFont typeface="Wingdings 2" pitchFamily="18" charset="2"/>
              <a:buNone/>
            </a:pPr>
            <a:endParaRPr lang="en-US" sz="2400" dirty="0" smtClean="0">
              <a:cs typeface="B Nazanin" pitchFamily="2" charset="-78"/>
            </a:endParaRPr>
          </a:p>
        </p:txBody>
      </p:sp>
    </p:spTree>
    <p:extLst>
      <p:ext uri="{BB962C8B-B14F-4D97-AF65-F5344CB8AC3E}">
        <p14:creationId xmlns:p14="http://schemas.microsoft.com/office/powerpoint/2010/main" xmlns="" val="262099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78" y="456109"/>
            <a:ext cx="8064896" cy="6501780"/>
          </a:xfrm>
          <a:prstGeom prst="rect">
            <a:avLst/>
          </a:prstGeom>
          <a:noFill/>
        </p:spPr>
        <p:txBody>
          <a:bodyPr wrap="square" rtlCol="1">
            <a:spAutoFit/>
          </a:bodyPr>
          <a:lstStyle/>
          <a:p>
            <a:pPr>
              <a:lnSpc>
                <a:spcPct val="150000"/>
              </a:lnSpc>
            </a:pPr>
            <a:r>
              <a:rPr lang="fa-IR" sz="2800" dirty="0" smtClean="0">
                <a:cs typeface="B Nazanin" pitchFamily="2" charset="-78"/>
              </a:rPr>
              <a:t>در گذشته جمع‌آوری خوراک به شیوه ی شکار یا چیدن میوه انجام می‌گرفت، ولی امروزه تهیه ی آن بیشتر با استفاده از مهارت‌های کشاورزی، دام‌پروری، و ماهی‌گیری صورت می‌گیرد.</a:t>
            </a:r>
          </a:p>
          <a:p>
            <a:pPr>
              <a:lnSpc>
                <a:spcPct val="150000"/>
              </a:lnSpc>
            </a:pPr>
            <a:r>
              <a:rPr lang="fa-IR" sz="2800" dirty="0" smtClean="0">
                <a:cs typeface="B Nazanin" pitchFamily="2" charset="-78"/>
              </a:rPr>
              <a:t>عادات غذایی در فرهنگ‌های گوناگون مختلف است. اکثر جوامع با توجه به سنن و رسومشان رسم‌های مخصوصی برای آشپزی و اولویت‌های غذایی‌شان دارند. بسیاری از فرهنگ‌ها غذاهای خود را توسط روش‌های تدارک، شیوه‌های آشپزی، و تهیه غذا متنوع ساخته‌اند.</a:t>
            </a:r>
          </a:p>
          <a:p>
            <a:pPr>
              <a:lnSpc>
                <a:spcPct val="150000"/>
              </a:lnSpc>
            </a:pPr>
            <a:r>
              <a:rPr lang="fa-IR" sz="2800" dirty="0" smtClean="0">
                <a:cs typeface="B Nazanin" pitchFamily="2" charset="-78"/>
              </a:rPr>
              <a:t>که در اینجا ما یکی از با سابقه ترین صنایع غذایی کشور (یک ویک) را به صورت استراتژیک مورد بررسی قرار می دهیم:</a:t>
            </a:r>
          </a:p>
          <a:p>
            <a:pPr>
              <a:lnSpc>
                <a:spcPct val="150000"/>
              </a:lnSpc>
            </a:pPr>
            <a:endParaRPr lang="fa-IR" sz="2800" dirty="0">
              <a:cs typeface="B Nazanin" pitchFamily="2" charset="-78"/>
            </a:endParaRPr>
          </a:p>
        </p:txBody>
      </p:sp>
    </p:spTree>
    <p:extLst>
      <p:ext uri="{BB962C8B-B14F-4D97-AF65-F5344CB8AC3E}">
        <p14:creationId xmlns:p14="http://schemas.microsoft.com/office/powerpoint/2010/main" xmlns="" val="378211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0"/>
            <a:ext cx="9144000" cy="6858000"/>
          </a:xfrm>
        </p:spPr>
        <p:txBody>
          <a:bodyPr/>
          <a:lstStyle/>
          <a:p>
            <a:pPr algn="r" rtl="1" eaLnBrk="1" hangingPunct="1">
              <a:buFont typeface="Wingdings 2" pitchFamily="18" charset="2"/>
              <a:buNone/>
            </a:pPr>
            <a:endParaRPr lang="fa-IR" sz="2800" b="1" dirty="0" smtClean="0">
              <a:cs typeface="B Nazanin" pitchFamily="2" charset="-78"/>
            </a:endParaRPr>
          </a:p>
          <a:p>
            <a:pPr algn="r" rtl="1" eaLnBrk="1" hangingPunct="1">
              <a:buFont typeface="Wingdings 2" pitchFamily="18" charset="2"/>
              <a:buNone/>
            </a:pPr>
            <a:r>
              <a:rPr lang="fa-IR" sz="2800" b="1" dirty="0" smtClean="0">
                <a:cs typeface="B Nazanin" pitchFamily="2" charset="-78"/>
              </a:rPr>
              <a:t>   </a:t>
            </a:r>
          </a:p>
          <a:p>
            <a:pPr algn="r" rtl="1" eaLnBrk="1" hangingPunct="1">
              <a:buFont typeface="Wingdings 2" pitchFamily="18" charset="2"/>
              <a:buNone/>
            </a:pPr>
            <a:r>
              <a:rPr lang="fa-IR" b="1" dirty="0" smtClean="0">
                <a:cs typeface="B Nazanin" pitchFamily="2" charset="-78"/>
              </a:rPr>
              <a:t>    5. اعتماد مردم </a:t>
            </a:r>
          </a:p>
          <a:p>
            <a:pPr algn="r" rtl="1" eaLnBrk="1" hangingPunct="1">
              <a:buFont typeface="Wingdings 2" pitchFamily="18" charset="2"/>
              <a:buNone/>
            </a:pPr>
            <a:r>
              <a:rPr lang="fa-IR" sz="2800" b="1" dirty="0" smtClean="0">
                <a:cs typeface="B Nazanin" pitchFamily="2" charset="-78"/>
              </a:rPr>
              <a:t>     </a:t>
            </a:r>
            <a:endParaRPr lang="en-US" sz="2800" b="1" dirty="0" smtClean="0">
              <a:cs typeface="B Nazanin" pitchFamily="2" charset="-78"/>
            </a:endParaRPr>
          </a:p>
          <a:p>
            <a:pPr algn="r" rtl="1" eaLnBrk="1" hangingPunct="1">
              <a:buFont typeface="Wingdings 2" pitchFamily="18" charset="2"/>
              <a:buNone/>
            </a:pPr>
            <a:endParaRPr lang="fa-IR" sz="2800" b="1" dirty="0" smtClean="0">
              <a:cs typeface="B Nazanin" pitchFamily="2" charset="-78"/>
            </a:endParaRPr>
          </a:p>
          <a:p>
            <a:pPr algn="justLow" rtl="1" eaLnBrk="1" hangingPunct="1">
              <a:buFont typeface="Wingdings 2" pitchFamily="18" charset="2"/>
              <a:buNone/>
            </a:pPr>
            <a:r>
              <a:rPr lang="fa-IR" sz="2800" b="1" dirty="0" smtClean="0">
                <a:cs typeface="B Nazanin" pitchFamily="2" charset="-78"/>
              </a:rPr>
              <a:t>     محصولات عرضه شده توانسته اند از پایگاه قابل اعتمادی در اذهان عموم مردم برخوردار باشند.</a:t>
            </a:r>
            <a:endParaRPr lang="en-US" sz="2800" b="1" dirty="0" smtClean="0">
              <a:cs typeface="B Nazanin" pitchFamily="2" charset="-78"/>
            </a:endParaRPr>
          </a:p>
        </p:txBody>
      </p:sp>
    </p:spTree>
    <p:extLst>
      <p:ext uri="{BB962C8B-B14F-4D97-AF65-F5344CB8AC3E}">
        <p14:creationId xmlns:p14="http://schemas.microsoft.com/office/powerpoint/2010/main" xmlns="" val="8299985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76200"/>
            <a:ext cx="9144000" cy="6934200"/>
          </a:xfrm>
        </p:spPr>
        <p:txBody>
          <a:bodyPr/>
          <a:lstStyle/>
          <a:p>
            <a:pPr algn="r" rtl="1" eaLnBrk="1" hangingPunct="1">
              <a:buFont typeface="Wingdings 2" pitchFamily="18" charset="2"/>
              <a:buNone/>
            </a:pPr>
            <a:endParaRPr lang="fa-IR" sz="2500" b="1" dirty="0" smtClean="0">
              <a:cs typeface="B Nazanin" pitchFamily="2" charset="-78"/>
            </a:endParaRPr>
          </a:p>
          <a:p>
            <a:pPr algn="just" rtl="1" eaLnBrk="1" hangingPunct="1">
              <a:buFont typeface="Wingdings 2" pitchFamily="18" charset="2"/>
              <a:buNone/>
            </a:pPr>
            <a:endParaRPr lang="fa-IR" sz="2500" b="1" dirty="0" smtClean="0">
              <a:cs typeface="B Nazanin" pitchFamily="2" charset="-78"/>
            </a:endParaRPr>
          </a:p>
          <a:p>
            <a:pPr algn="just" rtl="1" eaLnBrk="1" hangingPunct="1">
              <a:buFont typeface="Wingdings 2" pitchFamily="18" charset="2"/>
              <a:buNone/>
            </a:pPr>
            <a:r>
              <a:rPr lang="fa-IR" sz="2800" b="1" dirty="0" smtClean="0">
                <a:cs typeface="B Nazanin" pitchFamily="2" charset="-78"/>
              </a:rPr>
              <a:t>   منابع انسانی </a:t>
            </a:r>
          </a:p>
          <a:p>
            <a:pPr algn="justLow" rtl="1" eaLnBrk="1" hangingPunct="1">
              <a:lnSpc>
                <a:spcPct val="200000"/>
              </a:lnSpc>
              <a:buFont typeface="Wingdings 2" pitchFamily="18" charset="2"/>
              <a:buNone/>
            </a:pPr>
            <a:endParaRPr lang="en-US" sz="2500" b="1" dirty="0" smtClean="0">
              <a:cs typeface="B Nazanin" pitchFamily="2" charset="-78"/>
            </a:endParaRPr>
          </a:p>
          <a:p>
            <a:pPr algn="justLow" rtl="1" eaLnBrk="1" hangingPunct="1">
              <a:lnSpc>
                <a:spcPct val="200000"/>
              </a:lnSpc>
              <a:buFont typeface="Wingdings 2" pitchFamily="18" charset="2"/>
              <a:buNone/>
            </a:pPr>
            <a:r>
              <a:rPr lang="fa-IR" sz="2500" b="1" dirty="0" smtClean="0">
                <a:cs typeface="B Nazanin" pitchFamily="2" charset="-78"/>
              </a:rPr>
              <a:t>    همکاران شرکت ارزشمندترین سرمایه ما هستند.</a:t>
            </a:r>
          </a:p>
          <a:p>
            <a:pPr algn="justLow" rtl="1" eaLnBrk="1" hangingPunct="1">
              <a:lnSpc>
                <a:spcPct val="200000"/>
              </a:lnSpc>
              <a:buFont typeface="Wingdings 2" pitchFamily="18" charset="2"/>
              <a:buNone/>
            </a:pPr>
            <a:r>
              <a:rPr lang="fa-IR" sz="2500" b="1" dirty="0" smtClean="0">
                <a:cs typeface="B Nazanin" pitchFamily="2" charset="-78"/>
              </a:rPr>
              <a:t>     شرکت پاکشو با هدف استفاده موثر از این سرمایه ارزشمند و با تاکید بر اصل شایسته گزینی و شایسته پروری همواره در تلاش است تا با انجام وظائف زیر ، منابع انسانی خود را توسعه داده و در این زمینه سرآمد باشد :</a:t>
            </a:r>
          </a:p>
          <a:p>
            <a:pPr algn="r" rtl="1" eaLnBrk="1" hangingPunct="1">
              <a:buFont typeface="Wingdings 2" pitchFamily="18" charset="2"/>
              <a:buNone/>
            </a:pPr>
            <a:endParaRPr lang="en-US" sz="2500" dirty="0" smtClean="0">
              <a:cs typeface="B Nazanin" pitchFamily="2" charset="-78"/>
            </a:endParaRPr>
          </a:p>
        </p:txBody>
      </p:sp>
    </p:spTree>
    <p:extLst>
      <p:ext uri="{BB962C8B-B14F-4D97-AF65-F5344CB8AC3E}">
        <p14:creationId xmlns:p14="http://schemas.microsoft.com/office/powerpoint/2010/main" xmlns="" val="311370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6350" y="0"/>
            <a:ext cx="9137650" cy="6858000"/>
          </a:xfrm>
        </p:spPr>
        <p:txBody>
          <a:bodyPr/>
          <a:lstStyle/>
          <a:p>
            <a:pPr algn="just" rtl="1" eaLnBrk="1" hangingPunct="1">
              <a:lnSpc>
                <a:spcPct val="150000"/>
              </a:lnSpc>
              <a:buFont typeface="Wingdings" pitchFamily="2" charset="2"/>
              <a:buChar char="§"/>
            </a:pPr>
            <a:endParaRPr lang="fa-IR" sz="2200" b="1" dirty="0" smtClean="0">
              <a:cs typeface="B Nazanin" pitchFamily="2" charset="-78"/>
            </a:endParaRPr>
          </a:p>
          <a:p>
            <a:pPr algn="justLow" rtl="1" eaLnBrk="1" hangingPunct="1">
              <a:lnSpc>
                <a:spcPct val="150000"/>
              </a:lnSpc>
              <a:buClr>
                <a:srgbClr val="002060"/>
              </a:buClr>
              <a:buSzPct val="115000"/>
              <a:buFont typeface="Wingdings" pitchFamily="2" charset="2"/>
              <a:buChar char="ü"/>
            </a:pPr>
            <a:r>
              <a:rPr lang="fa-IR" sz="2200" b="1" dirty="0" smtClean="0">
                <a:cs typeface="B Nazanin" pitchFamily="2" charset="-78"/>
              </a:rPr>
              <a:t>   شناسایی ، انتخاب ، استخدام و بکارگماری نیروهای واجد شرایط با استفاده از روش های مناسب جذب نیرو.</a:t>
            </a:r>
          </a:p>
          <a:p>
            <a:pPr algn="justLow" rtl="1" eaLnBrk="1" hangingPunct="1">
              <a:lnSpc>
                <a:spcPct val="150000"/>
              </a:lnSpc>
              <a:buClr>
                <a:srgbClr val="002060"/>
              </a:buClr>
              <a:buSzPct val="150000"/>
              <a:buFont typeface="Wingdings" pitchFamily="2" charset="2"/>
              <a:buChar char="ü"/>
            </a:pPr>
            <a:r>
              <a:rPr lang="fa-IR" sz="2200" b="1" dirty="0" smtClean="0">
                <a:cs typeface="B Nazanin" pitchFamily="2" charset="-78"/>
              </a:rPr>
              <a:t>   پرورش و بهبود مستمر نیروی انسانی از طریق آموزش و افزایش مهارت ها با توجه به اهداف و برنامه های  شرکت.</a:t>
            </a:r>
          </a:p>
          <a:p>
            <a:pPr algn="justLow" rtl="1" eaLnBrk="1" hangingPunct="1">
              <a:lnSpc>
                <a:spcPct val="150000"/>
              </a:lnSpc>
              <a:buClr>
                <a:srgbClr val="002060"/>
              </a:buClr>
              <a:buSzPct val="150000"/>
              <a:buFont typeface="Wingdings" pitchFamily="2" charset="2"/>
              <a:buChar char="ü"/>
            </a:pPr>
            <a:r>
              <a:rPr lang="fa-IR" sz="2200" b="1" dirty="0" smtClean="0">
                <a:cs typeface="B Nazanin" pitchFamily="2" charset="-78"/>
              </a:rPr>
              <a:t>   اجرای سیستم های موثر جبران خدمات با توجه به بازار کار و به منظور افزایش میزان بهره وری منابع انسانی.</a:t>
            </a:r>
          </a:p>
          <a:p>
            <a:pPr algn="justLow" rtl="1" eaLnBrk="1" hangingPunct="1">
              <a:lnSpc>
                <a:spcPct val="150000"/>
              </a:lnSpc>
              <a:buClr>
                <a:srgbClr val="002060"/>
              </a:buClr>
              <a:buSzPct val="150000"/>
              <a:buFont typeface="Wingdings" pitchFamily="2" charset="2"/>
              <a:buChar char="ü"/>
            </a:pPr>
            <a:r>
              <a:rPr lang="fa-IR" sz="2200" b="1" dirty="0" smtClean="0">
                <a:cs typeface="B Nazanin" pitchFamily="2" charset="-78"/>
              </a:rPr>
              <a:t>   برنامه ریزی و انجام روش های پیشگیرانه در جهت حفظ نیروی انسانی از بیماری های جسمی و روانی ناشی از    تداوم انجام کار.</a:t>
            </a:r>
          </a:p>
          <a:p>
            <a:pPr algn="justLow" rtl="1" eaLnBrk="1" hangingPunct="1">
              <a:lnSpc>
                <a:spcPct val="150000"/>
              </a:lnSpc>
              <a:buClr>
                <a:srgbClr val="002060"/>
              </a:buClr>
              <a:buSzPct val="150000"/>
              <a:buFont typeface="Wingdings" pitchFamily="2" charset="2"/>
              <a:buChar char="ü"/>
            </a:pPr>
            <a:r>
              <a:rPr lang="fa-IR" sz="2200" b="1" dirty="0" smtClean="0">
                <a:cs typeface="B Nazanin" pitchFamily="2" charset="-78"/>
              </a:rPr>
              <a:t>   اجرای سیستم ارزشیابی عملکرد منابع انسانی با هدف رشد و توسعه همکاران ، پرداخت حقوق و مزایا متناسب با عملکرد ، برنامه ریزی نیروی انسانی ، شناسایی استعدادهای همکاران.</a:t>
            </a:r>
          </a:p>
          <a:p>
            <a:pPr algn="r" rtl="1" eaLnBrk="1" hangingPunct="1">
              <a:lnSpc>
                <a:spcPct val="150000"/>
              </a:lnSpc>
              <a:buFont typeface="Wingdings 2" pitchFamily="18" charset="2"/>
              <a:buNone/>
            </a:pPr>
            <a:endParaRPr lang="fa-IR" sz="2200" b="1" dirty="0" smtClean="0">
              <a:ea typeface="Majalla UI"/>
              <a:cs typeface="B Nazanin" pitchFamily="2" charset="-78"/>
            </a:endParaRPr>
          </a:p>
        </p:txBody>
      </p:sp>
    </p:spTree>
    <p:extLst>
      <p:ext uri="{BB962C8B-B14F-4D97-AF65-F5344CB8AC3E}">
        <p14:creationId xmlns:p14="http://schemas.microsoft.com/office/powerpoint/2010/main" xmlns="" val="22101356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1">
            <a:noAutofit/>
          </a:bodyPr>
          <a:lstStyle/>
          <a:p>
            <a:pPr marL="274320" indent="-274320" algn="r" rtl="1" eaLnBrk="1" fontAlgn="auto" hangingPunct="1">
              <a:lnSpc>
                <a:spcPct val="150000"/>
              </a:lnSpc>
              <a:spcAft>
                <a:spcPts val="0"/>
              </a:spcAft>
              <a:buClr>
                <a:schemeClr val="accent3"/>
              </a:buClr>
              <a:buFont typeface="Wingdings 2"/>
              <a:buNone/>
              <a:defRPr/>
            </a:pPr>
            <a:endParaRPr lang="fa-IR" sz="2200" b="1" dirty="0" smtClean="0">
              <a:cs typeface="B Nazanin" pitchFamily="2" charset="-78"/>
            </a:endParaRPr>
          </a:p>
          <a:p>
            <a:pPr marL="274320" indent="-274320" algn="justLow" rtl="1" eaLnBrk="1" fontAlgn="auto" hangingPunct="1">
              <a:lnSpc>
                <a:spcPct val="150000"/>
              </a:lnSpc>
              <a:spcAft>
                <a:spcPts val="0"/>
              </a:spcAft>
              <a:buClr>
                <a:schemeClr val="accent3"/>
              </a:buClr>
              <a:buFont typeface="Wingdings 2"/>
              <a:buNone/>
              <a:defRPr/>
            </a:pPr>
            <a:r>
              <a:rPr lang="fa-IR" sz="2200" b="1" dirty="0" smtClean="0">
                <a:cs typeface="B Nazanin" pitchFamily="2" charset="-78"/>
              </a:rPr>
              <a:t>    شرکت پاکشو کیفیت را معادل رضایتمندی مصرف کننده تعریف می کند و آن را کلید موفقیت خود می داند. برای دستیابی به رضایت مصرف کننده از دو ابزار مهم بهره برده و این دو را نقطه قوت و اتکاء خود می داند :</a:t>
            </a:r>
          </a:p>
          <a:p>
            <a:pPr marL="514350" indent="-514350" algn="just" rtl="1" eaLnBrk="1" fontAlgn="auto" hangingPunct="1">
              <a:lnSpc>
                <a:spcPct val="150000"/>
              </a:lnSpc>
              <a:spcAft>
                <a:spcPts val="0"/>
              </a:spcAft>
              <a:buClr>
                <a:schemeClr val="accent3"/>
              </a:buClr>
              <a:buFont typeface="Wingdings 2"/>
              <a:buAutoNum type="arabicPeriod"/>
              <a:defRPr/>
            </a:pPr>
            <a:endParaRPr lang="fa-IR" sz="600" b="1" dirty="0" smtClean="0">
              <a:cs typeface="B Nazanin" pitchFamily="2" charset="-78"/>
            </a:endParaRPr>
          </a:p>
          <a:p>
            <a:pPr marL="0" indent="0" algn="just" rtl="1" eaLnBrk="1" fontAlgn="auto" hangingPunct="1">
              <a:lnSpc>
                <a:spcPct val="150000"/>
              </a:lnSpc>
              <a:spcAft>
                <a:spcPts val="0"/>
              </a:spcAft>
              <a:buClr>
                <a:schemeClr val="accent3"/>
              </a:buClr>
              <a:buFont typeface="Arial" pitchFamily="34" charset="0"/>
              <a:buNone/>
              <a:defRPr/>
            </a:pPr>
            <a:r>
              <a:rPr lang="fa-IR" sz="2200" b="1" dirty="0" smtClean="0">
                <a:cs typeface="B Nazanin" pitchFamily="2" charset="-78"/>
              </a:rPr>
              <a:t>  مدیریت کیفیت :</a:t>
            </a:r>
          </a:p>
          <a:p>
            <a:pPr algn="just" rtl="1" eaLnBrk="1" fontAlgn="auto" hangingPunct="1">
              <a:lnSpc>
                <a:spcPct val="150000"/>
              </a:lnSpc>
              <a:spcAft>
                <a:spcPts val="0"/>
              </a:spcAft>
              <a:buClr>
                <a:srgbClr val="002060"/>
              </a:buClr>
              <a:buSzPct val="150000"/>
              <a:buFont typeface="Wingdings" pitchFamily="2" charset="2"/>
              <a:buChar char="ü"/>
              <a:defRPr/>
            </a:pPr>
            <a:r>
              <a:rPr lang="fa-IR" sz="2200" b="1" dirty="0" smtClean="0">
                <a:cs typeface="B Nazanin" pitchFamily="2" charset="-78"/>
              </a:rPr>
              <a:t>   شرکت دائماً همکاران خود را مورد آموزش قرار می دهد و در صورت نیاز برای افراد مرتبط با کارایی و عملکرد این مجموعه که در خارج از شرکت فعالیت می نمایند نیز آموزش های لازم را برقرار می سازد.</a:t>
            </a:r>
          </a:p>
          <a:p>
            <a:pPr algn="just" rtl="1" eaLnBrk="1" fontAlgn="auto" hangingPunct="1">
              <a:lnSpc>
                <a:spcPct val="150000"/>
              </a:lnSpc>
              <a:spcAft>
                <a:spcPts val="0"/>
              </a:spcAft>
              <a:buClr>
                <a:srgbClr val="002060"/>
              </a:buClr>
              <a:buSzPct val="120000"/>
              <a:buFont typeface="Wingdings" pitchFamily="2" charset="2"/>
              <a:buChar char="ü"/>
              <a:defRPr/>
            </a:pPr>
            <a:r>
              <a:rPr lang="fa-IR" sz="2200" b="1" dirty="0" smtClean="0">
                <a:cs typeface="B Nazanin" pitchFamily="2" charset="-78"/>
              </a:rPr>
              <a:t>   این مجموعه روش های خود را به طور دائم بازبینی و اصلاح می نماید تا سطح دستیابی به رضایت مصرف کنندگان ارتقاء یابد.</a:t>
            </a:r>
          </a:p>
          <a:p>
            <a:pPr algn="just" rtl="1" eaLnBrk="1" fontAlgn="auto" hangingPunct="1">
              <a:lnSpc>
                <a:spcPct val="150000"/>
              </a:lnSpc>
              <a:spcAft>
                <a:spcPts val="0"/>
              </a:spcAft>
              <a:buClr>
                <a:srgbClr val="002060"/>
              </a:buClr>
              <a:buSzPct val="150000"/>
              <a:buFont typeface="Wingdings" pitchFamily="2" charset="2"/>
              <a:buChar char="ü"/>
              <a:defRPr/>
            </a:pPr>
            <a:r>
              <a:rPr lang="fa-IR" sz="2200" b="1" dirty="0" smtClean="0">
                <a:cs typeface="B Nazanin" pitchFamily="2" charset="-78"/>
              </a:rPr>
              <a:t>در این راستا اخذ گواهینامه و موافقت نامه های مختلف نظیر </a:t>
            </a:r>
            <a:r>
              <a:rPr lang="en-US" sz="2200" b="1" dirty="0" smtClean="0">
                <a:cs typeface="B Nazanin" pitchFamily="2" charset="-78"/>
              </a:rPr>
              <a:t>ISO</a:t>
            </a:r>
            <a:r>
              <a:rPr lang="fa-IR" sz="2200" b="1" dirty="0" smtClean="0">
                <a:cs typeface="B Nazanin" pitchFamily="2" charset="-78"/>
              </a:rPr>
              <a:t> و </a:t>
            </a:r>
            <a:r>
              <a:rPr lang="en-US" sz="2200" b="1" dirty="0" smtClean="0">
                <a:cs typeface="B Nazanin" pitchFamily="2" charset="-78"/>
              </a:rPr>
              <a:t>EFQM</a:t>
            </a:r>
            <a:r>
              <a:rPr lang="fa-IR" sz="2200" b="1" dirty="0" smtClean="0">
                <a:cs typeface="B Nazanin" pitchFamily="2" charset="-78"/>
              </a:rPr>
              <a:t> نمونه هایی از برقرار شدن ساختارها و   اصول بنیادین مدیریت کیفیت است.</a:t>
            </a:r>
            <a:endParaRPr lang="en-US" sz="2200" b="1" dirty="0">
              <a:cs typeface="B Nazanin" pitchFamily="2" charset="-78"/>
            </a:endParaRPr>
          </a:p>
        </p:txBody>
      </p:sp>
    </p:spTree>
    <p:extLst>
      <p:ext uri="{BB962C8B-B14F-4D97-AF65-F5344CB8AC3E}">
        <p14:creationId xmlns:p14="http://schemas.microsoft.com/office/powerpoint/2010/main" xmlns="" val="15423384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0" y="0"/>
            <a:ext cx="9144000" cy="6858000"/>
          </a:xfrm>
        </p:spPr>
        <p:txBody>
          <a:bodyPr/>
          <a:lstStyle/>
          <a:p>
            <a:pPr algn="just" rtl="1" eaLnBrk="1" hangingPunct="1">
              <a:lnSpc>
                <a:spcPct val="150000"/>
              </a:lnSpc>
              <a:buFont typeface="Wingdings 2" pitchFamily="18" charset="2"/>
              <a:buNone/>
            </a:pPr>
            <a:endParaRPr lang="fa-IR" sz="2400" b="1" dirty="0" smtClean="0">
              <a:cs typeface="B Nazanin" pitchFamily="2" charset="-78"/>
            </a:endParaRPr>
          </a:p>
          <a:p>
            <a:pPr algn="just" rtl="1" eaLnBrk="1" hangingPunct="1">
              <a:lnSpc>
                <a:spcPct val="150000"/>
              </a:lnSpc>
              <a:buFont typeface="Wingdings 2" pitchFamily="18" charset="2"/>
              <a:buNone/>
            </a:pPr>
            <a:r>
              <a:rPr lang="fa-IR" sz="2400" b="1" dirty="0" smtClean="0">
                <a:cs typeface="B Nazanin" pitchFamily="2" charset="-78"/>
              </a:rPr>
              <a:t>مدیریت زنجیره ارزش :</a:t>
            </a:r>
          </a:p>
          <a:p>
            <a:pPr algn="justLow" rtl="1" eaLnBrk="1" hangingPunct="1">
              <a:lnSpc>
                <a:spcPct val="150000"/>
              </a:lnSpc>
              <a:buFont typeface="Wingdings 2" pitchFamily="18" charset="2"/>
              <a:buNone/>
            </a:pPr>
            <a:r>
              <a:rPr lang="fa-IR" sz="2400" b="1" dirty="0" smtClean="0">
                <a:cs typeface="B Nazanin" pitchFamily="2" charset="-78"/>
              </a:rPr>
              <a:t>    </a:t>
            </a:r>
          </a:p>
          <a:p>
            <a:pPr algn="justLow" rtl="1" eaLnBrk="1" hangingPunct="1">
              <a:lnSpc>
                <a:spcPct val="150000"/>
              </a:lnSpc>
              <a:buFont typeface="Wingdings 2" pitchFamily="18" charset="2"/>
              <a:buNone/>
            </a:pPr>
            <a:r>
              <a:rPr lang="fa-IR" sz="2400" b="1" dirty="0" smtClean="0">
                <a:cs typeface="B Nazanin" pitchFamily="2" charset="-78"/>
              </a:rPr>
              <a:t>     شرکت پاکشو تلاش می نماید تا فرایند </a:t>
            </a:r>
            <a:r>
              <a:rPr lang="en-US" sz="2400" b="1" dirty="0" smtClean="0">
                <a:cs typeface="B Nazanin" pitchFamily="2" charset="-78"/>
              </a:rPr>
              <a:t>PARTNERING PROCESS</a:t>
            </a:r>
            <a:r>
              <a:rPr lang="fa-IR" sz="2400" b="1" dirty="0" smtClean="0">
                <a:cs typeface="B Nazanin" pitchFamily="2" charset="-78"/>
              </a:rPr>
              <a:t> را مابین خود و عرضه کنندگان مواد اولیه و فروشندگان کالای نهایی برقرار سازد و از طریق این فرایند ارتباط اجزاء زنجیره تامین ، تولید و عرضه را به صورت ارتباط یک تیم کاری در آورده تا به تامین رضایت مصرف کننده و جامعه به عنوان هدف مشترک این سیستم منجر گردد.</a:t>
            </a:r>
          </a:p>
          <a:p>
            <a:pPr algn="justLow" rtl="1" eaLnBrk="1" hangingPunct="1">
              <a:lnSpc>
                <a:spcPct val="150000"/>
              </a:lnSpc>
              <a:buFont typeface="Wingdings 2" pitchFamily="18" charset="2"/>
              <a:buNone/>
            </a:pPr>
            <a:r>
              <a:rPr lang="fa-IR" sz="2400" b="1" dirty="0" smtClean="0">
                <a:cs typeface="B Nazanin" pitchFamily="2" charset="-78"/>
              </a:rPr>
              <a:t>    اثر بخشی دو ابزار فوق در شنیدن صدای مصرف کنندگان و به کار بستن نظرات آن ها از طریق افراد متخصص و مجرب خدمات پس از فروش قابل ردیابی ، ارتقا و توسعه است.</a:t>
            </a:r>
            <a:endParaRPr lang="en-US" sz="2400" b="1" dirty="0" smtClean="0">
              <a:cs typeface="B Nazanin" pitchFamily="2" charset="-78"/>
            </a:endParaRPr>
          </a:p>
        </p:txBody>
      </p:sp>
    </p:spTree>
    <p:extLst>
      <p:ext uri="{BB962C8B-B14F-4D97-AF65-F5344CB8AC3E}">
        <p14:creationId xmlns:p14="http://schemas.microsoft.com/office/powerpoint/2010/main" xmlns="" val="21015871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848690458"/>
              </p:ext>
            </p:extLst>
          </p:nvPr>
        </p:nvGraphicFramePr>
        <p:xfrm>
          <a:off x="-1" y="1006475"/>
          <a:ext cx="9137651" cy="6110961"/>
        </p:xfrm>
        <a:graphic>
          <a:graphicData uri="http://schemas.openxmlformats.org/drawingml/2006/table">
            <a:tbl>
              <a:tblPr rtl="1" firstRow="1" bandRow="1">
                <a:tableStyleId>{073A0DAA-6AF3-43AB-8588-CEC1D06C72B9}</a:tableStyleId>
              </a:tblPr>
              <a:tblGrid>
                <a:gridCol w="2284413"/>
                <a:gridCol w="2274309"/>
                <a:gridCol w="2294516"/>
                <a:gridCol w="2284413"/>
              </a:tblGrid>
              <a:tr h="685631">
                <a:tc>
                  <a:txBody>
                    <a:bodyPr/>
                    <a:lstStyle/>
                    <a:p>
                      <a:pPr rtl="1"/>
                      <a:r>
                        <a:rPr lang="en-US" sz="2800" baseline="0" dirty="0" smtClean="0"/>
                        <a:t>      S           </a:t>
                      </a:r>
                      <a:endParaRPr lang="fa-IR" sz="2800" dirty="0"/>
                    </a:p>
                  </a:txBody>
                  <a:tcPr marT="45709" marB="45709"/>
                </a:tc>
                <a:tc>
                  <a:txBody>
                    <a:bodyPr/>
                    <a:lstStyle/>
                    <a:p>
                      <a:pPr rtl="1"/>
                      <a:r>
                        <a:rPr lang="en-US" sz="2800" dirty="0" smtClean="0"/>
                        <a:t>  W  </a:t>
                      </a:r>
                      <a:r>
                        <a:rPr lang="en-US" sz="1800" dirty="0" smtClean="0"/>
                        <a:t>               </a:t>
                      </a:r>
                      <a:endParaRPr lang="fa-IR" sz="1800" dirty="0"/>
                    </a:p>
                  </a:txBody>
                  <a:tcPr marT="45709" marB="45709"/>
                </a:tc>
                <a:tc>
                  <a:txBody>
                    <a:bodyPr/>
                    <a:lstStyle/>
                    <a:p>
                      <a:pPr rtl="1"/>
                      <a:r>
                        <a:rPr lang="en-US" sz="2800" dirty="0" smtClean="0"/>
                        <a:t>        O           </a:t>
                      </a:r>
                      <a:endParaRPr lang="fa-IR" sz="2800" dirty="0"/>
                    </a:p>
                  </a:txBody>
                  <a:tcPr marT="45709" marB="45709"/>
                </a:tc>
                <a:tc>
                  <a:txBody>
                    <a:bodyPr/>
                    <a:lstStyle/>
                    <a:p>
                      <a:pPr rtl="1"/>
                      <a:r>
                        <a:rPr lang="en-US" sz="2800" dirty="0" smtClean="0"/>
                        <a:t>T          </a:t>
                      </a:r>
                      <a:endParaRPr lang="fa-IR" sz="2800" dirty="0"/>
                    </a:p>
                  </a:txBody>
                  <a:tcPr marT="45709" marB="45709"/>
                </a:tc>
              </a:tr>
              <a:tr h="1188642">
                <a:tc>
                  <a:txBody>
                    <a:bodyPr/>
                    <a:lstStyle/>
                    <a:p>
                      <a:pPr rtl="1"/>
                      <a:r>
                        <a:rPr lang="fa-IR" sz="1800" dirty="0" smtClean="0"/>
                        <a:t>وجود سیستم حقوق ودستمزد مناسب</a:t>
                      </a:r>
                    </a:p>
                    <a:p>
                      <a:pPr rtl="1"/>
                      <a:endParaRPr lang="fa-IR" sz="1800" dirty="0"/>
                    </a:p>
                  </a:txBody>
                  <a:tcPr marT="45709" marB="45709"/>
                </a:tc>
                <a:tc>
                  <a:txBody>
                    <a:bodyPr/>
                    <a:lstStyle/>
                    <a:p>
                      <a:pPr rtl="1"/>
                      <a:r>
                        <a:rPr lang="fa-IR" sz="1800" dirty="0" smtClean="0"/>
                        <a:t>عدم تامین نیرویانسانیمورد نیاز از بین دانش آموختگان دانشگاه با</a:t>
                      </a:r>
                      <a:r>
                        <a:rPr lang="fa-IR" sz="1800" baseline="0" dirty="0" smtClean="0"/>
                        <a:t> توجه به مهارت و قابلیت های فردی آنها</a:t>
                      </a:r>
                      <a:endParaRPr lang="fa-IR" sz="1800" dirty="0"/>
                    </a:p>
                  </a:txBody>
                  <a:tcPr marT="45709" marB="45709"/>
                </a:tc>
                <a:tc>
                  <a:txBody>
                    <a:bodyPr/>
                    <a:lstStyle/>
                    <a:p>
                      <a:pPr rtl="1"/>
                      <a:r>
                        <a:rPr lang="fa-IR" sz="1800" dirty="0" smtClean="0"/>
                        <a:t>وجود</a:t>
                      </a:r>
                      <a:r>
                        <a:rPr lang="fa-IR" sz="1800" baseline="0" dirty="0" smtClean="0"/>
                        <a:t> بازار مناسب در منطقه </a:t>
                      </a:r>
                      <a:endParaRPr lang="fa-IR" sz="1800" dirty="0"/>
                    </a:p>
                  </a:txBody>
                  <a:tcPr marT="45709" marB="45709"/>
                </a:tc>
                <a:tc>
                  <a:txBody>
                    <a:bodyPr/>
                    <a:lstStyle/>
                    <a:p>
                      <a:pPr rtl="1"/>
                      <a:r>
                        <a:rPr lang="fa-IR" sz="1800" dirty="0" smtClean="0"/>
                        <a:t>وجود</a:t>
                      </a:r>
                      <a:r>
                        <a:rPr lang="fa-IR" sz="1800" baseline="0" dirty="0" smtClean="0"/>
                        <a:t> رقبای جدی در سطح کشور</a:t>
                      </a:r>
                      <a:endParaRPr lang="fa-IR" sz="1800" dirty="0"/>
                    </a:p>
                  </a:txBody>
                  <a:tcPr marT="45709" marB="45709"/>
                </a:tc>
              </a:tr>
              <a:tr h="914336">
                <a:tc>
                  <a:txBody>
                    <a:bodyPr/>
                    <a:lstStyle/>
                    <a:p>
                      <a:pPr rtl="1"/>
                      <a:r>
                        <a:rPr lang="fa-IR" sz="1800" dirty="0" smtClean="0"/>
                        <a:t>وجود مراحل مناسب بین تولید،توزیع،فروش</a:t>
                      </a:r>
                    </a:p>
                    <a:p>
                      <a:pPr rtl="1"/>
                      <a:endParaRPr lang="fa-IR" sz="1800" dirty="0" smtClean="0"/>
                    </a:p>
                  </a:txBody>
                  <a:tcPr marT="45709" marB="45709"/>
                </a:tc>
                <a:tc>
                  <a:txBody>
                    <a:bodyPr/>
                    <a:lstStyle/>
                    <a:p>
                      <a:pPr rtl="1"/>
                      <a:r>
                        <a:rPr lang="fa-IR" sz="1800" dirty="0" smtClean="0"/>
                        <a:t>نبود یک استراتژی معین</a:t>
                      </a:r>
                      <a:r>
                        <a:rPr lang="fa-IR" sz="1800" baseline="0" dirty="0" smtClean="0"/>
                        <a:t> و مدون برای برقراری ارتباط و هماهنگی بین شرکتها</a:t>
                      </a:r>
                      <a:endParaRPr lang="fa-IR" sz="1800" dirty="0"/>
                    </a:p>
                  </a:txBody>
                  <a:tcPr marT="45709" marB="45709"/>
                </a:tc>
                <a:tc>
                  <a:txBody>
                    <a:bodyPr/>
                    <a:lstStyle/>
                    <a:p>
                      <a:pPr rtl="1"/>
                      <a:r>
                        <a:rPr lang="fa-IR" sz="1800" dirty="0" smtClean="0"/>
                        <a:t>امکان</a:t>
                      </a:r>
                      <a:r>
                        <a:rPr lang="fa-IR" sz="1800" baseline="0" dirty="0" smtClean="0"/>
                        <a:t> گرفتن لیسانس </a:t>
                      </a:r>
                      <a:r>
                        <a:rPr lang="en-US" sz="1800" baseline="0" dirty="0" smtClean="0"/>
                        <a:t>AVE2</a:t>
                      </a:r>
                      <a:r>
                        <a:rPr lang="fa-IR" sz="1800" baseline="0" dirty="0" smtClean="0"/>
                        <a:t> از آلمان</a:t>
                      </a:r>
                      <a:endParaRPr lang="fa-IR" sz="1800" dirty="0"/>
                    </a:p>
                  </a:txBody>
                  <a:tcPr marT="45709" marB="45709"/>
                </a:tc>
                <a:tc>
                  <a:txBody>
                    <a:bodyPr/>
                    <a:lstStyle/>
                    <a:p>
                      <a:pPr rtl="1"/>
                      <a:r>
                        <a:rPr lang="fa-IR" sz="1800" dirty="0" smtClean="0"/>
                        <a:t>نوسانات ارزی و اقتصادی در</a:t>
                      </a:r>
                      <a:r>
                        <a:rPr lang="fa-IR" sz="1800" baseline="0" dirty="0" smtClean="0"/>
                        <a:t> سالهای اخیر</a:t>
                      </a:r>
                      <a:endParaRPr lang="fa-IR" sz="1800" dirty="0"/>
                    </a:p>
                  </a:txBody>
                  <a:tcPr marT="45709" marB="45709"/>
                </a:tc>
              </a:tr>
              <a:tr h="1188642">
                <a:tc>
                  <a:txBody>
                    <a:bodyPr/>
                    <a:lstStyle/>
                    <a:p>
                      <a:pPr rtl="1"/>
                      <a:r>
                        <a:rPr lang="fa-IR" sz="1800" dirty="0" smtClean="0"/>
                        <a:t>اهمیت ویژه به منابع انسانی و برگزاری مراسم،همایش</a:t>
                      </a:r>
                      <a:r>
                        <a:rPr lang="fa-IR" sz="1800" baseline="0" dirty="0" smtClean="0"/>
                        <a:t> و مسابقات و ...</a:t>
                      </a:r>
                    </a:p>
                    <a:p>
                      <a:pPr rtl="1"/>
                      <a:endParaRPr lang="fa-IR" sz="1800" dirty="0"/>
                    </a:p>
                  </a:txBody>
                  <a:tcPr marT="45709" marB="45709"/>
                </a:tc>
                <a:tc>
                  <a:txBody>
                    <a:bodyPr/>
                    <a:lstStyle/>
                    <a:p>
                      <a:pPr rtl="1"/>
                      <a:r>
                        <a:rPr lang="fa-IR" sz="1800" dirty="0" smtClean="0"/>
                        <a:t>روند بلند تصمیمگیری در شرکت</a:t>
                      </a:r>
                      <a:endParaRPr lang="fa-IR" sz="1800" dirty="0"/>
                    </a:p>
                  </a:txBody>
                  <a:tcPr marT="45709" marB="45709"/>
                </a:tc>
                <a:tc>
                  <a:txBody>
                    <a:bodyPr/>
                    <a:lstStyle/>
                    <a:p>
                      <a:pPr rtl="1"/>
                      <a:r>
                        <a:rPr lang="fa-IR" sz="1800" dirty="0" smtClean="0"/>
                        <a:t>  جذب</a:t>
                      </a:r>
                      <a:r>
                        <a:rPr lang="fa-IR" sz="1800" baseline="0" dirty="0" smtClean="0"/>
                        <a:t> نیروی دانشی در آینده با تاسیس دانشگاه علمی کاربردی</a:t>
                      </a:r>
                      <a:endParaRPr lang="fa-IR" sz="1800" dirty="0"/>
                    </a:p>
                  </a:txBody>
                  <a:tcPr marT="45709" marB="45709"/>
                </a:tc>
                <a:tc>
                  <a:txBody>
                    <a:bodyPr/>
                    <a:lstStyle/>
                    <a:p>
                      <a:pPr rtl="1"/>
                      <a:r>
                        <a:rPr lang="fa-IR" sz="1800" dirty="0" smtClean="0"/>
                        <a:t>تشدید تحریمها</a:t>
                      </a:r>
                      <a:endParaRPr lang="fa-IR" sz="1800" dirty="0"/>
                    </a:p>
                  </a:txBody>
                  <a:tcPr marT="45709" marB="45709"/>
                </a:tc>
              </a:tr>
              <a:tr h="685631">
                <a:tc>
                  <a:txBody>
                    <a:bodyPr/>
                    <a:lstStyle/>
                    <a:p>
                      <a:pPr rtl="1"/>
                      <a:r>
                        <a:rPr lang="fa-IR" sz="1800" dirty="0" smtClean="0"/>
                        <a:t>توزیع صحیح</a:t>
                      </a:r>
                      <a:r>
                        <a:rPr lang="fa-IR" sz="1800" baseline="0" dirty="0" smtClean="0"/>
                        <a:t> و به موقع</a:t>
                      </a:r>
                      <a:endParaRPr lang="fa-IR" sz="1800" dirty="0"/>
                    </a:p>
                  </a:txBody>
                  <a:tcPr marT="45709" marB="45709"/>
                </a:tc>
                <a:tc>
                  <a:txBody>
                    <a:bodyPr/>
                    <a:lstStyle/>
                    <a:p>
                      <a:pPr rtl="1"/>
                      <a:r>
                        <a:rPr lang="fa-IR" sz="1800" dirty="0" smtClean="0"/>
                        <a:t>تغییرات زیاد مدیریت</a:t>
                      </a:r>
                      <a:endParaRPr lang="fa-IR" sz="1800" dirty="0"/>
                    </a:p>
                  </a:txBody>
                  <a:tcPr marT="45709" marB="45709"/>
                </a:tc>
                <a:tc>
                  <a:txBody>
                    <a:bodyPr/>
                    <a:lstStyle/>
                    <a:p>
                      <a:pPr rtl="1"/>
                      <a:r>
                        <a:rPr lang="fa-IR" sz="1800" dirty="0" smtClean="0"/>
                        <a:t>کاهش وابستگی</a:t>
                      </a:r>
                      <a:r>
                        <a:rPr lang="fa-IR" sz="1800" baseline="0" dirty="0" smtClean="0"/>
                        <a:t> صنعتی </a:t>
                      </a:r>
                      <a:endParaRPr lang="fa-IR" sz="1800" dirty="0" smtClean="0"/>
                    </a:p>
                    <a:p>
                      <a:pPr rtl="1"/>
                      <a:endParaRPr lang="fa-IR" sz="1800" dirty="0"/>
                    </a:p>
                  </a:txBody>
                  <a:tcPr marT="45709" marB="45709"/>
                </a:tc>
                <a:tc>
                  <a:txBody>
                    <a:bodyPr/>
                    <a:lstStyle/>
                    <a:p>
                      <a:pPr rtl="1"/>
                      <a:r>
                        <a:rPr lang="fa-IR" sz="1800" dirty="0" smtClean="0"/>
                        <a:t>واردات بی رویه مواد اولیه چینی و کاهش قیمت فروش </a:t>
                      </a:r>
                      <a:endParaRPr lang="fa-IR" sz="1800" dirty="0"/>
                    </a:p>
                  </a:txBody>
                  <a:tcPr marT="45709" marB="45709"/>
                </a:tc>
              </a:tr>
              <a:tr h="1188642">
                <a:tc>
                  <a:txBody>
                    <a:bodyPr/>
                    <a:lstStyle/>
                    <a:p>
                      <a:pPr rtl="1"/>
                      <a:endParaRPr lang="fa-IR" sz="1800"/>
                    </a:p>
                  </a:txBody>
                  <a:tcPr marT="45709" marB="45709"/>
                </a:tc>
                <a:tc>
                  <a:txBody>
                    <a:bodyPr/>
                    <a:lstStyle/>
                    <a:p>
                      <a:pPr rtl="1"/>
                      <a:r>
                        <a:rPr lang="fa-IR" sz="1800" dirty="0" smtClean="0"/>
                        <a:t>بالا بودن ضایعات تولیدی با توجه به کمبود فضای انبار</a:t>
                      </a:r>
                      <a:endParaRPr lang="fa-IR" sz="1800" dirty="0"/>
                    </a:p>
                  </a:txBody>
                  <a:tcPr marT="45709" marB="45709"/>
                </a:tc>
                <a:tc>
                  <a:txBody>
                    <a:bodyPr/>
                    <a:lstStyle/>
                    <a:p>
                      <a:pPr rtl="1"/>
                      <a:endParaRPr lang="fa-IR" sz="1800" dirty="0"/>
                    </a:p>
                  </a:txBody>
                  <a:tcPr marT="45709" marB="45709"/>
                </a:tc>
                <a:tc>
                  <a:txBody>
                    <a:bodyPr/>
                    <a:lstStyle/>
                    <a:p>
                      <a:pPr rtl="1"/>
                      <a:r>
                        <a:rPr lang="fa-IR" sz="1800" dirty="0" smtClean="0"/>
                        <a:t>عدم توانایی رقابت بامحصولات اروپایی از لحاظ قیمت و کیفیت</a:t>
                      </a:r>
                    </a:p>
                    <a:p>
                      <a:pPr rtl="1"/>
                      <a:r>
                        <a:rPr lang="fa-IR" sz="1800" dirty="0" smtClean="0"/>
                        <a:t> </a:t>
                      </a:r>
                      <a:endParaRPr lang="fa-IR" sz="1800" dirty="0"/>
                    </a:p>
                  </a:txBody>
                  <a:tcPr marT="45709" marB="45709"/>
                </a:tc>
              </a:tr>
            </a:tbl>
          </a:graphicData>
        </a:graphic>
      </p:graphicFrame>
    </p:spTree>
    <p:extLst>
      <p:ext uri="{BB962C8B-B14F-4D97-AF65-F5344CB8AC3E}">
        <p14:creationId xmlns:p14="http://schemas.microsoft.com/office/powerpoint/2010/main" xmlns="" val="16933717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0" y="0"/>
            <a:ext cx="9144000" cy="6858000"/>
          </a:xfrm>
        </p:spPr>
        <p:txBody>
          <a:bodyPr/>
          <a:lstStyle/>
          <a:p>
            <a:pPr marL="0" indent="0" algn="r" rtl="1">
              <a:buFont typeface="Arial" pitchFamily="34" charset="0"/>
              <a:buNone/>
            </a:pPr>
            <a:r>
              <a:rPr lang="fa-IR" sz="2400" dirty="0" smtClean="0">
                <a:cs typeface="2  Homa" pitchFamily="2" charset="-78"/>
              </a:rPr>
              <a:t>                                   </a:t>
            </a:r>
            <a:r>
              <a:rPr lang="en-US" sz="2800" dirty="0" smtClean="0">
                <a:cs typeface="2  Homa" pitchFamily="2" charset="-78"/>
              </a:rPr>
              <a:t>    </a:t>
            </a:r>
          </a:p>
          <a:p>
            <a:pPr marL="0" indent="0" algn="r" rtl="1">
              <a:buFont typeface="Arial" pitchFamily="34" charset="0"/>
              <a:buNone/>
            </a:pPr>
            <a:endParaRPr lang="en-US" sz="2800" dirty="0">
              <a:cs typeface="2  Homa" pitchFamily="2" charset="-78"/>
            </a:endParaRPr>
          </a:p>
          <a:p>
            <a:pPr marL="0" indent="0" algn="r" rtl="1">
              <a:buFont typeface="Arial" pitchFamily="34" charset="0"/>
              <a:buNone/>
            </a:pPr>
            <a:r>
              <a:rPr lang="en-US" sz="2800" dirty="0" smtClean="0">
                <a:cs typeface="2  Homa" pitchFamily="2" charset="-78"/>
              </a:rPr>
              <a:t>            </a:t>
            </a:r>
          </a:p>
          <a:p>
            <a:pPr marL="0" indent="0" algn="r" rtl="1">
              <a:buFont typeface="Arial" pitchFamily="34" charset="0"/>
              <a:buNone/>
            </a:pPr>
            <a:r>
              <a:rPr lang="en-US" sz="2800" dirty="0">
                <a:cs typeface="2  Homa" pitchFamily="2" charset="-78"/>
              </a:rPr>
              <a:t> </a:t>
            </a:r>
            <a:r>
              <a:rPr lang="en-US" sz="2800" dirty="0" smtClean="0">
                <a:cs typeface="2  Homa" pitchFamily="2" charset="-78"/>
              </a:rPr>
              <a:t>                               </a:t>
            </a:r>
            <a:r>
              <a:rPr lang="fa-IR" sz="2800" dirty="0" smtClean="0">
                <a:cs typeface="2  Homa" pitchFamily="2" charset="-78"/>
              </a:rPr>
              <a:t>استراتژی رقابتی پورتر                         </a:t>
            </a:r>
            <a:r>
              <a:rPr lang="fa-IR" sz="2800" dirty="0" smtClean="0">
                <a:cs typeface="B Titr" pitchFamily="2" charset="-78"/>
              </a:rPr>
              <a:t> </a:t>
            </a:r>
            <a:r>
              <a:rPr lang="fa-IR" sz="2800" dirty="0" smtClean="0">
                <a:solidFill>
                  <a:schemeClr val="accent2"/>
                </a:solidFill>
                <a:cs typeface="B Titr" pitchFamily="2" charset="-78"/>
              </a:rPr>
              <a:t>پاکشو </a:t>
            </a:r>
            <a:r>
              <a:rPr lang="fa-IR" sz="2800" dirty="0" smtClean="0">
                <a:cs typeface="B Titr" pitchFamily="2" charset="-78"/>
              </a:rPr>
              <a:t> </a:t>
            </a:r>
          </a:p>
        </p:txBody>
      </p:sp>
      <p:graphicFrame>
        <p:nvGraphicFramePr>
          <p:cNvPr id="4" name="Diagram 3"/>
          <p:cNvGraphicFramePr/>
          <p:nvPr>
            <p:extLst>
              <p:ext uri="{D42A27DB-BD31-4B8C-83A1-F6EECF244321}">
                <p14:modId xmlns:p14="http://schemas.microsoft.com/office/powerpoint/2010/main" xmlns="" val="20165646"/>
              </p:ext>
            </p:extLst>
          </p:nvPr>
        </p:nvGraphicFramePr>
        <p:xfrm>
          <a:off x="1524000" y="21013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rved Up Arrow 1"/>
          <p:cNvSpPr/>
          <p:nvPr/>
        </p:nvSpPr>
        <p:spPr>
          <a:xfrm rot="12940061">
            <a:off x="1687513" y="1148023"/>
            <a:ext cx="2413000" cy="9461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endParaRPr lang="fa-IR">
              <a:solidFill>
                <a:schemeClr val="tx1"/>
              </a:solidFill>
            </a:endParaRPr>
          </a:p>
        </p:txBody>
      </p:sp>
    </p:spTree>
    <p:extLst>
      <p:ext uri="{BB962C8B-B14F-4D97-AF65-F5344CB8AC3E}">
        <p14:creationId xmlns:p14="http://schemas.microsoft.com/office/powerpoint/2010/main" xmlns="" val="1257609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fa-IR" dirty="0" smtClean="0"/>
              <a:t>3- موسسه خدمات آموزشی نصر وابسته به دانشگاه خواجه نصیرالدین طوسی تهران</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667000"/>
            <a:ext cx="3538728"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24741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itchFamily="2" charset="-78"/>
              </a:rPr>
              <a:t>اهداف</a:t>
            </a:r>
            <a:endParaRPr lang="en-US" sz="3600" b="1" dirty="0">
              <a:cs typeface="B Nazanin" pitchFamily="2" charset="-78"/>
            </a:endParaRPr>
          </a:p>
        </p:txBody>
      </p:sp>
      <p:sp>
        <p:nvSpPr>
          <p:cNvPr id="3" name="Content Placeholder 2"/>
          <p:cNvSpPr>
            <a:spLocks noGrp="1"/>
          </p:cNvSpPr>
          <p:nvPr>
            <p:ph idx="1"/>
          </p:nvPr>
        </p:nvSpPr>
        <p:spPr/>
        <p:txBody>
          <a:bodyPr>
            <a:normAutofit fontScale="92500" lnSpcReduction="20000"/>
          </a:bodyPr>
          <a:lstStyle/>
          <a:p>
            <a:pPr algn="r" rtl="1"/>
            <a:r>
              <a:rPr lang="ar-SA" b="1" dirty="0"/>
              <a:t>هدف </a:t>
            </a:r>
            <a:r>
              <a:rPr lang="ar-SA" b="1" dirty="0" smtClean="0"/>
              <a:t>اصل</a:t>
            </a:r>
            <a:r>
              <a:rPr lang="fa-IR" b="1" dirty="0" smtClean="0"/>
              <a:t>ی</a:t>
            </a:r>
            <a:r>
              <a:rPr lang="ar-SA" b="1" dirty="0" smtClean="0"/>
              <a:t>:</a:t>
            </a:r>
            <a:endParaRPr lang="en-US" dirty="0"/>
          </a:p>
          <a:p>
            <a:pPr algn="r" rtl="1"/>
            <a:r>
              <a:rPr lang="ar-SA" dirty="0"/>
              <a:t>تدوين برنامه </a:t>
            </a:r>
            <a:r>
              <a:rPr lang="ar-SA" dirty="0" smtClean="0"/>
              <a:t>استراتژي</a:t>
            </a:r>
            <a:r>
              <a:rPr lang="fa-IR" dirty="0" smtClean="0"/>
              <a:t>ک </a:t>
            </a:r>
            <a:r>
              <a:rPr lang="ar-SA" dirty="0" smtClean="0"/>
              <a:t>و </a:t>
            </a:r>
            <a:r>
              <a:rPr lang="fa-IR" dirty="0" smtClean="0"/>
              <a:t>استراتژی های </a:t>
            </a:r>
            <a:r>
              <a:rPr lang="fa-IR" dirty="0"/>
              <a:t>بلند مدت و کوتاه مدت مرکز خدمات آموزشی نصیر</a:t>
            </a:r>
            <a:r>
              <a:rPr lang="ar-SA" dirty="0"/>
              <a:t> </a:t>
            </a:r>
            <a:endParaRPr lang="en-US" dirty="0"/>
          </a:p>
          <a:p>
            <a:pPr algn="r" rtl="1"/>
            <a:r>
              <a:rPr lang="ar-SA" b="1" dirty="0"/>
              <a:t>اهداف </a:t>
            </a:r>
            <a:r>
              <a:rPr lang="ar-SA" b="1" dirty="0" smtClean="0"/>
              <a:t>فرع</a:t>
            </a:r>
            <a:r>
              <a:rPr lang="fa-IR" b="1" dirty="0" smtClean="0"/>
              <a:t>ی</a:t>
            </a:r>
            <a:r>
              <a:rPr lang="ar-SA" b="1" dirty="0" smtClean="0"/>
              <a:t>:</a:t>
            </a:r>
            <a:endParaRPr lang="en-US" dirty="0"/>
          </a:p>
          <a:p>
            <a:pPr algn="r" rtl="1"/>
            <a:r>
              <a:rPr lang="ar-SA" dirty="0"/>
              <a:t>شناخت فعاليتها و </a:t>
            </a:r>
            <a:r>
              <a:rPr lang="ar-SA" dirty="0" smtClean="0"/>
              <a:t>كاركردها</a:t>
            </a:r>
            <a:r>
              <a:rPr lang="fa-IR" dirty="0" smtClean="0"/>
              <a:t>ی</a:t>
            </a:r>
            <a:r>
              <a:rPr lang="ar-SA" dirty="0" smtClean="0"/>
              <a:t> </a:t>
            </a:r>
            <a:r>
              <a:rPr lang="fa-IR" dirty="0"/>
              <a:t>مرکز خدمات آموزشی نصیر</a:t>
            </a:r>
            <a:endParaRPr lang="en-US" dirty="0"/>
          </a:p>
          <a:p>
            <a:pPr algn="r" rtl="1"/>
            <a:r>
              <a:rPr lang="ar-SA" dirty="0"/>
              <a:t>شناخت عناصر محيط </a:t>
            </a:r>
            <a:r>
              <a:rPr lang="ar-SA" dirty="0" smtClean="0"/>
              <a:t>داخل</a:t>
            </a:r>
            <a:r>
              <a:rPr lang="fa-IR" dirty="0" smtClean="0"/>
              <a:t>ی</a:t>
            </a:r>
            <a:r>
              <a:rPr lang="ar-SA" dirty="0" smtClean="0"/>
              <a:t> </a:t>
            </a:r>
            <a:r>
              <a:rPr lang="ar-SA" dirty="0"/>
              <a:t>و عوامل محيط </a:t>
            </a:r>
            <a:r>
              <a:rPr lang="ar-SA" dirty="0" smtClean="0"/>
              <a:t>خارج</a:t>
            </a:r>
            <a:r>
              <a:rPr lang="fa-IR" dirty="0" smtClean="0"/>
              <a:t>ی</a:t>
            </a:r>
            <a:r>
              <a:rPr lang="ar-SA" dirty="0" smtClean="0"/>
              <a:t> </a:t>
            </a:r>
            <a:r>
              <a:rPr lang="ar-SA" dirty="0"/>
              <a:t>موثر بر </a:t>
            </a:r>
            <a:r>
              <a:rPr lang="ar-SA" dirty="0" smtClean="0"/>
              <a:t>فعاليتها</a:t>
            </a:r>
            <a:r>
              <a:rPr lang="fa-IR" dirty="0" smtClean="0"/>
              <a:t>ی</a:t>
            </a:r>
            <a:r>
              <a:rPr lang="ar-SA" dirty="0" smtClean="0"/>
              <a:t> </a:t>
            </a:r>
            <a:r>
              <a:rPr lang="fa-IR" dirty="0"/>
              <a:t>مرکز خدمات آموزشی نصیر</a:t>
            </a:r>
            <a:endParaRPr lang="en-US" dirty="0"/>
          </a:p>
          <a:p>
            <a:pPr algn="r" rtl="1"/>
            <a:r>
              <a:rPr lang="fa-IR" dirty="0"/>
              <a:t>تدوين </a:t>
            </a:r>
            <a:r>
              <a:rPr lang="fa-IR" dirty="0" smtClean="0"/>
              <a:t>چشم انداز</a:t>
            </a:r>
            <a:r>
              <a:rPr lang="fa-IR" dirty="0"/>
              <a:t>، بيانيه رسالت، و اهداف کلان مرکز خدمات آموزشی نصیر</a:t>
            </a:r>
            <a:endParaRPr lang="en-US" dirty="0"/>
          </a:p>
          <a:p>
            <a:pPr marL="109728" indent="0" algn="r" rtl="1">
              <a:buNone/>
            </a:pPr>
            <a:r>
              <a:rPr lang="ar-SA" b="1" dirty="0"/>
              <a:t> </a:t>
            </a:r>
            <a:endParaRPr lang="en-US" dirty="0"/>
          </a:p>
          <a:p>
            <a:pPr algn="r"/>
            <a:endParaRPr lang="en-US" dirty="0"/>
          </a:p>
        </p:txBody>
      </p:sp>
    </p:spTree>
    <p:extLst>
      <p:ext uri="{BB962C8B-B14F-4D97-AF65-F5344CB8AC3E}">
        <p14:creationId xmlns:p14="http://schemas.microsoft.com/office/powerpoint/2010/main" xmlns="" val="34948147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en-US" sz="3200" b="1" dirty="0" smtClean="0">
                <a:cs typeface="B Nazanin" pitchFamily="2" charset="-78"/>
              </a:rPr>
              <a:t> </a:t>
            </a:r>
            <a:r>
              <a:rPr lang="fa-IR" sz="3200" b="1" dirty="0" smtClean="0">
                <a:cs typeface="B Nazanin" pitchFamily="2" charset="-78"/>
              </a:rPr>
              <a:t>مراحل و روش انجام کار</a:t>
            </a:r>
            <a:endParaRPr lang="en-US" sz="3200" b="1" dirty="0">
              <a:cs typeface="B Nazanin" pitchFamily="2" charset="-78"/>
            </a:endParaRPr>
          </a:p>
        </p:txBody>
      </p:sp>
      <p:sp>
        <p:nvSpPr>
          <p:cNvPr id="2" name="Content Placeholder 1"/>
          <p:cNvSpPr>
            <a:spLocks noGrp="1"/>
          </p:cNvSpPr>
          <p:nvPr>
            <p:ph idx="1"/>
          </p:nvPr>
        </p:nvSpPr>
        <p:spPr>
          <a:xfrm>
            <a:off x="762000" y="1917973"/>
            <a:ext cx="7696200" cy="4751387"/>
          </a:xfrm>
        </p:spPr>
        <p:txBody>
          <a:bodyPr/>
          <a:lstStyle/>
          <a:p>
            <a:pPr marL="109728" indent="0" algn="r">
              <a:buNone/>
            </a:pPr>
            <a:r>
              <a:rPr lang="ar-SA" sz="3000" dirty="0">
                <a:cs typeface="B Nazanin" pitchFamily="2" charset="-78"/>
              </a:rPr>
              <a:t>الف - جمع آوري اطلاعات (با استفاده از </a:t>
            </a:r>
            <a:r>
              <a:rPr lang="fa-IR" sz="3000" dirty="0">
                <a:cs typeface="B Nazanin" pitchFamily="2" charset="-78"/>
              </a:rPr>
              <a:t>اسناد و مدارک و </a:t>
            </a:r>
            <a:r>
              <a:rPr lang="ar-SA" sz="3000" dirty="0">
                <a:cs typeface="B Nazanin" pitchFamily="2" charset="-78"/>
              </a:rPr>
              <a:t>پرسشنامه) در خصوص وضع </a:t>
            </a:r>
            <a:r>
              <a:rPr lang="ar-SA" sz="3000" dirty="0" smtClean="0">
                <a:cs typeface="B Nazanin" pitchFamily="2" charset="-78"/>
              </a:rPr>
              <a:t>موجود</a:t>
            </a:r>
            <a:r>
              <a:rPr lang="fa-IR" sz="3000" dirty="0" smtClean="0">
                <a:cs typeface="B Nazanin" pitchFamily="2" charset="-78"/>
              </a:rPr>
              <a:t>موسسسه</a:t>
            </a:r>
          </a:p>
          <a:p>
            <a:pPr marL="109728" indent="0" algn="r">
              <a:buNone/>
            </a:pPr>
            <a:r>
              <a:rPr lang="ar-SA" sz="3000" dirty="0">
                <a:cs typeface="B Nazanin" pitchFamily="2" charset="-78"/>
              </a:rPr>
              <a:t>ب - تهيه اطلاعات در خصوص عوامل محيط </a:t>
            </a:r>
            <a:r>
              <a:rPr lang="ar-SA" sz="3000" dirty="0" smtClean="0">
                <a:cs typeface="B Nazanin" pitchFamily="2" charset="-78"/>
              </a:rPr>
              <a:t>بيرون</a:t>
            </a:r>
            <a:r>
              <a:rPr lang="fa-IR" sz="3000" dirty="0" smtClean="0">
                <a:cs typeface="B Nazanin" pitchFamily="2" charset="-78"/>
              </a:rPr>
              <a:t>ی</a:t>
            </a:r>
            <a:r>
              <a:rPr lang="ar-SA" sz="3000" dirty="0" smtClean="0">
                <a:cs typeface="B Nazanin" pitchFamily="2" charset="-78"/>
              </a:rPr>
              <a:t> </a:t>
            </a:r>
            <a:r>
              <a:rPr lang="ar-SA" sz="3000" dirty="0">
                <a:cs typeface="B Nazanin" pitchFamily="2" charset="-78"/>
              </a:rPr>
              <a:t>موثر بر </a:t>
            </a:r>
            <a:r>
              <a:rPr lang="fa-IR" sz="3000" dirty="0">
                <a:cs typeface="B Nazanin" pitchFamily="2" charset="-78"/>
              </a:rPr>
              <a:t>مؤسسه </a:t>
            </a:r>
            <a:r>
              <a:rPr lang="ar-SA" sz="3000" dirty="0">
                <a:cs typeface="B Nazanin" pitchFamily="2" charset="-78"/>
              </a:rPr>
              <a:t>از طريق مطالعه </a:t>
            </a:r>
            <a:r>
              <a:rPr lang="ar-SA" sz="3000" dirty="0" smtClean="0">
                <a:cs typeface="B Nazanin" pitchFamily="2" charset="-78"/>
              </a:rPr>
              <a:t>اسناد</a:t>
            </a:r>
            <a:endParaRPr lang="fa-IR" sz="3000" dirty="0" smtClean="0">
              <a:cs typeface="B Nazanin" pitchFamily="2" charset="-78"/>
            </a:endParaRPr>
          </a:p>
          <a:p>
            <a:pPr marL="109728" indent="0" algn="r">
              <a:buNone/>
            </a:pPr>
            <a:r>
              <a:rPr lang="ar-SA" sz="3000" dirty="0">
                <a:cs typeface="B Nazanin" pitchFamily="2" charset="-78"/>
              </a:rPr>
              <a:t>ج - تعيين </a:t>
            </a:r>
            <a:r>
              <a:rPr lang="ar-SA" sz="3000" dirty="0" smtClean="0">
                <a:cs typeface="B Nazanin" pitchFamily="2" charset="-78"/>
              </a:rPr>
              <a:t>چشم</a:t>
            </a:r>
            <a:r>
              <a:rPr lang="fa-IR" sz="3000" dirty="0" smtClean="0">
                <a:cs typeface="B Nazanin" pitchFamily="2" charset="-78"/>
              </a:rPr>
              <a:t> </a:t>
            </a:r>
            <a:r>
              <a:rPr lang="ar-SA" sz="3000" dirty="0" smtClean="0">
                <a:cs typeface="B Nazanin" pitchFamily="2" charset="-78"/>
              </a:rPr>
              <a:t>انداز</a:t>
            </a:r>
            <a:r>
              <a:rPr lang="ar-SA" sz="3000" dirty="0">
                <a:cs typeface="B Nazanin" pitchFamily="2" charset="-78"/>
              </a:rPr>
              <a:t>، رسالت، تكاليف و مسايل </a:t>
            </a:r>
            <a:r>
              <a:rPr lang="ar-SA" sz="3000" dirty="0" smtClean="0">
                <a:cs typeface="B Nazanin" pitchFamily="2" charset="-78"/>
              </a:rPr>
              <a:t>استراتژي</a:t>
            </a:r>
            <a:r>
              <a:rPr lang="fa-IR" sz="3000" dirty="0" smtClean="0">
                <a:cs typeface="B Nazanin" pitchFamily="2" charset="-78"/>
              </a:rPr>
              <a:t>ک</a:t>
            </a:r>
            <a:r>
              <a:rPr lang="ar-SA" sz="3000" dirty="0" smtClean="0">
                <a:cs typeface="B Nazanin" pitchFamily="2" charset="-78"/>
              </a:rPr>
              <a:t> </a:t>
            </a:r>
            <a:r>
              <a:rPr lang="fa-IR" sz="3000" dirty="0">
                <a:cs typeface="B Nazanin" pitchFamily="2" charset="-78"/>
              </a:rPr>
              <a:t>مؤسسه با استفاده از نظر </a:t>
            </a:r>
            <a:r>
              <a:rPr lang="fa-IR" sz="3000" dirty="0" smtClean="0">
                <a:cs typeface="B Nazanin" pitchFamily="2" charset="-78"/>
              </a:rPr>
              <a:t>کارمندان,مدیران</a:t>
            </a:r>
          </a:p>
          <a:p>
            <a:pPr marL="109728" indent="0" algn="r">
              <a:buNone/>
            </a:pPr>
            <a:r>
              <a:rPr lang="fa-IR" sz="3000" dirty="0">
                <a:cs typeface="B Nazanin" pitchFamily="2" charset="-78"/>
              </a:rPr>
              <a:t>د- تعيين اهداف </a:t>
            </a:r>
            <a:r>
              <a:rPr lang="fa-IR" sz="3000" dirty="0" smtClean="0">
                <a:cs typeface="B Nazanin" pitchFamily="2" charset="-78"/>
              </a:rPr>
              <a:t>اصلی موسسه با استفاده از نظر مدیران</a:t>
            </a:r>
            <a:endParaRPr lang="en-US" sz="3000" dirty="0">
              <a:cs typeface="B Nazanin" pitchFamily="2" charset="-78"/>
            </a:endParaRPr>
          </a:p>
        </p:txBody>
      </p:sp>
    </p:spTree>
    <p:extLst>
      <p:ext uri="{BB962C8B-B14F-4D97-AF65-F5344CB8AC3E}">
        <p14:creationId xmlns:p14="http://schemas.microsoft.com/office/powerpoint/2010/main" xmlns="" val="401473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835" y="620688"/>
            <a:ext cx="7776864" cy="6832640"/>
          </a:xfrm>
          <a:prstGeom prst="rect">
            <a:avLst/>
          </a:prstGeom>
          <a:noFill/>
        </p:spPr>
        <p:txBody>
          <a:bodyPr wrap="square" rtlCol="1">
            <a:spAutoFit/>
          </a:bodyPr>
          <a:lstStyle/>
          <a:p>
            <a:pPr>
              <a:lnSpc>
                <a:spcPct val="150000"/>
              </a:lnSpc>
            </a:pPr>
            <a:r>
              <a:rPr lang="fa-IR" sz="2800" dirty="0" smtClean="0">
                <a:cs typeface="B Nazanin" pitchFamily="2" charset="-78"/>
              </a:rPr>
              <a:t>درباره یک ویک</a:t>
            </a:r>
          </a:p>
          <a:p>
            <a:pPr marL="285750" indent="-285750">
              <a:lnSpc>
                <a:spcPct val="150000"/>
              </a:lnSpc>
              <a:buFont typeface="Wingdings" pitchFamily="2" charset="2"/>
              <a:buChar char="Ø"/>
            </a:pPr>
            <a:r>
              <a:rPr lang="fa-IR" sz="2400" dirty="0" smtClean="0">
                <a:cs typeface="B Nazanin" pitchFamily="2" charset="-78"/>
              </a:rPr>
              <a:t>تاریخچه</a:t>
            </a:r>
          </a:p>
          <a:p>
            <a:pPr marL="285750" indent="-285750">
              <a:lnSpc>
                <a:spcPct val="150000"/>
              </a:lnSpc>
              <a:buFont typeface="Wingdings" pitchFamily="2" charset="2"/>
              <a:buChar char="Ø"/>
            </a:pPr>
            <a:r>
              <a:rPr lang="fa-IR" sz="2400" dirty="0" smtClean="0">
                <a:cs typeface="B Nazanin" pitchFamily="2" charset="-78"/>
              </a:rPr>
              <a:t>محصولات</a:t>
            </a:r>
          </a:p>
          <a:p>
            <a:pPr marL="285750" indent="-285750">
              <a:lnSpc>
                <a:spcPct val="150000"/>
              </a:lnSpc>
              <a:buFont typeface="Wingdings" pitchFamily="2" charset="2"/>
              <a:buChar char="Ø"/>
            </a:pPr>
            <a:r>
              <a:rPr lang="fa-IR" sz="2400" dirty="0" smtClean="0">
                <a:cs typeface="B Nazanin" pitchFamily="2" charset="-78"/>
              </a:rPr>
              <a:t>ساختار</a:t>
            </a:r>
          </a:p>
          <a:p>
            <a:pPr marL="285750" indent="-285750">
              <a:lnSpc>
                <a:spcPct val="150000"/>
              </a:lnSpc>
              <a:buFont typeface="Wingdings" pitchFamily="2" charset="2"/>
              <a:buChar char="Ø"/>
            </a:pPr>
            <a:r>
              <a:rPr lang="fa-IR" sz="2400" dirty="0" smtClean="0">
                <a:cs typeface="B Nazanin" pitchFamily="2" charset="-78"/>
              </a:rPr>
              <a:t>دانشگاه علمی-کاربردی</a:t>
            </a:r>
          </a:p>
          <a:p>
            <a:pPr marL="285750" indent="-285750">
              <a:lnSpc>
                <a:spcPct val="150000"/>
              </a:lnSpc>
              <a:buFont typeface="Wingdings" pitchFamily="2" charset="2"/>
              <a:buChar char="Ø"/>
            </a:pPr>
            <a:r>
              <a:rPr lang="fa-IR" sz="2400" dirty="0" smtClean="0">
                <a:cs typeface="B Nazanin" pitchFamily="2" charset="-78"/>
              </a:rPr>
              <a:t>مدیران</a:t>
            </a:r>
          </a:p>
          <a:p>
            <a:pPr marL="285750" indent="-285750">
              <a:lnSpc>
                <a:spcPct val="150000"/>
              </a:lnSpc>
              <a:buFont typeface="Wingdings" pitchFamily="2" charset="2"/>
              <a:buChar char="Ø"/>
            </a:pPr>
            <a:r>
              <a:rPr lang="fa-IR" sz="2400" dirty="0" smtClean="0">
                <a:cs typeface="B Nazanin" pitchFamily="2" charset="-78"/>
              </a:rPr>
              <a:t>بازارها</a:t>
            </a:r>
          </a:p>
          <a:p>
            <a:pPr marL="285750" indent="-285750">
              <a:lnSpc>
                <a:spcPct val="150000"/>
              </a:lnSpc>
              <a:buFont typeface="Wingdings" pitchFamily="2" charset="2"/>
              <a:buChar char="Ø"/>
            </a:pPr>
            <a:r>
              <a:rPr lang="fa-IR" sz="2400" dirty="0" smtClean="0">
                <a:cs typeface="B Nazanin" pitchFamily="2" charset="-78"/>
              </a:rPr>
              <a:t>تاییدیه ها</a:t>
            </a:r>
          </a:p>
          <a:p>
            <a:pPr marL="285750" indent="-285750">
              <a:lnSpc>
                <a:spcPct val="150000"/>
              </a:lnSpc>
              <a:buFont typeface="Wingdings" pitchFamily="2" charset="2"/>
              <a:buChar char="Ø"/>
            </a:pPr>
            <a:r>
              <a:rPr lang="fa-IR" sz="2400" dirty="0" smtClean="0">
                <a:cs typeface="B Nazanin" pitchFamily="2" charset="-78"/>
              </a:rPr>
              <a:t>شرکت های زیرمجموعه</a:t>
            </a:r>
          </a:p>
          <a:p>
            <a:pPr marL="285750" indent="-285750">
              <a:lnSpc>
                <a:spcPct val="150000"/>
              </a:lnSpc>
              <a:buFont typeface="Wingdings" pitchFamily="2" charset="2"/>
              <a:buChar char="Ø"/>
            </a:pPr>
            <a:r>
              <a:rPr lang="fa-IR" sz="2400" dirty="0" smtClean="0">
                <a:cs typeface="B Nazanin" pitchFamily="2" charset="-78"/>
              </a:rPr>
              <a:t>یک ویک در بورس</a:t>
            </a:r>
          </a:p>
          <a:p>
            <a:pPr marL="285750" indent="-285750">
              <a:lnSpc>
                <a:spcPct val="150000"/>
              </a:lnSpc>
              <a:buFont typeface="Wingdings" pitchFamily="2" charset="2"/>
              <a:buChar char="Ø"/>
            </a:pPr>
            <a:r>
              <a:rPr lang="fa-IR" sz="2400" dirty="0" smtClean="0">
                <a:cs typeface="B Nazanin" pitchFamily="2" charset="-78"/>
              </a:rPr>
              <a:t>جایگاه یک ویک در اقتصاد ملی</a:t>
            </a:r>
          </a:p>
          <a:p>
            <a:endParaRPr lang="fa-IR" sz="2000" dirty="0" smtClean="0">
              <a:cs typeface="B Nazanin" pitchFamily="2" charset="-78"/>
            </a:endParaRPr>
          </a:p>
          <a:p>
            <a:endParaRPr lang="fa-IR" sz="2000" dirty="0">
              <a:cs typeface="B Nazanin"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248150"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42699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تاریخچه</a:t>
            </a:r>
            <a:endParaRPr lang="en-US" dirty="0"/>
          </a:p>
        </p:txBody>
      </p:sp>
      <p:sp>
        <p:nvSpPr>
          <p:cNvPr id="3" name="Content Placeholder 2"/>
          <p:cNvSpPr>
            <a:spLocks noGrp="1"/>
          </p:cNvSpPr>
          <p:nvPr>
            <p:ph idx="1"/>
          </p:nvPr>
        </p:nvSpPr>
        <p:spPr/>
        <p:txBody>
          <a:bodyPr/>
          <a:lstStyle/>
          <a:p>
            <a:pPr marL="0" indent="0" algn="r">
              <a:buNone/>
            </a:pPr>
            <a:r>
              <a:rPr lang="fa-IR" dirty="0" smtClean="0">
                <a:cs typeface="B Nazanin" pitchFamily="2" charset="-78"/>
              </a:rPr>
              <a:t>مرکز خدمات آموزشی نصر در سال 1371 به منظور ارائه خدمات آموزشی به داوطلبان کارشناسی ارشد تاسیس شد در سال 1374 خدمات این موسسه به داوطلبان آزمون دکترا ارئه شد که در همان سال73%موفق عمل کرد .این مرکز درسال 1379 با استفاده از انتشارات اختصاصی وفن آوری های نوین اطلاعاتی خدمات خود را در سراسر کشور گسترش داد و در حال حاضر قوی ترین مرکز برگزار کننده دوره های آمادگی آزمون ارشد میباشد.</a:t>
            </a:r>
            <a:endParaRPr lang="en-US" dirty="0">
              <a:cs typeface="B Nazanin" pitchFamily="2" charset="-78"/>
            </a:endParaRPr>
          </a:p>
        </p:txBody>
      </p:sp>
    </p:spTree>
    <p:extLst>
      <p:ext uri="{BB962C8B-B14F-4D97-AF65-F5344CB8AC3E}">
        <p14:creationId xmlns:p14="http://schemas.microsoft.com/office/powerpoint/2010/main" xmlns="" val="5789568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چشم انداز</a:t>
            </a:r>
            <a:endParaRPr lang="en-US" dirty="0"/>
          </a:p>
        </p:txBody>
      </p:sp>
      <p:sp>
        <p:nvSpPr>
          <p:cNvPr id="3" name="Content Placeholder 2"/>
          <p:cNvSpPr>
            <a:spLocks noGrp="1"/>
          </p:cNvSpPr>
          <p:nvPr>
            <p:ph idx="1"/>
          </p:nvPr>
        </p:nvSpPr>
        <p:spPr>
          <a:xfrm>
            <a:off x="381000" y="1524002"/>
            <a:ext cx="8229600" cy="4525963"/>
          </a:xfrm>
        </p:spPr>
        <p:txBody>
          <a:bodyPr/>
          <a:lstStyle/>
          <a:p>
            <a:pPr marL="0" indent="0" algn="r" rtl="1">
              <a:lnSpc>
                <a:spcPct val="150000"/>
              </a:lnSpc>
              <a:buNone/>
            </a:pPr>
            <a:r>
              <a:rPr lang="fa-IR" dirty="0" smtClean="0">
                <a:cs typeface="B Nazanin" pitchFamily="2" charset="-78"/>
              </a:rPr>
              <a:t>توسعه ایرانی آباد ,آزاد و مقتدرو نهادینه کردن تفکرجمعی و راه اندازی اتاق فکر و استفاده از تکنولوژی آموزش مدرن به هر شکلی و در هر مقطع تحصیلی به فراخور نیاز مخاطبان</a:t>
            </a:r>
            <a:endParaRPr lang="en-US" dirty="0">
              <a:cs typeface="B Nazanin" pitchFamily="2" charset="-78"/>
            </a:endParaRPr>
          </a:p>
        </p:txBody>
      </p:sp>
    </p:spTree>
    <p:extLst>
      <p:ext uri="{BB962C8B-B14F-4D97-AF65-F5344CB8AC3E}">
        <p14:creationId xmlns:p14="http://schemas.microsoft.com/office/powerpoint/2010/main" xmlns="" val="36947503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itchFamily="2" charset="-78"/>
              </a:rPr>
              <a:t>چشم</a:t>
            </a:r>
            <a:r>
              <a:rPr lang="fa-IR" dirty="0">
                <a:cs typeface="B Nazanin" pitchFamily="2" charset="-78"/>
              </a:rPr>
              <a:t> </a:t>
            </a:r>
            <a:r>
              <a:rPr lang="fa-IR" dirty="0" smtClean="0">
                <a:cs typeface="B Nazanin" pitchFamily="2" charset="-78"/>
              </a:rPr>
              <a:t>انداز پیشنهادی</a:t>
            </a:r>
            <a:endParaRPr lang="en-US" dirty="0">
              <a:cs typeface="B Nazanin" pitchFamily="2" charset="-78"/>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3000" b="1" dirty="0">
                <a:cs typeface="B Nazanin" pitchFamily="2" charset="-78"/>
              </a:rPr>
              <a:t>تبدیل شدن به قوی ترین مرکز آموزشی در کشور از طریق ارئه خدمات آموزشی به کلیه داوطلبان کنکور کارشناسی ارشد و دکتری به گونه ای که در کلیه گرایش های کنکور کشور جز برترین ها باشیم</a:t>
            </a:r>
            <a:endParaRPr lang="en-US" sz="3000" dirty="0">
              <a:cs typeface="B Nazanin" pitchFamily="2" charset="-78"/>
            </a:endParaRPr>
          </a:p>
        </p:txBody>
      </p:sp>
    </p:spTree>
    <p:extLst>
      <p:ext uri="{BB962C8B-B14F-4D97-AF65-F5344CB8AC3E}">
        <p14:creationId xmlns:p14="http://schemas.microsoft.com/office/powerpoint/2010/main" xmlns="" val="14747773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بیانیه ماموریت</a:t>
            </a:r>
            <a:endParaRPr lang="en-US" dirty="0">
              <a:cs typeface="B Nazanin" pitchFamily="2" charset="-78"/>
            </a:endParaRPr>
          </a:p>
        </p:txBody>
      </p:sp>
      <p:sp>
        <p:nvSpPr>
          <p:cNvPr id="3" name="Content Placeholder 2"/>
          <p:cNvSpPr>
            <a:spLocks noGrp="1"/>
          </p:cNvSpPr>
          <p:nvPr>
            <p:ph idx="1"/>
          </p:nvPr>
        </p:nvSpPr>
        <p:spPr/>
        <p:txBody>
          <a:bodyPr/>
          <a:lstStyle/>
          <a:p>
            <a:pPr marL="0" indent="0" algn="r" rtl="1">
              <a:lnSpc>
                <a:spcPct val="150000"/>
              </a:lnSpc>
              <a:buNone/>
            </a:pPr>
            <a:r>
              <a:rPr lang="fa-IR" b="1" dirty="0" smtClean="0">
                <a:cs typeface="B Nazanin" pitchFamily="2" charset="-78"/>
              </a:rPr>
              <a:t> </a:t>
            </a:r>
            <a:r>
              <a:rPr lang="fa-IR" b="1" dirty="0">
                <a:cs typeface="B Nazanin" pitchFamily="2" charset="-78"/>
              </a:rPr>
              <a:t>ارائه خدمات و تولید محصولات آموزشی برتر به داوطلبان کنکور کارشناسی ارشد و دکتری، با استفاده از فن­آوری­های آموزشی و با تکیه </a:t>
            </a:r>
            <a:r>
              <a:rPr lang="fa-IR" b="1" dirty="0" smtClean="0">
                <a:cs typeface="B Nazanin" pitchFamily="2" charset="-78"/>
              </a:rPr>
              <a:t>بر </a:t>
            </a:r>
            <a:r>
              <a:rPr lang="fa-IR" b="1" dirty="0">
                <a:cs typeface="B Nazanin" pitchFamily="2" charset="-78"/>
              </a:rPr>
              <a:t>کارکنان و در راستای کسب رضایت مردم </a:t>
            </a:r>
            <a:r>
              <a:rPr lang="fa-IR" b="1" dirty="0" smtClean="0">
                <a:cs typeface="B Nazanin" pitchFamily="2" charset="-78"/>
              </a:rPr>
              <a:t>و </a:t>
            </a:r>
            <a:r>
              <a:rPr lang="fa-IR" b="1" dirty="0">
                <a:cs typeface="B Nazanin" pitchFamily="2" charset="-78"/>
              </a:rPr>
              <a:t>برخورداری از سودی </a:t>
            </a:r>
            <a:r>
              <a:rPr lang="fa-IR" b="1" dirty="0" smtClean="0">
                <a:cs typeface="B Nazanin" pitchFamily="2" charset="-78"/>
              </a:rPr>
              <a:t>معقول و رشدی </a:t>
            </a:r>
            <a:r>
              <a:rPr lang="fa-IR" b="1" dirty="0">
                <a:cs typeface="B Nazanin" pitchFamily="2" charset="-78"/>
              </a:rPr>
              <a:t>مستمر با توجه به اصول </a:t>
            </a:r>
            <a:r>
              <a:rPr lang="fa-IR" b="1" dirty="0" smtClean="0">
                <a:cs typeface="B Nazanin" pitchFamily="2" charset="-78"/>
              </a:rPr>
              <a:t>کشور .</a:t>
            </a:r>
            <a:endParaRPr lang="en-US" dirty="0">
              <a:cs typeface="B Nazanin" pitchFamily="2" charset="-78"/>
            </a:endParaRPr>
          </a:p>
        </p:txBody>
      </p:sp>
    </p:spTree>
    <p:extLst>
      <p:ext uri="{BB962C8B-B14F-4D97-AF65-F5344CB8AC3E}">
        <p14:creationId xmlns:p14="http://schemas.microsoft.com/office/powerpoint/2010/main" xmlns="" val="33746625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فلسفه وجودی</a:t>
            </a:r>
            <a:endParaRPr lang="en-US" dirty="0">
              <a:cs typeface="B Nazanin" pitchFamily="2" charset="-78"/>
            </a:endParaRPr>
          </a:p>
        </p:txBody>
      </p:sp>
      <p:sp>
        <p:nvSpPr>
          <p:cNvPr id="3" name="Content Placeholder 2"/>
          <p:cNvSpPr>
            <a:spLocks noGrp="1"/>
          </p:cNvSpPr>
          <p:nvPr>
            <p:ph idx="1"/>
          </p:nvPr>
        </p:nvSpPr>
        <p:spPr/>
        <p:txBody>
          <a:bodyPr>
            <a:normAutofit lnSpcReduction="10000"/>
          </a:bodyPr>
          <a:lstStyle/>
          <a:p>
            <a:pPr marL="0" indent="0" algn="r">
              <a:buNone/>
            </a:pPr>
            <a:r>
              <a:rPr lang="fa-IR" dirty="0" smtClean="0">
                <a:cs typeface="B Nazanin" pitchFamily="2" charset="-78"/>
              </a:rPr>
              <a:t>مشتریان:تمام داوطلیبن کنکور  کارشناسی ارشد ودکترا</a:t>
            </a:r>
          </a:p>
          <a:p>
            <a:pPr marL="0" indent="0" algn="r">
              <a:buNone/>
            </a:pPr>
            <a:r>
              <a:rPr lang="fa-IR" dirty="0" smtClean="0">
                <a:cs typeface="B Nazanin" pitchFamily="2" charset="-78"/>
              </a:rPr>
              <a:t>بازار:تمام نقاط کشور حوزه فعالیت ان هستند</a:t>
            </a:r>
          </a:p>
          <a:p>
            <a:pPr marL="0" indent="0" algn="r">
              <a:buNone/>
            </a:pPr>
            <a:r>
              <a:rPr lang="fa-IR" dirty="0" smtClean="0">
                <a:cs typeface="B Nazanin" pitchFamily="2" charset="-78"/>
              </a:rPr>
              <a:t>محصولات:آزمون های آزمایشی,کتاب های آموزشی,مشاوره تحصیلی وکلاسهای حضوری از جمله خدمات نصیر است.</a:t>
            </a:r>
          </a:p>
          <a:p>
            <a:pPr marL="0" indent="0" algn="r">
              <a:buNone/>
            </a:pPr>
            <a:r>
              <a:rPr lang="fa-IR" dirty="0" smtClean="0">
                <a:cs typeface="B Nazanin" pitchFamily="2" charset="-78"/>
              </a:rPr>
              <a:t>توجه به مردم وتعهد به مردم</a:t>
            </a:r>
          </a:p>
          <a:p>
            <a:pPr marL="0" indent="0" algn="r">
              <a:buNone/>
            </a:pPr>
            <a:r>
              <a:rPr lang="fa-IR" dirty="0" smtClean="0">
                <a:cs typeface="B Nazanin" pitchFamily="2" charset="-78"/>
              </a:rPr>
              <a:t>   فلسفه:  خدمت </a:t>
            </a:r>
            <a:r>
              <a:rPr lang="fa-IR" dirty="0">
                <a:cs typeface="B Nazanin" pitchFamily="2" charset="-78"/>
              </a:rPr>
              <a:t>به قشر تحصیلکرده و کسب رضایت آنها عمیق ترین باور نصیر است. پایبندی به اصول اخلاقی نظیر راستی، درستی، پاکی و صداقت لازمه تحقق چنین </a:t>
            </a:r>
            <a:r>
              <a:rPr lang="fa-IR" dirty="0" smtClean="0">
                <a:cs typeface="B Nazanin" pitchFamily="2" charset="-78"/>
              </a:rPr>
              <a:t>باوری است.</a:t>
            </a:r>
            <a:endParaRPr lang="en-US" dirty="0">
              <a:cs typeface="B Nazanin" pitchFamily="2" charset="-78"/>
            </a:endParaRPr>
          </a:p>
        </p:txBody>
      </p:sp>
    </p:spTree>
    <p:extLst>
      <p:ext uri="{BB962C8B-B14F-4D97-AF65-F5344CB8AC3E}">
        <p14:creationId xmlns:p14="http://schemas.microsoft.com/office/powerpoint/2010/main" xmlns="" val="16139126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ارزشها</a:t>
            </a:r>
            <a:endParaRPr lang="en-US" dirty="0">
              <a:cs typeface="B Nazanin" pitchFamily="2" charset="-78"/>
            </a:endParaRPr>
          </a:p>
        </p:txBody>
      </p:sp>
      <p:sp>
        <p:nvSpPr>
          <p:cNvPr id="3" name="Content Placeholder 2"/>
          <p:cNvSpPr>
            <a:spLocks noGrp="1"/>
          </p:cNvSpPr>
          <p:nvPr>
            <p:ph idx="1"/>
          </p:nvPr>
        </p:nvSpPr>
        <p:spPr/>
        <p:txBody>
          <a:bodyPr/>
          <a:lstStyle/>
          <a:p>
            <a:pPr marL="0" indent="0" algn="r" rtl="1">
              <a:buNone/>
            </a:pPr>
            <a:r>
              <a:rPr lang="fa-IR" dirty="0" smtClean="0">
                <a:cs typeface="B Nazanin" pitchFamily="2" charset="-78"/>
              </a:rPr>
              <a:t>1-عملکرد مبتنی بر صداقت واصول اخلاقی</a:t>
            </a:r>
          </a:p>
          <a:p>
            <a:pPr marL="0" indent="0" algn="r" rtl="1">
              <a:buNone/>
            </a:pPr>
            <a:r>
              <a:rPr lang="fa-IR" dirty="0" smtClean="0">
                <a:cs typeface="B Nazanin" pitchFamily="2" charset="-78"/>
              </a:rPr>
              <a:t>2-تعهد به مشتریان</a:t>
            </a:r>
          </a:p>
          <a:p>
            <a:pPr marL="0" indent="0" algn="r" rtl="1">
              <a:buNone/>
            </a:pPr>
            <a:r>
              <a:rPr lang="fa-IR" dirty="0" smtClean="0">
                <a:cs typeface="B Nazanin" pitchFamily="2" charset="-78"/>
              </a:rPr>
              <a:t>3-مسئولیت پذیری و پاسخگو در قبال مشتریان</a:t>
            </a:r>
            <a:endParaRPr lang="en-US" dirty="0">
              <a:cs typeface="B Nazanin" pitchFamily="2" charset="-78"/>
            </a:endParaRPr>
          </a:p>
        </p:txBody>
      </p:sp>
    </p:spTree>
    <p:extLst>
      <p:ext uri="{BB962C8B-B14F-4D97-AF65-F5344CB8AC3E}">
        <p14:creationId xmlns:p14="http://schemas.microsoft.com/office/powerpoint/2010/main" xmlns="" val="37029209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000" dirty="0" smtClean="0">
                <a:cs typeface="B Nazanin" pitchFamily="2" charset="-78"/>
              </a:rPr>
              <a:t>اهداف بلند مدت</a:t>
            </a:r>
            <a:endParaRPr lang="en-US" sz="4000" dirty="0">
              <a:cs typeface="B Nazanin" pitchFamily="2" charset="-78"/>
            </a:endParaRPr>
          </a:p>
        </p:txBody>
      </p:sp>
      <p:sp>
        <p:nvSpPr>
          <p:cNvPr id="3" name="Content Placeholder 2"/>
          <p:cNvSpPr>
            <a:spLocks noGrp="1"/>
          </p:cNvSpPr>
          <p:nvPr>
            <p:ph idx="1"/>
          </p:nvPr>
        </p:nvSpPr>
        <p:spPr/>
        <p:txBody>
          <a:bodyPr>
            <a:normAutofit/>
          </a:bodyPr>
          <a:lstStyle/>
          <a:p>
            <a:pPr marL="0" indent="0" algn="r" rtl="1">
              <a:buNone/>
            </a:pPr>
            <a:r>
              <a:rPr lang="fa-IR" dirty="0" smtClean="0">
                <a:cs typeface="B Nazanin" pitchFamily="2" charset="-78"/>
              </a:rPr>
              <a:t>1-</a:t>
            </a:r>
            <a:r>
              <a:rPr lang="ar-SA" dirty="0" smtClean="0">
                <a:cs typeface="B Nazanin" pitchFamily="2" charset="-78"/>
              </a:rPr>
              <a:t>روزآمدساز</a:t>
            </a:r>
            <a:r>
              <a:rPr lang="fa-IR" dirty="0" smtClean="0">
                <a:cs typeface="B Nazanin" pitchFamily="2" charset="-78"/>
              </a:rPr>
              <a:t>ی</a:t>
            </a:r>
            <a:r>
              <a:rPr lang="ar-SA" dirty="0" smtClean="0">
                <a:cs typeface="B Nazanin" pitchFamily="2" charset="-78"/>
              </a:rPr>
              <a:t> </a:t>
            </a:r>
            <a:r>
              <a:rPr lang="ar-SA" dirty="0">
                <a:cs typeface="B Nazanin" pitchFamily="2" charset="-78"/>
              </a:rPr>
              <a:t>اطلاعات مستمر مديران </a:t>
            </a:r>
            <a:r>
              <a:rPr lang="ar-SA" dirty="0" smtClean="0">
                <a:cs typeface="B Nazanin" pitchFamily="2" charset="-78"/>
              </a:rPr>
              <a:t>عال</a:t>
            </a:r>
            <a:r>
              <a:rPr lang="fa-IR" dirty="0" smtClean="0">
                <a:cs typeface="B Nazanin" pitchFamily="2" charset="-78"/>
              </a:rPr>
              <a:t>ی </a:t>
            </a:r>
            <a:r>
              <a:rPr lang="ar-SA" dirty="0" smtClean="0">
                <a:cs typeface="B Nazanin" pitchFamily="2" charset="-78"/>
              </a:rPr>
              <a:t>و کارکن</a:t>
            </a:r>
            <a:r>
              <a:rPr lang="fa-IR" dirty="0" smtClean="0">
                <a:cs typeface="B Nazanin" pitchFamily="2" charset="-78"/>
              </a:rPr>
              <a:t>ان</a:t>
            </a:r>
          </a:p>
          <a:p>
            <a:pPr marL="0" indent="0" algn="r" rtl="1">
              <a:buNone/>
            </a:pPr>
            <a:r>
              <a:rPr lang="fa-IR" dirty="0" smtClean="0">
                <a:cs typeface="B Nazanin" pitchFamily="2" charset="-78"/>
              </a:rPr>
              <a:t>2-</a:t>
            </a:r>
            <a:r>
              <a:rPr lang="ar-SA" dirty="0" smtClean="0">
                <a:cs typeface="B Nazanin" pitchFamily="2" charset="-78"/>
              </a:rPr>
              <a:t>استفاده </a:t>
            </a:r>
            <a:r>
              <a:rPr lang="ar-SA" dirty="0">
                <a:cs typeface="B Nazanin" pitchFamily="2" charset="-78"/>
              </a:rPr>
              <a:t>از امکانات آموزشی و اساتید برتر جهت ارائه </a:t>
            </a:r>
            <a:r>
              <a:rPr lang="ar-SA" dirty="0" smtClean="0">
                <a:cs typeface="B Nazanin" pitchFamily="2" charset="-78"/>
              </a:rPr>
              <a:t>خدمات</a:t>
            </a:r>
            <a:r>
              <a:rPr lang="fa-IR" dirty="0" smtClean="0">
                <a:cs typeface="B Nazanin" pitchFamily="2" charset="-78"/>
              </a:rPr>
              <a:t> </a:t>
            </a:r>
            <a:r>
              <a:rPr lang="ar-SA" dirty="0" smtClean="0">
                <a:cs typeface="B Nazanin" pitchFamily="2" charset="-78"/>
              </a:rPr>
              <a:t>موثر </a:t>
            </a:r>
            <a:r>
              <a:rPr lang="ar-SA" dirty="0">
                <a:cs typeface="B Nazanin" pitchFamily="2" charset="-78"/>
              </a:rPr>
              <a:t>و </a:t>
            </a:r>
            <a:r>
              <a:rPr lang="ar-SA" dirty="0" smtClean="0">
                <a:cs typeface="B Nazanin" pitchFamily="2" charset="-78"/>
              </a:rPr>
              <a:t>ک</a:t>
            </a:r>
            <a:r>
              <a:rPr lang="fa-IR" dirty="0" smtClean="0">
                <a:cs typeface="B Nazanin" pitchFamily="2" charset="-78"/>
              </a:rPr>
              <a:t>ارا</a:t>
            </a:r>
          </a:p>
          <a:p>
            <a:pPr marL="0" indent="0" algn="r" rtl="1">
              <a:buNone/>
            </a:pPr>
            <a:r>
              <a:rPr lang="fa-IR" dirty="0" smtClean="0">
                <a:cs typeface="B Nazanin" pitchFamily="2" charset="-78"/>
              </a:rPr>
              <a:t>3-</a:t>
            </a:r>
            <a:r>
              <a:rPr lang="ar-SA" dirty="0" smtClean="0">
                <a:cs typeface="B Nazanin" pitchFamily="2" charset="-78"/>
              </a:rPr>
              <a:t>سياستگذار</a:t>
            </a:r>
            <a:r>
              <a:rPr lang="fa-IR" dirty="0" smtClean="0">
                <a:cs typeface="B Nazanin" pitchFamily="2" charset="-78"/>
              </a:rPr>
              <a:t>ی</a:t>
            </a:r>
            <a:r>
              <a:rPr lang="ar-SA" dirty="0" smtClean="0">
                <a:cs typeface="B Nazanin" pitchFamily="2" charset="-78"/>
              </a:rPr>
              <a:t>،برنامه</a:t>
            </a:r>
            <a:r>
              <a:rPr lang="fa-IR" dirty="0" smtClean="0">
                <a:cs typeface="B Nazanin" pitchFamily="2" charset="-78"/>
              </a:rPr>
              <a:t> </a:t>
            </a:r>
            <a:r>
              <a:rPr lang="ar-SA" dirty="0" smtClean="0">
                <a:cs typeface="B Nazanin" pitchFamily="2" charset="-78"/>
              </a:rPr>
              <a:t>ريز</a:t>
            </a:r>
            <a:r>
              <a:rPr lang="fa-IR" dirty="0" smtClean="0">
                <a:cs typeface="B Nazanin" pitchFamily="2" charset="-78"/>
              </a:rPr>
              <a:t>ی</a:t>
            </a:r>
            <a:r>
              <a:rPr lang="ar-SA" dirty="0" smtClean="0">
                <a:cs typeface="B Nazanin" pitchFamily="2" charset="-78"/>
              </a:rPr>
              <a:t> </a:t>
            </a:r>
            <a:r>
              <a:rPr lang="ar-SA" dirty="0">
                <a:cs typeface="B Nazanin" pitchFamily="2" charset="-78"/>
              </a:rPr>
              <a:t>و فنون </a:t>
            </a:r>
            <a:r>
              <a:rPr lang="ar-SA" dirty="0" smtClean="0">
                <a:cs typeface="B Nazanin" pitchFamily="2" charset="-78"/>
              </a:rPr>
              <a:t>ادار</a:t>
            </a:r>
            <a:r>
              <a:rPr lang="fa-IR" dirty="0" smtClean="0">
                <a:cs typeface="B Nazanin" pitchFamily="2" charset="-78"/>
              </a:rPr>
              <a:t>ی</a:t>
            </a:r>
            <a:r>
              <a:rPr lang="ar-SA" dirty="0" smtClean="0">
                <a:cs typeface="B Nazanin" pitchFamily="2" charset="-78"/>
              </a:rPr>
              <a:t> </a:t>
            </a:r>
            <a:r>
              <a:rPr lang="ar-SA" dirty="0">
                <a:cs typeface="B Nazanin" pitchFamily="2" charset="-78"/>
              </a:rPr>
              <a:t>به منظور ارتقاء قابلیت های </a:t>
            </a:r>
            <a:r>
              <a:rPr lang="ar-SA" dirty="0" smtClean="0">
                <a:cs typeface="B Nazanin" pitchFamily="2" charset="-78"/>
              </a:rPr>
              <a:t>مرک</a:t>
            </a:r>
            <a:r>
              <a:rPr lang="fa-IR" dirty="0" smtClean="0">
                <a:cs typeface="B Nazanin" pitchFamily="2" charset="-78"/>
              </a:rPr>
              <a:t>ز</a:t>
            </a:r>
          </a:p>
          <a:p>
            <a:pPr marL="0" indent="0" algn="r" rtl="1">
              <a:buNone/>
            </a:pPr>
            <a:r>
              <a:rPr lang="fa-IR" dirty="0" smtClean="0">
                <a:cs typeface="B Nazanin" pitchFamily="2" charset="-78"/>
              </a:rPr>
              <a:t>4-</a:t>
            </a:r>
            <a:r>
              <a:rPr lang="ar-SA" dirty="0" smtClean="0">
                <a:cs typeface="B Nazanin" pitchFamily="2" charset="-78"/>
              </a:rPr>
              <a:t>ارتقاء </a:t>
            </a:r>
            <a:r>
              <a:rPr lang="ar-SA" dirty="0">
                <a:cs typeface="B Nazanin" pitchFamily="2" charset="-78"/>
              </a:rPr>
              <a:t>و به روزرسانی خدمات و </a:t>
            </a:r>
            <a:r>
              <a:rPr lang="ar-SA" dirty="0" smtClean="0">
                <a:cs typeface="B Nazanin" pitchFamily="2" charset="-78"/>
              </a:rPr>
              <a:t>محصولات</a:t>
            </a:r>
            <a:r>
              <a:rPr lang="fa-IR" dirty="0">
                <a:cs typeface="B Nazanin" pitchFamily="2" charset="-78"/>
              </a:rPr>
              <a:t> </a:t>
            </a:r>
            <a:r>
              <a:rPr lang="fa-IR" dirty="0" smtClean="0">
                <a:cs typeface="B Nazanin" pitchFamily="2" charset="-78"/>
              </a:rPr>
              <a:t>آموزشی</a:t>
            </a:r>
          </a:p>
          <a:p>
            <a:pPr marL="0" indent="0" algn="r" rtl="1">
              <a:buNone/>
            </a:pPr>
            <a:r>
              <a:rPr lang="fa-IR" dirty="0" smtClean="0">
                <a:cs typeface="B Nazanin" pitchFamily="2" charset="-78"/>
              </a:rPr>
              <a:t>5-</a:t>
            </a:r>
            <a:r>
              <a:rPr lang="ar-SA" dirty="0" smtClean="0">
                <a:cs typeface="B Nazanin" pitchFamily="2" charset="-78"/>
              </a:rPr>
              <a:t>تامین </a:t>
            </a:r>
            <a:r>
              <a:rPr lang="ar-SA" dirty="0">
                <a:cs typeface="B Nazanin" pitchFamily="2" charset="-78"/>
              </a:rPr>
              <a:t>نیازهای مادی و معنوی مالکان و کارکنان مرکز</a:t>
            </a:r>
            <a:endParaRPr lang="en-US" dirty="0">
              <a:cs typeface="B Nazanin" pitchFamily="2" charset="-78"/>
            </a:endParaRPr>
          </a:p>
        </p:txBody>
      </p:sp>
    </p:spTree>
    <p:extLst>
      <p:ext uri="{BB962C8B-B14F-4D97-AF65-F5344CB8AC3E}">
        <p14:creationId xmlns:p14="http://schemas.microsoft.com/office/powerpoint/2010/main" xmlns="" val="26514378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نقاط قوت و ضعف</a:t>
            </a:r>
            <a:endParaRPr lang="en-US" dirty="0"/>
          </a:p>
        </p:txBody>
      </p:sp>
      <p:sp>
        <p:nvSpPr>
          <p:cNvPr id="3" name="Content Placeholder 2"/>
          <p:cNvSpPr>
            <a:spLocks noGrp="1"/>
          </p:cNvSpPr>
          <p:nvPr>
            <p:ph idx="1"/>
          </p:nvPr>
        </p:nvSpPr>
        <p:spPr/>
        <p:txBody>
          <a:bodyPr>
            <a:normAutofit/>
          </a:bodyPr>
          <a:lstStyle/>
          <a:p>
            <a:pPr marL="0" indent="0" algn="r" rtl="1">
              <a:buNone/>
            </a:pPr>
            <a:r>
              <a:rPr lang="fa-IR" sz="3600" b="1" dirty="0" smtClean="0">
                <a:cs typeface="B Nazanin" pitchFamily="2" charset="-78"/>
              </a:rPr>
              <a:t>1-نقاط قوت</a:t>
            </a:r>
          </a:p>
          <a:p>
            <a:pPr marL="0" indent="0" algn="r" rtl="1">
              <a:buNone/>
            </a:pPr>
            <a:r>
              <a:rPr lang="fa-IR" dirty="0" smtClean="0">
                <a:cs typeface="B Nazanin" pitchFamily="2" charset="-78"/>
              </a:rPr>
              <a:t>الف)هیئت علمی قوی                                            ب)طراحان سوال موفق سال های گذشته</a:t>
            </a:r>
          </a:p>
          <a:p>
            <a:pPr marL="0" indent="0" algn="r" rtl="1">
              <a:buNone/>
            </a:pPr>
            <a:r>
              <a:rPr lang="fa-IR" dirty="0" smtClean="0">
                <a:cs typeface="B Nazanin" pitchFamily="2" charset="-78"/>
              </a:rPr>
              <a:t>ج)وجود حد اقل یک نمایندگی در هر استان</a:t>
            </a:r>
          </a:p>
          <a:p>
            <a:pPr marL="0" indent="0" algn="r" rtl="1">
              <a:buNone/>
            </a:pPr>
            <a:r>
              <a:rPr lang="fa-IR" dirty="0" smtClean="0">
                <a:cs typeface="B Nazanin" pitchFamily="2" charset="-78"/>
              </a:rPr>
              <a:t>د)آزمون های آزمایشی استاندارد</a:t>
            </a:r>
          </a:p>
          <a:p>
            <a:pPr marL="0" indent="0" algn="r" rtl="1">
              <a:buNone/>
            </a:pPr>
            <a:r>
              <a:rPr lang="fa-IR" dirty="0" smtClean="0">
                <a:cs typeface="B Nazanin" pitchFamily="2" charset="-78"/>
              </a:rPr>
              <a:t>ه)بسته های آموزشی منطبق با معیارهای سازمان سنجش</a:t>
            </a:r>
          </a:p>
          <a:p>
            <a:pPr marL="0" indent="0" algn="r" rtl="1">
              <a:buNone/>
            </a:pPr>
            <a:r>
              <a:rPr lang="fa-IR" dirty="0" smtClean="0">
                <a:cs typeface="B Nazanin" pitchFamily="2" charset="-78"/>
              </a:rPr>
              <a:t>و)کلاس های اموزشی مجهز به فن آوری های نوین</a:t>
            </a:r>
          </a:p>
          <a:p>
            <a:pPr marL="0" indent="0" algn="r" rtl="1">
              <a:buNone/>
            </a:pPr>
            <a:r>
              <a:rPr lang="fa-IR" dirty="0" smtClean="0">
                <a:cs typeface="B Nazanin" pitchFamily="2" charset="-78"/>
              </a:rPr>
              <a:t>ز)انتشارات اختصاصی</a:t>
            </a:r>
            <a:endParaRPr lang="en-US" dirty="0">
              <a:cs typeface="B Nazanin" pitchFamily="2" charset="-78"/>
            </a:endParaRPr>
          </a:p>
        </p:txBody>
      </p:sp>
    </p:spTree>
    <p:extLst>
      <p:ext uri="{BB962C8B-B14F-4D97-AF65-F5344CB8AC3E}">
        <p14:creationId xmlns:p14="http://schemas.microsoft.com/office/powerpoint/2010/main" xmlns="" val="39690969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lgn="r"/>
            <a:r>
              <a:rPr lang="fa-IR" dirty="0" smtClean="0">
                <a:solidFill>
                  <a:schemeClr val="tx1"/>
                </a:solidFill>
              </a:rPr>
              <a:t>نقاط قوت(ادامه)</a:t>
            </a:r>
            <a:endParaRPr lang="en-US" dirty="0">
              <a:solidFill>
                <a:schemeClr val="tx1"/>
              </a:solidFill>
            </a:endParaRPr>
          </a:p>
        </p:txBody>
      </p:sp>
      <p:sp>
        <p:nvSpPr>
          <p:cNvPr id="3" name="Content Placeholder 2"/>
          <p:cNvSpPr>
            <a:spLocks noGrp="1"/>
          </p:cNvSpPr>
          <p:nvPr>
            <p:ph idx="1"/>
          </p:nvPr>
        </p:nvSpPr>
        <p:spPr/>
        <p:txBody>
          <a:bodyPr/>
          <a:lstStyle/>
          <a:p>
            <a:pPr marL="0" indent="0" algn="r">
              <a:buNone/>
            </a:pPr>
            <a:r>
              <a:rPr lang="fa-IR" dirty="0" smtClean="0"/>
              <a:t>ح)موفقیت قابل توجه در آزمون سراسری</a:t>
            </a:r>
          </a:p>
          <a:p>
            <a:pPr marL="0" indent="0" algn="r">
              <a:buNone/>
            </a:pPr>
            <a:r>
              <a:rPr lang="fa-IR" dirty="0" smtClean="0"/>
              <a:t>ط)اینترنت پرسرعت ودسترسی آسان به آن</a:t>
            </a:r>
          </a:p>
          <a:p>
            <a:pPr marL="0" indent="0" algn="r">
              <a:buNone/>
            </a:pPr>
            <a:r>
              <a:rPr lang="fa-IR" dirty="0" smtClean="0"/>
              <a:t>ی)تعهد به داوطلبان</a:t>
            </a:r>
          </a:p>
          <a:p>
            <a:pPr marL="0" indent="0" algn="r">
              <a:buNone/>
            </a:pPr>
            <a:r>
              <a:rPr lang="fa-IR" dirty="0" smtClean="0"/>
              <a:t>ع)وجود اعتماد متقابل میان کارکنان مشاوران و مدیران موسسه</a:t>
            </a:r>
          </a:p>
          <a:p>
            <a:pPr marL="0" indent="0" algn="r">
              <a:buNone/>
            </a:pPr>
            <a:r>
              <a:rPr lang="fa-IR" dirty="0" smtClean="0"/>
              <a:t>ف)وجود ساختار تیمی میان مشاوران گرایش های مختلف</a:t>
            </a:r>
            <a:endParaRPr lang="en-US" dirty="0"/>
          </a:p>
        </p:txBody>
      </p:sp>
    </p:spTree>
    <p:extLst>
      <p:ext uri="{BB962C8B-B14F-4D97-AF65-F5344CB8AC3E}">
        <p14:creationId xmlns:p14="http://schemas.microsoft.com/office/powerpoint/2010/main" xmlns="" val="12753333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tx1"/>
                </a:solidFill>
                <a:cs typeface="B Nazanin" pitchFamily="2" charset="-78"/>
              </a:rPr>
              <a:t>نقاط ضعف</a:t>
            </a:r>
            <a:endParaRPr lang="en-US" dirty="0">
              <a:solidFill>
                <a:schemeClr val="tx1"/>
              </a:solidFill>
              <a:cs typeface="B Nazanin" pitchFamily="2" charset="-78"/>
            </a:endParaRPr>
          </a:p>
        </p:txBody>
      </p:sp>
      <p:sp>
        <p:nvSpPr>
          <p:cNvPr id="3" name="Content Placeholder 2"/>
          <p:cNvSpPr>
            <a:spLocks noGrp="1"/>
          </p:cNvSpPr>
          <p:nvPr>
            <p:ph idx="1"/>
          </p:nvPr>
        </p:nvSpPr>
        <p:spPr/>
        <p:txBody>
          <a:bodyPr>
            <a:normAutofit fontScale="85000" lnSpcReduction="10000"/>
          </a:bodyPr>
          <a:lstStyle/>
          <a:p>
            <a:pPr marL="0" indent="0" algn="r" rtl="1">
              <a:lnSpc>
                <a:spcPct val="150000"/>
              </a:lnSpc>
              <a:buNone/>
            </a:pPr>
            <a:r>
              <a:rPr lang="fa-IR" dirty="0" smtClean="0">
                <a:cs typeface="B Nazanin" pitchFamily="2" charset="-78"/>
              </a:rPr>
              <a:t>1-محصولات آموزشی آن فقط در نمایندگی ها وجود دارد </a:t>
            </a:r>
          </a:p>
          <a:p>
            <a:pPr marL="0" indent="0" algn="r" rtl="1">
              <a:lnSpc>
                <a:spcPct val="150000"/>
              </a:lnSpc>
              <a:buNone/>
            </a:pPr>
            <a:r>
              <a:rPr lang="fa-IR" dirty="0" smtClean="0">
                <a:cs typeface="B Nazanin" pitchFamily="2" charset="-78"/>
              </a:rPr>
              <a:t>2-ناهماهنگی واحد ها</a:t>
            </a:r>
          </a:p>
          <a:p>
            <a:pPr marL="0" indent="0" algn="r" rtl="1">
              <a:lnSpc>
                <a:spcPct val="150000"/>
              </a:lnSpc>
              <a:buNone/>
            </a:pPr>
            <a:r>
              <a:rPr lang="fa-IR" dirty="0" smtClean="0">
                <a:cs typeface="B Nazanin" pitchFamily="2" charset="-78"/>
              </a:rPr>
              <a:t>3-نرخ نسبتاً بالای مشاوران و آزمون ها</a:t>
            </a:r>
          </a:p>
          <a:p>
            <a:pPr marL="0" indent="0" algn="r" rtl="1">
              <a:lnSpc>
                <a:spcPct val="150000"/>
              </a:lnSpc>
              <a:buNone/>
            </a:pPr>
            <a:r>
              <a:rPr lang="fa-IR" dirty="0" smtClean="0">
                <a:cs typeface="B Nazanin" pitchFamily="2" charset="-78"/>
              </a:rPr>
              <a:t>4-جابجایی سالانه موسسه به علت نداشتن مکان ثابت</a:t>
            </a:r>
          </a:p>
          <a:p>
            <a:pPr marL="0" indent="0" algn="r" rtl="1">
              <a:lnSpc>
                <a:spcPct val="150000"/>
              </a:lnSpc>
              <a:buNone/>
            </a:pPr>
            <a:r>
              <a:rPr lang="fa-IR" dirty="0" smtClean="0">
                <a:cs typeface="B Nazanin" pitchFamily="2" charset="-78"/>
              </a:rPr>
              <a:t>5-نا هماهنگی میان دفتر مرکزی و نمایندگی ها</a:t>
            </a:r>
          </a:p>
          <a:p>
            <a:pPr marL="0" indent="0" algn="r" rtl="1">
              <a:lnSpc>
                <a:spcPct val="150000"/>
              </a:lnSpc>
              <a:buNone/>
            </a:pPr>
            <a:r>
              <a:rPr lang="fa-IR" dirty="0" smtClean="0">
                <a:cs typeface="B Nazanin" pitchFamily="2" charset="-78"/>
              </a:rPr>
              <a:t>6-تاخیر در تحویل جزوات آموزشی</a:t>
            </a:r>
          </a:p>
          <a:p>
            <a:pPr marL="0" indent="0" algn="r" rtl="1">
              <a:lnSpc>
                <a:spcPct val="150000"/>
              </a:lnSpc>
              <a:buNone/>
            </a:pPr>
            <a:r>
              <a:rPr lang="fa-IR" dirty="0" smtClean="0">
                <a:cs typeface="B Nazanin" pitchFamily="2" charset="-78"/>
              </a:rPr>
              <a:t>7-نا هماهنگی در پرداخت های مالی موسسه</a:t>
            </a:r>
          </a:p>
          <a:p>
            <a:pPr marL="0" indent="0" algn="r" rtl="1">
              <a:lnSpc>
                <a:spcPct val="150000"/>
              </a:lnSpc>
              <a:buNone/>
            </a:pPr>
            <a:endParaRPr lang="en-US" dirty="0">
              <a:cs typeface="B Nazanin" pitchFamily="2" charset="-78"/>
            </a:endParaRPr>
          </a:p>
        </p:txBody>
      </p:sp>
    </p:spTree>
    <p:extLst>
      <p:ext uri="{BB962C8B-B14F-4D97-AF65-F5344CB8AC3E}">
        <p14:creationId xmlns:p14="http://schemas.microsoft.com/office/powerpoint/2010/main" xmlns="" val="139420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8208912" cy="5724644"/>
          </a:xfrm>
          <a:prstGeom prst="rect">
            <a:avLst/>
          </a:prstGeom>
          <a:noFill/>
        </p:spPr>
        <p:txBody>
          <a:bodyPr wrap="square" rtlCol="1">
            <a:spAutoFit/>
          </a:bodyPr>
          <a:lstStyle/>
          <a:p>
            <a:pPr marL="342900" indent="-342900">
              <a:lnSpc>
                <a:spcPct val="150000"/>
              </a:lnSpc>
              <a:buFont typeface="Wingdings" pitchFamily="2" charset="2"/>
              <a:buChar char="Ø"/>
            </a:pPr>
            <a:r>
              <a:rPr lang="fa-IR" sz="2800" dirty="0">
                <a:cs typeface="B Nazanin" pitchFamily="2" charset="-78"/>
              </a:rPr>
              <a:t>ت</a:t>
            </a:r>
            <a:r>
              <a:rPr lang="fa-IR" sz="2800" dirty="0" smtClean="0">
                <a:cs typeface="B Nazanin" pitchFamily="2" charset="-78"/>
              </a:rPr>
              <a:t>اریخچه</a:t>
            </a:r>
            <a:endParaRPr lang="fa-IR" sz="2400" dirty="0" smtClean="0">
              <a:cs typeface="B Nazanin" pitchFamily="2" charset="-78"/>
            </a:endParaRPr>
          </a:p>
          <a:p>
            <a:pPr>
              <a:lnSpc>
                <a:spcPct val="150000"/>
              </a:lnSpc>
            </a:pPr>
            <a:endParaRPr lang="fa-IR" sz="2400" dirty="0" smtClean="0">
              <a:cs typeface="B Nazanin" pitchFamily="2" charset="-78"/>
            </a:endParaRPr>
          </a:p>
          <a:p>
            <a:pPr>
              <a:lnSpc>
                <a:spcPct val="150000"/>
              </a:lnSpc>
            </a:pPr>
            <a:r>
              <a:rPr lang="fa-IR" sz="2400" dirty="0" smtClean="0">
                <a:cs typeface="B Nazanin" pitchFamily="2" charset="-78"/>
              </a:rPr>
              <a:t>شركت دشت مرغاب (سهامي عام) با نام تجاري شناخته شده «يك و يك» از باسابقه‌ترين و بزرگترين مجموعه‌هاي ‏توليدي صنايع تبديلي محصولات كشاورزي كشور محسوب مي‌شود كه از سال 1346 در منطقه مشهد مرغاب واقع در ‏‏145كيلومتري شهر شيراز در مساحتي حدود 35 هكتار، شروع به كار كرده است. ‏</a:t>
            </a:r>
          </a:p>
          <a:p>
            <a:pPr>
              <a:lnSpc>
                <a:spcPct val="150000"/>
              </a:lnSpc>
            </a:pPr>
            <a:r>
              <a:rPr lang="fa-IR" sz="2400" dirty="0" smtClean="0">
                <a:cs typeface="B Nazanin" pitchFamily="2" charset="-78"/>
              </a:rPr>
              <a:t> اين شركت در سال 1374 به شركت سهامي عام تبديل گرديده و سهام آن به بورس اوراق بهادار راه يافت. در ‏سال 1384 سهام دشت مرغاب براساس سياست‌هاي خصوصي‌سازي دولت به بخش‌خصوصي واگذار شده ‏است.‏</a:t>
            </a:r>
          </a:p>
          <a:p>
            <a:pPr>
              <a:lnSpc>
                <a:spcPct val="150000"/>
              </a:lnSpc>
            </a:pPr>
            <a:endParaRPr lang="fa-IR" sz="2400" dirty="0">
              <a:cs typeface="B Nazanin" pitchFamily="2" charset="-78"/>
            </a:endParaRPr>
          </a:p>
        </p:txBody>
      </p:sp>
    </p:spTree>
    <p:extLst>
      <p:ext uri="{BB962C8B-B14F-4D97-AF65-F5344CB8AC3E}">
        <p14:creationId xmlns:p14="http://schemas.microsoft.com/office/powerpoint/2010/main" xmlns="" val="10186340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000" b="1" dirty="0" smtClean="0">
                <a:solidFill>
                  <a:schemeClr val="tx1"/>
                </a:solidFill>
              </a:rPr>
              <a:t>فرصت ها</a:t>
            </a:r>
            <a:endParaRPr lang="en-US" sz="4000" b="1" dirty="0">
              <a:solidFill>
                <a:schemeClr val="tx1"/>
              </a:solidFill>
            </a:endParaRPr>
          </a:p>
        </p:txBody>
      </p:sp>
      <p:sp>
        <p:nvSpPr>
          <p:cNvPr id="3" name="Content Placeholder 2"/>
          <p:cNvSpPr>
            <a:spLocks noGrp="1"/>
          </p:cNvSpPr>
          <p:nvPr>
            <p:ph idx="1"/>
          </p:nvPr>
        </p:nvSpPr>
        <p:spPr/>
        <p:txBody>
          <a:bodyPr>
            <a:normAutofit/>
          </a:bodyPr>
          <a:lstStyle/>
          <a:p>
            <a:pPr marL="0" indent="0" algn="r">
              <a:buNone/>
            </a:pPr>
            <a:r>
              <a:rPr lang="fa-IR" dirty="0" smtClean="0">
                <a:cs typeface="B Nazanin" pitchFamily="2" charset="-78"/>
              </a:rPr>
              <a:t>الف)بالا رفتن تمایل دانشجویان به ادامه تحصیل</a:t>
            </a:r>
          </a:p>
          <a:p>
            <a:pPr marL="0" indent="0" algn="r">
              <a:buNone/>
            </a:pPr>
            <a:r>
              <a:rPr lang="fa-IR" dirty="0" smtClean="0">
                <a:cs typeface="B Nazanin" pitchFamily="2" charset="-78"/>
              </a:rPr>
              <a:t>ب)بالا رفتن ظرفیت دانشگاهها در زمینه تحصیلات تکمیلی</a:t>
            </a:r>
          </a:p>
          <a:p>
            <a:pPr marL="0" indent="0" algn="r">
              <a:buNone/>
            </a:pPr>
            <a:r>
              <a:rPr lang="fa-IR" dirty="0" smtClean="0">
                <a:cs typeface="B Nazanin" pitchFamily="2" charset="-78"/>
              </a:rPr>
              <a:t>ج)تقاضای شهرستان ها برای تاسیس نمایندگ</a:t>
            </a:r>
            <a:r>
              <a:rPr lang="fa-IR" dirty="0">
                <a:cs typeface="B Nazanin" pitchFamily="2" charset="-78"/>
              </a:rPr>
              <a:t>ی</a:t>
            </a:r>
            <a:endParaRPr lang="fa-IR" dirty="0" smtClean="0">
              <a:cs typeface="B Nazanin" pitchFamily="2" charset="-78"/>
            </a:endParaRPr>
          </a:p>
          <a:p>
            <a:pPr marL="0" indent="0" algn="r">
              <a:buNone/>
            </a:pPr>
            <a:r>
              <a:rPr lang="fa-IR" dirty="0" smtClean="0">
                <a:cs typeface="B Nazanin" pitchFamily="2" charset="-78"/>
              </a:rPr>
              <a:t>د)تقاضای سازمانهای دولتی و خصوصی در استخدام افراد با مدارک تحصیلی بالا</a:t>
            </a:r>
          </a:p>
          <a:p>
            <a:pPr marL="0" indent="0" algn="r">
              <a:buNone/>
            </a:pPr>
            <a:r>
              <a:rPr lang="fa-IR" dirty="0" smtClean="0">
                <a:cs typeface="B Nazanin" pitchFamily="2" charset="-78"/>
              </a:rPr>
              <a:t>ه)وجود کنکور سراسری به عنوان تنها راه ورود به دانشگاههای معتبر</a:t>
            </a:r>
          </a:p>
          <a:p>
            <a:pPr marL="0" indent="0" algn="r">
              <a:buNone/>
            </a:pPr>
            <a:r>
              <a:rPr lang="fa-IR" dirty="0" smtClean="0">
                <a:cs typeface="B Nazanin" pitchFamily="2" charset="-78"/>
              </a:rPr>
              <a:t>و)به وجود آمدن رشته های جدید دانشگاهی</a:t>
            </a:r>
            <a:endParaRPr lang="en-US" dirty="0">
              <a:cs typeface="B Nazanin" pitchFamily="2" charset="-78"/>
            </a:endParaRPr>
          </a:p>
        </p:txBody>
      </p:sp>
    </p:spTree>
    <p:extLst>
      <p:ext uri="{BB962C8B-B14F-4D97-AF65-F5344CB8AC3E}">
        <p14:creationId xmlns:p14="http://schemas.microsoft.com/office/powerpoint/2010/main" xmlns="" val="16579448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tx1"/>
                </a:solidFill>
                <a:cs typeface="B Nazanin" pitchFamily="2" charset="-78"/>
              </a:rPr>
              <a:t>تهدیدها</a:t>
            </a:r>
            <a:endParaRPr lang="en-US" dirty="0">
              <a:solidFill>
                <a:schemeClr val="tx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dirty="0" smtClean="0">
                <a:cs typeface="B Nazanin" pitchFamily="2" charset="-78"/>
              </a:rPr>
              <a:t>1-ورود رقبای جدید</a:t>
            </a:r>
          </a:p>
          <a:p>
            <a:pPr marL="0" indent="0" algn="r">
              <a:buNone/>
            </a:pPr>
            <a:r>
              <a:rPr lang="fa-IR" dirty="0" smtClean="0">
                <a:cs typeface="B Nazanin" pitchFamily="2" charset="-78"/>
              </a:rPr>
              <a:t>2-امکان حذف کنکور</a:t>
            </a:r>
          </a:p>
          <a:p>
            <a:pPr marL="0" indent="0" algn="r">
              <a:buNone/>
            </a:pPr>
            <a:r>
              <a:rPr lang="fa-IR" dirty="0" smtClean="0">
                <a:cs typeface="B Nazanin" pitchFamily="2" charset="-78"/>
              </a:rPr>
              <a:t>3-رقابت شدید میان رقبا</a:t>
            </a:r>
          </a:p>
          <a:p>
            <a:pPr marL="0" indent="0" algn="r">
              <a:buNone/>
            </a:pPr>
            <a:r>
              <a:rPr lang="fa-IR" dirty="0" smtClean="0">
                <a:cs typeface="B Nazanin" pitchFamily="2" charset="-78"/>
              </a:rPr>
              <a:t>4-به وجود آمدن راههای دیگر بر ای ورود به مقاطع تحصیلات تکمیلی</a:t>
            </a:r>
          </a:p>
          <a:p>
            <a:pPr marL="0" indent="0" algn="r">
              <a:buNone/>
            </a:pPr>
            <a:r>
              <a:rPr lang="fa-IR" dirty="0" smtClean="0">
                <a:cs typeface="B Nazanin" pitchFamily="2" charset="-78"/>
              </a:rPr>
              <a:t>5-پایین آمدن اعتماد به موسسات آموزشی</a:t>
            </a:r>
            <a:endParaRPr lang="en-US" dirty="0">
              <a:cs typeface="B Nazanin" pitchFamily="2" charset="-78"/>
            </a:endParaRPr>
          </a:p>
        </p:txBody>
      </p:sp>
    </p:spTree>
    <p:extLst>
      <p:ext uri="{BB962C8B-B14F-4D97-AF65-F5344CB8AC3E}">
        <p14:creationId xmlns:p14="http://schemas.microsoft.com/office/powerpoint/2010/main" xmlns="" val="12993623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itchFamily="2" charset="-78"/>
              </a:rPr>
              <a:t>پیشنهادهایی برای نقاط ضعف و تهدید ها</a:t>
            </a:r>
            <a:endParaRPr lang="en-US" sz="4000" dirty="0">
              <a:cs typeface="B Nazanin" pitchFamily="2" charset="-78"/>
            </a:endParaRPr>
          </a:p>
        </p:txBody>
      </p:sp>
      <p:sp>
        <p:nvSpPr>
          <p:cNvPr id="3" name="Content Placeholder 2"/>
          <p:cNvSpPr>
            <a:spLocks noGrp="1"/>
          </p:cNvSpPr>
          <p:nvPr>
            <p:ph idx="1"/>
          </p:nvPr>
        </p:nvSpPr>
        <p:spPr/>
        <p:txBody>
          <a:bodyPr>
            <a:normAutofit/>
          </a:bodyPr>
          <a:lstStyle/>
          <a:p>
            <a:pPr marL="0" indent="0" algn="r">
              <a:buNone/>
            </a:pPr>
            <a:r>
              <a:rPr lang="fa-IR" dirty="0" smtClean="0">
                <a:cs typeface="B Nazanin" pitchFamily="2" charset="-78"/>
              </a:rPr>
              <a:t>1-گسترش محصولات و خدمات</a:t>
            </a:r>
          </a:p>
          <a:p>
            <a:pPr marL="0" indent="0" algn="r">
              <a:buNone/>
            </a:pPr>
            <a:r>
              <a:rPr lang="fa-IR" dirty="0" smtClean="0">
                <a:cs typeface="B Nazanin" pitchFamily="2" charset="-78"/>
              </a:rPr>
              <a:t>2-استفاده موثرتر از سرمایه های انسانی برای به دست اوردن سهم بیشتری از بازار</a:t>
            </a:r>
          </a:p>
          <a:p>
            <a:pPr marL="0" indent="0" algn="r">
              <a:buNone/>
            </a:pPr>
            <a:r>
              <a:rPr lang="fa-IR" dirty="0" smtClean="0">
                <a:cs typeface="B Nazanin" pitchFamily="2" charset="-78"/>
              </a:rPr>
              <a:t>3-توجه به امکانات و قابلیت های موسسه</a:t>
            </a:r>
          </a:p>
          <a:p>
            <a:pPr marL="0" indent="0" algn="r">
              <a:buNone/>
            </a:pPr>
            <a:r>
              <a:rPr lang="fa-IR" dirty="0" smtClean="0">
                <a:cs typeface="B Nazanin" pitchFamily="2" charset="-78"/>
              </a:rPr>
              <a:t>4-ارائه مطلوب و سریع خدمات اموزشی</a:t>
            </a:r>
          </a:p>
          <a:p>
            <a:pPr marL="0" indent="0" algn="r">
              <a:buNone/>
            </a:pPr>
            <a:r>
              <a:rPr lang="fa-IR" dirty="0" smtClean="0">
                <a:cs typeface="B Nazanin" pitchFamily="2" charset="-78"/>
              </a:rPr>
              <a:t>5-افزایش تبلیغات</a:t>
            </a:r>
          </a:p>
          <a:p>
            <a:pPr marL="0" indent="0" algn="r">
              <a:buNone/>
            </a:pPr>
            <a:r>
              <a:rPr lang="fa-IR" dirty="0" smtClean="0">
                <a:cs typeface="B Nazanin" pitchFamily="2" charset="-78"/>
              </a:rPr>
              <a:t>6-تشویق کارکنان به نوآوری در زمینه خدمات آموزشی</a:t>
            </a:r>
          </a:p>
          <a:p>
            <a:pPr marL="0" indent="0" algn="r">
              <a:buNone/>
            </a:pPr>
            <a:r>
              <a:rPr lang="fa-IR" dirty="0" smtClean="0">
                <a:cs typeface="B Nazanin" pitchFamily="2" charset="-78"/>
              </a:rPr>
              <a:t>7-تشکیل گروه بازاریابی و تحقیق</a:t>
            </a:r>
            <a:endParaRPr lang="en-US" dirty="0">
              <a:cs typeface="B Nazanin" pitchFamily="2" charset="-78"/>
            </a:endParaRPr>
          </a:p>
        </p:txBody>
      </p:sp>
    </p:spTree>
    <p:extLst>
      <p:ext uri="{BB962C8B-B14F-4D97-AF65-F5344CB8AC3E}">
        <p14:creationId xmlns:p14="http://schemas.microsoft.com/office/powerpoint/2010/main" xmlns="" val="15675212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itchFamily="2" charset="-78"/>
              </a:rPr>
              <a:t>پیشنهاد</a:t>
            </a:r>
            <a:endParaRPr lang="en-US" sz="3600" b="1" dirty="0">
              <a:cs typeface="B Nazanin" pitchFamily="2" charset="-78"/>
            </a:endParaRPr>
          </a:p>
        </p:txBody>
      </p:sp>
      <p:sp>
        <p:nvSpPr>
          <p:cNvPr id="3" name="Content Placeholder 2"/>
          <p:cNvSpPr>
            <a:spLocks noGrp="1"/>
          </p:cNvSpPr>
          <p:nvPr>
            <p:ph idx="1"/>
          </p:nvPr>
        </p:nvSpPr>
        <p:spPr/>
        <p:txBody>
          <a:bodyPr/>
          <a:lstStyle/>
          <a:p>
            <a:pPr marL="0" indent="0" algn="r" rtl="1">
              <a:lnSpc>
                <a:spcPct val="150000"/>
              </a:lnSpc>
              <a:buNone/>
            </a:pPr>
            <a:r>
              <a:rPr lang="fa-IR" dirty="0" smtClean="0">
                <a:cs typeface="B Nazanin" pitchFamily="2" charset="-78"/>
              </a:rPr>
              <a:t>با توجه به ینکه این موسسه درآمد زیاد دارد و نیاز آن به سرمایه گذاری کم است می تواند از سود های خود در جاهای دیگر استفاده کند.در ضمن این موسسه باید در حفظ وضع موجود بکوشد ولی در آینده از نقاط ضعف خود کم کرده و از فرصتهای پیش رو استفاده کند.</a:t>
            </a:r>
            <a:endParaRPr lang="en-US" dirty="0">
              <a:cs typeface="B Nazanin" pitchFamily="2" charset="-78"/>
            </a:endParaRPr>
          </a:p>
        </p:txBody>
      </p:sp>
    </p:spTree>
    <p:extLst>
      <p:ext uri="{BB962C8B-B14F-4D97-AF65-F5344CB8AC3E}">
        <p14:creationId xmlns:p14="http://schemas.microsoft.com/office/powerpoint/2010/main" xmlns="" val="41958966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Mohammad\Desktop\CMMS\UnderMaintenanc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975" y="620713"/>
            <a:ext cx="4406900" cy="439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025775" y="3141663"/>
            <a:ext cx="6259513" cy="719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Title 1"/>
          <p:cNvSpPr txBox="1">
            <a:spLocks/>
          </p:cNvSpPr>
          <p:nvPr/>
        </p:nvSpPr>
        <p:spPr>
          <a:xfrm>
            <a:off x="2484438" y="3143250"/>
            <a:ext cx="6983412" cy="646113"/>
          </a:xfrm>
          <a:prstGeom prst="rect">
            <a:avLst/>
          </a:prstGeom>
        </p:spPr>
        <p:txBody>
          <a:bodyPr bIns="91440" anchor="b">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fontAlgn="auto">
              <a:spcAft>
                <a:spcPts val="0"/>
              </a:spcAft>
              <a:defRPr/>
            </a:pPr>
            <a:r>
              <a:rPr lang="fa-IR" sz="3200" b="1" dirty="0" smtClean="0">
                <a:solidFill>
                  <a:schemeClr val="bg1"/>
                </a:solidFill>
                <a:effectLst>
                  <a:outerShdw blurRad="38100" dist="38100" dir="2700000" algn="tl">
                    <a:srgbClr val="000000">
                      <a:alpha val="43137"/>
                    </a:srgbClr>
                  </a:outerShdw>
                </a:effectLst>
                <a:cs typeface="B Nazanin" pitchFamily="2" charset="-78"/>
              </a:rPr>
              <a:t>با تشکر</a:t>
            </a:r>
            <a:endParaRPr lang="en-US" sz="3000" dirty="0">
              <a:solidFill>
                <a:schemeClr val="bg1"/>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xmlns="" val="240447492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009" y="1447139"/>
            <a:ext cx="4320479"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932040" y="764703"/>
            <a:ext cx="3960440" cy="5386090"/>
          </a:xfrm>
          <a:prstGeom prst="rect">
            <a:avLst/>
          </a:prstGeom>
          <a:noFill/>
        </p:spPr>
        <p:txBody>
          <a:bodyPr wrap="square" rtlCol="1">
            <a:spAutoFit/>
          </a:bodyPr>
          <a:lstStyle/>
          <a:p>
            <a:pPr marL="285750" indent="-285750">
              <a:buFont typeface="Wingdings" pitchFamily="2" charset="2"/>
              <a:buChar char="Ø"/>
            </a:pPr>
            <a:r>
              <a:rPr lang="fa-IR" sz="2800" dirty="0" smtClean="0">
                <a:cs typeface="B Nazanin" pitchFamily="2" charset="-78"/>
              </a:rPr>
              <a:t>محصولات:</a:t>
            </a:r>
            <a:r>
              <a:rPr lang="fa-IR" sz="2400" dirty="0" smtClean="0">
                <a:cs typeface="B Nazanin" pitchFamily="2" charset="-78"/>
              </a:rPr>
              <a:t>شامل انواع</a:t>
            </a:r>
          </a:p>
          <a:p>
            <a:pPr marL="285750" indent="-285750">
              <a:buFont typeface="Wingdings" pitchFamily="2" charset="2"/>
              <a:buChar char="Ø"/>
            </a:pPr>
            <a:endParaRPr lang="fa-IR" sz="2800" dirty="0" smtClean="0">
              <a:cs typeface="B Nazanin" pitchFamily="2" charset="-78"/>
            </a:endParaRPr>
          </a:p>
          <a:p>
            <a:pPr marL="285750" indent="-285750">
              <a:lnSpc>
                <a:spcPct val="150000"/>
              </a:lnSpc>
              <a:buFont typeface="Arial" pitchFamily="34" charset="0"/>
              <a:buChar char="•"/>
            </a:pPr>
            <a:r>
              <a:rPr lang="fa-IR" sz="2400" dirty="0" smtClean="0">
                <a:cs typeface="B Nazanin" pitchFamily="2" charset="-78"/>
              </a:rPr>
              <a:t>کمپوت</a:t>
            </a:r>
          </a:p>
          <a:p>
            <a:pPr marL="285750" indent="-285750">
              <a:lnSpc>
                <a:spcPct val="150000"/>
              </a:lnSpc>
              <a:buFont typeface="Arial" pitchFamily="34" charset="0"/>
              <a:buChar char="•"/>
            </a:pPr>
            <a:r>
              <a:rPr lang="fa-IR" sz="2400" dirty="0" smtClean="0">
                <a:cs typeface="B Nazanin" pitchFamily="2" charset="-78"/>
              </a:rPr>
              <a:t>کنسرو</a:t>
            </a:r>
          </a:p>
          <a:p>
            <a:pPr marL="285750" indent="-285750">
              <a:lnSpc>
                <a:spcPct val="150000"/>
              </a:lnSpc>
              <a:buFont typeface="Arial" pitchFamily="34" charset="0"/>
              <a:buChar char="•"/>
            </a:pPr>
            <a:r>
              <a:rPr lang="fa-IR" sz="2400" dirty="0" smtClean="0">
                <a:cs typeface="B Nazanin" pitchFamily="2" charset="-78"/>
              </a:rPr>
              <a:t>مربا و عسل</a:t>
            </a:r>
          </a:p>
          <a:p>
            <a:pPr marL="285750" indent="-285750">
              <a:lnSpc>
                <a:spcPct val="150000"/>
              </a:lnSpc>
              <a:buFont typeface="Arial" pitchFamily="34" charset="0"/>
              <a:buChar char="•"/>
            </a:pPr>
            <a:r>
              <a:rPr lang="fa-IR" sz="2400" dirty="0" smtClean="0">
                <a:cs typeface="B Nazanin" pitchFamily="2" charset="-78"/>
              </a:rPr>
              <a:t>عرقیات گیاهی و اسانس</a:t>
            </a:r>
          </a:p>
          <a:p>
            <a:pPr marL="285750" indent="-285750">
              <a:lnSpc>
                <a:spcPct val="150000"/>
              </a:lnSpc>
              <a:buFont typeface="Arial" pitchFamily="34" charset="0"/>
              <a:buChar char="•"/>
            </a:pPr>
            <a:r>
              <a:rPr lang="fa-IR" sz="2400" dirty="0" smtClean="0">
                <a:cs typeface="B Nazanin" pitchFamily="2" charset="-78"/>
              </a:rPr>
              <a:t>ادویه و افزودنی های غذایی</a:t>
            </a:r>
          </a:p>
          <a:p>
            <a:pPr marL="285750" indent="-285750">
              <a:lnSpc>
                <a:spcPct val="150000"/>
              </a:lnSpc>
              <a:buFont typeface="Arial" pitchFamily="34" charset="0"/>
              <a:buChar char="•"/>
            </a:pPr>
            <a:r>
              <a:rPr lang="fa-IR" sz="2400" dirty="0" smtClean="0">
                <a:cs typeface="B Nazanin" pitchFamily="2" charset="-78"/>
              </a:rPr>
              <a:t>رب</a:t>
            </a:r>
          </a:p>
          <a:p>
            <a:pPr marL="285750" indent="-285750">
              <a:lnSpc>
                <a:spcPct val="150000"/>
              </a:lnSpc>
              <a:buFont typeface="Arial" pitchFamily="34" charset="0"/>
              <a:buChar char="•"/>
            </a:pPr>
            <a:r>
              <a:rPr lang="fa-IR" sz="2400" dirty="0" smtClean="0">
                <a:cs typeface="B Nazanin" pitchFamily="2" charset="-78"/>
              </a:rPr>
              <a:t>سرکه</a:t>
            </a:r>
          </a:p>
          <a:p>
            <a:pPr marL="285750" indent="-285750">
              <a:lnSpc>
                <a:spcPct val="150000"/>
              </a:lnSpc>
              <a:buFont typeface="Arial" pitchFamily="34" charset="0"/>
              <a:buChar char="•"/>
            </a:pPr>
            <a:r>
              <a:rPr lang="fa-IR" sz="2400" dirty="0" smtClean="0">
                <a:cs typeface="B Nazanin" pitchFamily="2" charset="-78"/>
              </a:rPr>
              <a:t>ترشی و شورجات</a:t>
            </a:r>
            <a:endParaRPr lang="fa-IR" sz="2400" dirty="0">
              <a:cs typeface="B Nazanin" pitchFamily="2" charset="-78"/>
            </a:endParaRPr>
          </a:p>
        </p:txBody>
      </p:sp>
    </p:spTree>
    <p:extLst>
      <p:ext uri="{BB962C8B-B14F-4D97-AF65-F5344CB8AC3E}">
        <p14:creationId xmlns:p14="http://schemas.microsoft.com/office/powerpoint/2010/main" xmlns="" val="3354169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wing puzzle pieces design template">
  <a:themeElements>
    <a:clrScheme name="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Glowing puzzle piec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lowing puzzle pieces design template">
  <a:themeElements>
    <a:clrScheme name="1_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1_Glowing puzzle piec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lowing puzzle pieces design template">
  <a:themeElements>
    <a:clrScheme name="2_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fontScheme name="2_Glowing puzzle piece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lowing puzzle pieces design template 1">
        <a:dk1>
          <a:srgbClr val="000000"/>
        </a:dk1>
        <a:lt1>
          <a:srgbClr val="FFFFFF"/>
        </a:lt1>
        <a:dk2>
          <a:srgbClr val="000000"/>
        </a:dk2>
        <a:lt2>
          <a:srgbClr val="E8EDF2"/>
        </a:lt2>
        <a:accent1>
          <a:srgbClr val="D8E1EC"/>
        </a:accent1>
        <a:accent2>
          <a:srgbClr val="CFD795"/>
        </a:accent2>
        <a:accent3>
          <a:srgbClr val="AAAAAA"/>
        </a:accent3>
        <a:accent4>
          <a:srgbClr val="DADADA"/>
        </a:accent4>
        <a:accent5>
          <a:srgbClr val="E9EEF4"/>
        </a:accent5>
        <a:accent6>
          <a:srgbClr val="BBC387"/>
        </a:accent6>
        <a:hlink>
          <a:srgbClr val="D59F07"/>
        </a:hlink>
        <a:folHlink>
          <a:srgbClr val="94B26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FQM">
  <a:themeElements>
    <a:clrScheme name="EFQ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FQ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FQ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FQ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FQ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FQ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FQ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FQ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FQ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FQ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FQ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FQ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FQ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FQ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نت</Template>
  <TotalTime>1864</TotalTime>
  <Words>5188</Words>
  <Application>Microsoft Office PowerPoint</Application>
  <PresentationFormat>On-screen Show (4:3)</PresentationFormat>
  <Paragraphs>514</Paragraphs>
  <Slides>84</Slides>
  <Notes>2</Notes>
  <HiddenSlides>0</HiddenSlides>
  <MMClips>0</MMClips>
  <ScaleCrop>false</ScaleCrop>
  <HeadingPairs>
    <vt:vector size="4" baseType="variant">
      <vt:variant>
        <vt:lpstr>Theme</vt:lpstr>
      </vt:variant>
      <vt:variant>
        <vt:i4>6</vt:i4>
      </vt:variant>
      <vt:variant>
        <vt:lpstr>Slide Titles</vt:lpstr>
      </vt:variant>
      <vt:variant>
        <vt:i4>84</vt:i4>
      </vt:variant>
    </vt:vector>
  </HeadingPairs>
  <TitlesOfParts>
    <vt:vector size="90" baseType="lpstr">
      <vt:lpstr>Glowing puzzle pieces design template</vt:lpstr>
      <vt:lpstr>1_Default Design</vt:lpstr>
      <vt:lpstr>1_Glowing puzzle pieces design template</vt:lpstr>
      <vt:lpstr>2_Glowing puzzle pieces design template</vt:lpstr>
      <vt:lpstr>EFQM</vt:lpstr>
      <vt:lpstr>2_Default Design</vt:lpstr>
      <vt:lpstr>Slide 1</vt:lpstr>
      <vt:lpstr>موضوع:</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مطالعه ی فرصت ها و تهدیدها</vt:lpstr>
      <vt:lpstr>Slide 27</vt:lpstr>
      <vt:lpstr>   نقاط قوت وضعف</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محصولات(ادامه)</vt:lpstr>
      <vt:lpstr>Slide 45</vt:lpstr>
      <vt:lpstr>برند سازی پاکشو</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اهداف</vt:lpstr>
      <vt:lpstr> مراحل و روش انجام کار</vt:lpstr>
      <vt:lpstr>تاریخچه</vt:lpstr>
      <vt:lpstr>چشم انداز</vt:lpstr>
      <vt:lpstr>چشم انداز پیشنهادی</vt:lpstr>
      <vt:lpstr>بیانیه ماموریت</vt:lpstr>
      <vt:lpstr>فلسفه وجودی</vt:lpstr>
      <vt:lpstr>ارزشها</vt:lpstr>
      <vt:lpstr>اهداف بلند مدت</vt:lpstr>
      <vt:lpstr>نقاط قوت و ضعف</vt:lpstr>
      <vt:lpstr>نقاط قوت(ادامه)</vt:lpstr>
      <vt:lpstr>نقاط ضعف</vt:lpstr>
      <vt:lpstr>فرصت ها</vt:lpstr>
      <vt:lpstr>تهدیدها</vt:lpstr>
      <vt:lpstr>پیشنهادهایی برای نقاط ضعف و تهدید ها</vt:lpstr>
      <vt:lpstr>پیشنهاد</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دانشگاه علامه طباطبایی دانشکده مدیریت و حسابداری</dc:title>
  <dc:creator>farhangrayaneh</dc:creator>
  <cp:lastModifiedBy>j.khamesi</cp:lastModifiedBy>
  <cp:revision>155</cp:revision>
  <dcterms:created xsi:type="dcterms:W3CDTF">2012-10-26T14:53:19Z</dcterms:created>
  <dcterms:modified xsi:type="dcterms:W3CDTF">2013-08-04T03:32:07Z</dcterms:modified>
</cp:coreProperties>
</file>