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83"/>
  </p:notesMasterIdLst>
  <p:sldIdLst>
    <p:sldId id="257" r:id="rId2"/>
    <p:sldId id="258" r:id="rId3"/>
    <p:sldId id="259" r:id="rId4"/>
    <p:sldId id="260" r:id="rId5"/>
    <p:sldId id="261" r:id="rId6"/>
    <p:sldId id="262" r:id="rId7"/>
    <p:sldId id="320" r:id="rId8"/>
    <p:sldId id="263" r:id="rId9"/>
    <p:sldId id="321" r:id="rId10"/>
    <p:sldId id="264" r:id="rId11"/>
    <p:sldId id="322" r:id="rId12"/>
    <p:sldId id="265" r:id="rId13"/>
    <p:sldId id="323" r:id="rId14"/>
    <p:sldId id="266" r:id="rId15"/>
    <p:sldId id="267" r:id="rId16"/>
    <p:sldId id="268" r:id="rId17"/>
    <p:sldId id="269" r:id="rId18"/>
    <p:sldId id="270" r:id="rId19"/>
    <p:sldId id="271" r:id="rId20"/>
    <p:sldId id="272" r:id="rId21"/>
    <p:sldId id="273" r:id="rId22"/>
    <p:sldId id="274" r:id="rId23"/>
    <p:sldId id="324" r:id="rId24"/>
    <p:sldId id="275" r:id="rId25"/>
    <p:sldId id="276" r:id="rId26"/>
    <p:sldId id="325" r:id="rId27"/>
    <p:sldId id="277" r:id="rId28"/>
    <p:sldId id="278" r:id="rId29"/>
    <p:sldId id="279" r:id="rId30"/>
    <p:sldId id="280" r:id="rId31"/>
    <p:sldId id="281" r:id="rId32"/>
    <p:sldId id="282" r:id="rId33"/>
    <p:sldId id="283" r:id="rId34"/>
    <p:sldId id="284" r:id="rId35"/>
    <p:sldId id="286" r:id="rId36"/>
    <p:sldId id="287" r:id="rId37"/>
    <p:sldId id="288"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289" r:id="rId52"/>
    <p:sldId id="290" r:id="rId53"/>
    <p:sldId id="291" r:id="rId54"/>
    <p:sldId id="292" r:id="rId55"/>
    <p:sldId id="293" r:id="rId56"/>
    <p:sldId id="294" r:id="rId57"/>
    <p:sldId id="295" r:id="rId58"/>
    <p:sldId id="297" r:id="rId59"/>
    <p:sldId id="298" r:id="rId60"/>
    <p:sldId id="299" r:id="rId61"/>
    <p:sldId id="300" r:id="rId62"/>
    <p:sldId id="301" r:id="rId63"/>
    <p:sldId id="302" r:id="rId64"/>
    <p:sldId id="303" r:id="rId65"/>
    <p:sldId id="304" r:id="rId66"/>
    <p:sldId id="327" r:id="rId67"/>
    <p:sldId id="305" r:id="rId68"/>
    <p:sldId id="306" r:id="rId69"/>
    <p:sldId id="307" r:id="rId70"/>
    <p:sldId id="308" r:id="rId71"/>
    <p:sldId id="309" r:id="rId72"/>
    <p:sldId id="310" r:id="rId73"/>
    <p:sldId id="311" r:id="rId74"/>
    <p:sldId id="312" r:id="rId75"/>
    <p:sldId id="313" r:id="rId76"/>
    <p:sldId id="314" r:id="rId77"/>
    <p:sldId id="315" r:id="rId78"/>
    <p:sldId id="316" r:id="rId79"/>
    <p:sldId id="317" r:id="rId80"/>
    <p:sldId id="318" r:id="rId81"/>
    <p:sldId id="319"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iloufar%20S\Desktop\&#1588;&#1585;&#1705;&#1578;%20&#1576;&#1607;&#1605;&#1606;\flashhh\&#1576;&#1608;&#1585;&#1587;\&#1576;&#1608;&#1585;&#1587;%20&#1606;&#1607;&#1575;&#1740;&#174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iloufar%20S\Desktop\&#1588;&#1585;&#1705;&#1578;%20&#1576;&#1607;&#1605;&#1606;\flashhh\&#1587;&#1740;&#1605;&#1575;&#1606;\&#1587;&#1740;&#1605;&#1575;&#1606;%20&#1606;&#1607;&#1575;&#1740;&#174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iloufar%20S\Desktop\&#1588;&#1585;&#1705;&#1578;%20&#1576;&#1607;&#1605;&#1606;\flashhh\&#1582;&#1608;&#1583;&#1585;&#1608;\&#1582;&#1608;&#1583;&#1585;&#1608;%20&#1606;&#1607;&#1575;&#1740;&#174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iloufar%20S\Desktop\&#1588;&#1585;&#1705;&#1578;%20&#1576;&#1607;&#1605;&#1606;\flashhh\&#1662;&#1578;&#1585;&#1608;&#1588;&#1740;&#1605;&#1740;\&#1606;&#1607;&#1575;&#1740;&#1740;%20&#1662;&#1578;&#1585;&#1608;&#1588;&#1740;&#1605;&#17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fa-IR" dirty="0"/>
              <a:t>بورس</a:t>
            </a:r>
            <a:endParaRPr lang="en-US" dirty="0"/>
          </a:p>
        </c:rich>
      </c:tx>
    </c:title>
    <c:plotArea>
      <c:layout/>
      <c:scatterChart>
        <c:scatterStyle val="smoothMarker"/>
        <c:ser>
          <c:idx val="0"/>
          <c:order val="0"/>
          <c:dLbls>
            <c:spPr>
              <a:noFill/>
              <a:ln>
                <a:noFill/>
              </a:ln>
              <a:effectLst/>
            </c:spPr>
            <c:dLblPos val="r"/>
            <c:showVal val="1"/>
            <c:showCatName val="1"/>
            <c:extLst>
              <c:ext xmlns:c15="http://schemas.microsoft.com/office/drawing/2012/chart" uri="{CE6537A1-D6FC-4f65-9D91-7224C49458BB}">
                <c15:layout/>
                <c15:showLeaderLines val="0"/>
              </c:ext>
            </c:extLst>
          </c:dLbls>
          <c:xVal>
            <c:numLit>
              <c:formatCode>General</c:formatCode>
              <c:ptCount val="2"/>
              <c:pt idx="0">
                <c:v>0</c:v>
              </c:pt>
              <c:pt idx="1">
                <c:v>9.0000000000000066E-2</c:v>
              </c:pt>
            </c:numLit>
          </c:xVal>
          <c:yVal>
            <c:numLit>
              <c:formatCode>General</c:formatCode>
              <c:ptCount val="2"/>
              <c:pt idx="0">
                <c:v>0</c:v>
              </c:pt>
              <c:pt idx="1">
                <c:v>0.30000000000000032</c:v>
              </c:pt>
            </c:numLit>
          </c:yVal>
          <c:smooth val="1"/>
        </c:ser>
        <c:dLbls>
          <c:showVal val="1"/>
          <c:showCatName val="1"/>
        </c:dLbls>
        <c:axId val="50176384"/>
        <c:axId val="50178304"/>
      </c:scatterChart>
      <c:valAx>
        <c:axId val="50176384"/>
        <c:scaling>
          <c:orientation val="minMax"/>
        </c:scaling>
        <c:axPos val="b"/>
        <c:title>
          <c:tx>
            <c:rich>
              <a:bodyPr/>
              <a:lstStyle/>
              <a:p>
                <a:pPr>
                  <a:defRPr/>
                </a:pPr>
                <a:r>
                  <a:rPr lang="fa-IR"/>
                  <a:t>جذابیت صنعت</a:t>
                </a:r>
                <a:endParaRPr lang="en-US"/>
              </a:p>
            </c:rich>
          </c:tx>
        </c:title>
        <c:numFmt formatCode="General" sourceLinked="1"/>
        <c:tickLblPos val="nextTo"/>
        <c:crossAx val="50178304"/>
        <c:crosses val="autoZero"/>
        <c:crossBetween val="midCat"/>
      </c:valAx>
      <c:valAx>
        <c:axId val="50178304"/>
        <c:scaling>
          <c:orientation val="minMax"/>
        </c:scaling>
        <c:axPos val="l"/>
        <c:majorGridlines/>
        <c:title>
          <c:tx>
            <c:rich>
              <a:bodyPr/>
              <a:lstStyle/>
              <a:p>
                <a:pPr>
                  <a:defRPr/>
                </a:pPr>
                <a:r>
                  <a:rPr lang="fa-IR"/>
                  <a:t>توان مالی</a:t>
                </a:r>
                <a:endParaRPr lang="en-US"/>
              </a:p>
            </c:rich>
          </c:tx>
        </c:title>
        <c:numFmt formatCode="General" sourceLinked="1"/>
        <c:tickLblPos val="nextTo"/>
        <c:crossAx val="50176384"/>
        <c:crosses val="autoZero"/>
        <c:crossBetween val="midCat"/>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fa-IR" dirty="0" smtClean="0"/>
              <a:t>سیمان</a:t>
            </a:r>
            <a:endParaRPr lang="en-US" dirty="0"/>
          </a:p>
        </c:rich>
      </c:tx>
    </c:title>
    <c:plotArea>
      <c:layout/>
      <c:scatterChart>
        <c:scatterStyle val="lineMarker"/>
        <c:ser>
          <c:idx val="0"/>
          <c:order val="0"/>
          <c:dLbls>
            <c:spPr>
              <a:noFill/>
              <a:ln>
                <a:noFill/>
              </a:ln>
              <a:effectLst/>
            </c:spPr>
            <c:dLblPos val="r"/>
            <c:showVal val="1"/>
            <c:showCatName val="1"/>
            <c:extLst>
              <c:ext xmlns:c15="http://schemas.microsoft.com/office/drawing/2012/chart" uri="{CE6537A1-D6FC-4f65-9D91-7224C49458BB}">
                <c15:layout/>
                <c15:showLeaderLines val="0"/>
              </c:ext>
            </c:extLst>
          </c:dLbls>
          <c:xVal>
            <c:numLit>
              <c:formatCode>General</c:formatCode>
              <c:ptCount val="2"/>
              <c:pt idx="0">
                <c:v>0</c:v>
              </c:pt>
              <c:pt idx="1">
                <c:v>-0.14000000000000001</c:v>
              </c:pt>
            </c:numLit>
          </c:xVal>
          <c:yVal>
            <c:numLit>
              <c:formatCode>General</c:formatCode>
              <c:ptCount val="2"/>
              <c:pt idx="0">
                <c:v>0</c:v>
              </c:pt>
              <c:pt idx="1">
                <c:v>-0.48000000000000032</c:v>
              </c:pt>
            </c:numLit>
          </c:yVal>
        </c:ser>
        <c:dLbls>
          <c:showVal val="1"/>
          <c:showCatName val="1"/>
        </c:dLbls>
        <c:axId val="35851264"/>
        <c:axId val="35865728"/>
      </c:scatterChart>
      <c:valAx>
        <c:axId val="35851264"/>
        <c:scaling>
          <c:orientation val="minMax"/>
        </c:scaling>
        <c:axPos val="b"/>
        <c:title>
          <c:tx>
            <c:rich>
              <a:bodyPr/>
              <a:lstStyle/>
              <a:p>
                <a:pPr>
                  <a:defRPr/>
                </a:pPr>
                <a:r>
                  <a:rPr lang="fa-IR" dirty="0" smtClean="0"/>
                  <a:t>مزیت رقابتی</a:t>
                </a:r>
                <a:endParaRPr lang="en-US" dirty="0"/>
              </a:p>
            </c:rich>
          </c:tx>
          <c:layout>
            <c:manualLayout>
              <c:xMode val="edge"/>
              <c:yMode val="edge"/>
              <c:x val="2.6922225349424001E-2"/>
              <c:y val="8.4766431126704594E-2"/>
            </c:manualLayout>
          </c:layout>
        </c:title>
        <c:numFmt formatCode="General" sourceLinked="1"/>
        <c:tickLblPos val="nextTo"/>
        <c:crossAx val="35865728"/>
        <c:crosses val="autoZero"/>
        <c:crossBetween val="midCat"/>
      </c:valAx>
      <c:valAx>
        <c:axId val="35865728"/>
        <c:scaling>
          <c:orientation val="minMax"/>
        </c:scaling>
        <c:axPos val="l"/>
        <c:majorGridlines/>
        <c:title>
          <c:tx>
            <c:rich>
              <a:bodyPr/>
              <a:lstStyle/>
              <a:p>
                <a:pPr>
                  <a:defRPr/>
                </a:pPr>
                <a:r>
                  <a:rPr lang="fa-IR" dirty="0" smtClean="0"/>
                  <a:t>ثبات</a:t>
                </a:r>
                <a:r>
                  <a:rPr lang="fa-IR" baseline="0" dirty="0" smtClean="0"/>
                  <a:t> محیطی</a:t>
                </a:r>
                <a:endParaRPr lang="en-US" dirty="0"/>
              </a:p>
            </c:rich>
          </c:tx>
          <c:layout>
            <c:manualLayout>
              <c:xMode val="edge"/>
              <c:yMode val="edge"/>
              <c:x val="0.94974759929756813"/>
              <c:y val="0.66215577182766261"/>
            </c:manualLayout>
          </c:layout>
        </c:title>
        <c:numFmt formatCode="General" sourceLinked="1"/>
        <c:tickLblPos val="nextTo"/>
        <c:crossAx val="35851264"/>
        <c:crosses val="autoZero"/>
        <c:crossBetween val="midCat"/>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fa-IR" dirty="0"/>
              <a:t>خودرو</a:t>
            </a:r>
            <a:endParaRPr lang="en-US" dirty="0"/>
          </a:p>
        </c:rich>
      </c:tx>
    </c:title>
    <c:plotArea>
      <c:layout/>
      <c:scatterChart>
        <c:scatterStyle val="lineMarker"/>
        <c:ser>
          <c:idx val="0"/>
          <c:order val="0"/>
          <c:dLbls>
            <c:spPr>
              <a:noFill/>
              <a:ln>
                <a:noFill/>
              </a:ln>
              <a:effectLst/>
            </c:spPr>
            <c:dLblPos val="r"/>
            <c:showVal val="1"/>
            <c:showCatName val="1"/>
            <c:extLst>
              <c:ext xmlns:c15="http://schemas.microsoft.com/office/drawing/2012/chart" uri="{CE6537A1-D6FC-4f65-9D91-7224C49458BB}">
                <c15:showLeaderLines val="0"/>
              </c:ext>
            </c:extLst>
          </c:dLbls>
          <c:xVal>
            <c:numLit>
              <c:formatCode>General</c:formatCode>
              <c:ptCount val="2"/>
              <c:pt idx="0">
                <c:v>0</c:v>
              </c:pt>
              <c:pt idx="1">
                <c:v>0.52</c:v>
              </c:pt>
            </c:numLit>
          </c:xVal>
          <c:yVal>
            <c:numLit>
              <c:formatCode>General</c:formatCode>
              <c:ptCount val="2"/>
              <c:pt idx="0">
                <c:v>0</c:v>
              </c:pt>
              <c:pt idx="1">
                <c:v>-0.21000000000000021</c:v>
              </c:pt>
            </c:numLit>
          </c:yVal>
        </c:ser>
        <c:dLbls>
          <c:showVal val="1"/>
          <c:showCatName val="1"/>
        </c:dLbls>
        <c:axId val="35910784"/>
        <c:axId val="35912704"/>
      </c:scatterChart>
      <c:valAx>
        <c:axId val="35910784"/>
        <c:scaling>
          <c:orientation val="minMax"/>
        </c:scaling>
        <c:axPos val="b"/>
        <c:title>
          <c:tx>
            <c:rich>
              <a:bodyPr/>
              <a:lstStyle/>
              <a:p>
                <a:pPr>
                  <a:defRPr/>
                </a:pPr>
                <a:r>
                  <a:rPr lang="fa-IR"/>
                  <a:t>جذابیت صنایع</a:t>
                </a:r>
                <a:endParaRPr lang="en-US"/>
              </a:p>
            </c:rich>
          </c:tx>
          <c:layout>
            <c:manualLayout>
              <c:xMode val="edge"/>
              <c:yMode val="edge"/>
              <c:x val="0.77766776027996498"/>
              <c:y val="9.1643336249635457E-2"/>
            </c:manualLayout>
          </c:layout>
        </c:title>
        <c:numFmt formatCode="General" sourceLinked="1"/>
        <c:tickLblPos val="nextTo"/>
        <c:crossAx val="35912704"/>
        <c:crosses val="autoZero"/>
        <c:crossBetween val="midCat"/>
      </c:valAx>
      <c:valAx>
        <c:axId val="35912704"/>
        <c:scaling>
          <c:orientation val="minMax"/>
        </c:scaling>
        <c:axPos val="l"/>
        <c:majorGridlines/>
        <c:title>
          <c:tx>
            <c:rich>
              <a:bodyPr/>
              <a:lstStyle/>
              <a:p>
                <a:pPr>
                  <a:defRPr/>
                </a:pPr>
                <a:r>
                  <a:rPr lang="fa-IR"/>
                  <a:t>ثبات محیطی</a:t>
                </a:r>
                <a:endParaRPr lang="en-US"/>
              </a:p>
            </c:rich>
          </c:tx>
          <c:layout>
            <c:manualLayout>
              <c:xMode val="edge"/>
              <c:yMode val="edge"/>
              <c:x val="2.8456609700537764E-2"/>
              <c:y val="0.70931263568521508"/>
            </c:manualLayout>
          </c:layout>
        </c:title>
        <c:numFmt formatCode="General" sourceLinked="1"/>
        <c:tickLblPos val="nextTo"/>
        <c:crossAx val="35910784"/>
        <c:crosses val="autoZero"/>
        <c:crossBetween val="midCat"/>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fa-IR" dirty="0"/>
              <a:t>پتروشیمی</a:t>
            </a:r>
          </a:p>
        </c:rich>
      </c:tx>
    </c:title>
    <c:plotArea>
      <c:layout/>
      <c:scatterChart>
        <c:scatterStyle val="lineMarker"/>
        <c:ser>
          <c:idx val="0"/>
          <c:order val="0"/>
          <c:dLbls>
            <c:spPr>
              <a:noFill/>
              <a:ln>
                <a:noFill/>
              </a:ln>
              <a:effectLst/>
            </c:spPr>
            <c:dLblPos val="r"/>
            <c:showVal val="1"/>
            <c:showCatName val="1"/>
            <c:extLst>
              <c:ext xmlns:c15="http://schemas.microsoft.com/office/drawing/2012/chart" uri="{CE6537A1-D6FC-4f65-9D91-7224C49458BB}">
                <c15:showLeaderLines val="0"/>
              </c:ext>
            </c:extLst>
          </c:dLbls>
          <c:xVal>
            <c:numLit>
              <c:formatCode>General</c:formatCode>
              <c:ptCount val="2"/>
              <c:pt idx="0">
                <c:v>0</c:v>
              </c:pt>
              <c:pt idx="1">
                <c:v>0.13</c:v>
              </c:pt>
            </c:numLit>
          </c:xVal>
          <c:yVal>
            <c:numLit>
              <c:formatCode>General</c:formatCode>
              <c:ptCount val="2"/>
              <c:pt idx="0">
                <c:v>0</c:v>
              </c:pt>
              <c:pt idx="1">
                <c:v>-6.0000000000000032E-2</c:v>
              </c:pt>
            </c:numLit>
          </c:yVal>
        </c:ser>
        <c:dLbls>
          <c:showVal val="1"/>
          <c:showCatName val="1"/>
        </c:dLbls>
        <c:axId val="50958336"/>
        <c:axId val="50960256"/>
      </c:scatterChart>
      <c:valAx>
        <c:axId val="50958336"/>
        <c:scaling>
          <c:orientation val="minMax"/>
        </c:scaling>
        <c:axPos val="b"/>
        <c:title>
          <c:tx>
            <c:rich>
              <a:bodyPr/>
              <a:lstStyle/>
              <a:p>
                <a:pPr>
                  <a:defRPr/>
                </a:pPr>
                <a:r>
                  <a:rPr lang="fa-IR" dirty="0"/>
                  <a:t>جذابیت صنایع</a:t>
                </a:r>
                <a:endParaRPr lang="en-US" dirty="0"/>
              </a:p>
            </c:rich>
          </c:tx>
          <c:layout>
            <c:manualLayout>
              <c:xMode val="edge"/>
              <c:yMode val="edge"/>
              <c:x val="0.80029550962668661"/>
              <c:y val="7.7074342646552468E-2"/>
            </c:manualLayout>
          </c:layout>
        </c:title>
        <c:numFmt formatCode="General" sourceLinked="1"/>
        <c:tickLblPos val="nextTo"/>
        <c:crossAx val="50960256"/>
        <c:crosses val="autoZero"/>
        <c:crossBetween val="midCat"/>
      </c:valAx>
      <c:valAx>
        <c:axId val="50960256"/>
        <c:scaling>
          <c:orientation val="minMax"/>
        </c:scaling>
        <c:axPos val="l"/>
        <c:majorGridlines/>
        <c:title>
          <c:tx>
            <c:rich>
              <a:bodyPr/>
              <a:lstStyle/>
              <a:p>
                <a:pPr>
                  <a:defRPr/>
                </a:pPr>
                <a:r>
                  <a:rPr lang="fa-IR"/>
                  <a:t>ثبات محیطی</a:t>
                </a:r>
                <a:endParaRPr lang="en-US"/>
              </a:p>
            </c:rich>
          </c:tx>
          <c:layout>
            <c:manualLayout>
              <c:xMode val="edge"/>
              <c:yMode val="edge"/>
              <c:x val="1.4531043593130779E-2"/>
              <c:y val="0.67033087950277759"/>
            </c:manualLayout>
          </c:layout>
        </c:title>
        <c:numFmt formatCode="General" sourceLinked="1"/>
        <c:tickLblPos val="nextTo"/>
        <c:crossAx val="50958336"/>
        <c:crosses val="autoZero"/>
        <c:crossBetween val="midCat"/>
      </c:valAx>
    </c:plotArea>
    <c:legend>
      <c:legendPos val="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239FC-D033-4AAC-88AE-3632A205A676}" type="datetimeFigureOut">
              <a:rPr lang="en-US" smtClean="0"/>
              <a:pPr/>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D41EB-39F4-49CE-82B9-D87EFD083FBB}" type="slidenum">
              <a:rPr lang="en-US" smtClean="0"/>
              <a:pPr/>
              <a:t>‹#›</a:t>
            </a:fld>
            <a:endParaRPr lang="en-US"/>
          </a:p>
        </p:txBody>
      </p:sp>
    </p:spTree>
    <p:extLst>
      <p:ext uri="{BB962C8B-B14F-4D97-AF65-F5344CB8AC3E}">
        <p14:creationId xmlns:p14="http://schemas.microsoft.com/office/powerpoint/2010/main" xmlns="" val="258459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p:spPr>
        <p:txBody>
          <a:bodyPr/>
          <a:lstStyle/>
          <a:p>
            <a:fld id="{CA3541EF-3C20-4AAB-87AD-AFB6C6CC8318}" type="slidenum">
              <a:rPr lang="ar-SA" smtClean="0"/>
              <a:pPr/>
              <a:t>19</a:t>
            </a:fld>
            <a:endParaRPr lang="en-US" smtClean="0"/>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xmlns="" val="135993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63E43A-5B00-4578-93AB-A3AFF6EAF4EF}" type="slidenum">
              <a:rPr lang="en-US" smtClean="0"/>
              <a:pPr/>
              <a:t>68</a:t>
            </a:fld>
            <a:endParaRPr lang="en-US"/>
          </a:p>
        </p:txBody>
      </p:sp>
    </p:spTree>
    <p:extLst>
      <p:ext uri="{BB962C8B-B14F-4D97-AF65-F5344CB8AC3E}">
        <p14:creationId xmlns:p14="http://schemas.microsoft.com/office/powerpoint/2010/main" xmlns="" val="1112354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9098116B-ED31-4E06-89D8-8CD9A0D11C01}" type="datetime1">
              <a:rPr lang="en-US" smtClean="0"/>
              <a:pPr/>
              <a:t>9/1/2014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7914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43E46-85B2-4485-8197-3F37B9B8B3B1}"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44150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BD8F5-4203-44A0-9130-4651DF44CB47}"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989023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EF222-61D9-4925-84B7-46C8A0F2A1BF}"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2D5AE9F9-C318-4DAC-877F-CC87FD88E47B}" type="slidenum">
              <a:rPr lang="en-US" smtClean="0"/>
              <a:pPr/>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1622632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B0F5F-CD07-46CE-9CDF-8FAB8906308B}"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1974815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0686724-76CC-4B47-8505-3A6D27752437}" type="datetime1">
              <a:rPr lang="en-US" smtClean="0"/>
              <a:pPr/>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541009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31AE4B3-EDBA-4228-A268-4DB635253AA2}" type="datetime1">
              <a:rPr lang="en-US" smtClean="0"/>
              <a:pPr/>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278130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018C75-A05C-4B6F-9DD8-5A6FEAB907F3}" type="datetime1">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3688651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CEEDD089-C778-4A6F-8979-45D46C0D141A}" type="datetime1">
              <a:rPr lang="en-US" smtClean="0"/>
              <a:pPr/>
              <a:t>9/1/2014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679092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2"/>
            <a:ext cx="8229600" cy="4525963"/>
          </a:xfrm>
        </p:spPr>
        <p:txBody>
          <a:bodyPr/>
          <a:lstStyle/>
          <a:p>
            <a:pPr lvl="0"/>
            <a:endParaRPr lang="fa-IR"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33430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05201-58A6-4003-9B74-322B7A58A4E0}" type="datetime1">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113848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36F1553F-F55B-4E33-8F51-279F84EC2642}" type="datetime1">
              <a:rPr lang="en-US" smtClean="0"/>
              <a:pPr/>
              <a:t>9/1/2014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344336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CA3E31-4FB4-4881-8286-1D73B8CBDC96}"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24304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F8DA03-ABE6-4AD2-A226-FD86A43EDA2D}" type="datetime1">
              <a:rPr lang="en-US" smtClean="0"/>
              <a:pPr/>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333368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CBC883-2FDF-451B-9E9E-34D87090B226}" type="datetime1">
              <a:rPr lang="en-US" smtClean="0"/>
              <a:pPr/>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259351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xmlns=""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8F69EDB-BEDA-492E-8CA9-27CAABA7986D}" type="datetime1">
              <a:rPr lang="en-US" smtClean="0"/>
              <a:pPr/>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304839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8FAB0-89DD-46B7-BAE7-98C892B6C658}"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11847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print">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73547-8BD3-48D1-971B-61766AD105E9}" type="datetime1">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117827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20" cstate="print">
            <a:alphaModFix amt="10000"/>
            <a:extLst>
              <a:ext uri="{28A0092B-C50C-407E-A947-70E740481C1C}">
                <a14:useLocalDpi xmlns:a14="http://schemas.microsoft.com/office/drawing/2010/main" xmlns=""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8FC4DB-2AF5-4587-8FA9-83EE838B10DE}" type="datetime1">
              <a:rPr lang="en-US" smtClean="0"/>
              <a:pPr/>
              <a:t>9/1/2014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D5AE9F9-C318-4DAC-877F-CC87FD88E47B}" type="slidenum">
              <a:rPr lang="en-US" smtClean="0"/>
              <a:pPr/>
              <a:t>‹#›</a:t>
            </a:fld>
            <a:endParaRPr lang="en-US"/>
          </a:p>
        </p:txBody>
      </p:sp>
    </p:spTree>
    <p:extLst>
      <p:ext uri="{BB962C8B-B14F-4D97-AF65-F5344CB8AC3E}">
        <p14:creationId xmlns:p14="http://schemas.microsoft.com/office/powerpoint/2010/main" xmlns="" val="3594225555"/>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 id="2147483757" r:id="rId1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www.maxi-pedia.com/" TargetMode="External"/><Relationship Id="rId7" Type="http://schemas.openxmlformats.org/officeDocument/2006/relationships/hyperlink" Target="http://aanejati.blogfa.com/" TargetMode="External"/><Relationship Id="rId2" Type="http://schemas.openxmlformats.org/officeDocument/2006/relationships/hyperlink" Target="http://medicosmba.com/" TargetMode="External"/><Relationship Id="rId1" Type="http://schemas.openxmlformats.org/officeDocument/2006/relationships/slideLayout" Target="../slideLayouts/slideLayout2.xml"/><Relationship Id="rId6" Type="http://schemas.openxmlformats.org/officeDocument/2006/relationships/hyperlink" Target="http://modirsara.blogfa.com/post-1792.aspx" TargetMode="External"/><Relationship Id="rId5" Type="http://schemas.openxmlformats.org/officeDocument/2006/relationships/hyperlink" Target="http://fekrema.mihanblog.com/extrapage/6" TargetMode="External"/><Relationship Id="rId4" Type="http://schemas.openxmlformats.org/officeDocument/2006/relationships/hyperlink" Target="http://www.differentiateyourbusiness.co.uk/competitive-strategy-in-the-space-matri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a:r>
            <a:br>
              <a:rPr lang="fa-IR" sz="3600" b="1" dirty="0" smtClean="0">
                <a:effectLst>
                  <a:outerShdw blurRad="38100" dist="38100" dir="2700000" algn="tl">
                    <a:srgbClr val="000000">
                      <a:alpha val="43137"/>
                    </a:srgbClr>
                  </a:outerShdw>
                </a:effectLst>
                <a:cs typeface="Lotus" pitchFamily="2" charset="-78"/>
              </a:rPr>
            </a:br>
            <a:r>
              <a:rPr lang="en-US" sz="3600" b="1" dirty="0" smtClean="0">
                <a:effectLst>
                  <a:outerShdw blurRad="38100" dist="38100" dir="2700000" algn="tl">
                    <a:srgbClr val="000000">
                      <a:alpha val="43137"/>
                    </a:srgbClr>
                  </a:outerShdw>
                </a:effectLst>
                <a:cs typeface="Lotus" pitchFamily="2" charset="-78"/>
              </a:rPr>
              <a:t/>
            </a:r>
            <a:br>
              <a:rPr lang="en-US"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ماتر</a:t>
            </a:r>
            <a:r>
              <a:rPr lang="ar-SA" sz="3600" b="1" dirty="0" smtClean="0">
                <a:effectLst>
                  <a:outerShdw blurRad="38100" dist="38100" dir="2700000" algn="tl">
                    <a:srgbClr val="000000">
                      <a:alpha val="43137"/>
                    </a:srgbClr>
                  </a:outerShdw>
                </a:effectLst>
                <a:cs typeface="Lotus" pitchFamily="2" charset="-78"/>
              </a:rPr>
              <a:t>ي</a:t>
            </a:r>
            <a:r>
              <a:rPr lang="fa-IR" sz="3600" b="1" dirty="0" smtClean="0">
                <a:effectLst>
                  <a:outerShdw blurRad="38100" dist="38100" dir="2700000" algn="tl">
                    <a:srgbClr val="000000">
                      <a:alpha val="43137"/>
                    </a:srgbClr>
                  </a:outerShdw>
                </a:effectLst>
                <a:cs typeface="Lotus" pitchFamily="2" charset="-78"/>
              </a:rPr>
              <a:t>س ارز</a:t>
            </a:r>
            <a:r>
              <a:rPr lang="ar-SA" sz="3600" b="1" dirty="0" smtClean="0">
                <a:effectLst>
                  <a:outerShdw blurRad="38100" dist="38100" dir="2700000" algn="tl">
                    <a:srgbClr val="000000">
                      <a:alpha val="43137"/>
                    </a:srgbClr>
                  </a:outerShdw>
                </a:effectLst>
                <a:cs typeface="Lotus" pitchFamily="2" charset="-78"/>
              </a:rPr>
              <a:t>ي</a:t>
            </a:r>
            <a:r>
              <a:rPr lang="fa-IR" sz="3600" b="1" dirty="0" smtClean="0">
                <a:effectLst>
                  <a:outerShdw blurRad="38100" dist="38100" dir="2700000" algn="tl">
                    <a:srgbClr val="000000">
                      <a:alpha val="43137"/>
                    </a:srgbClr>
                  </a:outerShdw>
                </a:effectLst>
                <a:cs typeface="Lotus" pitchFamily="2" charset="-78"/>
              </a:rPr>
              <a:t>اب</a:t>
            </a:r>
            <a:r>
              <a:rPr lang="ar-SA" sz="3600" b="1" dirty="0" smtClean="0">
                <a:effectLst>
                  <a:outerShdw blurRad="38100" dist="38100" dir="2700000" algn="tl">
                    <a:srgbClr val="000000">
                      <a:alpha val="43137"/>
                    </a:srgbClr>
                  </a:outerShdw>
                </a:effectLst>
                <a:cs typeface="Lotus" pitchFamily="2" charset="-78"/>
              </a:rPr>
              <a:t>ي</a:t>
            </a:r>
            <a:r>
              <a:rPr lang="fa-IR" sz="3600" b="1" dirty="0" smtClean="0">
                <a:effectLst>
                  <a:outerShdw blurRad="38100" dist="38100" dir="2700000" algn="tl">
                    <a:srgbClr val="000000">
                      <a:alpha val="43137"/>
                    </a:srgbClr>
                  </a:outerShdw>
                </a:effectLst>
                <a:cs typeface="Lotus" pitchFamily="2" charset="-78"/>
              </a:rPr>
              <a:t> موقع</a:t>
            </a:r>
            <a:r>
              <a:rPr lang="ar-SA" sz="3600" b="1" dirty="0" smtClean="0">
                <a:effectLst>
                  <a:outerShdw blurRad="38100" dist="38100" dir="2700000" algn="tl">
                    <a:srgbClr val="000000">
                      <a:alpha val="43137"/>
                    </a:srgbClr>
                  </a:outerShdw>
                </a:effectLst>
                <a:cs typeface="Lotus" pitchFamily="2" charset="-78"/>
              </a:rPr>
              <a:t>ي</a:t>
            </a:r>
            <a:r>
              <a:rPr lang="fa-IR" sz="3600" b="1" dirty="0" smtClean="0">
                <a:effectLst>
                  <a:outerShdw blurRad="38100" dist="38100" dir="2700000" algn="tl">
                    <a:srgbClr val="000000">
                      <a:alpha val="43137"/>
                    </a:srgbClr>
                  </a:outerShdw>
                </a:effectLst>
                <a:cs typeface="Lotus" pitchFamily="2" charset="-78"/>
              </a:rPr>
              <a:t>ت و اقدام استراتژ</a:t>
            </a:r>
            <a:r>
              <a:rPr lang="ar-SA" sz="3600" b="1" dirty="0" smtClean="0">
                <a:effectLst>
                  <a:outerShdw blurRad="38100" dist="38100" dir="2700000" algn="tl">
                    <a:srgbClr val="000000">
                      <a:alpha val="43137"/>
                    </a:srgbClr>
                  </a:outerShdw>
                </a:effectLst>
                <a:cs typeface="Lotus" pitchFamily="2" charset="-78"/>
              </a:rPr>
              <a:t>ي</a:t>
            </a:r>
            <a:r>
              <a:rPr lang="fa-IR" sz="3600" b="1" dirty="0" smtClean="0">
                <a:effectLst>
                  <a:outerShdw blurRad="38100" dist="38100" dir="2700000" algn="tl">
                    <a:srgbClr val="000000">
                      <a:alpha val="43137"/>
                    </a:srgbClr>
                  </a:outerShdw>
                </a:effectLst>
                <a:cs typeface="Lotus" pitchFamily="2" charset="-78"/>
              </a:rPr>
              <a:t>ک</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a:t>
            </a:r>
            <a:r>
              <a:rPr lang="en-US" sz="3600" b="1" dirty="0" smtClean="0">
                <a:effectLst>
                  <a:outerShdw blurRad="38100" dist="38100" dir="2700000" algn="tl">
                    <a:srgbClr val="000000">
                      <a:alpha val="43137"/>
                    </a:srgbClr>
                  </a:outerShdw>
                </a:effectLst>
                <a:cs typeface="Lotus" pitchFamily="2" charset="-78"/>
              </a:rPr>
              <a:t> SPACE</a:t>
            </a:r>
            <a:r>
              <a:rPr lang="fa-IR" sz="3600" b="1" dirty="0" smtClean="0">
                <a:effectLst>
                  <a:outerShdw blurRad="38100" dist="38100" dir="2700000" algn="tl">
                    <a:srgbClr val="000000">
                      <a:alpha val="43137"/>
                    </a:srgbClr>
                  </a:outerShdw>
                </a:effectLst>
                <a:cs typeface="Lotus" pitchFamily="2" charset="-78"/>
              </a:rPr>
              <a:t> ( </a:t>
            </a:r>
            <a:br>
              <a:rPr lang="fa-IR" sz="3600" b="1" dirty="0" smtClean="0">
                <a:effectLst>
                  <a:outerShdw blurRad="38100" dist="38100" dir="2700000" algn="tl">
                    <a:srgbClr val="000000">
                      <a:alpha val="43137"/>
                    </a:srgbClr>
                  </a:outerShdw>
                </a:effectLst>
                <a:cs typeface="Lotus" pitchFamily="2" charset="-78"/>
              </a:rPr>
            </a:br>
            <a:r>
              <a:rPr lang="fa-IR" sz="3600" b="1" dirty="0" smtClean="0">
                <a:effectLst>
                  <a:outerShdw blurRad="38100" dist="38100" dir="2700000" algn="tl">
                    <a:srgbClr val="000000">
                      <a:alpha val="43137"/>
                    </a:srgbClr>
                  </a:outerShdw>
                </a:effectLst>
                <a:cs typeface="Lotus" pitchFamily="2" charset="-78"/>
              </a:rPr>
              <a:t> و پیاده سازی در گروه خودروسازی بهمن</a:t>
            </a: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1600200" y="4572000"/>
            <a:ext cx="6108700" cy="1117600"/>
          </a:xfrm>
        </p:spPr>
        <p:txBody>
          <a:bodyPr>
            <a:normAutofit fontScale="85000" lnSpcReduction="20000"/>
          </a:bodyPr>
          <a:lstStyle/>
          <a:p>
            <a:pPr algn="ctr" rtl="1">
              <a:buNone/>
            </a:pPr>
            <a:r>
              <a:rPr lang="fa-IR" sz="2800" b="1" dirty="0" smtClean="0">
                <a:solidFill>
                  <a:schemeClr val="bg1"/>
                </a:solidFill>
              </a:rPr>
              <a:t>تهیه کنندگان :</a:t>
            </a:r>
          </a:p>
          <a:p>
            <a:pPr algn="ctr" rtl="1">
              <a:buNone/>
            </a:pPr>
            <a:r>
              <a:rPr lang="fa-IR" sz="2800" b="1" dirty="0" smtClean="0">
                <a:solidFill>
                  <a:schemeClr val="bg1"/>
                </a:solidFill>
              </a:rPr>
              <a:t>معصومه صلاحی </a:t>
            </a:r>
          </a:p>
          <a:p>
            <a:pPr algn="ctr" rtl="1">
              <a:buNone/>
            </a:pPr>
            <a:r>
              <a:rPr lang="fa-IR" sz="2800" b="1" dirty="0" smtClean="0">
                <a:solidFill>
                  <a:schemeClr val="bg1"/>
                </a:solidFill>
              </a:rPr>
              <a:t>نیلوفر صفری کرهرودی</a:t>
            </a:r>
            <a:endParaRPr lang="en-US" sz="2800" b="1" dirty="0" smtClean="0">
              <a:solidFill>
                <a:schemeClr val="bg1"/>
              </a:solidFill>
            </a:endParaRPr>
          </a:p>
          <a:p>
            <a:pPr algn="ctr" rtl="1">
              <a:buNone/>
            </a:pPr>
            <a:endParaRPr lang="fa-IR" sz="2800" b="1" dirty="0" smtClean="0">
              <a:solidFill>
                <a:schemeClr val="bg1"/>
              </a:solidFill>
            </a:endParaRPr>
          </a:p>
          <a:p>
            <a:pPr algn="ctr">
              <a:buNone/>
            </a:pPr>
            <a:endParaRPr lang="en-US" sz="2800" b="1" dirty="0" smtClean="0">
              <a:solidFill>
                <a:schemeClr val="bg1"/>
              </a:solidFill>
            </a:endParaRPr>
          </a:p>
          <a:p>
            <a:pPr algn="l">
              <a:buNone/>
            </a:pPr>
            <a:endParaRPr lang="en-US" sz="2800" dirty="0"/>
          </a:p>
        </p:txBody>
      </p:sp>
      <p:pic>
        <p:nvPicPr>
          <p:cNvPr id="2050" name="Picture 2"/>
          <p:cNvPicPr>
            <a:picLocks noChangeAspect="1" noChangeArrowheads="1"/>
          </p:cNvPicPr>
          <p:nvPr/>
        </p:nvPicPr>
        <p:blipFill>
          <a:blip r:embed="rId2" cstate="print"/>
          <a:srcRect/>
          <a:stretch>
            <a:fillRect/>
          </a:stretch>
        </p:blipFill>
        <p:spPr bwMode="auto">
          <a:xfrm>
            <a:off x="0" y="0"/>
            <a:ext cx="1600200" cy="1450161"/>
          </a:xfrm>
          <a:prstGeom prst="rect">
            <a:avLst/>
          </a:prstGeom>
          <a:noFill/>
          <a:ln w="9525">
            <a:noFill/>
            <a:miter lim="800000"/>
            <a:headEnd/>
            <a:tailEnd/>
          </a:ln>
          <a:effectLst/>
        </p:spPr>
      </p:pic>
      <p:pic>
        <p:nvPicPr>
          <p:cNvPr id="9" name="Picture 8"/>
          <p:cNvPicPr/>
          <p:nvPr/>
        </p:nvPicPr>
        <p:blipFill>
          <a:blip r:embed="rId3" cstate="print"/>
          <a:srcRect/>
          <a:stretch>
            <a:fillRect/>
          </a:stretch>
        </p:blipFill>
        <p:spPr bwMode="auto">
          <a:xfrm>
            <a:off x="7315200" y="0"/>
            <a:ext cx="1828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781" y="753228"/>
            <a:ext cx="5834129" cy="1080938"/>
          </a:xfrm>
        </p:spPr>
        <p:txBody>
          <a:bodyPr>
            <a:normAutofit/>
          </a:bodyPr>
          <a:lstStyle/>
          <a:p>
            <a:pPr algn="ctr"/>
            <a:r>
              <a:rPr lang="fa-IR" sz="4400" dirty="0" smtClean="0">
                <a:cs typeface="B Nazanin" pitchFamily="2" charset="-78"/>
              </a:rPr>
              <a:t>هولدینگ</a:t>
            </a:r>
            <a:endParaRPr lang="en-US" sz="4400" dirty="0">
              <a:cs typeface="B Nazanin" pitchFamily="2" charset="-78"/>
            </a:endParaRPr>
          </a:p>
        </p:txBody>
      </p:sp>
      <p:sp>
        <p:nvSpPr>
          <p:cNvPr id="3" name="Content Placeholder 2"/>
          <p:cNvSpPr>
            <a:spLocks noGrp="1"/>
          </p:cNvSpPr>
          <p:nvPr>
            <p:ph idx="1"/>
          </p:nvPr>
        </p:nvSpPr>
        <p:spPr>
          <a:xfrm>
            <a:off x="304800" y="2438400"/>
            <a:ext cx="7620000" cy="4087894"/>
          </a:xfrm>
        </p:spPr>
        <p:txBody>
          <a:bodyPr>
            <a:noAutofit/>
          </a:bodyPr>
          <a:lstStyle/>
          <a:p>
            <a:pPr algn="r" rtl="1">
              <a:lnSpc>
                <a:spcPct val="100000"/>
              </a:lnSpc>
              <a:buFont typeface="Wingdings" panose="05000000000000000000" pitchFamily="2" charset="2"/>
              <a:buChar char="v"/>
            </a:pPr>
            <a:r>
              <a:rPr lang="fa-IR" sz="3200" dirty="0">
                <a:cs typeface="B Zar" panose="00000400000000000000" pitchFamily="2" charset="-78"/>
              </a:rPr>
              <a:t>در زبان انگلیسی «هولدینگ» مترادف </a:t>
            </a:r>
            <a:r>
              <a:rPr lang="fa-IR" sz="3200" dirty="0" smtClean="0">
                <a:cs typeface="B Zar" panose="00000400000000000000" pitchFamily="2" charset="-78"/>
              </a:rPr>
              <a:t>با</a:t>
            </a:r>
            <a:endParaRPr lang="en-US" sz="3200" dirty="0" smtClean="0">
              <a:cs typeface="B Zar" panose="00000400000000000000" pitchFamily="2" charset="-78"/>
            </a:endParaRPr>
          </a:p>
          <a:p>
            <a:pPr algn="ctr" rtl="1">
              <a:lnSpc>
                <a:spcPct val="100000"/>
              </a:lnSpc>
              <a:buNone/>
            </a:pPr>
            <a:r>
              <a:rPr lang="en-US" sz="3200" dirty="0" smtClean="0">
                <a:cs typeface="B Zar" panose="00000400000000000000" pitchFamily="2" charset="-78"/>
              </a:rPr>
              <a:t>CORPORATE” </a:t>
            </a:r>
            <a:r>
              <a:rPr lang="fa-IR" sz="3200" dirty="0" smtClean="0">
                <a:cs typeface="B Zar" panose="00000400000000000000" pitchFamily="2" charset="-78"/>
              </a:rPr>
              <a:t>و</a:t>
            </a:r>
            <a:r>
              <a:rPr lang="en-US" sz="3200" dirty="0" smtClean="0">
                <a:cs typeface="B Zar" panose="00000400000000000000" pitchFamily="2" charset="-78"/>
              </a:rPr>
              <a:t> “PARENT</a:t>
            </a:r>
          </a:p>
          <a:p>
            <a:pPr algn="r" rtl="1">
              <a:lnSpc>
                <a:spcPct val="100000"/>
              </a:lnSpc>
              <a:buNone/>
            </a:pPr>
            <a:r>
              <a:rPr lang="fa-IR" sz="3200" dirty="0" smtClean="0">
                <a:cs typeface="B Zar" panose="00000400000000000000" pitchFamily="2" charset="-78"/>
              </a:rPr>
              <a:t>آورده </a:t>
            </a:r>
            <a:r>
              <a:rPr lang="fa-IR" sz="3200" dirty="0">
                <a:cs typeface="B Zar" panose="00000400000000000000" pitchFamily="2" charset="-78"/>
              </a:rPr>
              <a:t>شده است و در زبان فارسی شاید بتوان آن را مترادف با «فراگیر» و یا «مادر» قرار داد.</a:t>
            </a:r>
            <a:endParaRPr lang="fa-IR" sz="3200" dirty="0" smtClean="0">
              <a:cs typeface="B Zar" panose="00000400000000000000" pitchFamily="2" charset="-78"/>
            </a:endParaRPr>
          </a:p>
          <a:p>
            <a:pPr algn="r" rtl="1">
              <a:buFont typeface="Wingdings" panose="05000000000000000000" pitchFamily="2" charset="2"/>
              <a:buChar char="v"/>
            </a:pPr>
            <a:endParaRPr lang="fa-IR" sz="3200" dirty="0" smtClean="0">
              <a:cs typeface="B Zar" panose="00000400000000000000" pitchFamily="2" charset="-78"/>
            </a:endParaRPr>
          </a:p>
          <a:p>
            <a:pPr algn="r" rtl="1"/>
            <a:endParaRPr lang="en-US" sz="32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10</a:t>
            </a:fld>
            <a:endParaRPr lang="en-US"/>
          </a:p>
        </p:txBody>
      </p:sp>
    </p:spTree>
    <p:extLst>
      <p:ext uri="{BB962C8B-B14F-4D97-AF65-F5344CB8AC3E}">
        <p14:creationId xmlns:p14="http://schemas.microsoft.com/office/powerpoint/2010/main" xmlns="" val="23040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مفهوم</a:t>
            </a:r>
            <a:endParaRPr lang="en-US" sz="4400" dirty="0">
              <a:cs typeface="2  Nazanin" panose="00000700000000000000" pitchFamily="2" charset="-78"/>
            </a:endParaRPr>
          </a:p>
        </p:txBody>
      </p:sp>
      <p:sp>
        <p:nvSpPr>
          <p:cNvPr id="3" name="Content Placeholder 2"/>
          <p:cNvSpPr>
            <a:spLocks noGrp="1"/>
          </p:cNvSpPr>
          <p:nvPr>
            <p:ph idx="1"/>
          </p:nvPr>
        </p:nvSpPr>
        <p:spPr>
          <a:xfrm>
            <a:off x="1066800" y="2667000"/>
            <a:ext cx="5943600" cy="3269189"/>
          </a:xfrm>
        </p:spPr>
        <p:txBody>
          <a:bodyPr>
            <a:normAutofit/>
          </a:bodyPr>
          <a:lstStyle/>
          <a:p>
            <a:pPr algn="just" rtl="1"/>
            <a:r>
              <a:rPr lang="ar-SA" sz="3200" dirty="0">
                <a:cs typeface="B Zar" panose="00000400000000000000" pitchFamily="2" charset="-78"/>
              </a:rPr>
              <a:t>شرکت هولدینگ  یک سازمان است که شامل شرکت های دیگر به نام های تابعه است. این شرکت باید صورتهای مالی تلفیقی را  به </a:t>
            </a:r>
            <a:r>
              <a:rPr lang="fa-IR" sz="3200" dirty="0" smtClean="0">
                <a:cs typeface="B Zar" panose="00000400000000000000" pitchFamily="2" charset="-78"/>
              </a:rPr>
              <a:t/>
            </a:r>
            <a:br>
              <a:rPr lang="fa-IR" sz="3200" dirty="0" smtClean="0">
                <a:cs typeface="B Zar" panose="00000400000000000000" pitchFamily="2" charset="-78"/>
              </a:rPr>
            </a:br>
            <a:r>
              <a:rPr lang="ar-SA" sz="3200" dirty="0" smtClean="0">
                <a:cs typeface="B Zar" panose="00000400000000000000" pitchFamily="2" charset="-78"/>
              </a:rPr>
              <a:t>سرمایه </a:t>
            </a:r>
            <a:r>
              <a:rPr lang="ar-SA" sz="3200" dirty="0">
                <a:cs typeface="B Zar" panose="00000400000000000000" pitchFamily="2" charset="-78"/>
              </a:rPr>
              <a:t>گذاران خود و کمیسیون بورس و اوراق بهادار ارائه دهد. مدیران و هیات مدیره به طور کلی حفظ و کنترل از شرکتهای زیرمجموعه را عهده دار هستند . </a:t>
            </a:r>
            <a:endParaRPr lang="fa-IR" sz="3200" dirty="0">
              <a:cs typeface="B Zar" panose="00000400000000000000" pitchFamily="2" charset="-78"/>
            </a:endParaRPr>
          </a:p>
          <a:p>
            <a:pPr algn="just" rtl="1"/>
            <a:endParaRPr lang="en-US" sz="3200" dirty="0"/>
          </a:p>
        </p:txBody>
      </p:sp>
      <p:sp>
        <p:nvSpPr>
          <p:cNvPr id="4" name="Slide Number Placeholder 3"/>
          <p:cNvSpPr>
            <a:spLocks noGrp="1"/>
          </p:cNvSpPr>
          <p:nvPr>
            <p:ph type="sldNum" sz="quarter" idx="12"/>
          </p:nvPr>
        </p:nvSpPr>
        <p:spPr/>
        <p:txBody>
          <a:bodyPr/>
          <a:lstStyle/>
          <a:p>
            <a:fld id="{2D5AE9F9-C318-4DAC-877F-CC87FD88E47B}" type="slidenum">
              <a:rPr lang="en-US" smtClean="0"/>
              <a:pPr/>
              <a:t>11</a:t>
            </a:fld>
            <a:endParaRPr lang="en-US"/>
          </a:p>
        </p:txBody>
      </p:sp>
    </p:spTree>
    <p:extLst>
      <p:ext uri="{BB962C8B-B14F-4D97-AF65-F5344CB8AC3E}">
        <p14:creationId xmlns:p14="http://schemas.microsoft.com/office/powerpoint/2010/main" xmlns="" val="889614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302" y="753228"/>
            <a:ext cx="6336406" cy="1080938"/>
          </a:xfrm>
        </p:spPr>
        <p:txBody>
          <a:bodyPr>
            <a:normAutofit/>
          </a:bodyPr>
          <a:lstStyle/>
          <a:p>
            <a:pPr algn="ctr" rtl="1"/>
            <a:r>
              <a:rPr lang="fa-IR" sz="4000" dirty="0" smtClean="0">
                <a:cs typeface="2  Nazanin" panose="00000700000000000000" pitchFamily="2" charset="-78"/>
              </a:rPr>
              <a:t>استراتژی هولدینگ</a:t>
            </a:r>
            <a:endParaRPr lang="en-US" sz="4000" dirty="0">
              <a:cs typeface="2  Nazanin" panose="00000700000000000000" pitchFamily="2" charset="-78"/>
            </a:endParaRPr>
          </a:p>
        </p:txBody>
      </p:sp>
      <p:sp>
        <p:nvSpPr>
          <p:cNvPr id="3" name="Content Placeholder 2"/>
          <p:cNvSpPr>
            <a:spLocks noGrp="1"/>
          </p:cNvSpPr>
          <p:nvPr>
            <p:ph idx="1"/>
          </p:nvPr>
        </p:nvSpPr>
        <p:spPr>
          <a:xfrm>
            <a:off x="898302" y="2590800"/>
            <a:ext cx="6336406" cy="3599316"/>
          </a:xfrm>
        </p:spPr>
        <p:txBody>
          <a:bodyPr>
            <a:normAutofit/>
          </a:bodyPr>
          <a:lstStyle/>
          <a:p>
            <a:pPr algn="just" rtl="1">
              <a:lnSpc>
                <a:spcPct val="100000"/>
              </a:lnSpc>
            </a:pPr>
            <a:r>
              <a:rPr lang="ar-SA" sz="2800" dirty="0">
                <a:cs typeface="B Zar" panose="00000400000000000000" pitchFamily="2" charset="-78"/>
              </a:rPr>
              <a:t>اگر بپذیریم که هلدينگ یک شرکت چند کسب‌و‌کاره است، پس مدیران آن مدام بايد پورتفوی کسب‌و‌کار خود را مورد ارزیابی قرار دهند تا کسب وکارهای کاهنده ارزش را از پورتفوی خود خارج </a:t>
            </a:r>
            <a:r>
              <a:rPr lang="ar-SA" sz="2800" dirty="0" smtClean="0">
                <a:cs typeface="B Zar" panose="00000400000000000000" pitchFamily="2" charset="-78"/>
              </a:rPr>
              <a:t>وکسب‌و‌کار‌هاي ارزش</a:t>
            </a:r>
            <a:r>
              <a:rPr lang="fa-IR" sz="2800" dirty="0" smtClean="0">
                <a:cs typeface="B Zar" panose="00000400000000000000" pitchFamily="2" charset="-78"/>
              </a:rPr>
              <a:t> </a:t>
            </a:r>
            <a:r>
              <a:rPr lang="ar-SA" sz="2800" dirty="0" smtClean="0">
                <a:cs typeface="B Zar" panose="00000400000000000000" pitchFamily="2" charset="-78"/>
              </a:rPr>
              <a:t>زا </a:t>
            </a:r>
            <a:r>
              <a:rPr lang="ar-SA" sz="2800" dirty="0">
                <a:cs typeface="B Zar" panose="00000400000000000000" pitchFamily="2" charset="-78"/>
              </a:rPr>
              <a:t>را توسعه </a:t>
            </a:r>
            <a:r>
              <a:rPr lang="ar-SA" sz="2800" dirty="0" smtClean="0">
                <a:cs typeface="B Zar" panose="00000400000000000000" pitchFamily="2" charset="-78"/>
              </a:rPr>
              <a:t>دهند</a:t>
            </a:r>
            <a:r>
              <a:rPr lang="fa-IR" sz="2800" dirty="0">
                <a:cs typeface="B Zar" panose="00000400000000000000" pitchFamily="2" charset="-78"/>
              </a:rPr>
              <a:t>.</a:t>
            </a:r>
            <a:r>
              <a:rPr lang="en-US" sz="2800" dirty="0" smtClean="0">
                <a:cs typeface="B Zar" panose="00000400000000000000" pitchFamily="2" charset="-78"/>
              </a:rPr>
              <a:t> </a:t>
            </a:r>
            <a:r>
              <a:rPr lang="ar-SA" sz="2800" dirty="0">
                <a:cs typeface="B Zar" panose="00000400000000000000" pitchFamily="2" charset="-78"/>
              </a:rPr>
              <a:t>بنابراین مدیران هلدينگ با تجزیه تحلیل شرایط حاکم بر کسب‌و‌کار‌هاي خود مي‌توانند جهت‌گیری‌های کلی کسب‌و‌کار‌هاي خود را مشخص سازند. </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12</a:t>
            </a:fld>
            <a:endParaRPr lang="en-US"/>
          </a:p>
        </p:txBody>
      </p:sp>
    </p:spTree>
    <p:extLst>
      <p:ext uri="{BB962C8B-B14F-4D97-AF65-F5344CB8AC3E}">
        <p14:creationId xmlns:p14="http://schemas.microsoft.com/office/powerpoint/2010/main" xmlns="" val="2093508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solidFill>
                  <a:srgbClr val="FF0000"/>
                </a:solidFill>
                <a:cs typeface="2  Nazanin" panose="00000700000000000000" pitchFamily="2" charset="-78"/>
              </a:rPr>
              <a:t>چهارچوب</a:t>
            </a:r>
            <a:endParaRPr lang="en-US" sz="4400" dirty="0">
              <a:solidFill>
                <a:srgbClr val="FF0000"/>
              </a:solidFill>
              <a:cs typeface="2  Nazanin" panose="00000700000000000000" pitchFamily="2" charset="-78"/>
            </a:endParaRPr>
          </a:p>
        </p:txBody>
      </p:sp>
      <p:sp>
        <p:nvSpPr>
          <p:cNvPr id="4" name="Title 1"/>
          <p:cNvSpPr>
            <a:spLocks noGrp="1"/>
          </p:cNvSpPr>
          <p:nvPr>
            <p:ph idx="1"/>
          </p:nvPr>
        </p:nvSpPr>
        <p:spPr>
          <a:xfrm>
            <a:off x="1219200" y="3124200"/>
            <a:ext cx="5820589" cy="2006527"/>
          </a:xfrm>
        </p:spPr>
        <p:txBody>
          <a:bodyPr>
            <a:normAutofit/>
          </a:bodyPr>
          <a:lstStyle/>
          <a:p>
            <a:pPr algn="just" rtl="1"/>
            <a:r>
              <a:rPr lang="fa-IR" sz="3200" dirty="0" smtClean="0">
                <a:cs typeface="2  Nazanin" panose="00000700000000000000" pitchFamily="2" charset="-78"/>
              </a:rPr>
              <a:t>در ابتدا ما نیازمند </a:t>
            </a:r>
            <a:r>
              <a:rPr lang="fa-IR" sz="3200" b="1" dirty="0" smtClean="0">
                <a:latin typeface="Arial" pitchFamily="34" charset="0"/>
                <a:cs typeface="2  Nazanin" panose="00000700000000000000" pitchFamily="2" charset="-78"/>
              </a:rPr>
              <a:t>چارچوب</a:t>
            </a:r>
            <a:r>
              <a:rPr lang="ar-SA" sz="3200" b="1" dirty="0" smtClean="0">
                <a:latin typeface="Arial" pitchFamily="34" charset="0"/>
                <a:cs typeface="2  Nazanin" panose="00000700000000000000" pitchFamily="2" charset="-78"/>
              </a:rPr>
              <a:t>ي</a:t>
            </a:r>
            <a:r>
              <a:rPr lang="fa-IR" sz="3200" b="1" dirty="0" smtClean="0">
                <a:latin typeface="Arial" pitchFamily="34" charset="0"/>
                <a:cs typeface="2  Nazanin" panose="00000700000000000000" pitchFamily="2" charset="-78"/>
              </a:rPr>
              <a:t> جامع برا</a:t>
            </a:r>
            <a:r>
              <a:rPr lang="ar-SA" sz="3200" b="1" dirty="0" smtClean="0">
                <a:latin typeface="Arial" pitchFamily="34" charset="0"/>
                <a:cs typeface="2  Nazanin" panose="00000700000000000000" pitchFamily="2" charset="-78"/>
              </a:rPr>
              <a:t>ي</a:t>
            </a:r>
            <a:r>
              <a:rPr lang="fa-IR" sz="3200" b="1" dirty="0" smtClean="0">
                <a:latin typeface="Arial" pitchFamily="34" charset="0"/>
                <a:cs typeface="2  Nazanin" panose="00000700000000000000" pitchFamily="2" charset="-78"/>
              </a:rPr>
              <a:t> تدو</a:t>
            </a:r>
            <a:r>
              <a:rPr lang="ar-SA" sz="3200" b="1" dirty="0" smtClean="0">
                <a:latin typeface="Arial" pitchFamily="34" charset="0"/>
                <a:cs typeface="2  Nazanin" panose="00000700000000000000" pitchFamily="2" charset="-78"/>
              </a:rPr>
              <a:t>ي</a:t>
            </a:r>
            <a:r>
              <a:rPr lang="fa-IR" sz="3200" b="1" dirty="0" smtClean="0">
                <a:latin typeface="Arial" pitchFamily="34" charset="0"/>
                <a:cs typeface="2  Nazanin" panose="00000700000000000000" pitchFamily="2" charset="-78"/>
              </a:rPr>
              <a:t>ن استراتژ</a:t>
            </a:r>
            <a:r>
              <a:rPr lang="ar-SA" sz="3200" b="1" dirty="0" smtClean="0">
                <a:latin typeface="Arial" pitchFamily="34" charset="0"/>
                <a:cs typeface="2  Nazanin" panose="00000700000000000000" pitchFamily="2" charset="-78"/>
              </a:rPr>
              <a:t>ي</a:t>
            </a:r>
            <a:r>
              <a:rPr lang="fa-IR" sz="3200" b="1" dirty="0" smtClean="0">
                <a:latin typeface="Arial" pitchFamily="34" charset="0"/>
                <a:cs typeface="2  Nazanin" panose="00000700000000000000" pitchFamily="2" charset="-78"/>
              </a:rPr>
              <a:t> می باشیم که در ادامه به صورت جدولی جامه به آن پرداخته میشود.</a:t>
            </a:r>
            <a:endParaRPr lang="en-US" sz="3200" dirty="0">
              <a:cs typeface="2  Nazanin" panose="00000700000000000000" pitchFamily="2" charset="-78"/>
            </a:endParaRPr>
          </a:p>
        </p:txBody>
      </p:sp>
      <p:sp>
        <p:nvSpPr>
          <p:cNvPr id="5" name="Slide Number Placeholder 4"/>
          <p:cNvSpPr>
            <a:spLocks noGrp="1"/>
          </p:cNvSpPr>
          <p:nvPr>
            <p:ph type="sldNum" sz="quarter" idx="12"/>
          </p:nvPr>
        </p:nvSpPr>
        <p:spPr/>
        <p:txBody>
          <a:bodyPr/>
          <a:lstStyle/>
          <a:p>
            <a:fld id="{2D5AE9F9-C318-4DAC-877F-CC87FD88E47B}" type="slidenum">
              <a:rPr lang="en-US" smtClean="0"/>
              <a:pPr/>
              <a:t>13</a:t>
            </a:fld>
            <a:endParaRPr lang="en-US"/>
          </a:p>
        </p:txBody>
      </p:sp>
    </p:spTree>
    <p:extLst>
      <p:ext uri="{BB962C8B-B14F-4D97-AF65-F5344CB8AC3E}">
        <p14:creationId xmlns:p14="http://schemas.microsoft.com/office/powerpoint/2010/main" xmlns="" val="1751112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pPr/>
              <a:t>14</a:t>
            </a:fld>
            <a:endParaRPr lang="en-US" dirty="0"/>
          </a:p>
        </p:txBody>
      </p:sp>
      <p:grpSp>
        <p:nvGrpSpPr>
          <p:cNvPr id="3" name="Group 259"/>
          <p:cNvGrpSpPr>
            <a:grpSpLocks/>
          </p:cNvGrpSpPr>
          <p:nvPr/>
        </p:nvGrpSpPr>
        <p:grpSpPr bwMode="auto">
          <a:xfrm>
            <a:off x="152400" y="228600"/>
            <a:ext cx="7467600" cy="6430619"/>
            <a:chOff x="192" y="846"/>
            <a:chExt cx="5904" cy="3376"/>
          </a:xfrm>
        </p:grpSpPr>
        <p:sp>
          <p:nvSpPr>
            <p:cNvPr id="6" name="Rectangle 144"/>
            <p:cNvSpPr>
              <a:spLocks noChangeArrowheads="1"/>
            </p:cNvSpPr>
            <p:nvPr/>
          </p:nvSpPr>
          <p:spPr bwMode="auto">
            <a:xfrm>
              <a:off x="4128" y="1329"/>
              <a:ext cx="1968" cy="5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ارز</a:t>
              </a:r>
              <a:r>
                <a:rPr lang="ar-SA" sz="2000" dirty="0">
                  <a:cs typeface="Lotus" pitchFamily="2" charset="-78"/>
                </a:rPr>
                <a:t>ي</a:t>
              </a:r>
              <a:r>
                <a:rPr lang="fa-IR" sz="2000" dirty="0">
                  <a:cs typeface="Lotus" pitchFamily="2" charset="-78"/>
                </a:rPr>
                <a:t>اب</a:t>
              </a:r>
              <a:r>
                <a:rPr lang="ar-SA" sz="2000" dirty="0">
                  <a:cs typeface="Lotus" pitchFamily="2" charset="-78"/>
                </a:rPr>
                <a:t>ي</a:t>
              </a:r>
              <a:r>
                <a:rPr lang="fa-IR" sz="2000" dirty="0">
                  <a:cs typeface="Lotus" pitchFamily="2" charset="-78"/>
                </a:rPr>
                <a:t> عوامل خارج</a:t>
              </a:r>
              <a:r>
                <a:rPr lang="ar-SA" sz="2000" dirty="0">
                  <a:cs typeface="Lotus" pitchFamily="2" charset="-78"/>
                </a:rPr>
                <a:t>ي</a:t>
              </a:r>
              <a:endParaRPr lang="fa-IR" sz="2000" dirty="0">
                <a:cs typeface="Lotus" pitchFamily="2" charset="-78"/>
              </a:endParaRPr>
            </a:p>
            <a:p>
              <a:pPr rtl="1">
                <a:spcBef>
                  <a:spcPct val="20000"/>
                </a:spcBef>
                <a:buFont typeface="Wingdings" pitchFamily="2" charset="2"/>
                <a:buNone/>
              </a:pPr>
              <a:r>
                <a:rPr lang="fa-IR" sz="2000" dirty="0">
                  <a:cs typeface="Lotus" pitchFamily="2" charset="-78"/>
                </a:rPr>
                <a:t>(</a:t>
              </a:r>
              <a:r>
                <a:rPr lang="en-US" sz="2000" dirty="0">
                  <a:cs typeface="Lotus" pitchFamily="2" charset="-78"/>
                </a:rPr>
                <a:t>EFE</a:t>
              </a:r>
              <a:r>
                <a:rPr lang="fa-IR" sz="2000" dirty="0">
                  <a:cs typeface="Lotus" pitchFamily="2" charset="-78"/>
                </a:rPr>
                <a:t> )</a:t>
              </a:r>
              <a:endParaRPr lang="en-US" sz="2000" dirty="0">
                <a:cs typeface="Lotus" pitchFamily="2" charset="-78"/>
              </a:endParaRPr>
            </a:p>
          </p:txBody>
        </p:sp>
        <p:sp>
          <p:nvSpPr>
            <p:cNvPr id="7" name="Rectangle 143"/>
            <p:cNvSpPr>
              <a:spLocks noChangeArrowheads="1"/>
            </p:cNvSpPr>
            <p:nvPr/>
          </p:nvSpPr>
          <p:spPr bwMode="auto">
            <a:xfrm>
              <a:off x="2160" y="1329"/>
              <a:ext cx="1968" cy="5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بررس</a:t>
              </a:r>
              <a:r>
                <a:rPr lang="ar-SA" sz="2000" dirty="0">
                  <a:cs typeface="Lotus" pitchFamily="2" charset="-78"/>
                </a:rPr>
                <a:t>ي</a:t>
              </a:r>
              <a:r>
                <a:rPr lang="fa-IR" sz="2000" dirty="0">
                  <a:cs typeface="Lotus" pitchFamily="2" charset="-78"/>
                </a:rPr>
                <a:t> رقابت</a:t>
              </a:r>
            </a:p>
            <a:p>
              <a:pPr rtl="1">
                <a:spcBef>
                  <a:spcPct val="20000"/>
                </a:spcBef>
                <a:buFont typeface="Wingdings" pitchFamily="2" charset="2"/>
                <a:buNone/>
              </a:pPr>
              <a:r>
                <a:rPr lang="fa-IR" sz="2000" dirty="0">
                  <a:cs typeface="Lotus" pitchFamily="2" charset="-78"/>
                </a:rPr>
                <a:t>( </a:t>
              </a:r>
              <a:r>
                <a:rPr lang="en-US" sz="2000" dirty="0">
                  <a:cs typeface="Lotus" pitchFamily="2" charset="-78"/>
                </a:rPr>
                <a:t>CPM</a:t>
              </a:r>
              <a:r>
                <a:rPr lang="fa-IR" sz="2000" dirty="0">
                  <a:cs typeface="Lotus" pitchFamily="2" charset="-78"/>
                </a:rPr>
                <a:t> )</a:t>
              </a:r>
              <a:endParaRPr lang="en-US" sz="2000" dirty="0">
                <a:cs typeface="Lotus" pitchFamily="2" charset="-78"/>
              </a:endParaRPr>
            </a:p>
          </p:txBody>
        </p:sp>
        <p:sp>
          <p:nvSpPr>
            <p:cNvPr id="8" name="Rectangle 142"/>
            <p:cNvSpPr>
              <a:spLocks noChangeArrowheads="1"/>
            </p:cNvSpPr>
            <p:nvPr/>
          </p:nvSpPr>
          <p:spPr bwMode="auto">
            <a:xfrm>
              <a:off x="192" y="1329"/>
              <a:ext cx="1968" cy="5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ارز</a:t>
              </a:r>
              <a:r>
                <a:rPr lang="ar-SA" sz="2000" dirty="0">
                  <a:cs typeface="Lotus" pitchFamily="2" charset="-78"/>
                </a:rPr>
                <a:t>ي</a:t>
              </a:r>
              <a:r>
                <a:rPr lang="fa-IR" sz="2000" dirty="0">
                  <a:cs typeface="Lotus" pitchFamily="2" charset="-78"/>
                </a:rPr>
                <a:t>اب</a:t>
              </a:r>
              <a:r>
                <a:rPr lang="ar-SA" sz="2000" dirty="0">
                  <a:cs typeface="Lotus" pitchFamily="2" charset="-78"/>
                </a:rPr>
                <a:t>ي</a:t>
              </a:r>
              <a:r>
                <a:rPr lang="fa-IR" sz="2000" dirty="0">
                  <a:cs typeface="Lotus" pitchFamily="2" charset="-78"/>
                </a:rPr>
                <a:t> عوامل داخل</a:t>
              </a:r>
              <a:r>
                <a:rPr lang="ar-SA" sz="2000" dirty="0">
                  <a:cs typeface="Lotus" pitchFamily="2" charset="-78"/>
                </a:rPr>
                <a:t>ي</a:t>
              </a:r>
              <a:endParaRPr lang="fa-IR" sz="2000" dirty="0">
                <a:cs typeface="Lotus" pitchFamily="2" charset="-78"/>
              </a:endParaRPr>
            </a:p>
            <a:p>
              <a:pPr rtl="1">
                <a:spcBef>
                  <a:spcPct val="20000"/>
                </a:spcBef>
                <a:buFont typeface="Wingdings" pitchFamily="2" charset="2"/>
                <a:buNone/>
              </a:pPr>
              <a:r>
                <a:rPr lang="fa-IR" sz="2000" dirty="0">
                  <a:cs typeface="Lotus" pitchFamily="2" charset="-78"/>
                </a:rPr>
                <a:t>( </a:t>
              </a:r>
              <a:r>
                <a:rPr lang="en-US" sz="2000" dirty="0">
                  <a:cs typeface="Lotus" pitchFamily="2" charset="-78"/>
                </a:rPr>
                <a:t>IFE</a:t>
              </a:r>
              <a:r>
                <a:rPr lang="fa-IR" sz="2000" dirty="0">
                  <a:cs typeface="Lotus" pitchFamily="2" charset="-78"/>
                </a:rPr>
                <a:t> )</a:t>
              </a:r>
              <a:endParaRPr lang="en-US" sz="2000" dirty="0">
                <a:cs typeface="Lotus" pitchFamily="2" charset="-78"/>
              </a:endParaRPr>
            </a:p>
          </p:txBody>
        </p:sp>
        <p:sp>
          <p:nvSpPr>
            <p:cNvPr id="9" name="Rectangle 139"/>
            <p:cNvSpPr>
              <a:spLocks noChangeArrowheads="1"/>
            </p:cNvSpPr>
            <p:nvPr/>
          </p:nvSpPr>
          <p:spPr bwMode="auto">
            <a:xfrm>
              <a:off x="192" y="846"/>
              <a:ext cx="5904" cy="48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b="1" u="sng" dirty="0">
                  <a:solidFill>
                    <a:schemeClr val="bg1">
                      <a:lumMod val="95000"/>
                      <a:lumOff val="5000"/>
                    </a:schemeClr>
                  </a:solidFill>
                  <a:cs typeface="Lotus" pitchFamily="2" charset="-78"/>
                </a:rPr>
                <a:t>مرحله اول: مرحله ورود</a:t>
              </a:r>
              <a:r>
                <a:rPr lang="ar-SA" sz="2000" b="1" u="sng" dirty="0">
                  <a:solidFill>
                    <a:schemeClr val="bg1">
                      <a:lumMod val="95000"/>
                      <a:lumOff val="5000"/>
                    </a:schemeClr>
                  </a:solidFill>
                  <a:cs typeface="Lotus" pitchFamily="2" charset="-78"/>
                </a:rPr>
                <a:t>ي</a:t>
              </a:r>
              <a:endParaRPr lang="en-US" sz="2000" b="1" u="sng" dirty="0">
                <a:solidFill>
                  <a:schemeClr val="bg1">
                    <a:lumMod val="95000"/>
                    <a:lumOff val="5000"/>
                  </a:schemeClr>
                </a:solidFill>
                <a:cs typeface="Lotus" pitchFamily="2" charset="-78"/>
              </a:endParaRPr>
            </a:p>
          </p:txBody>
        </p:sp>
        <p:sp>
          <p:nvSpPr>
            <p:cNvPr id="10" name="Line 145"/>
            <p:cNvSpPr>
              <a:spLocks noChangeShapeType="1"/>
            </p:cNvSpPr>
            <p:nvPr/>
          </p:nvSpPr>
          <p:spPr bwMode="auto">
            <a:xfrm>
              <a:off x="192" y="846"/>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1" name="Line 146"/>
            <p:cNvSpPr>
              <a:spLocks noChangeShapeType="1"/>
            </p:cNvSpPr>
            <p:nvPr/>
          </p:nvSpPr>
          <p:spPr bwMode="auto">
            <a:xfrm>
              <a:off x="192" y="1329"/>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2" name="Line 147"/>
            <p:cNvSpPr>
              <a:spLocks noChangeShapeType="1"/>
            </p:cNvSpPr>
            <p:nvPr/>
          </p:nvSpPr>
          <p:spPr bwMode="auto">
            <a:xfrm>
              <a:off x="192" y="1854"/>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3" name="Line 148"/>
            <p:cNvSpPr>
              <a:spLocks noChangeShapeType="1"/>
            </p:cNvSpPr>
            <p:nvPr/>
          </p:nvSpPr>
          <p:spPr bwMode="auto">
            <a:xfrm>
              <a:off x="192" y="846"/>
              <a:ext cx="0" cy="1008"/>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4" name="Line 151"/>
            <p:cNvSpPr>
              <a:spLocks noChangeShapeType="1"/>
            </p:cNvSpPr>
            <p:nvPr/>
          </p:nvSpPr>
          <p:spPr bwMode="auto">
            <a:xfrm>
              <a:off x="6096" y="846"/>
              <a:ext cx="0" cy="1008"/>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5" name="Line 154"/>
            <p:cNvSpPr>
              <a:spLocks noChangeShapeType="1"/>
            </p:cNvSpPr>
            <p:nvPr/>
          </p:nvSpPr>
          <p:spPr bwMode="auto">
            <a:xfrm>
              <a:off x="2160" y="1329"/>
              <a:ext cx="0" cy="525"/>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6" name="Line 155"/>
            <p:cNvSpPr>
              <a:spLocks noChangeShapeType="1"/>
            </p:cNvSpPr>
            <p:nvPr/>
          </p:nvSpPr>
          <p:spPr bwMode="auto">
            <a:xfrm>
              <a:off x="4128" y="1329"/>
              <a:ext cx="0" cy="525"/>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17" name="Rectangle 168"/>
            <p:cNvSpPr>
              <a:spLocks noChangeArrowheads="1"/>
            </p:cNvSpPr>
            <p:nvPr/>
          </p:nvSpPr>
          <p:spPr bwMode="auto">
            <a:xfrm>
              <a:off x="4915" y="2310"/>
              <a:ext cx="1181" cy="94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تهد</a:t>
              </a:r>
              <a:r>
                <a:rPr lang="ar-SA" sz="2000" dirty="0">
                  <a:cs typeface="Lotus" pitchFamily="2" charset="-78"/>
                </a:rPr>
                <a:t>ي</a:t>
              </a:r>
              <a:r>
                <a:rPr lang="fa-IR" sz="2000" dirty="0">
                  <a:cs typeface="Lotus" pitchFamily="2" charset="-78"/>
                </a:rPr>
                <a:t>دات  فرصتها، نقاط ضعف و نقاط قوت</a:t>
              </a:r>
            </a:p>
            <a:p>
              <a:pPr algn="r">
                <a:spcBef>
                  <a:spcPct val="20000"/>
                </a:spcBef>
                <a:buFont typeface="Wingdings" pitchFamily="2" charset="2"/>
                <a:buNone/>
              </a:pPr>
              <a:r>
                <a:rPr lang="fa-IR" sz="2000" dirty="0">
                  <a:cs typeface="Lotus" pitchFamily="2" charset="-78"/>
                </a:rPr>
                <a:t>) </a:t>
              </a:r>
              <a:r>
                <a:rPr lang="en-US" sz="2000" dirty="0">
                  <a:cs typeface="Lotus" pitchFamily="2" charset="-78"/>
                </a:rPr>
                <a:t>TOWS</a:t>
              </a:r>
              <a:r>
                <a:rPr lang="fa-IR" sz="2000" dirty="0">
                  <a:cs typeface="Lotus" pitchFamily="2" charset="-78"/>
                </a:rPr>
                <a:t> ( </a:t>
              </a:r>
              <a:endParaRPr lang="en-US" sz="2000" dirty="0">
                <a:cs typeface="Lotus" pitchFamily="2" charset="-78"/>
              </a:endParaRPr>
            </a:p>
          </p:txBody>
        </p:sp>
        <p:sp>
          <p:nvSpPr>
            <p:cNvPr id="18" name="Rectangle 167"/>
            <p:cNvSpPr>
              <a:spLocks noChangeArrowheads="1"/>
            </p:cNvSpPr>
            <p:nvPr/>
          </p:nvSpPr>
          <p:spPr bwMode="auto">
            <a:xfrm>
              <a:off x="3734" y="2310"/>
              <a:ext cx="1181" cy="94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smtClean="0">
                  <a:solidFill>
                    <a:schemeClr val="tx1"/>
                  </a:solidFill>
                  <a:cs typeface="Lotus" pitchFamily="2" charset="-78"/>
                </a:rPr>
                <a:t>ماتر</a:t>
              </a:r>
              <a:r>
                <a:rPr lang="ar-SA" sz="2000" dirty="0" smtClean="0">
                  <a:solidFill>
                    <a:schemeClr val="tx1"/>
                  </a:solidFill>
                  <a:cs typeface="Lotus" pitchFamily="2" charset="-78"/>
                </a:rPr>
                <a:t>ي</a:t>
              </a:r>
              <a:r>
                <a:rPr lang="fa-IR" sz="2000" dirty="0" smtClean="0">
                  <a:solidFill>
                    <a:schemeClr val="tx1"/>
                  </a:solidFill>
                  <a:cs typeface="Lotus" pitchFamily="2" charset="-78"/>
                </a:rPr>
                <a:t>س ارز</a:t>
              </a:r>
              <a:r>
                <a:rPr lang="ar-SA" sz="2000" dirty="0" smtClean="0">
                  <a:solidFill>
                    <a:schemeClr val="tx1"/>
                  </a:solidFill>
                  <a:cs typeface="Lotus" pitchFamily="2" charset="-78"/>
                </a:rPr>
                <a:t>ي</a:t>
              </a:r>
              <a:r>
                <a:rPr lang="fa-IR" sz="2000" dirty="0" smtClean="0">
                  <a:solidFill>
                    <a:schemeClr val="tx1"/>
                  </a:solidFill>
                  <a:cs typeface="Lotus" pitchFamily="2" charset="-78"/>
                </a:rPr>
                <a:t>اب</a:t>
              </a:r>
              <a:r>
                <a:rPr lang="ar-SA" sz="2000" dirty="0" smtClean="0">
                  <a:solidFill>
                    <a:schemeClr val="tx1"/>
                  </a:solidFill>
                  <a:cs typeface="Lotus" pitchFamily="2" charset="-78"/>
                </a:rPr>
                <a:t>ي</a:t>
              </a:r>
              <a:r>
                <a:rPr lang="fa-IR" sz="2000" dirty="0" smtClean="0">
                  <a:solidFill>
                    <a:schemeClr val="tx1"/>
                  </a:solidFill>
                  <a:cs typeface="Lotus" pitchFamily="2" charset="-78"/>
                </a:rPr>
                <a:t> موقع</a:t>
              </a:r>
              <a:r>
                <a:rPr lang="ar-SA" sz="2000" dirty="0" smtClean="0">
                  <a:solidFill>
                    <a:schemeClr val="tx1"/>
                  </a:solidFill>
                  <a:cs typeface="Lotus" pitchFamily="2" charset="-78"/>
                </a:rPr>
                <a:t>ي</a:t>
              </a:r>
              <a:r>
                <a:rPr lang="fa-IR" sz="2000" dirty="0" smtClean="0">
                  <a:solidFill>
                    <a:schemeClr val="tx1"/>
                  </a:solidFill>
                  <a:cs typeface="Lotus" pitchFamily="2" charset="-78"/>
                </a:rPr>
                <a:t>ت و اقدام استراتژ</a:t>
              </a:r>
              <a:r>
                <a:rPr lang="ar-SA" sz="2000" dirty="0" smtClean="0">
                  <a:solidFill>
                    <a:schemeClr val="tx1"/>
                  </a:solidFill>
                  <a:cs typeface="Lotus" pitchFamily="2" charset="-78"/>
                </a:rPr>
                <a:t>ي</a:t>
              </a:r>
              <a:r>
                <a:rPr lang="fa-IR" sz="2000" dirty="0" smtClean="0">
                  <a:solidFill>
                    <a:schemeClr val="tx1"/>
                  </a:solidFill>
                  <a:cs typeface="Lotus" pitchFamily="2" charset="-78"/>
                </a:rPr>
                <a:t>ک</a:t>
              </a:r>
            </a:p>
            <a:p>
              <a:pPr algn="r">
                <a:spcBef>
                  <a:spcPct val="20000"/>
                </a:spcBef>
                <a:buFont typeface="Wingdings" pitchFamily="2" charset="2"/>
                <a:buNone/>
              </a:pPr>
              <a:r>
                <a:rPr lang="fa-IR" sz="2000" dirty="0" smtClean="0">
                  <a:cs typeface="Lotus" pitchFamily="2" charset="-78"/>
                </a:rPr>
                <a:t> ) </a:t>
              </a:r>
              <a:r>
                <a:rPr lang="en-US" sz="2000" dirty="0" smtClean="0">
                  <a:cs typeface="Lotus" pitchFamily="2" charset="-78"/>
                </a:rPr>
                <a:t>SPACE</a:t>
              </a:r>
              <a:r>
                <a:rPr lang="fa-IR" sz="2000" dirty="0" smtClean="0">
                  <a:cs typeface="Lotus" pitchFamily="2" charset="-78"/>
                </a:rPr>
                <a:t> ( </a:t>
              </a:r>
              <a:endParaRPr lang="en-US" sz="2000" dirty="0">
                <a:cs typeface="Lotus" pitchFamily="2" charset="-78"/>
              </a:endParaRPr>
            </a:p>
          </p:txBody>
        </p:sp>
        <p:sp>
          <p:nvSpPr>
            <p:cNvPr id="19" name="Rectangle 166"/>
            <p:cNvSpPr>
              <a:spLocks noChangeArrowheads="1"/>
            </p:cNvSpPr>
            <p:nvPr/>
          </p:nvSpPr>
          <p:spPr bwMode="auto">
            <a:xfrm>
              <a:off x="2554" y="2310"/>
              <a:ext cx="1180" cy="94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گروه مشاوران بستن</a:t>
              </a:r>
            </a:p>
            <a:p>
              <a:pPr algn="r">
                <a:spcBef>
                  <a:spcPct val="20000"/>
                </a:spcBef>
                <a:buFont typeface="Wingdings" pitchFamily="2" charset="2"/>
                <a:buNone/>
              </a:pPr>
              <a:r>
                <a:rPr lang="fa-IR" sz="2000" dirty="0">
                  <a:cs typeface="Lotus" pitchFamily="2" charset="-78"/>
                </a:rPr>
                <a:t> )</a:t>
              </a:r>
              <a:r>
                <a:rPr lang="en-US" sz="2000" dirty="0">
                  <a:cs typeface="Lotus" pitchFamily="2" charset="-78"/>
                </a:rPr>
                <a:t>BCG</a:t>
              </a:r>
              <a:r>
                <a:rPr lang="fa-IR" sz="2000" dirty="0">
                  <a:cs typeface="Lotus" pitchFamily="2" charset="-78"/>
                </a:rPr>
                <a:t> ( </a:t>
              </a:r>
              <a:endParaRPr lang="en-US" sz="2000" dirty="0">
                <a:cs typeface="Lotus" pitchFamily="2" charset="-78"/>
              </a:endParaRPr>
            </a:p>
          </p:txBody>
        </p:sp>
        <p:sp>
          <p:nvSpPr>
            <p:cNvPr id="20" name="Rectangle 165"/>
            <p:cNvSpPr>
              <a:spLocks noChangeArrowheads="1"/>
            </p:cNvSpPr>
            <p:nvPr/>
          </p:nvSpPr>
          <p:spPr bwMode="auto">
            <a:xfrm>
              <a:off x="1373" y="2310"/>
              <a:ext cx="1181" cy="94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داخل</a:t>
              </a:r>
              <a:r>
                <a:rPr lang="ar-SA" sz="2000" dirty="0">
                  <a:cs typeface="Lotus" pitchFamily="2" charset="-78"/>
                </a:rPr>
                <a:t>ي</a:t>
              </a:r>
              <a:r>
                <a:rPr lang="fa-IR" sz="2000" dirty="0">
                  <a:cs typeface="Lotus" pitchFamily="2" charset="-78"/>
                </a:rPr>
                <a:t> و خارج</a:t>
              </a:r>
              <a:r>
                <a:rPr lang="ar-SA" sz="2000" dirty="0">
                  <a:cs typeface="Lotus" pitchFamily="2" charset="-78"/>
                </a:rPr>
                <a:t>ي</a:t>
              </a:r>
              <a:endParaRPr lang="fa-IR" sz="2000" dirty="0">
                <a:cs typeface="Lotus" pitchFamily="2" charset="-78"/>
              </a:endParaRPr>
            </a:p>
            <a:p>
              <a:pPr>
                <a:spcBef>
                  <a:spcPct val="20000"/>
                </a:spcBef>
                <a:buFont typeface="Wingdings" pitchFamily="2" charset="2"/>
                <a:buNone/>
              </a:pPr>
              <a:r>
                <a:rPr lang="fa-IR" sz="2000" dirty="0">
                  <a:cs typeface="Lotus" pitchFamily="2" charset="-78"/>
                </a:rPr>
                <a:t> )</a:t>
              </a:r>
              <a:r>
                <a:rPr lang="en-US" sz="2000" dirty="0">
                  <a:cs typeface="Lotus" pitchFamily="2" charset="-78"/>
                </a:rPr>
                <a:t>IE</a:t>
              </a:r>
              <a:r>
                <a:rPr lang="fa-IR" sz="2000" dirty="0">
                  <a:cs typeface="Lotus" pitchFamily="2" charset="-78"/>
                </a:rPr>
                <a:t> ( </a:t>
              </a:r>
              <a:endParaRPr lang="en-US" sz="2000" dirty="0">
                <a:cs typeface="Lotus" pitchFamily="2" charset="-78"/>
              </a:endParaRPr>
            </a:p>
          </p:txBody>
        </p:sp>
        <p:sp>
          <p:nvSpPr>
            <p:cNvPr id="21" name="Rectangle 164"/>
            <p:cNvSpPr>
              <a:spLocks noChangeArrowheads="1"/>
            </p:cNvSpPr>
            <p:nvPr/>
          </p:nvSpPr>
          <p:spPr bwMode="auto">
            <a:xfrm>
              <a:off x="192" y="2310"/>
              <a:ext cx="1181" cy="94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استراتژ</a:t>
              </a:r>
              <a:r>
                <a:rPr lang="ar-SA" sz="2000" dirty="0">
                  <a:cs typeface="Lotus" pitchFamily="2" charset="-78"/>
                </a:rPr>
                <a:t>ي</a:t>
              </a:r>
              <a:r>
                <a:rPr lang="fa-IR" sz="2000" dirty="0">
                  <a:cs typeface="Lotus" pitchFamily="2" charset="-78"/>
                </a:rPr>
                <a:t> اصل</a:t>
              </a:r>
              <a:r>
                <a:rPr lang="ar-SA" sz="2000" dirty="0">
                  <a:cs typeface="Lotus" pitchFamily="2" charset="-78"/>
                </a:rPr>
                <a:t>ي</a:t>
              </a:r>
              <a:endParaRPr lang="en-US" sz="2000" dirty="0">
                <a:cs typeface="Lotus" pitchFamily="2" charset="-78"/>
              </a:endParaRPr>
            </a:p>
            <a:p>
              <a:pPr algn="r" rtl="1">
                <a:spcBef>
                  <a:spcPct val="20000"/>
                </a:spcBef>
                <a:buFont typeface="Wingdings" pitchFamily="2" charset="2"/>
                <a:buNone/>
              </a:pPr>
              <a:endParaRPr lang="en-US" sz="2000" dirty="0">
                <a:cs typeface="Lotus" pitchFamily="2" charset="-78"/>
              </a:endParaRPr>
            </a:p>
          </p:txBody>
        </p:sp>
        <p:sp>
          <p:nvSpPr>
            <p:cNvPr id="22" name="Rectangle 159"/>
            <p:cNvSpPr>
              <a:spLocks noChangeArrowheads="1"/>
            </p:cNvSpPr>
            <p:nvPr/>
          </p:nvSpPr>
          <p:spPr bwMode="auto">
            <a:xfrm>
              <a:off x="192" y="1854"/>
              <a:ext cx="5904" cy="45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b="1" u="sng" dirty="0">
                  <a:solidFill>
                    <a:schemeClr val="bg1">
                      <a:lumMod val="95000"/>
                      <a:lumOff val="5000"/>
                    </a:schemeClr>
                  </a:solidFill>
                  <a:cs typeface="Lotus" pitchFamily="2" charset="-78"/>
                </a:rPr>
                <a:t>مرحله دوم: مرحله مقا</a:t>
              </a:r>
              <a:r>
                <a:rPr lang="ar-SA" sz="2000" b="1" u="sng" dirty="0">
                  <a:solidFill>
                    <a:schemeClr val="bg1">
                      <a:lumMod val="95000"/>
                      <a:lumOff val="5000"/>
                    </a:schemeClr>
                  </a:solidFill>
                  <a:cs typeface="Lotus" pitchFamily="2" charset="-78"/>
                </a:rPr>
                <a:t>ي</a:t>
              </a:r>
              <a:r>
                <a:rPr lang="fa-IR" sz="2000" b="1" u="sng" dirty="0">
                  <a:solidFill>
                    <a:schemeClr val="bg1">
                      <a:lumMod val="95000"/>
                      <a:lumOff val="5000"/>
                    </a:schemeClr>
                  </a:solidFill>
                  <a:cs typeface="Lotus" pitchFamily="2" charset="-78"/>
                </a:rPr>
                <a:t>سه</a:t>
              </a:r>
              <a:endParaRPr lang="en-US" sz="2000" b="1" u="sng" dirty="0">
                <a:solidFill>
                  <a:schemeClr val="bg1">
                    <a:lumMod val="95000"/>
                    <a:lumOff val="5000"/>
                  </a:schemeClr>
                </a:solidFill>
                <a:cs typeface="Lotus" pitchFamily="2" charset="-78"/>
              </a:endParaRPr>
            </a:p>
          </p:txBody>
        </p:sp>
        <p:sp>
          <p:nvSpPr>
            <p:cNvPr id="23" name="Line 169"/>
            <p:cNvSpPr>
              <a:spLocks noChangeShapeType="1"/>
            </p:cNvSpPr>
            <p:nvPr/>
          </p:nvSpPr>
          <p:spPr bwMode="auto">
            <a:xfrm>
              <a:off x="192" y="1854"/>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4" name="Line 170"/>
            <p:cNvSpPr>
              <a:spLocks noChangeShapeType="1"/>
            </p:cNvSpPr>
            <p:nvPr/>
          </p:nvSpPr>
          <p:spPr bwMode="auto">
            <a:xfrm>
              <a:off x="192" y="2310"/>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5" name="Line 171"/>
            <p:cNvSpPr>
              <a:spLocks noChangeShapeType="1"/>
            </p:cNvSpPr>
            <p:nvPr/>
          </p:nvSpPr>
          <p:spPr bwMode="auto">
            <a:xfrm>
              <a:off x="192" y="3253"/>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6" name="Line 172"/>
            <p:cNvSpPr>
              <a:spLocks noChangeShapeType="1"/>
            </p:cNvSpPr>
            <p:nvPr/>
          </p:nvSpPr>
          <p:spPr bwMode="auto">
            <a:xfrm>
              <a:off x="192" y="1854"/>
              <a:ext cx="0" cy="1399"/>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7" name="Line 177"/>
            <p:cNvSpPr>
              <a:spLocks noChangeShapeType="1"/>
            </p:cNvSpPr>
            <p:nvPr/>
          </p:nvSpPr>
          <p:spPr bwMode="auto">
            <a:xfrm>
              <a:off x="6096" y="1854"/>
              <a:ext cx="0" cy="1399"/>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8" name="Line 182"/>
            <p:cNvSpPr>
              <a:spLocks noChangeShapeType="1"/>
            </p:cNvSpPr>
            <p:nvPr/>
          </p:nvSpPr>
          <p:spPr bwMode="auto">
            <a:xfrm>
              <a:off x="1373" y="2310"/>
              <a:ext cx="0" cy="943"/>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29" name="Line 183"/>
            <p:cNvSpPr>
              <a:spLocks noChangeShapeType="1"/>
            </p:cNvSpPr>
            <p:nvPr/>
          </p:nvSpPr>
          <p:spPr bwMode="auto">
            <a:xfrm>
              <a:off x="2554" y="2310"/>
              <a:ext cx="0" cy="943"/>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0" name="Line 184"/>
            <p:cNvSpPr>
              <a:spLocks noChangeShapeType="1"/>
            </p:cNvSpPr>
            <p:nvPr/>
          </p:nvSpPr>
          <p:spPr bwMode="auto">
            <a:xfrm>
              <a:off x="3734" y="2310"/>
              <a:ext cx="0" cy="943"/>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1" name="Line 185"/>
            <p:cNvSpPr>
              <a:spLocks noChangeShapeType="1"/>
            </p:cNvSpPr>
            <p:nvPr/>
          </p:nvSpPr>
          <p:spPr bwMode="auto">
            <a:xfrm>
              <a:off x="4915" y="2310"/>
              <a:ext cx="0" cy="943"/>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2" name="Rectangle 238"/>
            <p:cNvSpPr>
              <a:spLocks noChangeArrowheads="1"/>
            </p:cNvSpPr>
            <p:nvPr/>
          </p:nvSpPr>
          <p:spPr bwMode="auto">
            <a:xfrm>
              <a:off x="192" y="3677"/>
              <a:ext cx="5904" cy="54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dirty="0">
                  <a:cs typeface="Lotus" pitchFamily="2" charset="-78"/>
                </a:rPr>
                <a:t>ماتر</a:t>
              </a:r>
              <a:r>
                <a:rPr lang="ar-SA" sz="2000" dirty="0">
                  <a:cs typeface="Lotus" pitchFamily="2" charset="-78"/>
                </a:rPr>
                <a:t>ي</a:t>
              </a:r>
              <a:r>
                <a:rPr lang="fa-IR" sz="2000" dirty="0">
                  <a:cs typeface="Lotus" pitchFamily="2" charset="-78"/>
                </a:rPr>
                <a:t>س برنامه ر</a:t>
              </a:r>
              <a:r>
                <a:rPr lang="ar-SA" sz="2000" dirty="0">
                  <a:cs typeface="Lotus" pitchFamily="2" charset="-78"/>
                </a:rPr>
                <a:t>ي</a:t>
              </a:r>
              <a:r>
                <a:rPr lang="fa-IR" sz="2000" dirty="0">
                  <a:cs typeface="Lotus" pitchFamily="2" charset="-78"/>
                </a:rPr>
                <a:t>زي استراتژ</a:t>
              </a:r>
              <a:r>
                <a:rPr lang="ar-SA" sz="2000" dirty="0">
                  <a:cs typeface="Lotus" pitchFamily="2" charset="-78"/>
                </a:rPr>
                <a:t>ي</a:t>
              </a:r>
              <a:r>
                <a:rPr lang="fa-IR" sz="2000" dirty="0">
                  <a:cs typeface="Lotus" pitchFamily="2" charset="-78"/>
                </a:rPr>
                <a:t>ک کم</a:t>
              </a:r>
              <a:r>
                <a:rPr lang="ar-SA" sz="2000" dirty="0">
                  <a:cs typeface="Lotus" pitchFamily="2" charset="-78"/>
                </a:rPr>
                <a:t>ي</a:t>
              </a:r>
              <a:endParaRPr lang="fa-IR" sz="2000" dirty="0">
                <a:cs typeface="Lotus" pitchFamily="2" charset="-78"/>
              </a:endParaRPr>
            </a:p>
            <a:p>
              <a:pPr algn="r">
                <a:spcBef>
                  <a:spcPct val="20000"/>
                </a:spcBef>
                <a:buFont typeface="Wingdings" pitchFamily="2" charset="2"/>
                <a:buNone/>
              </a:pPr>
              <a:r>
                <a:rPr lang="fa-IR" sz="2000" dirty="0">
                  <a:cs typeface="Lotus" pitchFamily="2" charset="-78"/>
                </a:rPr>
                <a:t> )</a:t>
              </a:r>
              <a:r>
                <a:rPr lang="en-US" sz="2000" dirty="0">
                  <a:cs typeface="Lotus" pitchFamily="2" charset="-78"/>
                </a:rPr>
                <a:t>QSPM</a:t>
              </a:r>
              <a:r>
                <a:rPr lang="fa-IR" sz="2000" dirty="0">
                  <a:cs typeface="Lotus" pitchFamily="2" charset="-78"/>
                </a:rPr>
                <a:t>( </a:t>
              </a:r>
              <a:endParaRPr lang="en-US" sz="2000" dirty="0">
                <a:cs typeface="Lotus" pitchFamily="2" charset="-78"/>
              </a:endParaRPr>
            </a:p>
          </p:txBody>
        </p:sp>
        <p:sp>
          <p:nvSpPr>
            <p:cNvPr id="33" name="Rectangle 239"/>
            <p:cNvSpPr>
              <a:spLocks noChangeArrowheads="1"/>
            </p:cNvSpPr>
            <p:nvPr/>
          </p:nvSpPr>
          <p:spPr bwMode="auto">
            <a:xfrm>
              <a:off x="192" y="3255"/>
              <a:ext cx="5904" cy="42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spcBef>
                  <a:spcPct val="20000"/>
                </a:spcBef>
                <a:buFont typeface="Wingdings" pitchFamily="2" charset="2"/>
                <a:buNone/>
              </a:pPr>
              <a:r>
                <a:rPr lang="fa-IR" sz="2000" b="1" u="sng" dirty="0">
                  <a:solidFill>
                    <a:schemeClr val="bg1">
                      <a:lumMod val="95000"/>
                      <a:lumOff val="5000"/>
                    </a:schemeClr>
                  </a:solidFill>
                  <a:cs typeface="Lotus" pitchFamily="2" charset="-78"/>
                </a:rPr>
                <a:t>مرحله سوم: مرحله تصم</a:t>
              </a:r>
              <a:r>
                <a:rPr lang="ar-SA" sz="2000" b="1" u="sng" dirty="0">
                  <a:solidFill>
                    <a:schemeClr val="bg1">
                      <a:lumMod val="95000"/>
                      <a:lumOff val="5000"/>
                    </a:schemeClr>
                  </a:solidFill>
                  <a:cs typeface="Lotus" pitchFamily="2" charset="-78"/>
                </a:rPr>
                <a:t>ي</a:t>
              </a:r>
              <a:r>
                <a:rPr lang="fa-IR" sz="2000" b="1" u="sng" dirty="0">
                  <a:solidFill>
                    <a:schemeClr val="bg1">
                      <a:lumMod val="95000"/>
                      <a:lumOff val="5000"/>
                    </a:schemeClr>
                  </a:solidFill>
                  <a:cs typeface="Lotus" pitchFamily="2" charset="-78"/>
                </a:rPr>
                <a:t>م گ</a:t>
              </a:r>
              <a:r>
                <a:rPr lang="ar-SA" sz="2000" b="1" u="sng" dirty="0">
                  <a:solidFill>
                    <a:schemeClr val="bg1">
                      <a:lumMod val="95000"/>
                      <a:lumOff val="5000"/>
                    </a:schemeClr>
                  </a:solidFill>
                  <a:cs typeface="Lotus" pitchFamily="2" charset="-78"/>
                </a:rPr>
                <a:t>ي</a:t>
              </a:r>
              <a:r>
                <a:rPr lang="fa-IR" sz="2000" b="1" u="sng" dirty="0">
                  <a:solidFill>
                    <a:schemeClr val="bg1">
                      <a:lumMod val="95000"/>
                      <a:lumOff val="5000"/>
                    </a:schemeClr>
                  </a:solidFill>
                  <a:cs typeface="Lotus" pitchFamily="2" charset="-78"/>
                </a:rPr>
                <a:t>ر</a:t>
              </a:r>
              <a:r>
                <a:rPr lang="ar-SA" sz="2000" b="1" u="sng" dirty="0">
                  <a:solidFill>
                    <a:schemeClr val="bg1">
                      <a:lumMod val="95000"/>
                      <a:lumOff val="5000"/>
                    </a:schemeClr>
                  </a:solidFill>
                  <a:cs typeface="Lotus" pitchFamily="2" charset="-78"/>
                </a:rPr>
                <a:t>ي</a:t>
              </a:r>
              <a:endParaRPr lang="en-US" sz="2000" b="1" u="sng" dirty="0">
                <a:solidFill>
                  <a:schemeClr val="bg1">
                    <a:lumMod val="95000"/>
                    <a:lumOff val="5000"/>
                  </a:schemeClr>
                </a:solidFill>
                <a:cs typeface="Lotus" pitchFamily="2" charset="-78"/>
              </a:endParaRPr>
            </a:p>
          </p:txBody>
        </p:sp>
        <p:sp>
          <p:nvSpPr>
            <p:cNvPr id="34" name="Line 240"/>
            <p:cNvSpPr>
              <a:spLocks noChangeShapeType="1"/>
            </p:cNvSpPr>
            <p:nvPr/>
          </p:nvSpPr>
          <p:spPr bwMode="auto">
            <a:xfrm>
              <a:off x="192" y="3255"/>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5" name="Line 241"/>
            <p:cNvSpPr>
              <a:spLocks noChangeShapeType="1"/>
            </p:cNvSpPr>
            <p:nvPr/>
          </p:nvSpPr>
          <p:spPr bwMode="auto">
            <a:xfrm>
              <a:off x="192" y="3677"/>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6" name="Line 242"/>
            <p:cNvSpPr>
              <a:spLocks noChangeShapeType="1"/>
            </p:cNvSpPr>
            <p:nvPr/>
          </p:nvSpPr>
          <p:spPr bwMode="auto">
            <a:xfrm>
              <a:off x="192" y="4222"/>
              <a:ext cx="5904" cy="0"/>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7" name="Line 243"/>
            <p:cNvSpPr>
              <a:spLocks noChangeShapeType="1"/>
            </p:cNvSpPr>
            <p:nvPr/>
          </p:nvSpPr>
          <p:spPr bwMode="auto">
            <a:xfrm>
              <a:off x="192" y="3255"/>
              <a:ext cx="0" cy="967"/>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sp>
          <p:nvSpPr>
            <p:cNvPr id="38" name="Line 244"/>
            <p:cNvSpPr>
              <a:spLocks noChangeShapeType="1"/>
            </p:cNvSpPr>
            <p:nvPr/>
          </p:nvSpPr>
          <p:spPr bwMode="auto">
            <a:xfrm>
              <a:off x="6096" y="3255"/>
              <a:ext cx="0" cy="967"/>
            </a:xfrm>
            <a:prstGeom prst="line">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r" rtl="1"/>
              <a:endParaRPr lang="fa-I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Nazanin" panose="00000700000000000000" pitchFamily="2" charset="-78"/>
              </a:rPr>
              <a:t>آشنایی با ماتریس </a:t>
            </a:r>
            <a:r>
              <a:rPr lang="en-US" dirty="0" smtClean="0">
                <a:cs typeface="2  Nazanin" panose="00000700000000000000" pitchFamily="2" charset="-78"/>
              </a:rPr>
              <a:t>SPACE</a:t>
            </a:r>
            <a:r>
              <a:rPr lang="fa-IR" dirty="0" smtClean="0">
                <a:cs typeface="B Nazanin" pitchFamily="2" charset="-78"/>
              </a:rPr>
              <a:t> </a:t>
            </a:r>
            <a:endParaRPr lang="en-US" dirty="0"/>
          </a:p>
        </p:txBody>
      </p:sp>
      <p:sp>
        <p:nvSpPr>
          <p:cNvPr id="3" name="Content Placeholder 2"/>
          <p:cNvSpPr>
            <a:spLocks noGrp="1"/>
          </p:cNvSpPr>
          <p:nvPr>
            <p:ph idx="1"/>
          </p:nvPr>
        </p:nvSpPr>
        <p:spPr>
          <a:xfrm>
            <a:off x="914400" y="2819400"/>
            <a:ext cx="6506389" cy="3116788"/>
          </a:xfrm>
        </p:spPr>
        <p:txBody>
          <a:bodyPr>
            <a:normAutofit/>
          </a:bodyPr>
          <a:lstStyle/>
          <a:p>
            <a:pPr algn="just" rtl="1">
              <a:buFont typeface="Wingdings" panose="05000000000000000000" pitchFamily="2" charset="2"/>
              <a:buChar char="v"/>
            </a:pPr>
            <a:r>
              <a:rPr lang="fa-IR" sz="3200" dirty="0" smtClean="0">
                <a:cs typeface="B Zar" panose="00000400000000000000" pitchFamily="2" charset="-78"/>
              </a:rPr>
              <a:t>ماتریس </a:t>
            </a:r>
            <a:r>
              <a:rPr lang="en-US" sz="3200" dirty="0" smtClean="0">
                <a:cs typeface="B Zar" panose="00000400000000000000" pitchFamily="2" charset="-78"/>
              </a:rPr>
              <a:t>SPACE</a:t>
            </a:r>
            <a:r>
              <a:rPr lang="fa-IR" sz="3200" dirty="0" smtClean="0">
                <a:cs typeface="B Zar" panose="00000400000000000000" pitchFamily="2" charset="-78"/>
              </a:rPr>
              <a:t> فقط کمی پیچیده تر از تجزیه و تحلیل</a:t>
            </a:r>
            <a:r>
              <a:rPr lang="en-US" sz="3200" dirty="0" smtClean="0">
                <a:cs typeface="B Zar" panose="00000400000000000000" pitchFamily="2" charset="-78"/>
              </a:rPr>
              <a:t> SWOT </a:t>
            </a:r>
            <a:r>
              <a:rPr lang="fa-IR" sz="3200" dirty="0" smtClean="0">
                <a:cs typeface="B Zar" panose="00000400000000000000" pitchFamily="2" charset="-78"/>
              </a:rPr>
              <a:t>است .</a:t>
            </a:r>
          </a:p>
          <a:p>
            <a:pPr marL="0" indent="0" algn="just" rtl="1">
              <a:buNone/>
            </a:pPr>
            <a:endParaRPr lang="fa-IR" sz="3200" dirty="0" smtClean="0">
              <a:cs typeface="B Zar" panose="00000400000000000000" pitchFamily="2" charset="-78"/>
            </a:endParaRPr>
          </a:p>
          <a:p>
            <a:pPr algn="just" rtl="1">
              <a:buFont typeface="Wingdings" panose="05000000000000000000" pitchFamily="2" charset="2"/>
              <a:buChar char="v"/>
            </a:pPr>
            <a:r>
              <a:rPr lang="fa-IR" sz="3200" dirty="0" smtClean="0">
                <a:cs typeface="B Zar" panose="00000400000000000000" pitchFamily="2" charset="-78"/>
              </a:rPr>
              <a:t> ماتریس</a:t>
            </a:r>
            <a:r>
              <a:rPr lang="en-US" sz="3200" dirty="0" smtClean="0">
                <a:cs typeface="B Zar" panose="00000400000000000000" pitchFamily="2" charset="-78"/>
              </a:rPr>
              <a:t> SPACE </a:t>
            </a:r>
            <a:r>
              <a:rPr lang="fa-IR" sz="3200" dirty="0" smtClean="0">
                <a:cs typeface="B Zar" panose="00000400000000000000" pitchFamily="2" charset="-78"/>
              </a:rPr>
              <a:t>متغیر های مختلف را  ارزیابی</a:t>
            </a:r>
            <a:r>
              <a:rPr lang="en-US" sz="3200" dirty="0" smtClean="0">
                <a:cs typeface="B Zar" panose="00000400000000000000" pitchFamily="2" charset="-78"/>
              </a:rPr>
              <a:t/>
            </a:r>
            <a:br>
              <a:rPr lang="en-US" sz="3200" dirty="0" smtClean="0">
                <a:cs typeface="B Zar" panose="00000400000000000000" pitchFamily="2" charset="-78"/>
              </a:rPr>
            </a:br>
            <a:r>
              <a:rPr lang="fa-IR" sz="3200" dirty="0" smtClean="0">
                <a:cs typeface="B Zar" panose="00000400000000000000" pitchFamily="2" charset="-78"/>
              </a:rPr>
              <a:t> می کند و آنها را با توجه به اهمیت آنان برای وضعیت این شرکت نمره می دهد.</a:t>
            </a:r>
          </a:p>
        </p:txBody>
      </p:sp>
      <p:sp>
        <p:nvSpPr>
          <p:cNvPr id="4" name="Slide Number Placeholder 3"/>
          <p:cNvSpPr>
            <a:spLocks noGrp="1"/>
          </p:cNvSpPr>
          <p:nvPr>
            <p:ph type="sldNum" sz="quarter" idx="12"/>
          </p:nvPr>
        </p:nvSpPr>
        <p:spPr/>
        <p:txBody>
          <a:bodyPr/>
          <a:lstStyle/>
          <a:p>
            <a:fld id="{6D22F896-40B5-4ADD-8801-0D06FADFA095}"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pPr algn="ctr" rtl="1"/>
            <a:r>
              <a:rPr lang="fa-IR" dirty="0" smtClean="0">
                <a:cs typeface="2  Nazanin" panose="00000700000000000000" pitchFamily="2" charset="-78"/>
              </a:rPr>
              <a:t>آشنایی با ماتریس </a:t>
            </a:r>
            <a:r>
              <a:rPr lang="en-US" dirty="0" smtClean="0">
                <a:cs typeface="2  Nazanin" panose="00000700000000000000" pitchFamily="2" charset="-78"/>
              </a:rPr>
              <a:t>SPACE</a:t>
            </a:r>
            <a:r>
              <a:rPr lang="fa-IR" dirty="0" smtClean="0">
                <a:cs typeface="2  Nazanin" panose="00000700000000000000" pitchFamily="2" charset="-78"/>
              </a:rPr>
              <a:t> </a:t>
            </a:r>
            <a:endParaRPr lang="en-US" dirty="0">
              <a:cs typeface="2  Nazanin" panose="00000700000000000000" pitchFamily="2" charset="-78"/>
            </a:endParaRPr>
          </a:p>
        </p:txBody>
      </p:sp>
      <p:sp>
        <p:nvSpPr>
          <p:cNvPr id="3" name="Content Placeholder 2"/>
          <p:cNvSpPr>
            <a:spLocks noGrp="1"/>
          </p:cNvSpPr>
          <p:nvPr>
            <p:ph idx="1"/>
          </p:nvPr>
        </p:nvSpPr>
        <p:spPr>
          <a:xfrm>
            <a:off x="850133" y="2590800"/>
            <a:ext cx="6236467" cy="3911527"/>
          </a:xfrm>
        </p:spPr>
        <p:txBody>
          <a:bodyPr>
            <a:normAutofit fontScale="92500" lnSpcReduction="10000"/>
          </a:bodyPr>
          <a:lstStyle/>
          <a:p>
            <a:pPr algn="just" rtl="1"/>
            <a:r>
              <a:rPr lang="fa-IR" sz="3000" dirty="0" smtClean="0">
                <a:cs typeface="B Zar" panose="00000400000000000000" pitchFamily="2" charset="-78"/>
              </a:rPr>
              <a:t> این تجزیه و تحلیل چهار حوزه مختلف (دو داخلی  و دو خارجی) است که نشان دهنده چهار ربع. </a:t>
            </a:r>
          </a:p>
          <a:p>
            <a:pPr algn="just" rtl="1"/>
            <a:r>
              <a:rPr lang="fa-IR" sz="3000" dirty="0" smtClean="0">
                <a:cs typeface="B Zar" panose="00000400000000000000" pitchFamily="2" charset="-78"/>
              </a:rPr>
              <a:t>هدف از این ماتریس : قرار دادن  شرکت در یکی از این چهار ربع وارائه  یک پیشنهاد، در مورد چه نوع از استراتژی هایی را  یک شرکت باید  دنبال کند : </a:t>
            </a:r>
          </a:p>
          <a:p>
            <a:pPr marL="596646" indent="-514350" algn="just" rtl="1">
              <a:buAutoNum type="arabicPeriod"/>
            </a:pPr>
            <a:r>
              <a:rPr lang="fa-IR" sz="3000" dirty="0" smtClean="0">
                <a:cs typeface="B Zar" panose="00000400000000000000" pitchFamily="2" charset="-78"/>
              </a:rPr>
              <a:t>محافظه کار</a:t>
            </a:r>
          </a:p>
          <a:p>
            <a:pPr marL="596646" indent="-514350" algn="just" rtl="1">
              <a:buAutoNum type="arabicPeriod"/>
            </a:pPr>
            <a:r>
              <a:rPr lang="fa-IR" sz="3000" dirty="0" smtClean="0">
                <a:cs typeface="B Zar" panose="00000400000000000000" pitchFamily="2" charset="-78"/>
              </a:rPr>
              <a:t> تهاجمی</a:t>
            </a:r>
          </a:p>
          <a:p>
            <a:pPr marL="596646" indent="-514350" algn="just" rtl="1">
              <a:buAutoNum type="arabicPeriod"/>
            </a:pPr>
            <a:r>
              <a:rPr lang="fa-IR" sz="3000" dirty="0" smtClean="0">
                <a:cs typeface="B Zar" panose="00000400000000000000" pitchFamily="2" charset="-78"/>
              </a:rPr>
              <a:t> دفاعی </a:t>
            </a:r>
          </a:p>
          <a:p>
            <a:pPr marL="596646" indent="-514350" algn="just" rtl="1">
              <a:buAutoNum type="arabicPeriod"/>
            </a:pPr>
            <a:r>
              <a:rPr lang="fa-IR" sz="3000" dirty="0" smtClean="0">
                <a:cs typeface="B Zar" panose="00000400000000000000" pitchFamily="2" charset="-78"/>
              </a:rPr>
              <a:t>رقابتی</a:t>
            </a:r>
            <a:endParaRPr lang="en-US" sz="3000" dirty="0" smtClean="0">
              <a:cs typeface="B Zar" panose="00000400000000000000" pitchFamily="2" charset="-78"/>
            </a:endParaRPr>
          </a:p>
          <a:p>
            <a:pPr algn="just" rtl="1"/>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762000" y="679176"/>
            <a:ext cx="6858000" cy="5786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lide Number Placeholder 2"/>
          <p:cNvSpPr>
            <a:spLocks noGrp="1"/>
          </p:cNvSpPr>
          <p:nvPr>
            <p:ph type="sldNum" sz="quarter" idx="12"/>
          </p:nvPr>
        </p:nvSpPr>
        <p:spPr/>
        <p:txBody>
          <a:bodyPr/>
          <a:lstStyle/>
          <a:p>
            <a:fld id="{6D22F896-40B5-4ADD-8801-0D06FADFA095}"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18</a:t>
            </a:fld>
            <a:endParaRPr lang="en-US" dirty="0"/>
          </a:p>
        </p:txBody>
      </p:sp>
      <p:pic>
        <p:nvPicPr>
          <p:cNvPr id="1026" name="Picture 2"/>
          <p:cNvPicPr>
            <a:picLocks noGrp="1" noChangeAspect="1" noChangeArrowheads="1"/>
          </p:cNvPicPr>
          <p:nvPr>
            <p:ph idx="4294967295"/>
          </p:nvPr>
        </p:nvPicPr>
        <p:blipFill>
          <a:blip r:embed="rId2" cstate="print"/>
          <a:srcRect/>
          <a:stretch>
            <a:fillRect/>
          </a:stretch>
        </p:blipFill>
        <p:spPr bwMode="auto">
          <a:xfrm>
            <a:off x="152400" y="709613"/>
            <a:ext cx="7467600" cy="58277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228600"/>
            <a:ext cx="8229600" cy="1231900"/>
          </a:xfrm>
        </p:spPr>
        <p:txBody>
          <a:bodyPr/>
          <a:lstStyle/>
          <a:p>
            <a:pPr algn="r" rtl="1" eaLnBrk="1" hangingPunct="1"/>
            <a:r>
              <a:rPr lang="fa-IR" sz="4800" b="1" dirty="0" smtClean="0">
                <a:solidFill>
                  <a:schemeClr val="bg1"/>
                </a:solidFill>
                <a:latin typeface="Arial" pitchFamily="34" charset="0"/>
                <a:cs typeface="2  Nazanin" panose="00000700000000000000" pitchFamily="2" charset="-78"/>
              </a:rPr>
              <a:t>ماتريس </a:t>
            </a:r>
            <a:r>
              <a:rPr lang="en-US" sz="4000" b="1" dirty="0" smtClean="0">
                <a:solidFill>
                  <a:schemeClr val="bg1"/>
                </a:solidFill>
                <a:latin typeface="Arial" pitchFamily="34" charset="0"/>
                <a:cs typeface="2  Nazanin" panose="00000700000000000000" pitchFamily="2" charset="-78"/>
              </a:rPr>
              <a:t>SPACE</a:t>
            </a:r>
            <a:r>
              <a:rPr lang="fa-IR" sz="3600" b="1" dirty="0" smtClean="0">
                <a:solidFill>
                  <a:schemeClr val="bg1"/>
                </a:solidFill>
                <a:latin typeface="Arial" pitchFamily="34" charset="0"/>
                <a:cs typeface="2  Nazanin" panose="00000700000000000000" pitchFamily="2" charset="-78"/>
              </a:rPr>
              <a:t> </a:t>
            </a:r>
            <a:r>
              <a:rPr lang="fa-IR" sz="4800" b="1" dirty="0" smtClean="0">
                <a:solidFill>
                  <a:schemeClr val="bg1"/>
                </a:solidFill>
                <a:latin typeface="Arial" pitchFamily="34" charset="0"/>
                <a:cs typeface="2  Nazanin" panose="00000700000000000000" pitchFamily="2" charset="-78"/>
              </a:rPr>
              <a:t>- نمونه استراتژي ها</a:t>
            </a:r>
            <a:endParaRPr lang="en-US" sz="4800" b="1" dirty="0" smtClean="0">
              <a:solidFill>
                <a:schemeClr val="bg1"/>
              </a:solidFill>
              <a:latin typeface="Arial" pitchFamily="34" charset="0"/>
              <a:cs typeface="2  Nazanin" panose="00000700000000000000" pitchFamily="2" charset="-78"/>
            </a:endParaRPr>
          </a:p>
        </p:txBody>
      </p:sp>
      <p:graphicFrame>
        <p:nvGraphicFramePr>
          <p:cNvPr id="467971" name="Group 3"/>
          <p:cNvGraphicFramePr>
            <a:graphicFrameLocks noGrp="1"/>
          </p:cNvGraphicFramePr>
          <p:nvPr>
            <p:ph type="tbl" idx="1"/>
          </p:nvPr>
        </p:nvGraphicFramePr>
        <p:xfrm>
          <a:off x="228600" y="1143001"/>
          <a:ext cx="8534400" cy="5410201"/>
        </p:xfrm>
        <a:graphic>
          <a:graphicData uri="http://schemas.openxmlformats.org/drawingml/2006/table">
            <a:tbl>
              <a:tblPr/>
              <a:tblGrid>
                <a:gridCol w="4267200"/>
                <a:gridCol w="4267200"/>
              </a:tblGrid>
              <a:tr h="275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Mitr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itra"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itr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2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cs typeface="Mitr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Arial" pitchFamily="34" charset="0"/>
                        <a:cs typeface="Mitr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7982" name="Text Box 14"/>
          <p:cNvSpPr txBox="1">
            <a:spLocks noChangeArrowheads="1"/>
          </p:cNvSpPr>
          <p:nvPr/>
        </p:nvSpPr>
        <p:spPr bwMode="auto">
          <a:xfrm>
            <a:off x="7451603" y="2297846"/>
            <a:ext cx="1371600" cy="584775"/>
          </a:xfrm>
          <a:prstGeom prst="rect">
            <a:avLst/>
          </a:prstGeom>
          <a:noFill/>
          <a:ln w="9525">
            <a:noFill/>
            <a:miter lim="800000"/>
            <a:headEnd/>
            <a:tailEnd/>
          </a:ln>
          <a:effectLst/>
        </p:spPr>
        <p:txBody>
          <a:bodyPr wrap="square">
            <a:spAutoFit/>
          </a:bodyPr>
          <a:lstStyle/>
          <a:p>
            <a:pPr algn="ctr" rtl="1">
              <a:spcBef>
                <a:spcPct val="50000"/>
              </a:spcBef>
              <a:defRPr/>
            </a:pPr>
            <a:r>
              <a:rPr lang="ar-SA" sz="3200" dirty="0">
                <a:solidFill>
                  <a:schemeClr val="bg1"/>
                </a:solidFill>
                <a:effectLst>
                  <a:outerShdw blurRad="38100" dist="38100" dir="2700000" algn="tl">
                    <a:srgbClr val="C0C0C0"/>
                  </a:outerShdw>
                </a:effectLst>
                <a:latin typeface="Arial" pitchFamily="34" charset="0"/>
                <a:cs typeface="Arial" pitchFamily="34" charset="0"/>
              </a:rPr>
              <a:t>تهاجمی</a:t>
            </a:r>
            <a:endParaRPr lang="en-US" sz="3200" dirty="0">
              <a:solidFill>
                <a:schemeClr val="bg1"/>
              </a:solidFill>
              <a:effectLst>
                <a:outerShdw blurRad="38100" dist="38100" dir="2700000" algn="tl">
                  <a:srgbClr val="C0C0C0"/>
                </a:outerShdw>
              </a:effectLst>
              <a:latin typeface="Arial" pitchFamily="34" charset="0"/>
              <a:cs typeface="Arial" pitchFamily="34" charset="0"/>
            </a:endParaRPr>
          </a:p>
        </p:txBody>
      </p:sp>
      <p:sp>
        <p:nvSpPr>
          <p:cNvPr id="283664" name="Text Box 16"/>
          <p:cNvSpPr txBox="1">
            <a:spLocks noChangeArrowheads="1"/>
          </p:cNvSpPr>
          <p:nvPr/>
        </p:nvSpPr>
        <p:spPr bwMode="auto">
          <a:xfrm>
            <a:off x="4388818" y="1189849"/>
            <a:ext cx="3048000" cy="2677656"/>
          </a:xfrm>
          <a:prstGeom prst="rect">
            <a:avLst/>
          </a:prstGeom>
          <a:noFill/>
          <a:ln w="9525" algn="ctr">
            <a:noFill/>
            <a:miter lim="800000"/>
            <a:headEnd/>
            <a:tailEnd/>
          </a:ln>
        </p:spPr>
        <p:txBody>
          <a:bodyPr>
            <a:spAutoFit/>
          </a:bodyPr>
          <a:lstStyle/>
          <a:p>
            <a:pPr algn="r"/>
            <a:r>
              <a:rPr lang="fa-IR" sz="2100" dirty="0">
                <a:latin typeface="Arial" pitchFamily="34" charset="0"/>
                <a:cs typeface="B Zar" panose="00000400000000000000" pitchFamily="2" charset="-78"/>
              </a:rPr>
              <a:t>رسوخ در بازار</a:t>
            </a:r>
          </a:p>
          <a:p>
            <a:pPr algn="r"/>
            <a:r>
              <a:rPr lang="fa-IR" sz="2100" dirty="0">
                <a:latin typeface="Arial" pitchFamily="34" charset="0"/>
                <a:cs typeface="B Zar" panose="00000400000000000000" pitchFamily="2" charset="-78"/>
              </a:rPr>
              <a:t>توسعه بازار</a:t>
            </a:r>
          </a:p>
          <a:p>
            <a:pPr algn="r"/>
            <a:r>
              <a:rPr lang="fa-IR" sz="2100" dirty="0">
                <a:latin typeface="Arial" pitchFamily="34" charset="0"/>
                <a:cs typeface="B Zar" panose="00000400000000000000" pitchFamily="2" charset="-78"/>
              </a:rPr>
              <a:t>توسعه محصول</a:t>
            </a:r>
          </a:p>
          <a:p>
            <a:pPr algn="r"/>
            <a:r>
              <a:rPr lang="fa-IR" sz="2100" dirty="0">
                <a:latin typeface="Arial" pitchFamily="34" charset="0"/>
                <a:cs typeface="B Zar" panose="00000400000000000000" pitchFamily="2" charset="-78"/>
              </a:rPr>
              <a:t>يکپارچگی عمودی رو به جلو</a:t>
            </a:r>
          </a:p>
          <a:p>
            <a:pPr algn="r"/>
            <a:r>
              <a:rPr lang="fa-IR" sz="2100" dirty="0">
                <a:latin typeface="Arial" pitchFamily="34" charset="0"/>
                <a:cs typeface="B Zar" panose="00000400000000000000" pitchFamily="2" charset="-78"/>
              </a:rPr>
              <a:t>يکپارچگی عمودی رو به عقب</a:t>
            </a:r>
          </a:p>
          <a:p>
            <a:pPr algn="r"/>
            <a:r>
              <a:rPr lang="fa-IR" sz="2100" dirty="0" smtClean="0">
                <a:latin typeface="Arial" pitchFamily="34" charset="0"/>
                <a:cs typeface="B Zar" panose="00000400000000000000" pitchFamily="2" charset="-78"/>
              </a:rPr>
              <a:t>افقی</a:t>
            </a:r>
            <a:endParaRPr lang="fa-IR" sz="2100" dirty="0">
              <a:latin typeface="Arial" pitchFamily="34" charset="0"/>
              <a:cs typeface="B Zar" panose="00000400000000000000" pitchFamily="2" charset="-78"/>
            </a:endParaRPr>
          </a:p>
          <a:p>
            <a:pPr algn="r"/>
            <a:r>
              <a:rPr lang="fa-IR" sz="2100" dirty="0">
                <a:latin typeface="Arial" pitchFamily="34" charset="0"/>
                <a:cs typeface="B Zar" panose="00000400000000000000" pitchFamily="2" charset="-78"/>
              </a:rPr>
              <a:t>تنوع همگيکپارچگی ون ، ناهمگون يا </a:t>
            </a:r>
            <a:r>
              <a:rPr lang="fa-IR" sz="2100" dirty="0" smtClean="0">
                <a:latin typeface="Arial" pitchFamily="34" charset="0"/>
                <a:cs typeface="B Zar" panose="00000400000000000000" pitchFamily="2" charset="-78"/>
              </a:rPr>
              <a:t>افقی</a:t>
            </a:r>
            <a:endParaRPr lang="en-US" sz="2100" dirty="0">
              <a:latin typeface="Tahoma" pitchFamily="34" charset="0"/>
              <a:cs typeface="B Zar" panose="00000400000000000000" pitchFamily="2" charset="-78"/>
            </a:endParaRPr>
          </a:p>
        </p:txBody>
      </p:sp>
      <p:sp>
        <p:nvSpPr>
          <p:cNvPr id="283665" name="Text Box 17"/>
          <p:cNvSpPr txBox="1">
            <a:spLocks noChangeArrowheads="1"/>
          </p:cNvSpPr>
          <p:nvPr/>
        </p:nvSpPr>
        <p:spPr bwMode="auto">
          <a:xfrm>
            <a:off x="266819" y="1620738"/>
            <a:ext cx="2514600" cy="1815882"/>
          </a:xfrm>
          <a:prstGeom prst="rect">
            <a:avLst/>
          </a:prstGeom>
          <a:noFill/>
          <a:ln w="9525" algn="ctr">
            <a:noFill/>
            <a:miter lim="800000"/>
            <a:headEnd/>
            <a:tailEnd/>
          </a:ln>
        </p:spPr>
        <p:txBody>
          <a:bodyPr>
            <a:spAutoFit/>
          </a:bodyPr>
          <a:lstStyle/>
          <a:p>
            <a:pPr algn="r"/>
            <a:r>
              <a:rPr lang="fa-IR" sz="2200" dirty="0">
                <a:latin typeface="Arial" pitchFamily="34" charset="0"/>
                <a:cs typeface="B Zar" panose="00000400000000000000" pitchFamily="2" charset="-78"/>
              </a:rPr>
              <a:t>رسوخ در بازار</a:t>
            </a:r>
          </a:p>
          <a:p>
            <a:pPr algn="r"/>
            <a:r>
              <a:rPr lang="fa-IR" sz="2200" dirty="0">
                <a:latin typeface="Arial" pitchFamily="34" charset="0"/>
                <a:cs typeface="B Zar" panose="00000400000000000000" pitchFamily="2" charset="-78"/>
              </a:rPr>
              <a:t>توسعه بازار</a:t>
            </a:r>
          </a:p>
          <a:p>
            <a:pPr algn="r"/>
            <a:r>
              <a:rPr lang="fa-IR" sz="2200" dirty="0">
                <a:latin typeface="Arial" pitchFamily="34" charset="0"/>
                <a:cs typeface="B Zar" panose="00000400000000000000" pitchFamily="2" charset="-78"/>
              </a:rPr>
              <a:t>توسعه محصول</a:t>
            </a:r>
          </a:p>
          <a:p>
            <a:pPr algn="r"/>
            <a:r>
              <a:rPr lang="fa-IR" sz="2200" dirty="0">
                <a:latin typeface="Arial" pitchFamily="34" charset="0"/>
                <a:cs typeface="B Zar" panose="00000400000000000000" pitchFamily="2" charset="-78"/>
              </a:rPr>
              <a:t>تنوع همگون</a:t>
            </a:r>
          </a:p>
          <a:p>
            <a:pPr algn="r"/>
            <a:endParaRPr lang="en-US" sz="2400" dirty="0">
              <a:latin typeface="Tahoma" pitchFamily="34" charset="0"/>
              <a:cs typeface="Mitra" pitchFamily="2" charset="-78"/>
            </a:endParaRPr>
          </a:p>
        </p:txBody>
      </p:sp>
      <p:sp>
        <p:nvSpPr>
          <p:cNvPr id="467986" name="Text Box 18"/>
          <p:cNvSpPr txBox="1">
            <a:spLocks noChangeArrowheads="1"/>
          </p:cNvSpPr>
          <p:nvPr/>
        </p:nvSpPr>
        <p:spPr bwMode="auto">
          <a:xfrm>
            <a:off x="3200400" y="1895475"/>
            <a:ext cx="1219200" cy="1066800"/>
          </a:xfrm>
          <a:prstGeom prst="rect">
            <a:avLst/>
          </a:prstGeom>
          <a:noFill/>
          <a:ln w="9525">
            <a:noFill/>
            <a:miter lim="800000"/>
            <a:headEnd/>
            <a:tailEnd/>
          </a:ln>
          <a:effectLst/>
        </p:spPr>
        <p:txBody>
          <a:bodyPr>
            <a:spAutoFit/>
          </a:bodyPr>
          <a:lstStyle/>
          <a:p>
            <a:pPr algn="ctr" rtl="1">
              <a:spcBef>
                <a:spcPct val="50000"/>
              </a:spcBef>
              <a:defRPr/>
            </a:pPr>
            <a:r>
              <a:rPr lang="ar-SA" sz="3200" dirty="0">
                <a:solidFill>
                  <a:schemeClr val="bg1"/>
                </a:solidFill>
                <a:effectLst>
                  <a:outerShdw blurRad="38100" dist="38100" dir="2700000" algn="tl">
                    <a:srgbClr val="C0C0C0"/>
                  </a:outerShdw>
                </a:effectLst>
                <a:latin typeface="Arial" pitchFamily="34" charset="0"/>
                <a:cs typeface="Arial" pitchFamily="34" charset="0"/>
              </a:rPr>
              <a:t>محافظه کارانه</a:t>
            </a:r>
            <a:endParaRPr lang="en-US" sz="3200" dirty="0">
              <a:solidFill>
                <a:schemeClr val="bg1"/>
              </a:solidFill>
              <a:effectLst>
                <a:outerShdw blurRad="38100" dist="38100" dir="2700000" algn="tl">
                  <a:srgbClr val="C0C0C0"/>
                </a:outerShdw>
              </a:effectLst>
              <a:latin typeface="Arial" pitchFamily="34" charset="0"/>
              <a:cs typeface="Arial" pitchFamily="34" charset="0"/>
            </a:endParaRPr>
          </a:p>
        </p:txBody>
      </p:sp>
      <p:sp>
        <p:nvSpPr>
          <p:cNvPr id="283667" name="Text Box 19"/>
          <p:cNvSpPr txBox="1">
            <a:spLocks noChangeArrowheads="1"/>
          </p:cNvSpPr>
          <p:nvPr/>
        </p:nvSpPr>
        <p:spPr bwMode="auto">
          <a:xfrm>
            <a:off x="266819" y="4242216"/>
            <a:ext cx="2996747" cy="1785104"/>
          </a:xfrm>
          <a:prstGeom prst="rect">
            <a:avLst/>
          </a:prstGeom>
          <a:noFill/>
          <a:ln w="9525" algn="ctr">
            <a:noFill/>
            <a:miter lim="800000"/>
            <a:headEnd/>
            <a:tailEnd/>
          </a:ln>
        </p:spPr>
        <p:txBody>
          <a:bodyPr wrap="square">
            <a:spAutoFit/>
          </a:bodyPr>
          <a:lstStyle/>
          <a:p>
            <a:pPr algn="r"/>
            <a:r>
              <a:rPr lang="fa-IR" sz="2200" dirty="0">
                <a:latin typeface="Arial" pitchFamily="34" charset="0"/>
                <a:cs typeface="B Zar" panose="00000400000000000000" pitchFamily="2" charset="-78"/>
              </a:rPr>
              <a:t>کاهش دادن فعاليت</a:t>
            </a:r>
          </a:p>
          <a:p>
            <a:pPr algn="r"/>
            <a:r>
              <a:rPr lang="fa-IR" sz="2200" dirty="0">
                <a:latin typeface="Arial" pitchFamily="34" charset="0"/>
                <a:cs typeface="B Zar" panose="00000400000000000000" pitchFamily="2" charset="-78"/>
              </a:rPr>
              <a:t>فروش يا واگذاری بخش هايی از سازمان</a:t>
            </a:r>
          </a:p>
          <a:p>
            <a:pPr algn="r"/>
            <a:r>
              <a:rPr lang="fa-IR" sz="2200" dirty="0">
                <a:latin typeface="Arial" pitchFamily="34" charset="0"/>
                <a:cs typeface="B Zar" panose="00000400000000000000" pitchFamily="2" charset="-78"/>
              </a:rPr>
              <a:t>انحلال</a:t>
            </a:r>
          </a:p>
          <a:p>
            <a:pPr algn="r"/>
            <a:r>
              <a:rPr lang="fa-IR" sz="2200" dirty="0">
                <a:latin typeface="Arial" pitchFamily="34" charset="0"/>
                <a:cs typeface="B Zar" panose="00000400000000000000" pitchFamily="2" charset="-78"/>
              </a:rPr>
              <a:t>تنوع همگون</a:t>
            </a:r>
            <a:endParaRPr lang="en-US" sz="2200" dirty="0">
              <a:latin typeface="Arial" pitchFamily="34" charset="0"/>
              <a:cs typeface="B Zar" panose="00000400000000000000" pitchFamily="2" charset="-78"/>
            </a:endParaRPr>
          </a:p>
        </p:txBody>
      </p:sp>
      <p:sp>
        <p:nvSpPr>
          <p:cNvPr id="283668" name="Text Box 20"/>
          <p:cNvSpPr txBox="1">
            <a:spLocks noChangeArrowheads="1"/>
          </p:cNvSpPr>
          <p:nvPr/>
        </p:nvSpPr>
        <p:spPr bwMode="auto">
          <a:xfrm>
            <a:off x="4452058" y="4190999"/>
            <a:ext cx="3048000" cy="2462213"/>
          </a:xfrm>
          <a:prstGeom prst="rect">
            <a:avLst/>
          </a:prstGeom>
          <a:noFill/>
          <a:ln w="9525" algn="ctr">
            <a:noFill/>
            <a:miter lim="800000"/>
            <a:headEnd/>
            <a:tailEnd/>
          </a:ln>
        </p:spPr>
        <p:txBody>
          <a:bodyPr>
            <a:spAutoFit/>
          </a:bodyPr>
          <a:lstStyle/>
          <a:p>
            <a:pPr algn="r"/>
            <a:r>
              <a:rPr lang="fa-IR" sz="2200" dirty="0">
                <a:latin typeface="Arial" pitchFamily="34" charset="0"/>
                <a:cs typeface="B Zar" panose="00000400000000000000" pitchFamily="2" charset="-78"/>
              </a:rPr>
              <a:t>يکپارچگی عمودی رو به جلو</a:t>
            </a:r>
          </a:p>
          <a:p>
            <a:pPr algn="r"/>
            <a:r>
              <a:rPr lang="fa-IR" sz="2200" dirty="0">
                <a:latin typeface="Arial" pitchFamily="34" charset="0"/>
                <a:cs typeface="B Zar" panose="00000400000000000000" pitchFamily="2" charset="-78"/>
              </a:rPr>
              <a:t>يکپارچگی عمودی رو به عقب</a:t>
            </a:r>
          </a:p>
          <a:p>
            <a:pPr algn="r"/>
            <a:r>
              <a:rPr lang="fa-IR" sz="2200" dirty="0">
                <a:latin typeface="Arial" pitchFamily="34" charset="0"/>
                <a:cs typeface="B Zar" panose="00000400000000000000" pitchFamily="2" charset="-78"/>
              </a:rPr>
              <a:t>يکپارچگی افقی</a:t>
            </a:r>
          </a:p>
          <a:p>
            <a:pPr algn="r"/>
            <a:r>
              <a:rPr lang="fa-IR" sz="2200" dirty="0">
                <a:latin typeface="Arial" pitchFamily="34" charset="0"/>
                <a:cs typeface="B Zar" panose="00000400000000000000" pitchFamily="2" charset="-78"/>
              </a:rPr>
              <a:t>رسوخ در بازار</a:t>
            </a:r>
          </a:p>
          <a:p>
            <a:pPr algn="r"/>
            <a:r>
              <a:rPr lang="fa-IR" sz="2200" dirty="0">
                <a:latin typeface="Arial" pitchFamily="34" charset="0"/>
                <a:cs typeface="B Zar" panose="00000400000000000000" pitchFamily="2" charset="-78"/>
              </a:rPr>
              <a:t>توسعه بازار</a:t>
            </a:r>
          </a:p>
          <a:p>
            <a:pPr algn="r"/>
            <a:r>
              <a:rPr lang="fa-IR" sz="2200" dirty="0">
                <a:latin typeface="Arial" pitchFamily="34" charset="0"/>
                <a:cs typeface="B Zar" panose="00000400000000000000" pitchFamily="2" charset="-78"/>
              </a:rPr>
              <a:t>توسعه محصول</a:t>
            </a:r>
          </a:p>
          <a:p>
            <a:pPr algn="r"/>
            <a:r>
              <a:rPr lang="fa-IR" sz="2200" dirty="0">
                <a:latin typeface="Arial" pitchFamily="34" charset="0"/>
                <a:cs typeface="B Zar" panose="00000400000000000000" pitchFamily="2" charset="-78"/>
              </a:rPr>
              <a:t>مشارکت</a:t>
            </a:r>
            <a:endParaRPr lang="en-US" sz="2200" dirty="0">
              <a:latin typeface="Arial" pitchFamily="34" charset="0"/>
              <a:cs typeface="B Zar" panose="00000400000000000000" pitchFamily="2" charset="-78"/>
            </a:endParaRPr>
          </a:p>
        </p:txBody>
      </p:sp>
      <p:sp>
        <p:nvSpPr>
          <p:cNvPr id="467989" name="Text Box 21"/>
          <p:cNvSpPr txBox="1">
            <a:spLocks noChangeArrowheads="1"/>
          </p:cNvSpPr>
          <p:nvPr/>
        </p:nvSpPr>
        <p:spPr bwMode="auto">
          <a:xfrm>
            <a:off x="7734419" y="4845049"/>
            <a:ext cx="1066800" cy="579438"/>
          </a:xfrm>
          <a:prstGeom prst="rect">
            <a:avLst/>
          </a:prstGeom>
          <a:noFill/>
          <a:ln w="9525">
            <a:noFill/>
            <a:miter lim="800000"/>
            <a:headEnd/>
            <a:tailEnd/>
          </a:ln>
          <a:effectLst/>
        </p:spPr>
        <p:txBody>
          <a:bodyPr>
            <a:spAutoFit/>
          </a:bodyPr>
          <a:lstStyle/>
          <a:p>
            <a:pPr algn="ctr" rtl="1">
              <a:spcBef>
                <a:spcPct val="50000"/>
              </a:spcBef>
              <a:defRPr/>
            </a:pPr>
            <a:r>
              <a:rPr lang="ar-SA" sz="3200" dirty="0">
                <a:solidFill>
                  <a:schemeClr val="bg1"/>
                </a:solidFill>
                <a:effectLst>
                  <a:outerShdw blurRad="38100" dist="38100" dir="2700000" algn="tl">
                    <a:srgbClr val="C0C0C0"/>
                  </a:outerShdw>
                </a:effectLst>
                <a:latin typeface="Tahoma" pitchFamily="34" charset="0"/>
                <a:cs typeface="Mitra" pitchFamily="2" charset="-78"/>
              </a:rPr>
              <a:t>رقابتی</a:t>
            </a:r>
            <a:endParaRPr lang="en-US" sz="3200" dirty="0">
              <a:solidFill>
                <a:schemeClr val="bg1"/>
              </a:solidFill>
              <a:effectLst>
                <a:outerShdw blurRad="38100" dist="38100" dir="2700000" algn="tl">
                  <a:srgbClr val="C0C0C0"/>
                </a:outerShdw>
              </a:effectLst>
              <a:latin typeface="Tahoma" pitchFamily="34" charset="0"/>
              <a:cs typeface="Mitra" pitchFamily="2" charset="-78"/>
            </a:endParaRPr>
          </a:p>
        </p:txBody>
      </p:sp>
      <p:sp>
        <p:nvSpPr>
          <p:cNvPr id="467990" name="Text Box 22"/>
          <p:cNvSpPr txBox="1">
            <a:spLocks noChangeArrowheads="1"/>
          </p:cNvSpPr>
          <p:nvPr/>
        </p:nvSpPr>
        <p:spPr bwMode="auto">
          <a:xfrm>
            <a:off x="3413765" y="4755840"/>
            <a:ext cx="1066800" cy="584775"/>
          </a:xfrm>
          <a:prstGeom prst="rect">
            <a:avLst/>
          </a:prstGeom>
          <a:noFill/>
          <a:ln w="9525">
            <a:noFill/>
            <a:miter lim="800000"/>
            <a:headEnd/>
            <a:tailEnd/>
          </a:ln>
          <a:effectLst/>
        </p:spPr>
        <p:txBody>
          <a:bodyPr>
            <a:spAutoFit/>
          </a:bodyPr>
          <a:lstStyle/>
          <a:p>
            <a:pPr algn="ctr" rtl="1">
              <a:spcBef>
                <a:spcPct val="50000"/>
              </a:spcBef>
              <a:defRPr/>
            </a:pPr>
            <a:r>
              <a:rPr lang="ar-SA" sz="3200" dirty="0">
                <a:solidFill>
                  <a:schemeClr val="bg1"/>
                </a:solidFill>
                <a:effectLst>
                  <a:outerShdw blurRad="38100" dist="38100" dir="2700000" algn="tl">
                    <a:srgbClr val="C0C0C0"/>
                  </a:outerShdw>
                </a:effectLst>
                <a:latin typeface="Arial" pitchFamily="34" charset="0"/>
                <a:cs typeface="Arial" pitchFamily="34" charset="0"/>
              </a:rPr>
              <a:t>تدافعی</a:t>
            </a:r>
            <a:endParaRPr lang="en-US" sz="3200" dirty="0">
              <a:solidFill>
                <a:schemeClr val="bg1"/>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67982"/>
                                        </p:tgtEl>
                                        <p:attrNameLst>
                                          <p:attrName>style.visibility</p:attrName>
                                        </p:attrNameLst>
                                      </p:cBhvr>
                                      <p:to>
                                        <p:strVal val="visible"/>
                                      </p:to>
                                    </p:set>
                                    <p:animEffect transition="in" filter="fade">
                                      <p:cBhvr>
                                        <p:cTn id="7" dur="800" decel="100000"/>
                                        <p:tgtEl>
                                          <p:spTgt spid="467982"/>
                                        </p:tgtEl>
                                      </p:cBhvr>
                                    </p:animEffect>
                                    <p:anim calcmode="lin" valueType="num">
                                      <p:cBhvr>
                                        <p:cTn id="8" dur="800" decel="100000" fill="hold"/>
                                        <p:tgtEl>
                                          <p:spTgt spid="467982"/>
                                        </p:tgtEl>
                                        <p:attrNameLst>
                                          <p:attrName>style.rotation</p:attrName>
                                        </p:attrNameLst>
                                      </p:cBhvr>
                                      <p:tavLst>
                                        <p:tav tm="0">
                                          <p:val>
                                            <p:fltVal val="-90"/>
                                          </p:val>
                                        </p:tav>
                                        <p:tav tm="100000">
                                          <p:val>
                                            <p:fltVal val="0"/>
                                          </p:val>
                                        </p:tav>
                                      </p:tavLst>
                                    </p:anim>
                                    <p:anim calcmode="lin" valueType="num">
                                      <p:cBhvr>
                                        <p:cTn id="9" dur="800" decel="100000" fill="hold"/>
                                        <p:tgtEl>
                                          <p:spTgt spid="467982"/>
                                        </p:tgtEl>
                                        <p:attrNameLst>
                                          <p:attrName>ppt_x</p:attrName>
                                        </p:attrNameLst>
                                      </p:cBhvr>
                                      <p:tavLst>
                                        <p:tav tm="0">
                                          <p:val>
                                            <p:strVal val="#ppt_x+0.4"/>
                                          </p:val>
                                        </p:tav>
                                        <p:tav tm="100000">
                                          <p:val>
                                            <p:strVal val="#ppt_x-0.05"/>
                                          </p:val>
                                        </p:tav>
                                      </p:tavLst>
                                    </p:anim>
                                    <p:anim calcmode="lin" valueType="num">
                                      <p:cBhvr>
                                        <p:cTn id="10" dur="800" decel="100000" fill="hold"/>
                                        <p:tgtEl>
                                          <p:spTgt spid="4679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79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798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67971"/>
                                        </p:tgtEl>
                                        <p:attrNameLst>
                                          <p:attrName>style.visibility</p:attrName>
                                        </p:attrNameLst>
                                      </p:cBhvr>
                                      <p:to>
                                        <p:strVal val="visible"/>
                                      </p:to>
                                    </p:set>
                                    <p:animEffect transition="in" filter="diamond(in)">
                                      <p:cBhvr>
                                        <p:cTn id="17" dur="2000"/>
                                        <p:tgtEl>
                                          <p:spTgt spid="467971"/>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467986"/>
                                        </p:tgtEl>
                                        <p:attrNameLst>
                                          <p:attrName>style.visibility</p:attrName>
                                        </p:attrNameLst>
                                      </p:cBhvr>
                                      <p:to>
                                        <p:strVal val="visible"/>
                                      </p:to>
                                    </p:set>
                                    <p:animEffect transition="in" filter="fade">
                                      <p:cBhvr>
                                        <p:cTn id="22" dur="800" decel="100000"/>
                                        <p:tgtEl>
                                          <p:spTgt spid="467986"/>
                                        </p:tgtEl>
                                      </p:cBhvr>
                                    </p:animEffect>
                                    <p:anim calcmode="lin" valueType="num">
                                      <p:cBhvr>
                                        <p:cTn id="23" dur="800" decel="100000" fill="hold"/>
                                        <p:tgtEl>
                                          <p:spTgt spid="467986"/>
                                        </p:tgtEl>
                                        <p:attrNameLst>
                                          <p:attrName>style.rotation</p:attrName>
                                        </p:attrNameLst>
                                      </p:cBhvr>
                                      <p:tavLst>
                                        <p:tav tm="0">
                                          <p:val>
                                            <p:fltVal val="-90"/>
                                          </p:val>
                                        </p:tav>
                                        <p:tav tm="100000">
                                          <p:val>
                                            <p:fltVal val="0"/>
                                          </p:val>
                                        </p:tav>
                                      </p:tavLst>
                                    </p:anim>
                                    <p:anim calcmode="lin" valueType="num">
                                      <p:cBhvr>
                                        <p:cTn id="24" dur="800" decel="100000" fill="hold"/>
                                        <p:tgtEl>
                                          <p:spTgt spid="467986"/>
                                        </p:tgtEl>
                                        <p:attrNameLst>
                                          <p:attrName>ppt_x</p:attrName>
                                        </p:attrNameLst>
                                      </p:cBhvr>
                                      <p:tavLst>
                                        <p:tav tm="0">
                                          <p:val>
                                            <p:strVal val="#ppt_x+0.4"/>
                                          </p:val>
                                        </p:tav>
                                        <p:tav tm="100000">
                                          <p:val>
                                            <p:strVal val="#ppt_x-0.05"/>
                                          </p:val>
                                        </p:tav>
                                      </p:tavLst>
                                    </p:anim>
                                    <p:anim calcmode="lin" valueType="num">
                                      <p:cBhvr>
                                        <p:cTn id="25" dur="800" decel="100000" fill="hold"/>
                                        <p:tgtEl>
                                          <p:spTgt spid="46798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46798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467986"/>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467989"/>
                                        </p:tgtEl>
                                        <p:attrNameLst>
                                          <p:attrName>style.visibility</p:attrName>
                                        </p:attrNameLst>
                                      </p:cBhvr>
                                      <p:to>
                                        <p:strVal val="visible"/>
                                      </p:to>
                                    </p:set>
                                    <p:animEffect transition="in" filter="fade">
                                      <p:cBhvr>
                                        <p:cTn id="32" dur="800" decel="100000"/>
                                        <p:tgtEl>
                                          <p:spTgt spid="467989"/>
                                        </p:tgtEl>
                                      </p:cBhvr>
                                    </p:animEffect>
                                    <p:anim calcmode="lin" valueType="num">
                                      <p:cBhvr>
                                        <p:cTn id="33" dur="800" decel="100000" fill="hold"/>
                                        <p:tgtEl>
                                          <p:spTgt spid="467989"/>
                                        </p:tgtEl>
                                        <p:attrNameLst>
                                          <p:attrName>style.rotation</p:attrName>
                                        </p:attrNameLst>
                                      </p:cBhvr>
                                      <p:tavLst>
                                        <p:tav tm="0">
                                          <p:val>
                                            <p:fltVal val="-90"/>
                                          </p:val>
                                        </p:tav>
                                        <p:tav tm="100000">
                                          <p:val>
                                            <p:fltVal val="0"/>
                                          </p:val>
                                        </p:tav>
                                      </p:tavLst>
                                    </p:anim>
                                    <p:anim calcmode="lin" valueType="num">
                                      <p:cBhvr>
                                        <p:cTn id="34" dur="800" decel="100000" fill="hold"/>
                                        <p:tgtEl>
                                          <p:spTgt spid="467989"/>
                                        </p:tgtEl>
                                        <p:attrNameLst>
                                          <p:attrName>ppt_x</p:attrName>
                                        </p:attrNameLst>
                                      </p:cBhvr>
                                      <p:tavLst>
                                        <p:tav tm="0">
                                          <p:val>
                                            <p:strVal val="#ppt_x+0.4"/>
                                          </p:val>
                                        </p:tav>
                                        <p:tav tm="100000">
                                          <p:val>
                                            <p:strVal val="#ppt_x-0.05"/>
                                          </p:val>
                                        </p:tav>
                                      </p:tavLst>
                                    </p:anim>
                                    <p:anim calcmode="lin" valueType="num">
                                      <p:cBhvr>
                                        <p:cTn id="35" dur="800" decel="100000" fill="hold"/>
                                        <p:tgtEl>
                                          <p:spTgt spid="467989"/>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467989"/>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467989"/>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467990"/>
                                        </p:tgtEl>
                                        <p:attrNameLst>
                                          <p:attrName>style.visibility</p:attrName>
                                        </p:attrNameLst>
                                      </p:cBhvr>
                                      <p:to>
                                        <p:strVal val="visible"/>
                                      </p:to>
                                    </p:set>
                                    <p:animEffect transition="in" filter="fade">
                                      <p:cBhvr>
                                        <p:cTn id="42" dur="800" decel="100000"/>
                                        <p:tgtEl>
                                          <p:spTgt spid="467990"/>
                                        </p:tgtEl>
                                      </p:cBhvr>
                                    </p:animEffect>
                                    <p:anim calcmode="lin" valueType="num">
                                      <p:cBhvr>
                                        <p:cTn id="43" dur="800" decel="100000" fill="hold"/>
                                        <p:tgtEl>
                                          <p:spTgt spid="467990"/>
                                        </p:tgtEl>
                                        <p:attrNameLst>
                                          <p:attrName>style.rotation</p:attrName>
                                        </p:attrNameLst>
                                      </p:cBhvr>
                                      <p:tavLst>
                                        <p:tav tm="0">
                                          <p:val>
                                            <p:fltVal val="-90"/>
                                          </p:val>
                                        </p:tav>
                                        <p:tav tm="100000">
                                          <p:val>
                                            <p:fltVal val="0"/>
                                          </p:val>
                                        </p:tav>
                                      </p:tavLst>
                                    </p:anim>
                                    <p:anim calcmode="lin" valueType="num">
                                      <p:cBhvr>
                                        <p:cTn id="44" dur="800" decel="100000" fill="hold"/>
                                        <p:tgtEl>
                                          <p:spTgt spid="467990"/>
                                        </p:tgtEl>
                                        <p:attrNameLst>
                                          <p:attrName>ppt_x</p:attrName>
                                        </p:attrNameLst>
                                      </p:cBhvr>
                                      <p:tavLst>
                                        <p:tav tm="0">
                                          <p:val>
                                            <p:strVal val="#ppt_x+0.4"/>
                                          </p:val>
                                        </p:tav>
                                        <p:tav tm="100000">
                                          <p:val>
                                            <p:strVal val="#ppt_x-0.05"/>
                                          </p:val>
                                        </p:tav>
                                      </p:tavLst>
                                    </p:anim>
                                    <p:anim calcmode="lin" valueType="num">
                                      <p:cBhvr>
                                        <p:cTn id="45" dur="800" decel="100000" fill="hold"/>
                                        <p:tgtEl>
                                          <p:spTgt spid="467990"/>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467990"/>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4679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82" grpId="0"/>
      <p:bldP spid="467986" grpId="0"/>
      <p:bldP spid="467989" grpId="0"/>
      <p:bldP spid="4679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rtl="1"/>
            <a:r>
              <a:rPr lang="fa-IR" dirty="0" smtClean="0"/>
              <a:t>فهرست</a:t>
            </a:r>
            <a:endParaRPr lang="en-US" dirty="0"/>
          </a:p>
        </p:txBody>
      </p:sp>
      <p:sp>
        <p:nvSpPr>
          <p:cNvPr id="3" name="Subtitle 2"/>
          <p:cNvSpPr>
            <a:spLocks noGrp="1"/>
          </p:cNvSpPr>
          <p:nvPr>
            <p:ph sz="half" idx="1"/>
          </p:nvPr>
        </p:nvSpPr>
        <p:spPr>
          <a:xfrm>
            <a:off x="533400" y="2133600"/>
            <a:ext cx="3581400" cy="4495800"/>
          </a:xfrm>
        </p:spPr>
        <p:txBody>
          <a:bodyPr>
            <a:noAutofit/>
          </a:bodyPr>
          <a:lstStyle/>
          <a:p>
            <a:pPr algn="r"/>
            <a:endParaRPr lang="fa-IR" sz="1400" dirty="0" smtClean="0">
              <a:cs typeface="B Zar" panose="00000400000000000000" pitchFamily="2" charset="-78"/>
            </a:endParaRPr>
          </a:p>
          <a:p>
            <a:pPr algn="r" rtl="1">
              <a:buNone/>
            </a:pPr>
            <a:r>
              <a:rPr lang="fa-IR" sz="2800" b="1" dirty="0" smtClean="0">
                <a:cs typeface="B Zar" panose="00000400000000000000" pitchFamily="2" charset="-78"/>
              </a:rPr>
              <a:t>در ابتدا :</a:t>
            </a:r>
          </a:p>
          <a:p>
            <a:pPr marL="514350" indent="-514350" algn="r" rtl="1">
              <a:buAutoNum type="arabicPeriod"/>
            </a:pPr>
            <a:r>
              <a:rPr lang="fa-IR" sz="2800" b="1" dirty="0" smtClean="0">
                <a:cs typeface="B Zar" panose="00000400000000000000" pitchFamily="2" charset="-78"/>
              </a:rPr>
              <a:t>آشنایی با مدیریت استراتژیک </a:t>
            </a:r>
          </a:p>
          <a:p>
            <a:pPr marL="514350" indent="-514350" algn="r" rtl="1">
              <a:buAutoNum type="arabicPeriod"/>
            </a:pPr>
            <a:r>
              <a:rPr lang="fa-IR" sz="2800" b="1" dirty="0" smtClean="0">
                <a:cs typeface="B Zar" panose="00000400000000000000" pitchFamily="2" charset="-78"/>
              </a:rPr>
              <a:t> هولدینگ ها </a:t>
            </a:r>
          </a:p>
          <a:p>
            <a:pPr marL="514350" indent="-514350" algn="r" rtl="1">
              <a:buAutoNum type="arabicPeriod"/>
            </a:pPr>
            <a:r>
              <a:rPr lang="fa-IR" sz="2800" b="1" dirty="0" smtClean="0">
                <a:cs typeface="B Zar" panose="00000400000000000000" pitchFamily="2" charset="-78"/>
              </a:rPr>
              <a:t> سپس معرفی ابزار های زیر </a:t>
            </a:r>
            <a:r>
              <a:rPr lang="en-US" sz="2800" b="1" dirty="0" smtClean="0">
                <a:cs typeface="B Zar" panose="00000400000000000000" pitchFamily="2" charset="-78"/>
              </a:rPr>
              <a:t> :</a:t>
            </a:r>
            <a:endParaRPr lang="fa-IR" sz="2800" b="1" dirty="0" smtClean="0">
              <a:cs typeface="B Zar" panose="00000400000000000000" pitchFamily="2" charset="-78"/>
            </a:endParaRPr>
          </a:p>
          <a:p>
            <a:pPr marL="514350" indent="-514350" algn="r" rtl="1"/>
            <a:r>
              <a:rPr lang="en-US" sz="2800" b="1" dirty="0" smtClean="0">
                <a:cs typeface="B Zar" panose="00000400000000000000" pitchFamily="2" charset="-78"/>
              </a:rPr>
              <a:t>Space matrix</a:t>
            </a:r>
          </a:p>
          <a:p>
            <a:pPr marL="514350" indent="-514350" algn="r" rtl="1"/>
            <a:r>
              <a:rPr lang="en-US" sz="2800" b="1" dirty="0" smtClean="0">
                <a:cs typeface="B Zar" panose="00000400000000000000" pitchFamily="2" charset="-78"/>
              </a:rPr>
              <a:t>BCG </a:t>
            </a:r>
            <a:endParaRPr lang="fa-IR" sz="2800" b="1" dirty="0" smtClean="0">
              <a:cs typeface="B Zar" panose="00000400000000000000" pitchFamily="2" charset="-78"/>
            </a:endParaRPr>
          </a:p>
          <a:p>
            <a:pPr marL="514350" indent="-514350" algn="r" rtl="1">
              <a:buNone/>
            </a:pPr>
            <a:endParaRPr lang="en-US" sz="2800" b="1" dirty="0"/>
          </a:p>
        </p:txBody>
      </p:sp>
      <p:pic>
        <p:nvPicPr>
          <p:cNvPr id="2050" name="Picture 2"/>
          <p:cNvPicPr>
            <a:picLocks noGrp="1" noChangeAspect="1" noChangeArrowheads="1"/>
          </p:cNvPicPr>
          <p:nvPr>
            <p:ph sz="half" idx="2"/>
          </p:nvPr>
        </p:nvPicPr>
        <p:blipFill>
          <a:blip r:embed="rId2" cstate="print"/>
          <a:stretch>
            <a:fillRect/>
          </a:stretch>
        </p:blipFill>
        <p:spPr bwMode="auto">
          <a:xfrm>
            <a:off x="4800600" y="2438400"/>
            <a:ext cx="2543990"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p:cNvSpPr>
            <a:spLocks noGrp="1"/>
          </p:cNvSpPr>
          <p:nvPr>
            <p:ph type="sldNum" sz="quarter" idx="12"/>
          </p:nvPr>
        </p:nvSpPr>
        <p:spPr/>
        <p:txBody>
          <a:bodyPr/>
          <a:lstStyle/>
          <a:p>
            <a:fld id="{2D5AE9F9-C318-4DAC-877F-CC87FD88E47B}" type="slidenum">
              <a:rPr lang="en-US" smtClean="0"/>
              <a:pPr/>
              <a:t>2</a:t>
            </a:fld>
            <a:endParaRPr lang="en-US"/>
          </a:p>
        </p:txBody>
      </p:sp>
    </p:spTree>
    <p:extLst>
      <p:ext uri="{BB962C8B-B14F-4D97-AF65-F5344CB8AC3E}">
        <p14:creationId xmlns:p14="http://schemas.microsoft.com/office/powerpoint/2010/main" xmlns="" val="553275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178904" y="152400"/>
            <a:ext cx="7563678" cy="662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lide Number Placeholder 2"/>
          <p:cNvSpPr>
            <a:spLocks noGrp="1"/>
          </p:cNvSpPr>
          <p:nvPr>
            <p:ph type="sldNum" sz="quarter" idx="12"/>
          </p:nvPr>
        </p:nvSpPr>
        <p:spPr/>
        <p:txBody>
          <a:bodyPr/>
          <a:lstStyle/>
          <a:p>
            <a:fld id="{6D22F896-40B5-4ADD-8801-0D06FADFA095}"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b="1" dirty="0" smtClean="0">
                <a:solidFill>
                  <a:schemeClr val="tx1"/>
                </a:solidFill>
                <a:cs typeface="2  Nazanin" panose="00000700000000000000" pitchFamily="2" charset="-78"/>
              </a:rPr>
              <a:t>ابعاد استراتژیک داخلی</a:t>
            </a:r>
            <a:r>
              <a:rPr lang="fa-IR" b="1" dirty="0" smtClean="0">
                <a:solidFill>
                  <a:schemeClr val="tx1"/>
                </a:solidFill>
              </a:rPr>
              <a:t/>
            </a:r>
            <a:br>
              <a:rPr lang="fa-IR" b="1" dirty="0" smtClean="0">
                <a:solidFill>
                  <a:schemeClr val="tx1"/>
                </a:solidFill>
              </a:rPr>
            </a:b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21</a:t>
            </a:fld>
            <a:endParaRPr lang="en-US" dirty="0"/>
          </a:p>
        </p:txBody>
      </p:sp>
      <p:sp>
        <p:nvSpPr>
          <p:cNvPr id="3" name="Content Placeholder 2"/>
          <p:cNvSpPr>
            <a:spLocks noGrp="1"/>
          </p:cNvSpPr>
          <p:nvPr>
            <p:ph idx="4294967295"/>
          </p:nvPr>
        </p:nvSpPr>
        <p:spPr>
          <a:xfrm>
            <a:off x="381000" y="2057400"/>
            <a:ext cx="7391400" cy="4800600"/>
          </a:xfrm>
        </p:spPr>
        <p:txBody>
          <a:bodyPr>
            <a:normAutofit/>
          </a:bodyPr>
          <a:lstStyle/>
          <a:p>
            <a:pPr algn="just" rtl="1">
              <a:buNone/>
            </a:pPr>
            <a:r>
              <a:rPr lang="fa-IR" sz="3200" b="1" dirty="0" smtClean="0">
                <a:cs typeface="B Nazanin" pitchFamily="2" charset="-78"/>
              </a:rPr>
              <a:t>   </a:t>
            </a:r>
            <a:r>
              <a:rPr lang="fa-IR" sz="3200" b="1" dirty="0" smtClean="0">
                <a:cs typeface="B Zar" panose="00000400000000000000" pitchFamily="2" charset="-78"/>
              </a:rPr>
              <a:t>     1. قدرت مالی </a:t>
            </a:r>
            <a:r>
              <a:rPr lang="en-US" sz="3200" b="1" dirty="0" smtClean="0">
                <a:cs typeface="B Zar" panose="00000400000000000000" pitchFamily="2" charset="-78"/>
              </a:rPr>
              <a:t>FS </a:t>
            </a:r>
          </a:p>
          <a:p>
            <a:pPr algn="just" rtl="1">
              <a:buNone/>
            </a:pPr>
            <a:r>
              <a:rPr lang="en-US" sz="2800" dirty="0" smtClean="0">
                <a:cs typeface="B Zar" panose="00000400000000000000" pitchFamily="2" charset="-78"/>
              </a:rPr>
              <a:t> </a:t>
            </a:r>
            <a:r>
              <a:rPr lang="fa-IR" sz="2800" dirty="0" smtClean="0">
                <a:cs typeface="B Zar" panose="00000400000000000000" pitchFamily="2" charset="-78"/>
              </a:rPr>
              <a:t>این شامل همه موارد مرتبط با  امور مالی این شرکت :</a:t>
            </a:r>
          </a:p>
          <a:p>
            <a:pPr algn="just" rtl="1"/>
            <a:r>
              <a:rPr lang="fa-IR" sz="2800" dirty="0" smtClean="0">
                <a:cs typeface="B Zar" panose="00000400000000000000" pitchFamily="2" charset="-78"/>
              </a:rPr>
              <a:t>بازگشت سرمایه </a:t>
            </a:r>
            <a:r>
              <a:rPr lang="en-US" sz="2800" dirty="0" smtClean="0">
                <a:cs typeface="B Zar" panose="00000400000000000000" pitchFamily="2" charset="-78"/>
              </a:rPr>
              <a:t>ROI</a:t>
            </a:r>
            <a:r>
              <a:rPr lang="fa-IR" sz="2800" dirty="0" smtClean="0">
                <a:cs typeface="B Zar" panose="00000400000000000000" pitchFamily="2" charset="-78"/>
              </a:rPr>
              <a:t>:</a:t>
            </a:r>
          </a:p>
          <a:p>
            <a:pPr algn="just" rtl="1">
              <a:buNone/>
            </a:pPr>
            <a:r>
              <a:rPr lang="fa-IR" sz="2800" dirty="0" smtClean="0">
                <a:cs typeface="B Zar" panose="00000400000000000000" pitchFamily="2" charset="-78"/>
              </a:rPr>
              <a:t>چه مقدار پول از هر واحد از پول سرمایه گذاری شده برگشته است. </a:t>
            </a:r>
          </a:p>
          <a:p>
            <a:pPr algn="just" rtl="1"/>
            <a:r>
              <a:rPr lang="fa-IR" sz="2800" dirty="0" smtClean="0">
                <a:cs typeface="B Zar" panose="00000400000000000000" pitchFamily="2" charset="-78"/>
              </a:rPr>
              <a:t>نقدینگی : </a:t>
            </a:r>
          </a:p>
          <a:p>
            <a:pPr algn="just" rtl="1">
              <a:buNone/>
            </a:pPr>
            <a:r>
              <a:rPr lang="fa-IR" sz="2800" dirty="0" smtClean="0">
                <a:cs typeface="B Zar" panose="00000400000000000000" pitchFamily="2" charset="-78"/>
              </a:rPr>
              <a:t>چگونه یک شرکت می تواند همه دارایی خود را به جریان نقدی تبدیل کند .</a:t>
            </a:r>
          </a:p>
          <a:p>
            <a:pPr algn="just" rtl="1">
              <a:buNone/>
            </a:pPr>
            <a:r>
              <a:rPr lang="fa-IR" sz="2800" dirty="0" smtClean="0">
                <a:cs typeface="B Zar" panose="00000400000000000000" pitchFamily="2" charset="-78"/>
              </a:rPr>
              <a:t> هر یک از این متغیر ها یک مقدار عددی از 1 (بدترین) تا 6 (بهترین) با توجه به درک ما از این شرکت چقدر خوب انجام شده است با توجه به  متغیر.</a:t>
            </a:r>
            <a:endParaRPr lang="en-US" sz="2800" dirty="0">
              <a:cs typeface="B Zar"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400" b="1" dirty="0" smtClean="0">
                <a:solidFill>
                  <a:schemeClr val="tx1"/>
                </a:solidFill>
                <a:cs typeface="2  Nazanin" panose="00000700000000000000" pitchFamily="2" charset="-78"/>
              </a:rPr>
              <a:t>ابعاد استراتژیک داخلی</a:t>
            </a:r>
            <a:r>
              <a:rPr lang="fa-IR" b="1" dirty="0" smtClean="0">
                <a:solidFill>
                  <a:schemeClr val="tx1"/>
                </a:solidFill>
              </a:rPr>
              <a:t/>
            </a:r>
            <a:br>
              <a:rPr lang="fa-IR" b="1" dirty="0" smtClean="0">
                <a:solidFill>
                  <a:schemeClr val="tx1"/>
                </a:solidFill>
              </a:rPr>
            </a:b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22</a:t>
            </a:fld>
            <a:endParaRPr lang="en-US" dirty="0"/>
          </a:p>
        </p:txBody>
      </p:sp>
      <p:sp>
        <p:nvSpPr>
          <p:cNvPr id="3" name="Content Placeholder 2"/>
          <p:cNvSpPr>
            <a:spLocks noGrp="1"/>
          </p:cNvSpPr>
          <p:nvPr>
            <p:ph idx="4294967295"/>
          </p:nvPr>
        </p:nvSpPr>
        <p:spPr>
          <a:xfrm>
            <a:off x="685800" y="2209800"/>
            <a:ext cx="6629400" cy="4059238"/>
          </a:xfrm>
        </p:spPr>
        <p:txBody>
          <a:bodyPr>
            <a:normAutofit/>
          </a:bodyPr>
          <a:lstStyle/>
          <a:p>
            <a:pPr algn="just" rtl="1">
              <a:buNone/>
            </a:pPr>
            <a:r>
              <a:rPr lang="fa-IR" sz="3200" dirty="0" smtClean="0">
                <a:solidFill>
                  <a:schemeClr val="bg1"/>
                </a:solidFill>
                <a:cs typeface="B Zar" panose="00000400000000000000" pitchFamily="2" charset="-78"/>
              </a:rPr>
              <a:t>2. مزیت رقابتی</a:t>
            </a:r>
            <a:r>
              <a:rPr lang="en-US" sz="3200" dirty="0" smtClean="0">
                <a:solidFill>
                  <a:schemeClr val="bg1"/>
                </a:solidFill>
                <a:cs typeface="B Zar" panose="00000400000000000000" pitchFamily="2" charset="-78"/>
              </a:rPr>
              <a:t>_ </a:t>
            </a:r>
            <a:r>
              <a:rPr lang="fa-IR" sz="3200" dirty="0" smtClean="0">
                <a:solidFill>
                  <a:schemeClr val="bg1"/>
                </a:solidFill>
                <a:cs typeface="B Zar" panose="00000400000000000000" pitchFamily="2" charset="-78"/>
              </a:rPr>
              <a:t> </a:t>
            </a:r>
            <a:r>
              <a:rPr lang="en-US" sz="3200" dirty="0" smtClean="0">
                <a:solidFill>
                  <a:schemeClr val="bg1"/>
                </a:solidFill>
                <a:cs typeface="B Zar" panose="00000400000000000000" pitchFamily="2" charset="-78"/>
              </a:rPr>
              <a:t>CA</a:t>
            </a:r>
          </a:p>
          <a:p>
            <a:pPr algn="just" rtl="1">
              <a:buFont typeface="Wingdings" pitchFamily="2" charset="2"/>
              <a:buChar char="Ø"/>
            </a:pPr>
            <a:r>
              <a:rPr lang="fa-IR" sz="2800" dirty="0" smtClean="0">
                <a:cs typeface="B Zar" panose="00000400000000000000" pitchFamily="2" charset="-78"/>
              </a:rPr>
              <a:t>سهم بازار</a:t>
            </a:r>
          </a:p>
          <a:p>
            <a:pPr algn="just" rtl="1">
              <a:buFont typeface="Wingdings" pitchFamily="2" charset="2"/>
              <a:buChar char="Ø"/>
            </a:pPr>
            <a:r>
              <a:rPr lang="fa-IR" sz="2800" dirty="0" smtClean="0">
                <a:cs typeface="B Zar" panose="00000400000000000000" pitchFamily="2" charset="-78"/>
              </a:rPr>
              <a:t>کیفیت محصول</a:t>
            </a:r>
          </a:p>
          <a:p>
            <a:pPr algn="just" rtl="1">
              <a:buFont typeface="Wingdings" pitchFamily="2" charset="2"/>
              <a:buChar char="Ø"/>
            </a:pPr>
            <a:r>
              <a:rPr lang="fa-IR" sz="2800" dirty="0" smtClean="0">
                <a:cs typeface="B Zar" panose="00000400000000000000" pitchFamily="2" charset="-78"/>
              </a:rPr>
              <a:t> چرخه عمر محصول</a:t>
            </a:r>
          </a:p>
          <a:p>
            <a:pPr algn="just" rtl="1">
              <a:buFont typeface="Wingdings" pitchFamily="2" charset="2"/>
              <a:buChar char="Ø"/>
            </a:pPr>
            <a:r>
              <a:rPr lang="fa-IR" sz="2800" dirty="0" smtClean="0">
                <a:cs typeface="B Zar" panose="00000400000000000000" pitchFamily="2" charset="-78"/>
              </a:rPr>
              <a:t>وفاداری مشتری</a:t>
            </a:r>
          </a:p>
          <a:p>
            <a:pPr algn="just" rtl="1">
              <a:buFont typeface="Wingdings" pitchFamily="2" charset="2"/>
              <a:buChar char="Ø"/>
            </a:pPr>
            <a:r>
              <a:rPr lang="fa-IR" sz="2800" dirty="0" smtClean="0">
                <a:cs typeface="B Zar" panose="00000400000000000000" pitchFamily="2" charset="-78"/>
              </a:rPr>
              <a:t> دانش </a:t>
            </a:r>
          </a:p>
          <a:p>
            <a:pPr algn="just" rtl="1">
              <a:buFont typeface="Wingdings" pitchFamily="2" charset="2"/>
              <a:buChar char="Ø"/>
            </a:pPr>
            <a:r>
              <a:rPr lang="fa-IR" sz="2800" dirty="0" smtClean="0">
                <a:cs typeface="B Zar" panose="00000400000000000000" pitchFamily="2" charset="-78"/>
              </a:rPr>
              <a:t> قدرت شرکت  از تامین کنندگان و واسطه آن برخی از متغیرهای در نظر گرفته شده است. </a:t>
            </a:r>
          </a:p>
          <a:p>
            <a:pPr algn="r" rtl="1">
              <a:buFont typeface="Wingdings" pitchFamily="2" charset="2"/>
              <a:buChar char="Ø"/>
            </a:pPr>
            <a:endParaRPr lang="fa-IR" sz="2800" dirty="0" smtClean="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800" dirty="0" smtClean="0">
                <a:cs typeface="2  Nazanin" panose="00000700000000000000" pitchFamily="2" charset="-78"/>
              </a:rPr>
              <a:t>نکته</a:t>
            </a:r>
            <a:endParaRPr lang="en-US" sz="4800" dirty="0">
              <a:cs typeface="2  Nazanin" panose="00000700000000000000" pitchFamily="2" charset="-78"/>
            </a:endParaRPr>
          </a:p>
        </p:txBody>
      </p:sp>
      <p:sp>
        <p:nvSpPr>
          <p:cNvPr id="3" name="Content Placeholder 2"/>
          <p:cNvSpPr>
            <a:spLocks noGrp="1"/>
          </p:cNvSpPr>
          <p:nvPr>
            <p:ph idx="1"/>
          </p:nvPr>
        </p:nvSpPr>
        <p:spPr>
          <a:xfrm>
            <a:off x="1046205" y="3048000"/>
            <a:ext cx="5867401" cy="2616127"/>
          </a:xfrm>
        </p:spPr>
        <p:txBody>
          <a:bodyPr>
            <a:normAutofit/>
          </a:bodyPr>
          <a:lstStyle/>
          <a:p>
            <a:pPr algn="just" rtl="1"/>
            <a:r>
              <a:rPr lang="fa-IR" sz="3200" dirty="0">
                <a:cs typeface="B Zar" panose="00000400000000000000" pitchFamily="2" charset="-78"/>
              </a:rPr>
              <a:t>همانطور که در دیگر ابعاد استراتژیک داخلی، هر متغیر در نظر گرفته شده </a:t>
            </a:r>
            <a:r>
              <a:rPr lang="fa-IR" sz="3200" dirty="0" smtClean="0">
                <a:cs typeface="B Zar" panose="00000400000000000000" pitchFamily="2" charset="-78"/>
              </a:rPr>
              <a:t>، </a:t>
            </a:r>
            <a:r>
              <a:rPr lang="fa-IR" sz="3200" dirty="0">
                <a:cs typeface="B Zar" panose="00000400000000000000" pitchFamily="2" charset="-78"/>
              </a:rPr>
              <a:t>یک مقدار عددی است، </a:t>
            </a:r>
            <a:r>
              <a:rPr lang="en-US" sz="3200" dirty="0">
                <a:cs typeface="B Zar" panose="00000400000000000000" pitchFamily="2" charset="-78"/>
              </a:rPr>
              <a:t> </a:t>
            </a:r>
            <a:r>
              <a:rPr lang="fa-IR" sz="3200" dirty="0">
                <a:cs typeface="B Zar" panose="00000400000000000000" pitchFamily="2" charset="-78"/>
              </a:rPr>
              <a:t>در این مورد نیز اعداد از 1- (که بهترین) تا 6- (که بدترین) </a:t>
            </a:r>
            <a:r>
              <a:rPr lang="fa-IR" sz="3200" dirty="0" smtClean="0">
                <a:cs typeface="B Zar" panose="00000400000000000000" pitchFamily="2" charset="-78"/>
              </a:rPr>
              <a:t>در نظر گرفته شده است.</a:t>
            </a:r>
            <a:endParaRPr lang="en-US" sz="3200" dirty="0">
              <a:cs typeface="B Zar" panose="00000400000000000000" pitchFamily="2" charset="-78"/>
            </a:endParaRPr>
          </a:p>
          <a:p>
            <a:pPr algn="just" rtl="1"/>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23</a:t>
            </a:fld>
            <a:endParaRPr lang="en-US"/>
          </a:p>
        </p:txBody>
      </p:sp>
    </p:spTree>
    <p:extLst>
      <p:ext uri="{BB962C8B-B14F-4D97-AF65-F5344CB8AC3E}">
        <p14:creationId xmlns:p14="http://schemas.microsoft.com/office/powerpoint/2010/main" xmlns="" val="4228398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smtClean="0">
                <a:solidFill>
                  <a:schemeClr val="tx1"/>
                </a:solidFill>
                <a:cs typeface="2  Nazanin" panose="00000700000000000000" pitchFamily="2" charset="-78"/>
              </a:rPr>
              <a:t>ابعاد استراتژیک خارجی</a:t>
            </a:r>
            <a:endParaRPr lang="en-US" sz="4000" b="1" dirty="0">
              <a:solidFill>
                <a:schemeClr val="tx1"/>
              </a:solidFill>
              <a:cs typeface="2  Nazanin" panose="00000700000000000000" pitchFamily="2" charset="-78"/>
            </a:endParaRPr>
          </a:p>
        </p:txBody>
      </p:sp>
      <p:sp>
        <p:nvSpPr>
          <p:cNvPr id="3" name="Content Placeholder 2"/>
          <p:cNvSpPr>
            <a:spLocks noGrp="1"/>
          </p:cNvSpPr>
          <p:nvPr>
            <p:ph idx="1"/>
          </p:nvPr>
        </p:nvSpPr>
        <p:spPr/>
        <p:txBody>
          <a:bodyPr>
            <a:noAutofit/>
          </a:bodyPr>
          <a:lstStyle/>
          <a:p>
            <a:pPr marL="596646" indent="-514350" algn="r" rtl="1">
              <a:buAutoNum type="arabicPeriod"/>
            </a:pPr>
            <a:r>
              <a:rPr lang="fa-IR" sz="2800" dirty="0" smtClean="0">
                <a:solidFill>
                  <a:schemeClr val="bg1"/>
                </a:solidFill>
                <a:cs typeface="B Zar" panose="00000400000000000000" pitchFamily="2" charset="-78"/>
              </a:rPr>
              <a:t>قدرت صنعت-</a:t>
            </a:r>
            <a:r>
              <a:rPr lang="en-US" sz="2800" dirty="0" smtClean="0">
                <a:solidFill>
                  <a:schemeClr val="bg1"/>
                </a:solidFill>
                <a:cs typeface="B Zar" panose="00000400000000000000" pitchFamily="2" charset="-78"/>
              </a:rPr>
              <a:t> IS</a:t>
            </a:r>
          </a:p>
          <a:p>
            <a:pPr marL="596646" indent="-514350" algn="r" rtl="1">
              <a:buNone/>
            </a:pPr>
            <a:r>
              <a:rPr lang="fa-IR" sz="2800" dirty="0" smtClean="0">
                <a:cs typeface="B Zar" panose="00000400000000000000" pitchFamily="2" charset="-78"/>
              </a:rPr>
              <a:t>این نیروهای خارجی که متعلق به صنعت که در آن شرکت  فعالیت های خود را توسعه می دهد. متغیرها:  </a:t>
            </a:r>
          </a:p>
          <a:p>
            <a:pPr marL="596646" indent="-514350" algn="r" rtl="1">
              <a:buFont typeface="Wingdings" pitchFamily="2" charset="2"/>
              <a:buChar char="Ø"/>
            </a:pPr>
            <a:r>
              <a:rPr lang="fa-IR" sz="2800" dirty="0" smtClean="0">
                <a:cs typeface="B Zar" panose="00000400000000000000" pitchFamily="2" charset="-78"/>
              </a:rPr>
              <a:t>پتانسیل رشد</a:t>
            </a:r>
          </a:p>
          <a:p>
            <a:pPr marL="596646" indent="-514350" algn="r" rtl="1">
              <a:buFont typeface="Wingdings" pitchFamily="2" charset="2"/>
              <a:buChar char="Ø"/>
            </a:pPr>
            <a:r>
              <a:rPr lang="fa-IR" sz="2800" dirty="0" smtClean="0">
                <a:cs typeface="B Zar" panose="00000400000000000000" pitchFamily="2" charset="-78"/>
              </a:rPr>
              <a:t> پتانسیل سود</a:t>
            </a:r>
          </a:p>
          <a:p>
            <a:pPr marL="596646" indent="-514350" algn="r" rtl="1">
              <a:buFont typeface="Wingdings" pitchFamily="2" charset="2"/>
              <a:buChar char="Ø"/>
            </a:pPr>
            <a:r>
              <a:rPr lang="fa-IR" sz="2800" dirty="0" smtClean="0">
                <a:cs typeface="B Zar" panose="00000400000000000000" pitchFamily="2" charset="-78"/>
              </a:rPr>
              <a:t> ثبات مالی</a:t>
            </a:r>
          </a:p>
          <a:p>
            <a:pPr marL="596646" indent="-514350" algn="r" rtl="1">
              <a:buFont typeface="Wingdings" pitchFamily="2" charset="2"/>
              <a:buChar char="Ø"/>
            </a:pPr>
            <a:r>
              <a:rPr lang="fa-IR" sz="2800" dirty="0" smtClean="0">
                <a:cs typeface="B Zar" panose="00000400000000000000" pitchFamily="2" charset="-78"/>
              </a:rPr>
              <a:t> استفاده از منابع و بهره وری .</a:t>
            </a:r>
          </a:p>
          <a:p>
            <a:pPr marL="596646" indent="-514350" algn="r" rtl="1">
              <a:buNone/>
            </a:pPr>
            <a:r>
              <a:rPr lang="fa-IR" sz="2800" dirty="0" smtClean="0">
                <a:cs typeface="B Zar" panose="00000400000000000000" pitchFamily="2" charset="-78"/>
              </a:rPr>
              <a:t> همچنین، در این بعد هر یک از این متغیرها است با توجه به نمره ای که از 1 (بدتر) می رود تا 6 (بهترین).</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b="1" dirty="0" smtClean="0">
                <a:solidFill>
                  <a:schemeClr val="tx1"/>
                </a:solidFill>
              </a:rPr>
              <a:t>ابعاد استراتژیک خارجی</a:t>
            </a:r>
            <a:endParaRPr lang="en-US" sz="3200" b="1" dirty="0">
              <a:solidFill>
                <a:schemeClr val="tx1"/>
              </a:solidFill>
            </a:endParaRPr>
          </a:p>
        </p:txBody>
      </p:sp>
      <p:sp>
        <p:nvSpPr>
          <p:cNvPr id="3" name="Content Placeholder 2"/>
          <p:cNvSpPr>
            <a:spLocks noGrp="1"/>
          </p:cNvSpPr>
          <p:nvPr>
            <p:ph idx="1"/>
          </p:nvPr>
        </p:nvSpPr>
        <p:spPr/>
        <p:txBody>
          <a:bodyPr>
            <a:noAutofit/>
          </a:bodyPr>
          <a:lstStyle/>
          <a:p>
            <a:pPr algn="r" rtl="1">
              <a:buNone/>
            </a:pPr>
            <a:r>
              <a:rPr lang="fa-IR" sz="3200" dirty="0" smtClean="0">
                <a:solidFill>
                  <a:schemeClr val="bg1"/>
                </a:solidFill>
                <a:cs typeface="B Nazanin" pitchFamily="2" charset="-78"/>
              </a:rPr>
              <a:t>2. ثبات محیط _ </a:t>
            </a:r>
            <a:r>
              <a:rPr lang="en-US" sz="3200" dirty="0" smtClean="0">
                <a:solidFill>
                  <a:schemeClr val="bg1"/>
                </a:solidFill>
                <a:cs typeface="B Nazanin" pitchFamily="2" charset="-78"/>
              </a:rPr>
              <a:t>ES</a:t>
            </a:r>
            <a:endParaRPr lang="fa-IR" sz="3200" dirty="0" smtClean="0">
              <a:solidFill>
                <a:schemeClr val="bg1"/>
              </a:solidFill>
              <a:cs typeface="B Nazanin" pitchFamily="2" charset="-78"/>
            </a:endParaRPr>
          </a:p>
          <a:p>
            <a:pPr algn="r" rtl="1">
              <a:buNone/>
            </a:pPr>
            <a:r>
              <a:rPr lang="en-US" sz="2800" dirty="0" smtClean="0">
                <a:cs typeface="B Nazanin" pitchFamily="2" charset="-78"/>
              </a:rPr>
              <a:t>. </a:t>
            </a:r>
            <a:r>
              <a:rPr lang="fa-IR" sz="2800" dirty="0" smtClean="0">
                <a:cs typeface="B Nazanin" pitchFamily="2" charset="-78"/>
              </a:rPr>
              <a:t>این که چقدر محیط بازاری که شرکت در آن است، با ثبات است.متغیرهایی  مثل :</a:t>
            </a:r>
          </a:p>
          <a:p>
            <a:pPr algn="r" rtl="1">
              <a:buFont typeface="Wingdings" pitchFamily="2" charset="2"/>
              <a:buChar char="Ø"/>
            </a:pPr>
            <a:r>
              <a:rPr lang="fa-IR" sz="2800" dirty="0" smtClean="0">
                <a:cs typeface="B Nazanin" pitchFamily="2" charset="-78"/>
              </a:rPr>
              <a:t> نرخ تغییرات تکنولوژیکی</a:t>
            </a:r>
          </a:p>
          <a:p>
            <a:pPr algn="r" rtl="1">
              <a:buFont typeface="Wingdings" pitchFamily="2" charset="2"/>
              <a:buChar char="Ø"/>
            </a:pPr>
            <a:r>
              <a:rPr lang="fa-IR" sz="2800" dirty="0" smtClean="0">
                <a:cs typeface="B Nazanin" pitchFamily="2" charset="-78"/>
              </a:rPr>
              <a:t> تورم</a:t>
            </a:r>
          </a:p>
          <a:p>
            <a:pPr algn="r" rtl="1">
              <a:buFont typeface="Wingdings" pitchFamily="2" charset="2"/>
              <a:buChar char="Ø"/>
            </a:pPr>
            <a:r>
              <a:rPr lang="fa-IR" sz="2800" dirty="0" smtClean="0">
                <a:cs typeface="B Nazanin" pitchFamily="2" charset="-78"/>
              </a:rPr>
              <a:t> تغییرات تقاضا</a:t>
            </a:r>
          </a:p>
        </p:txBody>
      </p:sp>
      <p:sp>
        <p:nvSpPr>
          <p:cNvPr id="4" name="Slide Number Placeholder 3"/>
          <p:cNvSpPr>
            <a:spLocks noGrp="1"/>
          </p:cNvSpPr>
          <p:nvPr>
            <p:ph type="sldNum" sz="quarter" idx="12"/>
          </p:nvPr>
        </p:nvSpPr>
        <p:spPr/>
        <p:txBody>
          <a:bodyPr/>
          <a:lstStyle/>
          <a:p>
            <a:fld id="{6D22F896-40B5-4ADD-8801-0D06FADFA095}"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990601" y="2590799"/>
            <a:ext cx="5867400" cy="3345389"/>
          </a:xfrm>
        </p:spPr>
        <p:txBody>
          <a:bodyPr>
            <a:normAutofit lnSpcReduction="10000"/>
          </a:bodyPr>
          <a:lstStyle/>
          <a:p>
            <a:pPr algn="just" rtl="1">
              <a:buFont typeface="Wingdings" pitchFamily="2" charset="2"/>
              <a:buChar char="Ø"/>
            </a:pPr>
            <a:r>
              <a:rPr lang="fa-IR" dirty="0">
                <a:cs typeface="B Nazanin" pitchFamily="2" charset="-78"/>
              </a:rPr>
              <a:t> </a:t>
            </a:r>
            <a:r>
              <a:rPr lang="fa-IR" sz="3200" dirty="0">
                <a:cs typeface="B Zar" panose="00000400000000000000" pitchFamily="2" charset="-78"/>
              </a:rPr>
              <a:t>محدوده قیمت از محصولات رقیب</a:t>
            </a:r>
          </a:p>
          <a:p>
            <a:pPr algn="just" rtl="1">
              <a:buFont typeface="Wingdings" pitchFamily="2" charset="2"/>
              <a:buChar char="Ø"/>
            </a:pPr>
            <a:r>
              <a:rPr lang="fa-IR" sz="3200" dirty="0">
                <a:cs typeface="B Zar" panose="00000400000000000000" pitchFamily="2" charset="-78"/>
              </a:rPr>
              <a:t>خطرات ناشی از صنعت </a:t>
            </a:r>
          </a:p>
          <a:p>
            <a:pPr algn="just" rtl="1">
              <a:buFont typeface="Wingdings" pitchFamily="2" charset="2"/>
              <a:buChar char="Ø"/>
            </a:pPr>
            <a:r>
              <a:rPr lang="fa-IR" sz="3200" dirty="0">
                <a:cs typeface="B Zar" panose="00000400000000000000" pitchFamily="2" charset="-78"/>
              </a:rPr>
              <a:t> موانع را برای ورود و یا خروج از بازار در نظر گرفته شده.</a:t>
            </a:r>
          </a:p>
          <a:p>
            <a:pPr algn="just" rtl="1">
              <a:buFont typeface="Wingdings" pitchFamily="2" charset="2"/>
              <a:buChar char="Ø"/>
            </a:pPr>
            <a:r>
              <a:rPr lang="fa-IR" sz="3200" dirty="0">
                <a:cs typeface="B Zar" panose="00000400000000000000" pitchFamily="2" charset="-78"/>
              </a:rPr>
              <a:t>نمره از 1-(بهترین) تا 6- (بدترین) است که به هر یک از متغیرهای در نظر گرفته شده است.</a:t>
            </a:r>
            <a:endParaRPr lang="en-US" sz="3200" dirty="0">
              <a:cs typeface="B Zar" panose="00000400000000000000" pitchFamily="2" charset="-78"/>
            </a:endParaRPr>
          </a:p>
          <a:p>
            <a:endParaRPr lang="en-US" dirty="0"/>
          </a:p>
        </p:txBody>
      </p:sp>
      <p:sp>
        <p:nvSpPr>
          <p:cNvPr id="4" name="Slide Number Placeholder 3"/>
          <p:cNvSpPr>
            <a:spLocks noGrp="1"/>
          </p:cNvSpPr>
          <p:nvPr>
            <p:ph type="sldNum" sz="quarter" idx="12"/>
          </p:nvPr>
        </p:nvSpPr>
        <p:spPr/>
        <p:txBody>
          <a:bodyPr/>
          <a:lstStyle/>
          <a:p>
            <a:fld id="{2D5AE9F9-C318-4DAC-877F-CC87FD88E47B}" type="slidenum">
              <a:rPr lang="en-US" smtClean="0"/>
              <a:pPr/>
              <a:t>26</a:t>
            </a:fld>
            <a:endParaRPr lang="en-US"/>
          </a:p>
        </p:txBody>
      </p:sp>
    </p:spTree>
    <p:extLst>
      <p:ext uri="{BB962C8B-B14F-4D97-AF65-F5344CB8AC3E}">
        <p14:creationId xmlns:p14="http://schemas.microsoft.com/office/powerpoint/2010/main" xmlns="" val="79698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27</a:t>
            </a:fld>
            <a:endParaRPr lang="en-US" dirty="0"/>
          </a:p>
        </p:txBody>
      </p:sp>
      <p:pic>
        <p:nvPicPr>
          <p:cNvPr id="2050" name="Picture 2"/>
          <p:cNvPicPr>
            <a:picLocks noGrp="1" noChangeAspect="1" noChangeArrowheads="1"/>
          </p:cNvPicPr>
          <p:nvPr>
            <p:ph idx="4294967295"/>
          </p:nvPr>
        </p:nvPicPr>
        <p:blipFill>
          <a:blip r:embed="rId2" cstate="print"/>
          <a:srcRect/>
          <a:stretch>
            <a:fillRect/>
          </a:stretch>
        </p:blipFill>
        <p:spPr bwMode="auto">
          <a:xfrm>
            <a:off x="304800" y="609600"/>
            <a:ext cx="7216775" cy="58785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cs typeface="2  Nazanin" panose="00000700000000000000" pitchFamily="2" charset="-78"/>
              </a:rPr>
              <a:t>نحوه ترسیم </a:t>
            </a:r>
            <a:endParaRPr lang="en-US" sz="4000" dirty="0">
              <a:cs typeface="2  Nazanin" panose="00000700000000000000" pitchFamily="2" charset="-78"/>
            </a:endParaRPr>
          </a:p>
        </p:txBody>
      </p:sp>
      <p:pic>
        <p:nvPicPr>
          <p:cNvPr id="4098" name="Picture 2"/>
          <p:cNvPicPr>
            <a:picLocks noGrp="1" noChangeAspect="1" noChangeArrowheads="1"/>
          </p:cNvPicPr>
          <p:nvPr>
            <p:ph idx="1"/>
          </p:nvPr>
        </p:nvPicPr>
        <p:blipFill>
          <a:blip r:embed="rId2" cstate="print"/>
          <a:stretch>
            <a:fillRect/>
          </a:stretch>
        </p:blipFill>
        <p:spPr bwMode="auto">
          <a:xfrm>
            <a:off x="685800" y="2209800"/>
            <a:ext cx="6477000" cy="4419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p:cNvSpPr>
            <a:spLocks noGrp="1"/>
          </p:cNvSpPr>
          <p:nvPr>
            <p:ph type="sldNum" sz="quarter" idx="12"/>
          </p:nvPr>
        </p:nvSpPr>
        <p:spPr/>
        <p:txBody>
          <a:bodyPr/>
          <a:lstStyle/>
          <a:p>
            <a:fld id="{6D22F896-40B5-4ADD-8801-0D06FADFA095}"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نحوه ترسیم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29</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31639" y="2126136"/>
            <a:ext cx="6705600" cy="46556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cs typeface="B Nazanin" pitchFamily="2" charset="-78"/>
              </a:rPr>
              <a:t>مقدمه</a:t>
            </a:r>
            <a:endParaRPr lang="en-US" sz="4400" dirty="0">
              <a:cs typeface="B Nazanin" pitchFamily="2" charset="-78"/>
            </a:endParaRPr>
          </a:p>
        </p:txBody>
      </p:sp>
      <p:sp>
        <p:nvSpPr>
          <p:cNvPr id="3" name="Content Placeholder 2"/>
          <p:cNvSpPr>
            <a:spLocks noGrp="1"/>
          </p:cNvSpPr>
          <p:nvPr>
            <p:ph idx="1"/>
          </p:nvPr>
        </p:nvSpPr>
        <p:spPr>
          <a:xfrm>
            <a:off x="1295400" y="2514600"/>
            <a:ext cx="5638800" cy="3421588"/>
          </a:xfrm>
        </p:spPr>
        <p:txBody>
          <a:bodyPr>
            <a:noAutofit/>
          </a:bodyPr>
          <a:lstStyle/>
          <a:p>
            <a:pPr marL="0" indent="0" algn="just" rtl="1">
              <a:lnSpc>
                <a:spcPct val="100000"/>
              </a:lnSpc>
              <a:buNone/>
            </a:pPr>
            <a:r>
              <a:rPr lang="fa-IR" sz="3200" dirty="0">
                <a:cs typeface="B Zar" panose="00000400000000000000" pitchFamily="2" charset="-78"/>
              </a:rPr>
              <a:t>دنياي </a:t>
            </a:r>
            <a:r>
              <a:rPr lang="fa-IR" sz="3200" dirty="0" smtClean="0">
                <a:cs typeface="B Zar" panose="00000400000000000000" pitchFamily="2" charset="-78"/>
              </a:rPr>
              <a:t>امروز ، دنياي </a:t>
            </a:r>
            <a:r>
              <a:rPr lang="fa-IR" sz="3200" dirty="0">
                <a:cs typeface="B Zar" panose="00000400000000000000" pitchFamily="2" charset="-78"/>
              </a:rPr>
              <a:t>تغييروتحولات </a:t>
            </a:r>
            <a:r>
              <a:rPr lang="fa-IR" sz="3200" dirty="0" smtClean="0">
                <a:cs typeface="B Zar" panose="00000400000000000000" pitchFamily="2" charset="-78"/>
              </a:rPr>
              <a:t>است.در اين </a:t>
            </a:r>
            <a:r>
              <a:rPr lang="fa-IR" sz="3200" dirty="0">
                <a:cs typeface="B Zar" panose="00000400000000000000" pitchFamily="2" charset="-78"/>
              </a:rPr>
              <a:t>راستا شرکتها و سازمانهاي بزرگ ناگزير خود را دربرابر اين تغييرات مي بينند که گاهي بصورت فرصت و گاهي بصورت </a:t>
            </a:r>
            <a:r>
              <a:rPr lang="fa-IR" sz="3200" dirty="0" smtClean="0">
                <a:cs typeface="B Zar" panose="00000400000000000000" pitchFamily="2" charset="-78"/>
              </a:rPr>
              <a:t>تهديد، </a:t>
            </a:r>
            <a:r>
              <a:rPr lang="fa-IR" sz="3200" dirty="0">
                <a:cs typeface="B Zar" panose="00000400000000000000" pitchFamily="2" charset="-78"/>
              </a:rPr>
              <a:t>نمود پيدا ميکنند.با توجه به اين امر </a:t>
            </a:r>
            <a:r>
              <a:rPr lang="fa-IR" sz="3200" dirty="0" smtClean="0">
                <a:cs typeface="B Zar" panose="00000400000000000000" pitchFamily="2" charset="-78"/>
              </a:rPr>
              <a:t>سازمانها نياز </a:t>
            </a:r>
            <a:r>
              <a:rPr lang="fa-IR" sz="3200" dirty="0">
                <a:cs typeface="B Zar" panose="00000400000000000000" pitchFamily="2" charset="-78"/>
              </a:rPr>
              <a:t>دارند تا خود را در برابر اين چالشها مصون نگاه </a:t>
            </a:r>
            <a:r>
              <a:rPr lang="fa-IR" sz="3200" dirty="0" smtClean="0">
                <a:cs typeface="B Zar" panose="00000400000000000000" pitchFamily="2" charset="-78"/>
              </a:rPr>
              <a:t>دارند.</a:t>
            </a:r>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3</a:t>
            </a:fld>
            <a:endParaRPr lang="en-US"/>
          </a:p>
        </p:txBody>
      </p:sp>
    </p:spTree>
    <p:extLst>
      <p:ext uri="{BB962C8B-B14F-4D97-AF65-F5344CB8AC3E}">
        <p14:creationId xmlns:p14="http://schemas.microsoft.com/office/powerpoint/2010/main" xmlns="" val="2907330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2  Nazanin" panose="00000700000000000000" pitchFamily="2" charset="-78"/>
              </a:rPr>
              <a:t>مطالعه موردی</a:t>
            </a:r>
            <a:endParaRPr lang="en-US" sz="4000" dirty="0">
              <a:cs typeface="2  Nazanin" panose="00000700000000000000" pitchFamily="2" charset="-78"/>
            </a:endParaRPr>
          </a:p>
        </p:txBody>
      </p:sp>
      <p:sp>
        <p:nvSpPr>
          <p:cNvPr id="3" name="Content Placeholder 2"/>
          <p:cNvSpPr>
            <a:spLocks noGrp="1"/>
          </p:cNvSpPr>
          <p:nvPr>
            <p:ph idx="1"/>
          </p:nvPr>
        </p:nvSpPr>
        <p:spPr>
          <a:xfrm>
            <a:off x="925775" y="2362200"/>
            <a:ext cx="6096000" cy="3987727"/>
          </a:xfrm>
        </p:spPr>
        <p:txBody>
          <a:bodyPr>
            <a:normAutofit fontScale="92500" lnSpcReduction="10000"/>
          </a:bodyPr>
          <a:lstStyle/>
          <a:p>
            <a:pPr algn="just" rtl="1">
              <a:buNone/>
            </a:pPr>
            <a:r>
              <a:rPr lang="fa-IR" sz="3000" dirty="0" smtClean="0">
                <a:cs typeface="B Zar" panose="00000400000000000000" pitchFamily="2" charset="-78"/>
              </a:rPr>
              <a:t>پیاده سازی این ماتریس در گروه خودروسازی بهمن و نیز بررسی کلی در چهار صنعت:</a:t>
            </a:r>
          </a:p>
          <a:p>
            <a:pPr algn="just" rtl="1">
              <a:buNone/>
            </a:pPr>
            <a:r>
              <a:rPr lang="fa-IR" sz="3000" dirty="0" smtClean="0">
                <a:cs typeface="B Zar" panose="00000400000000000000" pitchFamily="2" charset="-78"/>
              </a:rPr>
              <a:t>1-پتروشیمی</a:t>
            </a:r>
          </a:p>
          <a:p>
            <a:pPr algn="just" rtl="1">
              <a:buNone/>
            </a:pPr>
            <a:r>
              <a:rPr lang="fa-IR" sz="3000" dirty="0" smtClean="0">
                <a:cs typeface="B Zar" panose="00000400000000000000" pitchFamily="2" charset="-78"/>
              </a:rPr>
              <a:t>2-بورس</a:t>
            </a:r>
          </a:p>
          <a:p>
            <a:pPr algn="just" rtl="1">
              <a:buNone/>
            </a:pPr>
            <a:r>
              <a:rPr lang="fa-IR" sz="3000" dirty="0" smtClean="0">
                <a:cs typeface="B Zar" panose="00000400000000000000" pitchFamily="2" charset="-78"/>
              </a:rPr>
              <a:t>3-سیمان</a:t>
            </a:r>
          </a:p>
          <a:p>
            <a:pPr algn="just" rtl="1">
              <a:buNone/>
            </a:pPr>
            <a:r>
              <a:rPr lang="fa-IR" sz="3000" dirty="0" smtClean="0">
                <a:cs typeface="B Zar" panose="00000400000000000000" pitchFamily="2" charset="-78"/>
              </a:rPr>
              <a:t>4-خودرو</a:t>
            </a:r>
          </a:p>
          <a:p>
            <a:pPr algn="just" rtl="1">
              <a:buNone/>
            </a:pPr>
            <a:r>
              <a:rPr lang="fa-IR" sz="3000" dirty="0" smtClean="0">
                <a:cs typeface="B Zar" panose="00000400000000000000" pitchFamily="2" charset="-78"/>
              </a:rPr>
              <a:t>از طریق ارائه پرسشنامه</a:t>
            </a:r>
          </a:p>
          <a:p>
            <a:pPr algn="just" rtl="1">
              <a:buNone/>
            </a:pPr>
            <a:r>
              <a:rPr lang="fa-IR" sz="3000" dirty="0" smtClean="0">
                <a:cs typeface="B Zar" panose="00000400000000000000" pitchFamily="2" charset="-78"/>
              </a:rPr>
              <a:t>و تحت شرایط بیان شده در شرکت بهمن در صنایع بررسی شده (در اسلاید بعد)</a:t>
            </a:r>
            <a:endParaRPr lang="en-US" sz="3000" dirty="0" smtClean="0">
              <a:cs typeface="B Zar" panose="00000400000000000000" pitchFamily="2" charset="-78"/>
            </a:endParaRPr>
          </a:p>
          <a:p>
            <a:pPr algn="r" rtl="1">
              <a:buNone/>
            </a:pPr>
            <a:endParaRPr lang="fa-IR"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pPr/>
              <a:t>30</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6019800" y="762000"/>
            <a:ext cx="1193006" cy="1057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fa-IR" dirty="0" smtClean="0">
                <a:cs typeface="2  Nazanin" panose="00000700000000000000" pitchFamily="2" charset="-78"/>
              </a:rPr>
              <a:t>مطالعه موردی</a:t>
            </a:r>
            <a:endParaRPr lang="en-US" dirty="0">
              <a:cs typeface="2  Nazanin" panose="00000700000000000000" pitchFamily="2" charset="-78"/>
            </a:endParaRPr>
          </a:p>
        </p:txBody>
      </p:sp>
      <p:sp>
        <p:nvSpPr>
          <p:cNvPr id="12" name="Content Placeholder 11"/>
          <p:cNvSpPr>
            <a:spLocks noGrp="1"/>
          </p:cNvSpPr>
          <p:nvPr>
            <p:ph idx="1"/>
          </p:nvPr>
        </p:nvSpPr>
        <p:spPr/>
        <p:txBody>
          <a:bodyPr/>
          <a:lstStyle/>
          <a:p>
            <a:pPr algn="r" rtl="1">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31</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xmlns="" val="3907958707"/>
              </p:ext>
            </p:extLst>
          </p:nvPr>
        </p:nvGraphicFramePr>
        <p:xfrm>
          <a:off x="497383" y="2514600"/>
          <a:ext cx="6930790" cy="3334905"/>
        </p:xfrm>
        <a:graphic>
          <a:graphicData uri="http://schemas.openxmlformats.org/drawingml/2006/table">
            <a:tbl>
              <a:tblPr firstRow="1" bandRow="1">
                <a:tableStyleId>{93296810-A885-4BE3-A3E7-6D5BEEA58F35}</a:tableStyleId>
              </a:tblPr>
              <a:tblGrid>
                <a:gridCol w="1386158"/>
                <a:gridCol w="1386158"/>
                <a:gridCol w="1386158"/>
                <a:gridCol w="1386158"/>
                <a:gridCol w="1386158"/>
              </a:tblGrid>
              <a:tr h="806835">
                <a:tc>
                  <a:txBody>
                    <a:bodyPr/>
                    <a:lstStyle/>
                    <a:p>
                      <a:pPr algn="ctr" rtl="1"/>
                      <a:r>
                        <a:rPr lang="fa-IR" b="1" dirty="0" smtClean="0">
                          <a:solidFill>
                            <a:schemeClr val="bg1"/>
                          </a:solidFill>
                        </a:rPr>
                        <a:t>بورس</a:t>
                      </a:r>
                      <a:endParaRPr lang="en-US" b="1" dirty="0">
                        <a:solidFill>
                          <a:schemeClr val="bg1"/>
                        </a:solidFill>
                      </a:endParaRPr>
                    </a:p>
                  </a:txBody>
                  <a:tcPr marL="68580" marR="68580"/>
                </a:tc>
                <a:tc>
                  <a:txBody>
                    <a:bodyPr/>
                    <a:lstStyle/>
                    <a:p>
                      <a:pPr algn="ctr" rtl="1"/>
                      <a:r>
                        <a:rPr lang="fa-IR" b="1" dirty="0" smtClean="0">
                          <a:solidFill>
                            <a:schemeClr val="bg1"/>
                          </a:solidFill>
                        </a:rPr>
                        <a:t>پتروشیمی</a:t>
                      </a:r>
                      <a:endParaRPr lang="en-US" b="1" dirty="0">
                        <a:solidFill>
                          <a:schemeClr val="bg1"/>
                        </a:solidFill>
                      </a:endParaRPr>
                    </a:p>
                  </a:txBody>
                  <a:tcPr marL="68580" marR="68580"/>
                </a:tc>
                <a:tc>
                  <a:txBody>
                    <a:bodyPr/>
                    <a:lstStyle/>
                    <a:p>
                      <a:pPr algn="ctr" rtl="1"/>
                      <a:r>
                        <a:rPr lang="fa-IR" b="1" dirty="0" smtClean="0">
                          <a:solidFill>
                            <a:schemeClr val="bg1"/>
                          </a:solidFill>
                        </a:rPr>
                        <a:t>سیمان</a:t>
                      </a:r>
                      <a:endParaRPr lang="en-US" b="1" dirty="0">
                        <a:solidFill>
                          <a:schemeClr val="bg1"/>
                        </a:solidFill>
                      </a:endParaRPr>
                    </a:p>
                  </a:txBody>
                  <a:tcPr marL="68580" marR="68580"/>
                </a:tc>
                <a:tc>
                  <a:txBody>
                    <a:bodyPr/>
                    <a:lstStyle/>
                    <a:p>
                      <a:pPr algn="ctr" rtl="1"/>
                      <a:r>
                        <a:rPr lang="fa-IR" b="1" dirty="0" smtClean="0">
                          <a:solidFill>
                            <a:schemeClr val="bg1"/>
                          </a:solidFill>
                        </a:rPr>
                        <a:t>خودرو</a:t>
                      </a:r>
                      <a:endParaRPr lang="en-US" b="1" dirty="0">
                        <a:solidFill>
                          <a:schemeClr val="bg1"/>
                        </a:solidFill>
                      </a:endParaRPr>
                    </a:p>
                  </a:txBody>
                  <a:tcPr marL="68580" marR="68580"/>
                </a:tc>
                <a:tc>
                  <a:txBody>
                    <a:bodyPr/>
                    <a:lstStyle/>
                    <a:p>
                      <a:pPr algn="ctr" rtl="1"/>
                      <a:r>
                        <a:rPr lang="fa-IR" b="1" dirty="0" smtClean="0">
                          <a:solidFill>
                            <a:schemeClr val="bg1"/>
                          </a:solidFill>
                        </a:rPr>
                        <a:t>صنعت</a:t>
                      </a:r>
                      <a:endParaRPr lang="en-US" b="1" dirty="0">
                        <a:solidFill>
                          <a:schemeClr val="bg1"/>
                        </a:solidFill>
                      </a:endParaRPr>
                    </a:p>
                  </a:txBody>
                  <a:tcPr marL="68580" marR="68580"/>
                </a:tc>
              </a:tr>
              <a:tr h="80683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chemeClr val="bg1"/>
                          </a:solidFill>
                        </a:rPr>
                        <a:t>متوسط رو</a:t>
                      </a:r>
                      <a:r>
                        <a:rPr lang="fa-IR" b="1" baseline="0" dirty="0" smtClean="0">
                          <a:solidFill>
                            <a:schemeClr val="bg1"/>
                          </a:solidFill>
                        </a:rPr>
                        <a:t> به بالا </a:t>
                      </a:r>
                      <a:endParaRPr lang="en-US" b="1" dirty="0" smtClean="0">
                        <a:solidFill>
                          <a:schemeClr val="bg1"/>
                        </a:solidFill>
                      </a:endParaRPr>
                    </a:p>
                    <a:p>
                      <a:pPr algn="ctr" rtl="1"/>
                      <a:endParaRPr lang="en-US" b="1" dirty="0">
                        <a:solidFill>
                          <a:schemeClr val="bg1"/>
                        </a:solidFill>
                      </a:endParaRPr>
                    </a:p>
                  </a:txBody>
                  <a:tcPr marL="68580" marR="6858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chemeClr val="bg1"/>
                          </a:solidFill>
                        </a:rPr>
                        <a:t>متوسط</a:t>
                      </a:r>
                      <a:endParaRPr lang="en-US" b="1" dirty="0" smtClean="0">
                        <a:solidFill>
                          <a:schemeClr val="bg1"/>
                        </a:solidFill>
                      </a:endParaRPr>
                    </a:p>
                    <a:p>
                      <a:pPr algn="ctr" rtl="1"/>
                      <a:endParaRPr lang="en-US" b="1" dirty="0">
                        <a:solidFill>
                          <a:schemeClr val="bg1"/>
                        </a:solidFill>
                      </a:endParaRPr>
                    </a:p>
                  </a:txBody>
                  <a:tcPr marL="68580" marR="6858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chemeClr val="bg1"/>
                          </a:solidFill>
                        </a:rPr>
                        <a:t>متوسط</a:t>
                      </a:r>
                      <a:endParaRPr lang="en-US" b="1" dirty="0" smtClean="0">
                        <a:solidFill>
                          <a:schemeClr val="bg1"/>
                        </a:solidFill>
                      </a:endParaRPr>
                    </a:p>
                    <a:p>
                      <a:pPr algn="ctr" rtl="1"/>
                      <a:endParaRPr lang="en-US" b="1" dirty="0">
                        <a:solidFill>
                          <a:schemeClr val="bg1"/>
                        </a:solidFill>
                      </a:endParaRPr>
                    </a:p>
                  </a:txBody>
                  <a:tcPr marL="68580" marR="68580"/>
                </a:tc>
                <a:tc>
                  <a:txBody>
                    <a:bodyPr/>
                    <a:lstStyle/>
                    <a:p>
                      <a:pPr algn="ctr" rtl="1"/>
                      <a:r>
                        <a:rPr lang="fa-IR" b="1" dirty="0" smtClean="0">
                          <a:solidFill>
                            <a:schemeClr val="bg1"/>
                          </a:solidFill>
                        </a:rPr>
                        <a:t>متوسط</a:t>
                      </a:r>
                      <a:endParaRPr lang="en-US" b="1" dirty="0">
                        <a:solidFill>
                          <a:schemeClr val="bg1"/>
                        </a:solidFill>
                      </a:endParaRPr>
                    </a:p>
                  </a:txBody>
                  <a:tcPr marL="68580" marR="68580"/>
                </a:tc>
                <a:tc>
                  <a:txBody>
                    <a:bodyPr/>
                    <a:lstStyle/>
                    <a:p>
                      <a:pPr algn="ctr" rtl="1"/>
                      <a:r>
                        <a:rPr lang="fa-IR" b="1" dirty="0" smtClean="0">
                          <a:solidFill>
                            <a:schemeClr val="bg1"/>
                          </a:solidFill>
                        </a:rPr>
                        <a:t>توان مالی</a:t>
                      </a:r>
                      <a:endParaRPr lang="en-US" b="1" dirty="0">
                        <a:solidFill>
                          <a:schemeClr val="bg1"/>
                        </a:solidFill>
                      </a:endParaRPr>
                    </a:p>
                  </a:txBody>
                  <a:tcPr marL="68580" marR="68580"/>
                </a:tc>
              </a:tr>
              <a:tr h="80683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chemeClr val="bg1"/>
                          </a:solidFill>
                        </a:rPr>
                        <a:t>متوسط</a:t>
                      </a:r>
                      <a:endParaRPr lang="en-US" b="1" dirty="0" smtClean="0">
                        <a:solidFill>
                          <a:schemeClr val="bg1"/>
                        </a:solidFill>
                      </a:endParaRPr>
                    </a:p>
                    <a:p>
                      <a:pPr algn="ctr" rtl="1"/>
                      <a:endParaRPr lang="en-US" b="1" dirty="0">
                        <a:solidFill>
                          <a:schemeClr val="bg1"/>
                        </a:solidFill>
                      </a:endParaRPr>
                    </a:p>
                  </a:txBody>
                  <a:tcPr marL="68580" marR="68580"/>
                </a:tc>
                <a:tc>
                  <a:txBody>
                    <a:bodyPr/>
                    <a:lstStyle/>
                    <a:p>
                      <a:pPr algn="ctr" rtl="1"/>
                      <a:r>
                        <a:rPr lang="fa-IR" b="1" dirty="0" smtClean="0">
                          <a:solidFill>
                            <a:schemeClr val="bg1"/>
                          </a:solidFill>
                        </a:rPr>
                        <a:t>کم</a:t>
                      </a:r>
                      <a:endParaRPr lang="en-US" b="1" dirty="0">
                        <a:solidFill>
                          <a:schemeClr val="bg1"/>
                        </a:solidFill>
                      </a:endParaRPr>
                    </a:p>
                  </a:txBody>
                  <a:tcPr marL="68580" marR="68580"/>
                </a:tc>
                <a:tc>
                  <a:txBody>
                    <a:bodyPr/>
                    <a:lstStyle/>
                    <a:p>
                      <a:pPr algn="ctr" rtl="1"/>
                      <a:r>
                        <a:rPr lang="fa-IR" b="1" dirty="0" smtClean="0">
                          <a:solidFill>
                            <a:schemeClr val="bg1"/>
                          </a:solidFill>
                        </a:rPr>
                        <a:t>ندارد</a:t>
                      </a:r>
                      <a:endParaRPr lang="en-US" b="1" dirty="0">
                        <a:solidFill>
                          <a:schemeClr val="bg1"/>
                        </a:solidFill>
                      </a:endParaRPr>
                    </a:p>
                  </a:txBody>
                  <a:tcPr marL="68580" marR="6858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chemeClr val="bg1"/>
                          </a:solidFill>
                        </a:rPr>
                        <a:t>متوسط</a:t>
                      </a:r>
                      <a:endParaRPr lang="en-US" b="1" dirty="0" smtClean="0">
                        <a:solidFill>
                          <a:schemeClr val="bg1"/>
                        </a:solidFill>
                      </a:endParaRPr>
                    </a:p>
                    <a:p>
                      <a:pPr algn="ctr" rtl="1"/>
                      <a:endParaRPr lang="en-US" b="1" dirty="0">
                        <a:ln>
                          <a:solidFill>
                            <a:schemeClr val="bg1"/>
                          </a:solidFill>
                        </a:ln>
                        <a:solidFill>
                          <a:schemeClr val="bg1"/>
                        </a:solidFill>
                      </a:endParaRPr>
                    </a:p>
                  </a:txBody>
                  <a:tcPr marL="68580" marR="68580"/>
                </a:tc>
                <a:tc>
                  <a:txBody>
                    <a:bodyPr/>
                    <a:lstStyle/>
                    <a:p>
                      <a:pPr algn="ctr" rtl="1"/>
                      <a:r>
                        <a:rPr lang="fa-IR" b="1" dirty="0" smtClean="0">
                          <a:solidFill>
                            <a:schemeClr val="bg1"/>
                          </a:solidFill>
                        </a:rPr>
                        <a:t>مزیت رقابتی</a:t>
                      </a:r>
                      <a:endParaRPr lang="en-US" b="1" dirty="0">
                        <a:solidFill>
                          <a:schemeClr val="bg1"/>
                        </a:solidFill>
                      </a:endParaRPr>
                    </a:p>
                  </a:txBody>
                  <a:tcPr marL="68580" marR="68580"/>
                </a:tc>
              </a:tr>
              <a:tr h="806835">
                <a:tc>
                  <a:txBody>
                    <a:bodyPr/>
                    <a:lstStyle/>
                    <a:p>
                      <a:pPr algn="ctr" rtl="1"/>
                      <a:r>
                        <a:rPr lang="fa-IR" b="1" dirty="0" smtClean="0">
                          <a:solidFill>
                            <a:schemeClr val="bg1"/>
                          </a:solidFill>
                        </a:rPr>
                        <a:t>دارد</a:t>
                      </a:r>
                      <a:endParaRPr lang="en-US" b="1" dirty="0">
                        <a:solidFill>
                          <a:schemeClr val="bg1"/>
                        </a:solidFill>
                      </a:endParaRPr>
                    </a:p>
                  </a:txBody>
                  <a:tcPr marL="68580" marR="68580"/>
                </a:tc>
                <a:tc>
                  <a:txBody>
                    <a:bodyPr/>
                    <a:lstStyle/>
                    <a:p>
                      <a:pPr algn="ctr" rtl="1"/>
                      <a:r>
                        <a:rPr lang="fa-IR" b="1" dirty="0" smtClean="0">
                          <a:solidFill>
                            <a:schemeClr val="bg1"/>
                          </a:solidFill>
                        </a:rPr>
                        <a:t>دارد</a:t>
                      </a:r>
                      <a:endParaRPr lang="en-US" b="1" dirty="0">
                        <a:solidFill>
                          <a:schemeClr val="bg1"/>
                        </a:solidFill>
                      </a:endParaRPr>
                    </a:p>
                  </a:txBody>
                  <a:tcPr marL="68580" marR="68580"/>
                </a:tc>
                <a:tc>
                  <a:txBody>
                    <a:bodyPr/>
                    <a:lstStyle/>
                    <a:p>
                      <a:pPr algn="ctr" rtl="1"/>
                      <a:r>
                        <a:rPr lang="fa-IR" b="1" dirty="0" smtClean="0">
                          <a:solidFill>
                            <a:schemeClr val="bg1"/>
                          </a:solidFill>
                        </a:rPr>
                        <a:t>دارد</a:t>
                      </a:r>
                      <a:endParaRPr lang="en-US" b="1" dirty="0">
                        <a:solidFill>
                          <a:schemeClr val="bg1"/>
                        </a:solidFill>
                      </a:endParaRPr>
                    </a:p>
                  </a:txBody>
                  <a:tcPr marL="68580" marR="68580"/>
                </a:tc>
                <a:tc>
                  <a:txBody>
                    <a:bodyPr/>
                    <a:lstStyle/>
                    <a:p>
                      <a:pPr algn="ctr" rtl="1"/>
                      <a:r>
                        <a:rPr lang="fa-IR" b="1" dirty="0" smtClean="0">
                          <a:solidFill>
                            <a:schemeClr val="bg1"/>
                          </a:solidFill>
                        </a:rPr>
                        <a:t>دارد</a:t>
                      </a:r>
                      <a:endParaRPr lang="en-US" b="1" dirty="0">
                        <a:solidFill>
                          <a:schemeClr val="bg1"/>
                        </a:solidFill>
                      </a:endParaRPr>
                    </a:p>
                  </a:txBody>
                  <a:tcPr marL="68580" marR="68580"/>
                </a:tc>
                <a:tc>
                  <a:txBody>
                    <a:bodyPr/>
                    <a:lstStyle/>
                    <a:p>
                      <a:pPr algn="ctr" rtl="1"/>
                      <a:r>
                        <a:rPr lang="fa-IR" b="1" dirty="0" smtClean="0">
                          <a:solidFill>
                            <a:schemeClr val="bg1"/>
                          </a:solidFill>
                        </a:rPr>
                        <a:t>جذابیت صنایع</a:t>
                      </a:r>
                      <a:endParaRPr lang="en-US" b="1" dirty="0">
                        <a:solidFill>
                          <a:schemeClr val="bg1"/>
                        </a:solidFill>
                      </a:endParaRPr>
                    </a:p>
                  </a:txBody>
                  <a:tcPr marL="68580" marR="68580"/>
                </a:tc>
              </a:tr>
            </a:tbl>
          </a:graphicData>
        </a:graphic>
      </p:graphicFrame>
      <p:cxnSp>
        <p:nvCxnSpPr>
          <p:cNvPr id="17" name="Straight Connector 16"/>
          <p:cNvCxnSpPr/>
          <p:nvPr/>
        </p:nvCxnSpPr>
        <p:spPr>
          <a:xfrm flipV="1">
            <a:off x="6019800" y="2514600"/>
            <a:ext cx="1392072" cy="8052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6534454" y="689427"/>
            <a:ext cx="1193006" cy="1057275"/>
          </a:xfrm>
          <a:prstGeom prst="rect">
            <a:avLst/>
          </a:prstGeom>
          <a:noFill/>
          <a:ln w="9525">
            <a:noFill/>
            <a:miter lim="800000"/>
            <a:headEnd/>
            <a:tailEnd/>
          </a:ln>
          <a:effectLst/>
        </p:spPr>
      </p:pic>
      <p:sp>
        <p:nvSpPr>
          <p:cNvPr id="19" name="TextBox 18"/>
          <p:cNvSpPr txBox="1"/>
          <p:nvPr/>
        </p:nvSpPr>
        <p:spPr>
          <a:xfrm>
            <a:off x="7001302" y="2784143"/>
            <a:ext cx="675564" cy="369332"/>
          </a:xfrm>
          <a:prstGeom prst="rect">
            <a:avLst/>
          </a:prstGeom>
          <a:noFill/>
        </p:spPr>
        <p:txBody>
          <a:bodyPr wrap="square" rtlCol="0">
            <a:spAutoFit/>
          </a:bodyPr>
          <a:lstStyle/>
          <a:p>
            <a:endParaRPr lang="en-US" dirty="0"/>
          </a:p>
        </p:txBody>
      </p:sp>
      <p:sp>
        <p:nvSpPr>
          <p:cNvPr id="20" name="TextBox 19"/>
          <p:cNvSpPr txBox="1"/>
          <p:nvPr/>
        </p:nvSpPr>
        <p:spPr>
          <a:xfrm>
            <a:off x="6553200" y="2667000"/>
            <a:ext cx="914400" cy="523220"/>
          </a:xfrm>
          <a:prstGeom prst="rect">
            <a:avLst/>
          </a:prstGeom>
          <a:noFill/>
        </p:spPr>
        <p:txBody>
          <a:bodyPr wrap="square" rtlCol="0">
            <a:spAutoFit/>
          </a:bodyPr>
          <a:lstStyle/>
          <a:p>
            <a:pPr algn="r" rtl="1"/>
            <a:r>
              <a:rPr lang="fa-IR" sz="1400" dirty="0" smtClean="0">
                <a:solidFill>
                  <a:schemeClr val="bg1"/>
                </a:solidFill>
              </a:rPr>
              <a:t>ابعاد استراتژیک</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Nazanin" panose="00000700000000000000" pitchFamily="2" charset="-78"/>
              </a:rPr>
              <a:t>استراتژی تهاجمی </a:t>
            </a:r>
            <a:endParaRPr lang="en-US" dirty="0">
              <a:cs typeface="2  Nazanin" panose="00000700000000000000" pitchFamily="2" charset="-78"/>
            </a:endParaRPr>
          </a:p>
        </p:txBody>
      </p:sp>
      <p:pic>
        <p:nvPicPr>
          <p:cNvPr id="6" name="Picture 2"/>
          <p:cNvPicPr>
            <a:picLocks noGrp="1" noChangeAspect="1" noChangeArrowheads="1"/>
          </p:cNvPicPr>
          <p:nvPr>
            <p:ph idx="1"/>
          </p:nvPr>
        </p:nvPicPr>
        <p:blipFill>
          <a:blip r:embed="rId2" cstate="print"/>
          <a:stretch>
            <a:fillRect/>
          </a:stretch>
        </p:blipFill>
        <p:spPr bwMode="auto">
          <a:xfrm>
            <a:off x="1143000" y="2667000"/>
            <a:ext cx="54864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p:cNvSpPr>
            <a:spLocks noGrp="1"/>
          </p:cNvSpPr>
          <p:nvPr>
            <p:ph type="sldNum" sz="quarter" idx="12"/>
          </p:nvPr>
        </p:nvSpPr>
        <p:spPr/>
        <p:txBody>
          <a:bodyPr/>
          <a:lstStyle/>
          <a:p>
            <a:fld id="{2D5AE9F9-C318-4DAC-877F-CC87FD88E47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Nazanin" panose="00000700000000000000" pitchFamily="2" charset="-78"/>
              </a:rPr>
              <a:t>استراتژی تهاجمی</a:t>
            </a:r>
            <a:r>
              <a:rPr lang="en-US" dirty="0" smtClean="0">
                <a:cs typeface="2  Nazanin" panose="00000700000000000000" pitchFamily="2" charset="-78"/>
              </a:rPr>
              <a:t> _ </a:t>
            </a:r>
            <a:r>
              <a:rPr lang="fa-IR" dirty="0" smtClean="0">
                <a:cs typeface="2  Nazanin" panose="00000700000000000000" pitchFamily="2" charset="-78"/>
              </a:rPr>
              <a:t> </a:t>
            </a:r>
            <a:r>
              <a:rPr lang="en-US" dirty="0" smtClean="0">
                <a:cs typeface="2  Nazanin" panose="00000700000000000000" pitchFamily="2" charset="-78"/>
              </a:rPr>
              <a:t>Aggressive</a:t>
            </a:r>
            <a:endParaRPr lang="en-US" dirty="0">
              <a:cs typeface="2  Nazanin" panose="00000700000000000000" pitchFamily="2" charset="-78"/>
            </a:endParaRPr>
          </a:p>
        </p:txBody>
      </p:sp>
      <p:sp>
        <p:nvSpPr>
          <p:cNvPr id="3" name="Content Placeholder 2"/>
          <p:cNvSpPr>
            <a:spLocks noGrp="1"/>
          </p:cNvSpPr>
          <p:nvPr>
            <p:ph idx="1"/>
          </p:nvPr>
        </p:nvSpPr>
        <p:spPr>
          <a:xfrm>
            <a:off x="917211" y="2819400"/>
            <a:ext cx="6931389" cy="2971800"/>
          </a:xfrm>
        </p:spPr>
        <p:txBody>
          <a:bodyPr>
            <a:noAutofit/>
          </a:bodyPr>
          <a:lstStyle/>
          <a:p>
            <a:pPr algn="just" rtl="1">
              <a:lnSpc>
                <a:spcPct val="100000"/>
              </a:lnSpc>
              <a:buNone/>
            </a:pPr>
            <a:r>
              <a:rPr lang="fa-IR" sz="2800" dirty="0" smtClean="0">
                <a:cs typeface="B Zar" panose="00000400000000000000" pitchFamily="2" charset="-78"/>
              </a:rPr>
              <a:t>استراتژیی موثر است که ،ترکیبی از استراتژی تدافعی و استراتژی تهاجمی  باشد.برای کمک به کسب و کار به منظور  حفاظت ازآنچه که بدست آورده وآنچه در بازار رقابتی بدست خواهد آورد.</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6"/>
          <p:cNvGraphicFramePr>
            <a:graphicFrameLocks noGrp="1"/>
          </p:cNvGraphicFramePr>
          <p:nvPr/>
        </p:nvGraphicFramePr>
        <p:xfrm>
          <a:off x="0" y="1"/>
          <a:ext cx="9144000" cy="7186588"/>
        </p:xfrm>
        <a:graphic>
          <a:graphicData uri="http://schemas.openxmlformats.org/drawingml/2006/table">
            <a:tbl>
              <a:tblPr>
                <a:tableStyleId>{775DCB02-9BB8-47FD-8907-85C794F793BA}</a:tableStyleId>
              </a:tblPr>
              <a:tblGrid>
                <a:gridCol w="6217920"/>
                <a:gridCol w="2926080"/>
              </a:tblGrid>
              <a:tr h="5428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تعريف</a:t>
                      </a:r>
                      <a:endParaRPr kumimoji="0" lang="en-US" sz="2400" b="1" i="0" u="none" strike="noStrike" cap="none" normalizeH="0" baseline="0" dirty="0" smtClean="0">
                        <a:ln>
                          <a:noFill/>
                        </a:ln>
                        <a:solidFill>
                          <a:schemeClr val="bg1"/>
                        </a:solidFill>
                        <a:effectLst/>
                        <a:latin typeface="Arial" pitchFamily="34" charset="0"/>
                        <a:cs typeface="B Nazanin" pitchFamily="2" charset="-78"/>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استراتژي</a:t>
                      </a:r>
                      <a:endParaRPr kumimoji="0" lang="en-US" sz="2400" b="1" i="0" u="none" strike="noStrike" cap="none" normalizeH="0" baseline="0" smtClean="0">
                        <a:ln>
                          <a:noFill/>
                        </a:ln>
                        <a:solidFill>
                          <a:schemeClr val="bg1"/>
                        </a:solidFill>
                        <a:effectLst/>
                        <a:latin typeface="Arial" pitchFamily="34" charset="0"/>
                        <a:cs typeface="B Nazanin" pitchFamily="2" charset="-78"/>
                      </a:endParaRPr>
                    </a:p>
                  </a:txBody>
                  <a:tcPr anchor="ctr" horzOverflow="overflow"/>
                </a:tc>
              </a:tr>
              <a:tr h="723799">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smtClean="0">
                          <a:ln>
                            <a:noFill/>
                          </a:ln>
                          <a:effectLst/>
                        </a:rPr>
                        <a:t>بالابردن سهم بازار براي محصولات يا خدمات كنوني از مجراي افزايش تلاش‏هايي كه در زمينه بازاريابي انجام مي‏شود</a:t>
                      </a:r>
                      <a:endParaRPr kumimoji="0" lang="en-US" sz="1700" b="1" i="0" u="none" strike="noStrike" cap="none" normalizeH="0" baseline="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رسوخ در بازار</a:t>
                      </a: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785322">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عرضه خدمات و محصولات كنوني به مناطق جغرافيايي جديد</a:t>
                      </a:r>
                      <a:endParaRPr kumimoji="0" lang="en-US" sz="1700" u="none" strike="noStrike" cap="none" normalizeH="0" baseline="0" dirty="0" smtClean="0">
                        <a:ln>
                          <a:noFill/>
                        </a:ln>
                        <a:effectLst/>
                      </a:endParaRPr>
                    </a:p>
                    <a:p>
                      <a:pPr marL="0" marR="0" lvl="0" indent="0" algn="justLow"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توسعه بازار</a:t>
                      </a:r>
                      <a:endParaRPr kumimoji="0" lang="en-US" sz="1700" u="none" strike="noStrike" cap="none" normalizeH="0" baseline="0" dirty="0" smtClean="0">
                        <a:ln>
                          <a:noFill/>
                        </a:ln>
                        <a:effectLst/>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785322">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بالابردن فروش از طريق بهبود بخشيدن به محصولات و خدمات كنوني يا عرضه نوع جديد آن محصولات و خدمات</a:t>
                      </a:r>
                      <a:endParaRPr kumimoji="0" lang="en-US" sz="1700" u="none" strike="noStrike" cap="none" normalizeH="0" baseline="0" dirty="0" smtClean="0">
                        <a:ln>
                          <a:noFill/>
                        </a:ln>
                        <a:effectLst/>
                      </a:endParaRPr>
                    </a:p>
                    <a:p>
                      <a:pPr marL="0" marR="0" lvl="0" indent="0" algn="justLow"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توسعه محصول</a:t>
                      </a:r>
                      <a:endParaRPr kumimoji="0" lang="en-US" sz="1700" u="none" strike="noStrike" cap="none" normalizeH="0" baseline="0" dirty="0" smtClean="0">
                        <a:ln>
                          <a:noFill/>
                        </a:ln>
                        <a:effectLst/>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416185">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به دست آوردن مالكيت يا افزايش كنترل بر سيستم توزيع يا خرده فروشي</a:t>
                      </a: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يكپارچگي عمومي به پايين</a:t>
                      </a: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txBody>
                  <a:tcPr horzOverflow="overflow"/>
                </a:tc>
              </a:tr>
              <a:tr h="416185">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به دست آوردن مالكيت يا افزايش كنترل بر عرضه‏كنندگان مواد اوليه</a:t>
                      </a: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يكپارچگي عمومي به بالا</a:t>
                      </a: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416185">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smtClean="0">
                          <a:ln>
                            <a:noFill/>
                          </a:ln>
                          <a:effectLst/>
                        </a:rPr>
                        <a:t>به دست آوردن مالكيت يا افزايش كنترل بر شركت‏هاي رقيب</a:t>
                      </a:r>
                      <a:endParaRPr kumimoji="0" lang="en-US" sz="1700" b="1" i="0" u="none" strike="noStrike" cap="none" normalizeH="0" baseline="0" smtClean="0">
                        <a:ln>
                          <a:noFill/>
                        </a:ln>
                        <a:solidFill>
                          <a:schemeClr val="tx2"/>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700" u="none" strike="noStrike" cap="none" normalizeH="0" baseline="0" dirty="0" smtClean="0">
                          <a:ln>
                            <a:noFill/>
                          </a:ln>
                          <a:effectLst/>
                        </a:rPr>
                        <a:t>يكپارچگي افقي</a:t>
                      </a: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txBody>
                  <a:tcPr horzOverflow="overflow"/>
                </a:tc>
              </a:tr>
              <a:tr h="785322">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افزودن محصولات و خدمات جديد ولي مرتبط</a:t>
                      </a:r>
                      <a:endParaRPr kumimoji="0" lang="en-US" sz="1700" u="none" strike="noStrike" cap="none" normalizeH="0" baseline="0" dirty="0" smtClean="0">
                        <a:ln>
                          <a:noFill/>
                        </a:ln>
                        <a:effectLst/>
                      </a:endParaRPr>
                    </a:p>
                    <a:p>
                      <a:pPr marL="0" marR="0" lvl="0" indent="0" algn="justLow"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تنوع همگون</a:t>
                      </a:r>
                      <a:endParaRPr kumimoji="0" lang="en-US" sz="1700" u="none" strike="noStrike" cap="none" normalizeH="0" baseline="0" dirty="0" smtClean="0">
                        <a:ln>
                          <a:noFill/>
                        </a:ln>
                        <a:effectLst/>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txBody>
                  <a:tcPr horzOverflow="overflow"/>
                </a:tc>
              </a:tr>
              <a:tr h="785322">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افزودن محصولات و خدمات جديد و غيرمرتبط</a:t>
                      </a:r>
                      <a:endParaRPr kumimoji="0" lang="en-US" sz="1700" u="none" strike="noStrike" cap="none" normalizeH="0" baseline="0" dirty="0" smtClean="0">
                        <a:ln>
                          <a:noFill/>
                        </a:ln>
                        <a:effectLst/>
                      </a:endParaRPr>
                    </a:p>
                    <a:p>
                      <a:pPr marL="0" marR="0" lvl="0" indent="0" algn="justLow"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700" u="none" strike="noStrike" cap="none" normalizeH="0" baseline="0" dirty="0" smtClean="0">
                          <a:ln>
                            <a:noFill/>
                          </a:ln>
                          <a:effectLst/>
                        </a:rPr>
                        <a:t>تنوع ناهمگون</a:t>
                      </a:r>
                      <a:endParaRPr kumimoji="0" lang="fa-IR" sz="1700" u="none" strike="noStrike" cap="none" normalizeH="0" baseline="0" dirty="0" smtClean="0">
                        <a:ln>
                          <a:noFill/>
                        </a:ln>
                        <a:effectLst/>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785322">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700" b="0" i="0" u="none" strike="noStrike" cap="none" normalizeH="0" baseline="0" dirty="0" smtClean="0">
                          <a:ln>
                            <a:noFill/>
                          </a:ln>
                          <a:solidFill>
                            <a:srgbClr val="000000"/>
                          </a:solidFill>
                          <a:effectLst/>
                          <a:latin typeface="Calibri" pitchFamily="34" charset="0"/>
                          <a:cs typeface="B Nazanin" pitchFamily="2" charset="-78"/>
                        </a:rPr>
                        <a:t>افزودن محصولات و خدمات جديد و غيرمرتبط براي مشتريان كنوني</a:t>
                      </a: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p>
                      <a:pPr marL="0" marR="0" lvl="0" indent="0" algn="justLow"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700" b="0" i="0" u="none" strike="noStrike" cap="none" normalizeH="0" baseline="0" dirty="0" smtClean="0">
                          <a:ln>
                            <a:noFill/>
                          </a:ln>
                          <a:solidFill>
                            <a:srgbClr val="000000"/>
                          </a:solidFill>
                          <a:effectLst/>
                          <a:latin typeface="Calibri" pitchFamily="34" charset="0"/>
                          <a:cs typeface="B Nazanin" pitchFamily="2" charset="-78"/>
                        </a:rPr>
                        <a:t>تنوع افقي</a:t>
                      </a:r>
                      <a:endParaRPr kumimoji="0" lang="en-US" sz="1700" b="1" i="0" u="none" strike="noStrike" cap="none" normalizeH="0" baseline="0" dirty="0" smtClean="0">
                        <a:ln>
                          <a:noFill/>
                        </a:ln>
                        <a:solidFill>
                          <a:schemeClr val="tx2"/>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r h="416185">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700" b="0" i="0" u="none" strike="noStrike" cap="none" normalizeH="0" baseline="0" dirty="0" smtClean="0">
                          <a:ln>
                            <a:noFill/>
                          </a:ln>
                          <a:solidFill>
                            <a:srgbClr val="000000"/>
                          </a:solidFill>
                          <a:effectLst/>
                          <a:latin typeface="Calibri" pitchFamily="34" charset="0"/>
                          <a:cs typeface="B Nazanin" pitchFamily="2" charset="-78"/>
                        </a:rPr>
                        <a:t>يك يا دو شركت تشكيل يك سازمان جداگانه مي‏دهند تا به هدفهاي مشترك خاصي دست يابند</a:t>
                      </a: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700" b="0" i="0" u="none" strike="noStrike" cap="none" normalizeH="0" baseline="0" dirty="0" smtClean="0">
                          <a:ln>
                            <a:noFill/>
                          </a:ln>
                          <a:solidFill>
                            <a:srgbClr val="000000"/>
                          </a:solidFill>
                          <a:effectLst/>
                          <a:latin typeface="Calibri" pitchFamily="34" charset="0"/>
                          <a:cs typeface="B Nazanin" pitchFamily="2" charset="-78"/>
                        </a:rPr>
                        <a:t>مشاركت</a:t>
                      </a:r>
                      <a:endParaRPr kumimoji="0" lang="en-US" sz="1700" b="1" i="0" u="none" strike="noStrike" cap="none" normalizeH="0" baseline="0" dirty="0" smtClean="0">
                        <a:ln>
                          <a:noFill/>
                        </a:ln>
                        <a:solidFill>
                          <a:schemeClr val="tx1"/>
                        </a:solidFill>
                        <a:effectLst/>
                        <a:latin typeface="Arial" pitchFamily="34" charset="0"/>
                        <a:cs typeface="B Nazanin" pitchFamily="2" charset="-78"/>
                      </a:endParaRPr>
                    </a:p>
                  </a:txBody>
                  <a:tcPr horzOverflow="overflow"/>
                </a:tc>
              </a:tr>
            </a:tbl>
          </a:graphicData>
        </a:graphic>
      </p:graphicFrame>
      <p:sp>
        <p:nvSpPr>
          <p:cNvPr id="3" name="Slide Number Placeholder 2"/>
          <p:cNvSpPr>
            <a:spLocks noGrp="1"/>
          </p:cNvSpPr>
          <p:nvPr>
            <p:ph type="sldNum" sz="quarter" idx="12"/>
          </p:nvPr>
        </p:nvSpPr>
        <p:spPr/>
        <p:txBody>
          <a:bodyPr/>
          <a:lstStyle/>
          <a:p>
            <a:fld id="{2D5AE9F9-C318-4DAC-877F-CC87FD88E47B}" type="slidenum">
              <a:rPr lang="en-US" smtClean="0"/>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016379"/>
            <a:ext cx="6896534" cy="846972"/>
          </a:xfrm>
        </p:spPr>
        <p:txBody>
          <a:bodyPr>
            <a:normAutofit fontScale="90000"/>
          </a:bodyPr>
          <a:lstStyle/>
          <a:p>
            <a:pPr algn="ctr" rtl="1"/>
            <a:r>
              <a:rPr lang="fa-IR" dirty="0" smtClean="0"/>
              <a:t> </a:t>
            </a:r>
            <a:r>
              <a:rPr lang="fa-IR" sz="4900" dirty="0" smtClean="0">
                <a:cs typeface="2  Nazanin" panose="00000700000000000000" pitchFamily="2" charset="-78"/>
              </a:rPr>
              <a:t>بورس- مطالعه موردی</a:t>
            </a:r>
            <a:r>
              <a:rPr lang="en-US" dirty="0" smtClean="0"/>
              <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86898138"/>
              </p:ext>
            </p:extLst>
          </p:nvPr>
        </p:nvGraphicFramePr>
        <p:xfrm>
          <a:off x="838200" y="2667000"/>
          <a:ext cx="6172201" cy="3598863"/>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6D22F896-40B5-4ADD-8801-0D06FADFA095}"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Nazanin" panose="00000700000000000000" pitchFamily="2" charset="-78"/>
              </a:rPr>
              <a:t>استراتژی تدافعی </a:t>
            </a:r>
            <a:endParaRPr lang="en-US" dirty="0">
              <a:cs typeface="2  Nazanin" panose="00000700000000000000" pitchFamily="2" charset="-78"/>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pPr/>
              <a:t>36</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371600" y="2438401"/>
            <a:ext cx="5181599" cy="3591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6"/>
          <p:cNvGraphicFramePr>
            <a:graphicFrameLocks noGrp="1"/>
          </p:cNvGraphicFramePr>
          <p:nvPr>
            <p:extLst>
              <p:ext uri="{D42A27DB-BD31-4B8C-83A1-F6EECF244321}">
                <p14:modId xmlns:p14="http://schemas.microsoft.com/office/powerpoint/2010/main" xmlns="" val="1357784829"/>
              </p:ext>
            </p:extLst>
          </p:nvPr>
        </p:nvGraphicFramePr>
        <p:xfrm>
          <a:off x="0" y="-342901"/>
          <a:ext cx="9144000" cy="7390516"/>
        </p:xfrm>
        <a:graphic>
          <a:graphicData uri="http://schemas.openxmlformats.org/drawingml/2006/table">
            <a:tbl>
              <a:tblPr>
                <a:tableStyleId>{775DCB02-9BB8-47FD-8907-85C794F793BA}</a:tableStyleId>
              </a:tblPr>
              <a:tblGrid>
                <a:gridCol w="6217920"/>
                <a:gridCol w="2926080"/>
              </a:tblGrid>
              <a:tr h="131236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u="none" strike="noStrike" cap="none" normalizeH="0" baseline="0" dirty="0" smtClean="0">
                          <a:ln>
                            <a:noFill/>
                          </a:ln>
                          <a:solidFill>
                            <a:schemeClr val="bg1"/>
                          </a:solidFill>
                          <a:effectLst/>
                          <a:cs typeface="B Zar" panose="00000400000000000000" pitchFamily="2" charset="-78"/>
                        </a:rPr>
                        <a:t>تعريف</a:t>
                      </a:r>
                      <a:endParaRPr kumimoji="0" lang="en-US" sz="32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u="none" strike="noStrike" cap="none" normalizeH="0" baseline="0" dirty="0" smtClean="0">
                          <a:ln>
                            <a:noFill/>
                          </a:ln>
                          <a:solidFill>
                            <a:schemeClr val="bg1"/>
                          </a:solidFill>
                          <a:effectLst/>
                          <a:cs typeface="B Zar" panose="00000400000000000000" pitchFamily="2" charset="-78"/>
                        </a:rPr>
                        <a:t>استراتژي</a:t>
                      </a:r>
                      <a:endParaRPr kumimoji="0" lang="en-US" sz="32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r>
              <a:tr h="94928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گروه‏بندي جديد در هزينه و دارايي براي معكوس كردن سير نزولي فروش و سود</a:t>
                      </a: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كاهش</a:t>
                      </a:r>
                      <a:endParaRPr kumimoji="0" lang="en-US" sz="2000" b="0" i="0" u="none" strike="noStrike" cap="none" normalizeH="0" baseline="0" dirty="0" smtClean="0">
                        <a:ln>
                          <a:noFill/>
                        </a:ln>
                        <a:solidFill>
                          <a:schemeClr val="bg1"/>
                        </a:solidFill>
                        <a:effectLst/>
                        <a:latin typeface="Calibri" pitchFamily="34" charset="0"/>
                        <a:cs typeface="B Zar" panose="00000400000000000000"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horzOverflow="overflow"/>
                </a:tc>
              </a:tr>
              <a:tr h="1364864">
                <a:tc>
                  <a:txBody>
                    <a:bodyPr/>
                    <a:lstStyle/>
                    <a:p>
                      <a:pPr algn="r" rtl="1"/>
                      <a:r>
                        <a:rPr kumimoji="1" lang="ar-SA" sz="2400" dirty="0" smtClean="0">
                          <a:solidFill>
                            <a:schemeClr val="bg1"/>
                          </a:solidFill>
                          <a:latin typeface="Times New Roman" pitchFamily="18" charset="0"/>
                          <a:cs typeface="B Zar" panose="00000400000000000000" pitchFamily="2" charset="-78"/>
                        </a:rPr>
                        <a:t>تشكيل تركيبي از چند شركت و يا موسسه مشابه و يا</a:t>
                      </a:r>
                      <a:r>
                        <a:rPr kumimoji="1" lang="en-US" sz="2400" dirty="0" smtClean="0">
                          <a:solidFill>
                            <a:schemeClr val="bg1"/>
                          </a:solidFill>
                          <a:latin typeface="Times New Roman" pitchFamily="18" charset="0"/>
                          <a:cs typeface="B Zar" panose="00000400000000000000" pitchFamily="2" charset="-78"/>
                        </a:rPr>
                        <a:t> </a:t>
                      </a:r>
                      <a:r>
                        <a:rPr kumimoji="1" lang="ar-SA" sz="2400" dirty="0" smtClean="0">
                          <a:solidFill>
                            <a:schemeClr val="bg1"/>
                          </a:solidFill>
                          <a:latin typeface="Times New Roman" pitchFamily="18" charset="0"/>
                          <a:cs typeface="B Zar" panose="00000400000000000000" pitchFamily="2" charset="-78"/>
                        </a:rPr>
                        <a:t>هم جهت براي</a:t>
                      </a:r>
                      <a:r>
                        <a:rPr kumimoji="1" lang="en-US" sz="2400" dirty="0" smtClean="0">
                          <a:solidFill>
                            <a:schemeClr val="bg1"/>
                          </a:solidFill>
                          <a:latin typeface="Times New Roman" pitchFamily="18" charset="0"/>
                          <a:cs typeface="B Zar" panose="00000400000000000000" pitchFamily="2" charset="-78"/>
                        </a:rPr>
                        <a:t> </a:t>
                      </a:r>
                      <a:r>
                        <a:rPr kumimoji="1" lang="ar-SA" sz="2400" dirty="0" smtClean="0">
                          <a:solidFill>
                            <a:schemeClr val="bg1"/>
                          </a:solidFill>
                          <a:latin typeface="Times New Roman" pitchFamily="18" charset="0"/>
                          <a:cs typeface="B Zar" panose="00000400000000000000" pitchFamily="2" charset="-78"/>
                        </a:rPr>
                        <a:t>نيل به اهداف</a:t>
                      </a:r>
                      <a:r>
                        <a:rPr kumimoji="1" lang="en-US" sz="2400" dirty="0" smtClean="0">
                          <a:solidFill>
                            <a:schemeClr val="bg1"/>
                          </a:solidFill>
                          <a:latin typeface="Times New Roman" pitchFamily="18" charset="0"/>
                          <a:cs typeface="B Zar" panose="00000400000000000000" pitchFamily="2" charset="-78"/>
                        </a:rPr>
                        <a:t>  </a:t>
                      </a:r>
                      <a:r>
                        <a:rPr kumimoji="1" lang="ar-SA" sz="2400" dirty="0" smtClean="0">
                          <a:solidFill>
                            <a:schemeClr val="bg1"/>
                          </a:solidFill>
                          <a:latin typeface="Times New Roman" pitchFamily="18" charset="0"/>
                          <a:cs typeface="B Zar" panose="00000400000000000000" pitchFamily="2" charset="-78"/>
                        </a:rPr>
                        <a:t>مشترك</a:t>
                      </a:r>
                      <a:endParaRPr kumimoji="1" lang="en-US" sz="2400" dirty="0" smtClean="0">
                        <a:solidFill>
                          <a:schemeClr val="bg1"/>
                        </a:solidFill>
                        <a:latin typeface="Times New Roman" pitchFamily="18" charset="0"/>
                        <a:cs typeface="B Zar"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kumimoji="1" lang="en-US" sz="2400" dirty="0" smtClean="0">
                          <a:solidFill>
                            <a:schemeClr val="bg1"/>
                          </a:solidFill>
                          <a:latin typeface="Times New Roman" pitchFamily="18" charset="0"/>
                          <a:cs typeface="B Zar" panose="00000400000000000000" pitchFamily="2" charset="-78"/>
                        </a:rPr>
                        <a:t> </a:t>
                      </a:r>
                      <a:endParaRPr kumimoji="1" lang="ar-SA" sz="2400" dirty="0" smtClean="0">
                        <a:solidFill>
                          <a:schemeClr val="bg1"/>
                        </a:solidFill>
                        <a:latin typeface="Times New Roman" pitchFamily="18" charset="0"/>
                        <a:cs typeface="B Zar" panose="00000400000000000000" pitchFamily="2" charset="-78"/>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horzOverflow="overflow"/>
                </a:tc>
                <a:tc>
                  <a:txBody>
                    <a:bodyPr/>
                    <a:lstStyle/>
                    <a:p>
                      <a:pPr algn="ctr" rtl="1"/>
                      <a:r>
                        <a:rPr lang="ar-SA" sz="2000" dirty="0" smtClean="0">
                          <a:solidFill>
                            <a:schemeClr val="bg1"/>
                          </a:solidFill>
                          <a:cs typeface="B Zar" panose="00000400000000000000" pitchFamily="2" charset="-78"/>
                        </a:rPr>
                        <a:t>مشاركت و تشكيل كنسرسيوم ها</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horzOverflow="overflow"/>
                </a:tc>
              </a:tr>
              <a:tr h="163390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1" lang="ar-SA" sz="2000" dirty="0" smtClean="0">
                          <a:solidFill>
                            <a:schemeClr val="bg1"/>
                          </a:solidFill>
                          <a:latin typeface="Times New Roman" pitchFamily="18" charset="0"/>
                          <a:cs typeface="B Zar" panose="00000400000000000000" pitchFamily="2" charset="-78"/>
                        </a:rPr>
                        <a:t>انحلال بعضي از واحدها و تركيب آنها</a:t>
                      </a:r>
                      <a:r>
                        <a:rPr kumimoji="1" lang="en-US" sz="2000" dirty="0" smtClean="0">
                          <a:solidFill>
                            <a:schemeClr val="bg1"/>
                          </a:solidFill>
                          <a:latin typeface="Times New Roman" pitchFamily="18" charset="0"/>
                          <a:cs typeface="B Zar" panose="00000400000000000000" pitchFamily="2" charset="-78"/>
                        </a:rPr>
                        <a:t>   </a:t>
                      </a:r>
                      <a:r>
                        <a:rPr kumimoji="1" lang="ar-SA" sz="2000" dirty="0" smtClean="0">
                          <a:solidFill>
                            <a:schemeClr val="bg1"/>
                          </a:solidFill>
                          <a:latin typeface="Times New Roman" pitchFamily="18" charset="0"/>
                          <a:cs typeface="B Zar" panose="00000400000000000000" pitchFamily="2" charset="-78"/>
                        </a:rPr>
                        <a:t>يا</a:t>
                      </a:r>
                      <a:r>
                        <a:rPr kumimoji="1" lang="en-US" sz="2000" dirty="0" smtClean="0">
                          <a:solidFill>
                            <a:schemeClr val="bg1"/>
                          </a:solidFill>
                          <a:latin typeface="Times New Roman" pitchFamily="18" charset="0"/>
                          <a:cs typeface="B Zar" panose="00000400000000000000" pitchFamily="2" charset="-78"/>
                        </a:rPr>
                        <a:t>  </a:t>
                      </a:r>
                      <a:r>
                        <a:rPr kumimoji="1" lang="ar-SA" sz="2000" dirty="0" smtClean="0">
                          <a:solidFill>
                            <a:schemeClr val="bg1"/>
                          </a:solidFill>
                          <a:latin typeface="Times New Roman" pitchFamily="18" charset="0"/>
                          <a:cs typeface="B Zar" panose="00000400000000000000" pitchFamily="2" charset="-78"/>
                        </a:rPr>
                        <a:t>تركيب چند وظيفه خدمتي و يا توليدي</a:t>
                      </a:r>
                      <a:r>
                        <a:rPr kumimoji="1" lang="en-US" sz="2000" dirty="0" smtClean="0">
                          <a:solidFill>
                            <a:schemeClr val="bg1"/>
                          </a:solidFill>
                          <a:latin typeface="Times New Roman" pitchFamily="18" charset="0"/>
                          <a:cs typeface="B Zar" panose="00000400000000000000" pitchFamily="2" charset="-78"/>
                        </a:rPr>
                        <a:t> </a:t>
                      </a:r>
                      <a:r>
                        <a:rPr kumimoji="1" lang="ar-SA" sz="2000" dirty="0" smtClean="0">
                          <a:solidFill>
                            <a:schemeClr val="bg1"/>
                          </a:solidFill>
                          <a:latin typeface="Times New Roman" pitchFamily="18" charset="0"/>
                          <a:cs typeface="B Zar" panose="00000400000000000000" pitchFamily="2" charset="-78"/>
                        </a:rPr>
                        <a:t>در واحدهاي جديد(اصلاح ساختار)</a:t>
                      </a:r>
                      <a:endParaRPr kumimoji="1" lang="en-US" sz="2000" dirty="0" smtClean="0">
                        <a:solidFill>
                          <a:schemeClr val="bg1"/>
                        </a:solidFill>
                        <a:latin typeface="Times New Roman" pitchFamily="18" charset="0"/>
                        <a:cs typeface="B Zar"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kumimoji="1" lang="en-US" sz="2000" dirty="0" smtClean="0">
                          <a:solidFill>
                            <a:schemeClr val="bg1"/>
                          </a:solidFill>
                          <a:latin typeface="Times New Roman" pitchFamily="18" charset="0"/>
                          <a:cs typeface="B Zar" panose="00000400000000000000" pitchFamily="2" charset="-78"/>
                        </a:rPr>
                        <a:t> </a:t>
                      </a:r>
                      <a:endParaRPr kumimoji="1" lang="ar-SA" sz="2000" dirty="0" smtClean="0">
                        <a:solidFill>
                          <a:schemeClr val="bg1"/>
                        </a:solidFill>
                        <a:latin typeface="Times New Roman" pitchFamily="18" charset="0"/>
                        <a:cs typeface="B Zar" panose="00000400000000000000" pitchFamily="2" charset="-78"/>
                      </a:endParaRPr>
                    </a:p>
                    <a:p>
                      <a:pPr algn="r" rtl="1"/>
                      <a:endParaRPr lang="en-US" sz="2000" dirty="0" smtClean="0">
                        <a:solidFill>
                          <a:schemeClr val="bg1"/>
                        </a:solidFill>
                        <a:cs typeface="B Zar" panose="00000400000000000000" pitchFamily="2" charset="-78"/>
                      </a:endParaRPr>
                    </a:p>
                  </a:txBody>
                  <a:tcPr horzOverflow="overflow"/>
                </a:tc>
                <a:tc>
                  <a:txBody>
                    <a:bodyPr/>
                    <a:lstStyle/>
                    <a:p>
                      <a:pPr algn="ctr" rtl="1"/>
                      <a:r>
                        <a:rPr lang="ar-SA" sz="2000" dirty="0" smtClean="0">
                          <a:solidFill>
                            <a:schemeClr val="bg1"/>
                          </a:solidFill>
                          <a:cs typeface="B Zar" panose="00000400000000000000" pitchFamily="2" charset="-78"/>
                        </a:rPr>
                        <a:t>استراتژي تركيبي </a:t>
                      </a:r>
                      <a:endParaRPr lang="en-US" sz="2000" dirty="0" smtClean="0">
                        <a:solidFill>
                          <a:schemeClr val="bg1"/>
                        </a:solidFill>
                        <a:cs typeface="B Zar" panose="00000400000000000000" pitchFamily="2" charset="-78"/>
                      </a:endParaRPr>
                    </a:p>
                  </a:txBody>
                  <a:tcPr horzOverflow="overflow"/>
                </a:tc>
              </a:tr>
              <a:tr h="503075">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فروش يك واحد مستقل يا بخشي از يك سازمان</a:t>
                      </a: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واگذاري</a:t>
                      </a: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r>
              <a:tr h="143741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با توجه به ارزش يكايك دارايي‏ها ، فروش تمام دارايي‏هاي شركت</a:t>
                      </a: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bg1"/>
                          </a:solidFill>
                          <a:effectLst/>
                          <a:latin typeface="Calibri" pitchFamily="34" charset="0"/>
                          <a:cs typeface="B Zar" panose="00000400000000000000" pitchFamily="2" charset="-78"/>
                        </a:rPr>
                        <a:t>انحلال</a:t>
                      </a:r>
                      <a:endParaRPr kumimoji="0" lang="en-US" sz="20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anchor="ctr" horzOverflow="overflow"/>
                </a:tc>
              </a:tr>
            </a:tbl>
          </a:graphicData>
        </a:graphic>
      </p:graphicFrame>
      <p:sp>
        <p:nvSpPr>
          <p:cNvPr id="3" name="Slide Number Placeholder 2"/>
          <p:cNvSpPr>
            <a:spLocks noGrp="1"/>
          </p:cNvSpPr>
          <p:nvPr>
            <p:ph type="sldNum" sz="quarter" idx="12"/>
          </p:nvPr>
        </p:nvSpPr>
        <p:spPr/>
        <p:txBody>
          <a:bodyPr/>
          <a:lstStyle/>
          <a:p>
            <a:fld id="{2D5AE9F9-C318-4DAC-877F-CC87FD88E47B}"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a:cs typeface="2  Nazanin" panose="00000700000000000000" pitchFamily="2" charset="-78"/>
              </a:rPr>
              <a:t>استراتژی مشارک</a:t>
            </a:r>
            <a:r>
              <a:rPr lang="fa-IR" sz="4400" b="1" dirty="0">
                <a:cs typeface="2  Nazanin" panose="00000700000000000000" pitchFamily="2" charset="-78"/>
              </a:rPr>
              <a:t>ت</a:t>
            </a:r>
            <a:endParaRPr lang="en-US" sz="4400" dirty="0"/>
          </a:p>
        </p:txBody>
      </p:sp>
      <p:sp>
        <p:nvSpPr>
          <p:cNvPr id="3" name="Content Placeholder 2"/>
          <p:cNvSpPr>
            <a:spLocks noGrp="1"/>
          </p:cNvSpPr>
          <p:nvPr>
            <p:ph idx="1"/>
          </p:nvPr>
        </p:nvSpPr>
        <p:spPr>
          <a:xfrm>
            <a:off x="1579606" y="3124199"/>
            <a:ext cx="4800600" cy="1828801"/>
          </a:xfrm>
        </p:spPr>
        <p:txBody>
          <a:bodyPr>
            <a:normAutofit/>
          </a:bodyPr>
          <a:lstStyle/>
          <a:p>
            <a:pPr marL="0" indent="0" algn="r" rtl="1">
              <a:buNone/>
            </a:pPr>
            <a:r>
              <a:rPr lang="fa-IR" sz="2800" dirty="0" smtClean="0">
                <a:cs typeface="B Zar" panose="00000400000000000000" pitchFamily="2" charset="-78"/>
              </a:rPr>
              <a:t>در این شرایط حالات مختلفی ممکن است </a:t>
            </a:r>
            <a:br>
              <a:rPr lang="fa-IR" sz="2800" dirty="0" smtClean="0">
                <a:cs typeface="B Zar" panose="00000400000000000000" pitchFamily="2" charset="-78"/>
              </a:rPr>
            </a:br>
            <a:r>
              <a:rPr lang="fa-IR" sz="2800" dirty="0" smtClean="0">
                <a:cs typeface="B Zar" panose="00000400000000000000" pitchFamily="2" charset="-78"/>
              </a:rPr>
              <a:t>اتفاق افتد که چند مورد آن را در ادامه بیان میداریم :</a:t>
            </a:r>
          </a:p>
          <a:p>
            <a:pPr marL="0" indent="0" algn="r" rtl="1">
              <a:buNone/>
            </a:pPr>
            <a:endParaRPr lang="en-US" sz="2800" dirty="0">
              <a:cs typeface="B Zar" panose="00000400000000000000" pitchFamily="2" charset="-78"/>
            </a:endParaRPr>
          </a:p>
        </p:txBody>
      </p:sp>
      <p:sp>
        <p:nvSpPr>
          <p:cNvPr id="4" name="Left Arrow 3"/>
          <p:cNvSpPr/>
          <p:nvPr/>
        </p:nvSpPr>
        <p:spPr>
          <a:xfrm>
            <a:off x="1295400" y="49530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2D5AE9F9-C318-4DAC-877F-CC87FD88E47B}" type="slidenum">
              <a:rPr lang="en-US" smtClean="0"/>
              <a:pPr/>
              <a:t>38</a:t>
            </a:fld>
            <a:endParaRPr lang="en-US"/>
          </a:p>
        </p:txBody>
      </p:sp>
    </p:spTree>
    <p:extLst>
      <p:ext uri="{BB962C8B-B14F-4D97-AF65-F5344CB8AC3E}">
        <p14:creationId xmlns:p14="http://schemas.microsoft.com/office/powerpoint/2010/main" xmlns="" val="18659467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2  Nazanin" panose="00000700000000000000" pitchFamily="2" charset="-78"/>
              </a:rPr>
              <a:t>ادامه</a:t>
            </a:r>
            <a:endParaRPr lang="en-US" sz="4000" dirty="0">
              <a:cs typeface="2  Nazanin" panose="00000700000000000000" pitchFamily="2" charset="-78"/>
            </a:endParaRPr>
          </a:p>
        </p:txBody>
      </p:sp>
      <p:sp>
        <p:nvSpPr>
          <p:cNvPr id="3" name="Content Placeholder 2"/>
          <p:cNvSpPr>
            <a:spLocks noGrp="1"/>
          </p:cNvSpPr>
          <p:nvPr>
            <p:ph idx="1"/>
          </p:nvPr>
        </p:nvSpPr>
        <p:spPr>
          <a:xfrm>
            <a:off x="893805" y="2667000"/>
            <a:ext cx="6172201" cy="3497789"/>
          </a:xfrm>
        </p:spPr>
        <p:txBody>
          <a:bodyPr/>
          <a:lstStyle/>
          <a:p>
            <a:pPr lvl="0" algn="just" rtl="1"/>
            <a:r>
              <a:rPr lang="fa-IR" sz="2800" dirty="0">
                <a:cs typeface="B Zar" panose="00000400000000000000" pitchFamily="2" charset="-78"/>
              </a:rPr>
              <a:t>1- </a:t>
            </a:r>
            <a:r>
              <a:rPr lang="ar-SA" sz="2800" dirty="0">
                <a:cs typeface="B Zar" panose="00000400000000000000" pitchFamily="2" charset="-78"/>
              </a:rPr>
              <a:t>هنگامی که یک موسسه خصوصی با یک شرکت عمومی (سهامی عام) اقدام به مشارکت </a:t>
            </a:r>
            <a:r>
              <a:rPr lang="ar-SA" sz="2800" dirty="0" smtClean="0">
                <a:cs typeface="B Zar" panose="00000400000000000000" pitchFamily="2" charset="-78"/>
              </a:rPr>
              <a:t>نماید</a:t>
            </a:r>
            <a:r>
              <a:rPr lang="fa-IR" sz="2800" dirty="0" smtClean="0">
                <a:cs typeface="B Zar" panose="00000400000000000000" pitchFamily="2" charset="-78"/>
              </a:rPr>
              <a:t>:</a:t>
            </a:r>
          </a:p>
          <a:p>
            <a:pPr marL="0" indent="0" algn="just" rtl="1">
              <a:buNone/>
            </a:pPr>
            <a:r>
              <a:rPr lang="ar-SA" sz="2800" dirty="0">
                <a:cs typeface="B Zar" panose="00000400000000000000" pitchFamily="2" charset="-78"/>
              </a:rPr>
              <a:t>در این مشارکت وضع به گونه ای است که شرکت تازه تأسیس می تواند از مزایای زیادی برخوردار شود. این مزایا عبارتند از مالکیت خصوصی، رابطه بسیار نزدیک بین مالکان، بهره مند شدن از مزایای ناشی از شرکت های عمومی مانند داشتن حق انتشار سهام جدید به عنوان منبعی برای تأمین سرمایه.</a:t>
            </a:r>
            <a:endParaRPr lang="en-US" sz="2800" dirty="0">
              <a:cs typeface="B Zar" panose="00000400000000000000" pitchFamily="2" charset="-78"/>
            </a:endParaRPr>
          </a:p>
          <a:p>
            <a:pPr marL="0" lvl="0" indent="0" algn="r" rtl="1">
              <a:buNone/>
            </a:pPr>
            <a:endParaRPr lang="en-US" dirty="0"/>
          </a:p>
          <a:p>
            <a:pPr algn="r" rtl="1"/>
            <a:endParaRPr lang="en-US" dirty="0"/>
          </a:p>
        </p:txBody>
      </p:sp>
      <p:sp>
        <p:nvSpPr>
          <p:cNvPr id="4" name="Slide Number Placeholder 3"/>
          <p:cNvSpPr>
            <a:spLocks noGrp="1"/>
          </p:cNvSpPr>
          <p:nvPr>
            <p:ph type="sldNum" sz="quarter" idx="12"/>
          </p:nvPr>
        </p:nvSpPr>
        <p:spPr/>
        <p:txBody>
          <a:bodyPr/>
          <a:lstStyle/>
          <a:p>
            <a:fld id="{2D5AE9F9-C318-4DAC-877F-CC87FD88E47B}" type="slidenum">
              <a:rPr lang="en-US" smtClean="0"/>
              <a:pPr/>
              <a:t>39</a:t>
            </a:fld>
            <a:endParaRPr lang="en-US"/>
          </a:p>
        </p:txBody>
      </p:sp>
    </p:spTree>
    <p:extLst>
      <p:ext uri="{BB962C8B-B14F-4D97-AF65-F5344CB8AC3E}">
        <p14:creationId xmlns:p14="http://schemas.microsoft.com/office/powerpoint/2010/main" xmlns="" val="110998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2  Nazanin" panose="00000700000000000000" pitchFamily="2" charset="-78"/>
              </a:rPr>
              <a:t>ادامه</a:t>
            </a:r>
            <a:endParaRPr lang="en-US" sz="4000" dirty="0">
              <a:cs typeface="2  Nazanin" panose="00000700000000000000" pitchFamily="2" charset="-78"/>
            </a:endParaRPr>
          </a:p>
        </p:txBody>
      </p:sp>
      <p:sp>
        <p:nvSpPr>
          <p:cNvPr id="3" name="Content Placeholder 2"/>
          <p:cNvSpPr>
            <a:spLocks noGrp="1"/>
          </p:cNvSpPr>
          <p:nvPr>
            <p:ph idx="1"/>
          </p:nvPr>
        </p:nvSpPr>
        <p:spPr>
          <a:xfrm>
            <a:off x="917954" y="2514600"/>
            <a:ext cx="6123904" cy="3517006"/>
          </a:xfrm>
        </p:spPr>
        <p:txBody>
          <a:bodyPr>
            <a:normAutofit/>
          </a:bodyPr>
          <a:lstStyle/>
          <a:p>
            <a:pPr algn="just" rtl="1"/>
            <a:r>
              <a:rPr lang="fa-IR" sz="3200" dirty="0">
                <a:cs typeface="B Zar" panose="00000400000000000000" pitchFamily="2" charset="-78"/>
              </a:rPr>
              <a:t>فرهنگ مدیریت طی دو </a:t>
            </a:r>
            <a:r>
              <a:rPr lang="fa-IR" sz="3200" dirty="0" smtClean="0">
                <a:cs typeface="B Zar" panose="00000400000000000000" pitchFamily="2" charset="-78"/>
              </a:rPr>
              <a:t>دهه گذشته </a:t>
            </a:r>
            <a:r>
              <a:rPr lang="fa-IR" sz="3200" dirty="0">
                <a:cs typeface="B Zar" panose="00000400000000000000" pitchFamily="2" charset="-78"/>
              </a:rPr>
              <a:t>، مزیت و اهمیت </a:t>
            </a:r>
            <a:r>
              <a:rPr lang="fa-IR" sz="3200" dirty="0" smtClean="0">
                <a:cs typeface="B Zar" panose="00000400000000000000" pitchFamily="2" charset="-78"/>
              </a:rPr>
              <a:t>تفکر استراتژیک </a:t>
            </a:r>
            <a:r>
              <a:rPr lang="fa-IR" sz="3200" dirty="0">
                <a:cs typeface="B Zar" panose="00000400000000000000" pitchFamily="2" charset="-78"/>
              </a:rPr>
              <a:t>در بین مدیران و سازمان ها به سبب ایجاد موقعیت برتر رقابتی و حفاظت در برابرتغییرات محیطی را مورد تأکید قرار داده است و بدین رو، بیشتر سازمان ها بهره گیری از برنامه ریزی استراتژیک را آغاز کرده و یا در دستور کار خویش قرار داده </a:t>
            </a:r>
            <a:r>
              <a:rPr lang="fa-IR" sz="3200" dirty="0" smtClean="0">
                <a:cs typeface="B Zar" panose="00000400000000000000" pitchFamily="2" charset="-78"/>
              </a:rPr>
              <a:t>اند</a:t>
            </a:r>
            <a:r>
              <a:rPr lang="en-US" sz="3200" dirty="0" smtClean="0">
                <a:cs typeface="B Zar" panose="00000400000000000000" pitchFamily="2" charset="-78"/>
              </a:rPr>
              <a:t>.</a:t>
            </a:r>
            <a:endParaRPr lang="fa-IR" sz="3200" dirty="0" smtClean="0">
              <a:cs typeface="B Zar" panose="00000400000000000000" pitchFamily="2" charset="-78"/>
            </a:endParaRPr>
          </a:p>
          <a:p>
            <a:pPr marL="0" indent="0" algn="just" rtl="1">
              <a:buNone/>
            </a:pPr>
            <a:endParaRPr lang="en-US"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a:t>
            </a:fld>
            <a:endParaRPr lang="en-US"/>
          </a:p>
        </p:txBody>
      </p:sp>
    </p:spTree>
    <p:extLst>
      <p:ext uri="{BB962C8B-B14F-4D97-AF65-F5344CB8AC3E}">
        <p14:creationId xmlns:p14="http://schemas.microsoft.com/office/powerpoint/2010/main" xmlns="" val="2449099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800" dirty="0" smtClean="0">
                <a:cs typeface="2  Nazanin" panose="00000700000000000000" pitchFamily="2" charset="-78"/>
              </a:rPr>
              <a:t>ادامه</a:t>
            </a:r>
            <a:endParaRPr lang="en-US" sz="4800" dirty="0">
              <a:cs typeface="2  Nazanin" panose="00000700000000000000" pitchFamily="2" charset="-78"/>
            </a:endParaRPr>
          </a:p>
        </p:txBody>
      </p:sp>
      <p:sp>
        <p:nvSpPr>
          <p:cNvPr id="3" name="Content Placeholder 2"/>
          <p:cNvSpPr>
            <a:spLocks noGrp="1"/>
          </p:cNvSpPr>
          <p:nvPr>
            <p:ph idx="1"/>
          </p:nvPr>
        </p:nvSpPr>
        <p:spPr>
          <a:xfrm>
            <a:off x="1143000" y="2819399"/>
            <a:ext cx="5638800" cy="3116789"/>
          </a:xfrm>
        </p:spPr>
        <p:txBody>
          <a:bodyPr>
            <a:normAutofit/>
          </a:bodyPr>
          <a:lstStyle/>
          <a:p>
            <a:pPr marL="0" indent="0" algn="just" rtl="1">
              <a:buNone/>
            </a:pPr>
            <a:r>
              <a:rPr lang="fa-IR" sz="2800" dirty="0" smtClean="0">
                <a:cs typeface="B Zar" panose="00000400000000000000" pitchFamily="2" charset="-78"/>
              </a:rPr>
              <a:t>2- </a:t>
            </a:r>
            <a:r>
              <a:rPr lang="ar-SA" sz="2800" dirty="0">
                <a:cs typeface="B Zar" panose="00000400000000000000" pitchFamily="2" charset="-78"/>
              </a:rPr>
              <a:t>هم افزایی توانمندی های شرکت های </a:t>
            </a:r>
            <a:r>
              <a:rPr lang="ar-SA" sz="2800" dirty="0" smtClean="0">
                <a:cs typeface="B Zar" panose="00000400000000000000" pitchFamily="2" charset="-78"/>
              </a:rPr>
              <a:t>رقیب</a:t>
            </a:r>
            <a:r>
              <a:rPr lang="fa-IR" sz="2800" dirty="0" smtClean="0">
                <a:cs typeface="B Zar" panose="00000400000000000000" pitchFamily="2" charset="-78"/>
              </a:rPr>
              <a:t>:</a:t>
            </a:r>
          </a:p>
          <a:p>
            <a:pPr marL="0" indent="0" algn="just" rtl="1">
              <a:buNone/>
            </a:pPr>
            <a:r>
              <a:rPr lang="ar-SA" sz="2800" dirty="0">
                <a:cs typeface="B Zar" panose="00000400000000000000" pitchFamily="2" charset="-78"/>
              </a:rPr>
              <a:t>هنگامی که شایستگی ها و ویژگی های برجسته دو شرکت رقیب می تواند در هم ادغام شود. این موقعیت پدیده ای کامل به وجود می آورد. البته توجه داشته باشید که این ویژگی ها باید مکمل یکدیگر باشند نه اینکه صرفا مشابه باشند.</a:t>
            </a:r>
            <a:endParaRPr lang="en-US" sz="2800" dirty="0">
              <a:cs typeface="B Zar" panose="00000400000000000000" pitchFamily="2" charset="-78"/>
            </a:endParaRPr>
          </a:p>
          <a:p>
            <a:pPr marL="0" indent="0" algn="just" rtl="1">
              <a:buNone/>
            </a:pP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40</a:t>
            </a:fld>
            <a:endParaRPr lang="en-US"/>
          </a:p>
        </p:txBody>
      </p:sp>
    </p:spTree>
    <p:extLst>
      <p:ext uri="{BB962C8B-B14F-4D97-AF65-F5344CB8AC3E}">
        <p14:creationId xmlns:p14="http://schemas.microsoft.com/office/powerpoint/2010/main" xmlns="" val="29948539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931906" y="2590800"/>
            <a:ext cx="6095999" cy="3497789"/>
          </a:xfrm>
        </p:spPr>
        <p:txBody>
          <a:bodyPr>
            <a:noAutofit/>
          </a:bodyPr>
          <a:lstStyle/>
          <a:p>
            <a:pPr marL="0" lvl="0" indent="0" algn="just" rtl="1">
              <a:buNone/>
            </a:pPr>
            <a:r>
              <a:rPr lang="fa-IR" sz="2800" dirty="0" smtClean="0">
                <a:cs typeface="B Zar" panose="00000400000000000000" pitchFamily="2" charset="-78"/>
              </a:rPr>
              <a:t>3- </a:t>
            </a:r>
            <a:r>
              <a:rPr lang="ar-SA" sz="2800" dirty="0" smtClean="0">
                <a:cs typeface="B Zar" panose="00000400000000000000" pitchFamily="2" charset="-78"/>
              </a:rPr>
              <a:t>هنگامی </a:t>
            </a:r>
            <a:r>
              <a:rPr lang="ar-SA" sz="2800" dirty="0">
                <a:cs typeface="B Zar" panose="00000400000000000000" pitchFamily="2" charset="-78"/>
              </a:rPr>
              <a:t>که یک طرح به صورت بالقوه بسیار سودآور </a:t>
            </a:r>
            <a:r>
              <a:rPr lang="ar-SA" sz="2800" dirty="0" smtClean="0">
                <a:cs typeface="B Zar" panose="00000400000000000000" pitchFamily="2" charset="-78"/>
              </a:rPr>
              <a:t>است</a:t>
            </a:r>
            <a:r>
              <a:rPr lang="fa-IR" sz="2800" dirty="0" smtClean="0">
                <a:cs typeface="B Zar" panose="00000400000000000000" pitchFamily="2" charset="-78"/>
              </a:rPr>
              <a:t> :</a:t>
            </a:r>
          </a:p>
          <a:p>
            <a:pPr marL="0" indent="0" algn="just" rtl="1">
              <a:buNone/>
            </a:pPr>
            <a:r>
              <a:rPr lang="ar-SA" sz="2800" dirty="0">
                <a:cs typeface="B Zar" panose="00000400000000000000" pitchFamily="2" charset="-78"/>
              </a:rPr>
              <a:t>تصور کنید که طرح توجیهی مناسبی تهیه شده اما به منابع بسیار سنگینی نیاز دارد و دارای ریسک های جدی و مخاطرات بسیار زیادی است. منطقی باشید و وسوسه سود زیاد را از خود دور کنید. توصیه می شود که هم سود و هم زیان احتمالی ناشی از تحقق یافتن ریسک ها را با دیگران قسمت کنید.</a:t>
            </a:r>
            <a:endParaRPr lang="en-US" sz="2800" dirty="0">
              <a:cs typeface="B Zar" panose="00000400000000000000" pitchFamily="2" charset="-78"/>
            </a:endParaRPr>
          </a:p>
          <a:p>
            <a:pPr marL="0" lvl="0" indent="0" algn="just" rtl="1">
              <a:buNone/>
            </a:pPr>
            <a:endParaRPr lang="fa-IR" sz="2800" dirty="0" smtClean="0">
              <a:cs typeface="B Zar" panose="00000400000000000000" pitchFamily="2" charset="-78"/>
            </a:endParaRPr>
          </a:p>
          <a:p>
            <a:pPr marL="0" lvl="0" indent="0" algn="just" rtl="1">
              <a:buNone/>
            </a:pPr>
            <a:endParaRPr lang="en-US" sz="2800" dirty="0">
              <a:cs typeface="B Zar" panose="00000400000000000000" pitchFamily="2" charset="-78"/>
            </a:endParaRPr>
          </a:p>
          <a:p>
            <a:pPr algn="just" rtl="1"/>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41</a:t>
            </a:fld>
            <a:endParaRPr lang="en-US"/>
          </a:p>
        </p:txBody>
      </p:sp>
    </p:spTree>
    <p:extLst>
      <p:ext uri="{BB962C8B-B14F-4D97-AF65-F5344CB8AC3E}">
        <p14:creationId xmlns:p14="http://schemas.microsoft.com/office/powerpoint/2010/main" xmlns="" val="28685494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1008105" y="2743200"/>
            <a:ext cx="5943601" cy="3421589"/>
          </a:xfrm>
        </p:spPr>
        <p:txBody>
          <a:bodyPr>
            <a:normAutofit/>
          </a:bodyPr>
          <a:lstStyle/>
          <a:p>
            <a:pPr marL="0" indent="0" algn="just" rtl="1">
              <a:buNone/>
            </a:pPr>
            <a:r>
              <a:rPr lang="fa-IR" sz="2800" dirty="0" smtClean="0">
                <a:cs typeface="B Zar" panose="00000400000000000000" pitchFamily="2" charset="-78"/>
              </a:rPr>
              <a:t>5- </a:t>
            </a:r>
            <a:r>
              <a:rPr lang="ar-SA" sz="2800" dirty="0">
                <a:cs typeface="B Zar" panose="00000400000000000000" pitchFamily="2" charset="-78"/>
              </a:rPr>
              <a:t> </a:t>
            </a:r>
            <a:r>
              <a:rPr lang="ar-SA" sz="2800" dirty="0" smtClean="0">
                <a:cs typeface="B Zar" panose="00000400000000000000" pitchFamily="2" charset="-78"/>
              </a:rPr>
              <a:t>هنگامی </a:t>
            </a:r>
            <a:r>
              <a:rPr lang="ar-SA" sz="2800" dirty="0">
                <a:cs typeface="B Zar" panose="00000400000000000000" pitchFamily="2" charset="-78"/>
              </a:rPr>
              <a:t>که دو یا چند شرکت کوچک تر توان رقابت با یک شرکت بزرگ را نداشته </a:t>
            </a:r>
            <a:r>
              <a:rPr lang="ar-SA" sz="2800" dirty="0" smtClean="0">
                <a:cs typeface="B Zar" panose="00000400000000000000" pitchFamily="2" charset="-78"/>
              </a:rPr>
              <a:t>باشند</a:t>
            </a:r>
            <a:r>
              <a:rPr lang="fa-IR" sz="2800" dirty="0" smtClean="0">
                <a:cs typeface="B Zar" panose="00000400000000000000" pitchFamily="2" charset="-78"/>
              </a:rPr>
              <a:t> :</a:t>
            </a:r>
          </a:p>
          <a:p>
            <a:pPr marL="0" indent="0" algn="just" rtl="1">
              <a:buNone/>
            </a:pPr>
            <a:r>
              <a:rPr lang="ar-SA" sz="2800" dirty="0">
                <a:cs typeface="B Zar" panose="00000400000000000000" pitchFamily="2" charset="-78"/>
              </a:rPr>
              <a:t>یک استراتژی منطقی این است که شما هم بزرگ شوید. تنها بزرگ شدن، مقداری سخت است اما یک کاسه کردن دارایی ها و توانایی های دو یا بیشتر سازمان های کوچکی که هم اکنون توان رقابت با یک شرکت بزرگ را ندارند آنها را بسیار قدرتمندتر خواهد نمود.</a:t>
            </a:r>
            <a:endParaRPr lang="en-US" sz="2800" dirty="0">
              <a:cs typeface="B Zar" panose="00000400000000000000" pitchFamily="2" charset="-78"/>
            </a:endParaRPr>
          </a:p>
          <a:p>
            <a:pPr marL="0" indent="0" algn="just" rtl="1">
              <a:buNone/>
            </a:pPr>
            <a:endParaRPr lang="en-US" sz="2800" dirty="0">
              <a:cs typeface="B Zar" panose="00000400000000000000" pitchFamily="2" charset="-78"/>
            </a:endParaRPr>
          </a:p>
          <a:p>
            <a:pPr marL="0" indent="0" algn="just" rtl="1">
              <a:buNone/>
            </a:pP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42</a:t>
            </a:fld>
            <a:endParaRPr lang="en-US"/>
          </a:p>
        </p:txBody>
      </p:sp>
    </p:spTree>
    <p:extLst>
      <p:ext uri="{BB962C8B-B14F-4D97-AF65-F5344CB8AC3E}">
        <p14:creationId xmlns:p14="http://schemas.microsoft.com/office/powerpoint/2010/main" xmlns="" val="3333667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513" y="685800"/>
            <a:ext cx="5107161" cy="1080938"/>
          </a:xfrm>
        </p:spPr>
        <p:txBody>
          <a:bodyPr>
            <a:normAutofit/>
          </a:bodyPr>
          <a:lstStyle/>
          <a:p>
            <a:pPr algn="ctr"/>
            <a:r>
              <a:rPr lang="ar-SA" b="1" dirty="0">
                <a:cs typeface="2  Nazanin" panose="00000700000000000000" pitchFamily="2" charset="-78"/>
              </a:rPr>
              <a:t>استراتژی </a:t>
            </a:r>
            <a:r>
              <a:rPr lang="ar-SA" b="1" dirty="0" smtClean="0">
                <a:cs typeface="2  Nazanin" panose="00000700000000000000" pitchFamily="2" charset="-78"/>
              </a:rPr>
              <a:t>کاهش</a:t>
            </a:r>
            <a:endParaRPr lang="en-US" dirty="0">
              <a:cs typeface="2  Nazanin" panose="00000700000000000000" pitchFamily="2" charset="-78"/>
            </a:endParaRPr>
          </a:p>
        </p:txBody>
      </p:sp>
      <p:sp>
        <p:nvSpPr>
          <p:cNvPr id="3" name="Content Placeholder 2"/>
          <p:cNvSpPr>
            <a:spLocks noGrp="1"/>
          </p:cNvSpPr>
          <p:nvPr>
            <p:ph idx="1"/>
          </p:nvPr>
        </p:nvSpPr>
        <p:spPr>
          <a:xfrm>
            <a:off x="967193" y="2743200"/>
            <a:ext cx="6019800" cy="3421589"/>
          </a:xfrm>
        </p:spPr>
        <p:txBody>
          <a:bodyPr>
            <a:normAutofit/>
          </a:bodyPr>
          <a:lstStyle/>
          <a:p>
            <a:pPr marL="0" indent="0" algn="just" rtl="1">
              <a:buNone/>
            </a:pPr>
            <a:r>
              <a:rPr lang="fa-IR" sz="2800" dirty="0" smtClean="0">
                <a:cs typeface="B Zar" panose="00000400000000000000" pitchFamily="2" charset="-78"/>
              </a:rPr>
              <a:t>1- </a:t>
            </a:r>
            <a:r>
              <a:rPr lang="ar-SA" sz="2800" dirty="0" smtClean="0">
                <a:cs typeface="B Zar" panose="00000400000000000000" pitchFamily="2" charset="-78"/>
              </a:rPr>
              <a:t>هنگامی </a:t>
            </a:r>
            <a:r>
              <a:rPr lang="ar-SA" sz="2800" dirty="0">
                <a:cs typeface="B Zar" panose="00000400000000000000" pitchFamily="2" charset="-78"/>
              </a:rPr>
              <a:t>که یک سازمان دارای یک ویژگی </a:t>
            </a:r>
            <a:r>
              <a:rPr lang="ar-SA" sz="2800" dirty="0" smtClean="0">
                <a:cs typeface="B Zar" panose="00000400000000000000" pitchFamily="2" charset="-78"/>
              </a:rPr>
              <a:t>بسیارمشخص </a:t>
            </a:r>
            <a:r>
              <a:rPr lang="ar-SA" sz="2800" dirty="0">
                <a:cs typeface="B Zar" panose="00000400000000000000" pitchFamily="2" charset="-78"/>
              </a:rPr>
              <a:t>و متمایز می باشد و کامیاب نبوده </a:t>
            </a:r>
            <a:r>
              <a:rPr lang="ar-SA" sz="2800" dirty="0" smtClean="0">
                <a:cs typeface="B Zar" panose="00000400000000000000" pitchFamily="2" charset="-78"/>
              </a:rPr>
              <a:t>است</a:t>
            </a:r>
            <a:r>
              <a:rPr lang="fa-IR" sz="2800" dirty="0" smtClean="0">
                <a:cs typeface="B Zar" panose="00000400000000000000" pitchFamily="2" charset="-78"/>
              </a:rPr>
              <a:t>:</a:t>
            </a:r>
          </a:p>
          <a:p>
            <a:pPr algn="just" rtl="1"/>
            <a:endParaRPr lang="fa-IR" sz="2800" dirty="0" smtClean="0">
              <a:cs typeface="B Zar" panose="00000400000000000000" pitchFamily="2" charset="-78"/>
            </a:endParaRPr>
          </a:p>
          <a:p>
            <a:pPr marL="0" indent="0" algn="just" rtl="1">
              <a:buNone/>
            </a:pPr>
            <a:r>
              <a:rPr lang="ar-SA" sz="2800" dirty="0">
                <a:cs typeface="B Zar" panose="00000400000000000000" pitchFamily="2" charset="-78"/>
              </a:rPr>
              <a:t>این سازمان نتوانسته است پس از چند سال به هدف های بلندمدت و یا کوتاه مدت خود دست یابد، در حالی که مزیت یا مزایایی خاص را دارا بوده است.</a:t>
            </a:r>
            <a:endParaRPr lang="en-US" sz="2800" dirty="0">
              <a:cs typeface="B Zar" panose="00000400000000000000" pitchFamily="2" charset="-78"/>
            </a:endParaRPr>
          </a:p>
          <a:p>
            <a:pPr marL="0" indent="0" algn="just" rtl="1">
              <a:buNone/>
            </a:pPr>
            <a:endParaRPr lang="en-US" sz="2800" dirty="0">
              <a:cs typeface="B Zar" panose="00000400000000000000" pitchFamily="2" charset="-78"/>
            </a:endParaRPr>
          </a:p>
        </p:txBody>
      </p:sp>
      <p:sp>
        <p:nvSpPr>
          <p:cNvPr id="4" name="Left Arrow 3"/>
          <p:cNvSpPr/>
          <p:nvPr/>
        </p:nvSpPr>
        <p:spPr>
          <a:xfrm>
            <a:off x="1143000" y="569494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2D5AE9F9-C318-4DAC-877F-CC87FD88E47B}" type="slidenum">
              <a:rPr lang="en-US" smtClean="0"/>
              <a:pPr/>
              <a:t>43</a:t>
            </a:fld>
            <a:endParaRPr lang="en-US"/>
          </a:p>
        </p:txBody>
      </p:sp>
    </p:spTree>
    <p:extLst>
      <p:ext uri="{BB962C8B-B14F-4D97-AF65-F5344CB8AC3E}">
        <p14:creationId xmlns:p14="http://schemas.microsoft.com/office/powerpoint/2010/main" xmlns="" val="3569686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990599" y="2590799"/>
            <a:ext cx="5943601" cy="3886201"/>
          </a:xfrm>
        </p:spPr>
        <p:txBody>
          <a:bodyPr>
            <a:normAutofit lnSpcReduction="10000"/>
          </a:bodyPr>
          <a:lstStyle/>
          <a:p>
            <a:pPr marL="0" lvl="0" indent="0" algn="just" rtl="1">
              <a:buNone/>
            </a:pPr>
            <a:r>
              <a:rPr lang="fa-IR" dirty="0" smtClean="0">
                <a:solidFill>
                  <a:schemeClr val="bg1">
                    <a:lumMod val="95000"/>
                    <a:lumOff val="5000"/>
                  </a:schemeClr>
                </a:solidFill>
              </a:rPr>
              <a:t>2- </a:t>
            </a:r>
            <a:r>
              <a:rPr lang="ar-SA" dirty="0" smtClean="0">
                <a:solidFill>
                  <a:schemeClr val="bg1">
                    <a:lumMod val="95000"/>
                    <a:lumOff val="5000"/>
                  </a:schemeClr>
                </a:solidFill>
              </a:rPr>
              <a:t>هنگامی </a:t>
            </a:r>
            <a:r>
              <a:rPr lang="ar-SA" dirty="0">
                <a:solidFill>
                  <a:schemeClr val="bg1">
                    <a:lumMod val="95000"/>
                    <a:lumOff val="5000"/>
                  </a:schemeClr>
                </a:solidFill>
              </a:rPr>
              <a:t>که در </a:t>
            </a:r>
            <a:r>
              <a:rPr lang="ar-SA" sz="2800" dirty="0">
                <a:solidFill>
                  <a:schemeClr val="bg1">
                    <a:lumMod val="95000"/>
                    <a:lumOff val="5000"/>
                  </a:schemeClr>
                </a:solidFill>
                <a:cs typeface="B Zar" panose="00000400000000000000" pitchFamily="2" charset="-78"/>
              </a:rPr>
              <a:t>یک صنعت، سازمانی از نظر رقابت در وضعی بسیار ضعیف قرار </a:t>
            </a:r>
            <a:r>
              <a:rPr lang="ar-SA" sz="2800" dirty="0" smtClean="0">
                <a:solidFill>
                  <a:schemeClr val="bg1">
                    <a:lumMod val="95000"/>
                    <a:lumOff val="5000"/>
                  </a:schemeClr>
                </a:solidFill>
                <a:cs typeface="B Zar" panose="00000400000000000000" pitchFamily="2" charset="-78"/>
              </a:rPr>
              <a:t>دارد</a:t>
            </a:r>
            <a:r>
              <a:rPr lang="fa-IR" sz="2800" dirty="0" smtClean="0">
                <a:solidFill>
                  <a:schemeClr val="bg1">
                    <a:lumMod val="95000"/>
                    <a:lumOff val="5000"/>
                  </a:schemeClr>
                </a:solidFill>
                <a:cs typeface="B Zar" panose="00000400000000000000" pitchFamily="2" charset="-78"/>
              </a:rPr>
              <a:t>: </a:t>
            </a:r>
            <a:endParaRPr lang="en-US" sz="2800" dirty="0">
              <a:solidFill>
                <a:schemeClr val="bg1">
                  <a:lumMod val="95000"/>
                  <a:lumOff val="5000"/>
                </a:schemeClr>
              </a:solidFill>
              <a:cs typeface="B Zar" panose="00000400000000000000" pitchFamily="2" charset="-78"/>
            </a:endParaRPr>
          </a:p>
          <a:p>
            <a:pPr marL="0" indent="0" algn="just" rtl="1">
              <a:buNone/>
            </a:pPr>
            <a:r>
              <a:rPr lang="ar-SA" sz="2800" dirty="0">
                <a:cs typeface="B Zar" panose="00000400000000000000" pitchFamily="2" charset="-78"/>
              </a:rPr>
              <a:t>پرواضح است که باید سطح فعالیت های خود را کاهش دهد.</a:t>
            </a:r>
            <a:endParaRPr lang="en-US" sz="2800" dirty="0">
              <a:cs typeface="B Zar" panose="00000400000000000000" pitchFamily="2" charset="-78"/>
            </a:endParaRPr>
          </a:p>
          <a:p>
            <a:pPr marL="0" lvl="0" indent="0" algn="just" rtl="1">
              <a:buNone/>
            </a:pPr>
            <a:r>
              <a:rPr lang="fa-IR" sz="2800" dirty="0" smtClean="0">
                <a:solidFill>
                  <a:schemeClr val="bg1">
                    <a:lumMod val="95000"/>
                    <a:lumOff val="5000"/>
                  </a:schemeClr>
                </a:solidFill>
                <a:cs typeface="B Zar" panose="00000400000000000000" pitchFamily="2" charset="-78"/>
              </a:rPr>
              <a:t>3- </a:t>
            </a:r>
            <a:r>
              <a:rPr lang="ar-SA" sz="2800" dirty="0" smtClean="0">
                <a:solidFill>
                  <a:schemeClr val="bg1">
                    <a:lumMod val="95000"/>
                    <a:lumOff val="5000"/>
                  </a:schemeClr>
                </a:solidFill>
                <a:cs typeface="B Zar" panose="00000400000000000000" pitchFamily="2" charset="-78"/>
              </a:rPr>
              <a:t>سازمانی </a:t>
            </a:r>
            <a:r>
              <a:rPr lang="ar-SA" sz="2800" dirty="0">
                <a:solidFill>
                  <a:schemeClr val="bg1">
                    <a:lumMod val="95000"/>
                    <a:lumOff val="5000"/>
                  </a:schemeClr>
                </a:solidFill>
                <a:cs typeface="B Zar" panose="00000400000000000000" pitchFamily="2" charset="-78"/>
              </a:rPr>
              <a:t>بدون نقاط قوت و با نقطه ضعف های </a:t>
            </a:r>
            <a:r>
              <a:rPr lang="ar-SA" sz="2800" dirty="0" smtClean="0">
                <a:solidFill>
                  <a:schemeClr val="bg1">
                    <a:lumMod val="95000"/>
                    <a:lumOff val="5000"/>
                  </a:schemeClr>
                </a:solidFill>
                <a:cs typeface="B Zar" panose="00000400000000000000" pitchFamily="2" charset="-78"/>
              </a:rPr>
              <a:t>زیاد</a:t>
            </a:r>
            <a:r>
              <a:rPr lang="fa-IR" sz="2800" dirty="0" smtClean="0">
                <a:solidFill>
                  <a:schemeClr val="bg1">
                    <a:lumMod val="95000"/>
                    <a:lumOff val="5000"/>
                  </a:schemeClr>
                </a:solidFill>
                <a:cs typeface="B Zar" panose="00000400000000000000" pitchFamily="2" charset="-78"/>
              </a:rPr>
              <a:t>:</a:t>
            </a:r>
            <a:endParaRPr lang="en-US" sz="2800" dirty="0">
              <a:solidFill>
                <a:schemeClr val="bg1">
                  <a:lumMod val="95000"/>
                  <a:lumOff val="5000"/>
                </a:schemeClr>
              </a:solidFill>
              <a:cs typeface="B Zar" panose="00000400000000000000" pitchFamily="2" charset="-78"/>
            </a:endParaRPr>
          </a:p>
          <a:p>
            <a:pPr marL="0" indent="0" algn="just" rtl="1">
              <a:buNone/>
            </a:pPr>
            <a:r>
              <a:rPr lang="ar-SA" sz="2800" dirty="0">
                <a:cs typeface="B Zar" panose="00000400000000000000" pitchFamily="2" charset="-78"/>
              </a:rPr>
              <a:t>هنگامی که عدم کارایی، سودآوری اندک، روحیه پایین کارکنان و فشارهای سهامداران برای بهبود عملکرد موجب فلج شدن سازمان شود، بهتر است استراتژی کاهش در دستور کار قرار گیرد.</a:t>
            </a:r>
            <a:endParaRPr lang="en-US" sz="2800" dirty="0">
              <a:cs typeface="B Zar" panose="00000400000000000000" pitchFamily="2" charset="-78"/>
            </a:endParaRPr>
          </a:p>
          <a:p>
            <a:endParaRPr lang="en-US" dirty="0"/>
          </a:p>
        </p:txBody>
      </p:sp>
      <p:sp>
        <p:nvSpPr>
          <p:cNvPr id="4" name="Slide Number Placeholder 3"/>
          <p:cNvSpPr>
            <a:spLocks noGrp="1"/>
          </p:cNvSpPr>
          <p:nvPr>
            <p:ph type="sldNum" sz="quarter" idx="12"/>
          </p:nvPr>
        </p:nvSpPr>
        <p:spPr/>
        <p:txBody>
          <a:bodyPr/>
          <a:lstStyle/>
          <a:p>
            <a:fld id="{2D5AE9F9-C318-4DAC-877F-CC87FD88E47B}" type="slidenum">
              <a:rPr lang="en-US" smtClean="0"/>
              <a:pPr/>
              <a:t>44</a:t>
            </a:fld>
            <a:endParaRPr lang="en-US"/>
          </a:p>
        </p:txBody>
      </p:sp>
    </p:spTree>
    <p:extLst>
      <p:ext uri="{BB962C8B-B14F-4D97-AF65-F5344CB8AC3E}">
        <p14:creationId xmlns:p14="http://schemas.microsoft.com/office/powerpoint/2010/main" xmlns="" val="10969866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1122406" y="2819400"/>
            <a:ext cx="5715000" cy="3599316"/>
          </a:xfrm>
        </p:spPr>
        <p:txBody>
          <a:bodyPr>
            <a:normAutofit/>
          </a:bodyPr>
          <a:lstStyle/>
          <a:p>
            <a:pPr marL="0" lvl="0" indent="0" algn="just" rtl="1">
              <a:buNone/>
            </a:pPr>
            <a:r>
              <a:rPr lang="fa-IR" sz="2800" dirty="0" smtClean="0">
                <a:cs typeface="B Zar" panose="00000400000000000000" pitchFamily="2" charset="-78"/>
              </a:rPr>
              <a:t>4 - </a:t>
            </a:r>
            <a:r>
              <a:rPr lang="ar-SA" sz="2800" dirty="0" smtClean="0">
                <a:cs typeface="B Zar" panose="00000400000000000000" pitchFamily="2" charset="-78"/>
              </a:rPr>
              <a:t>هنگامی </a:t>
            </a:r>
            <a:r>
              <a:rPr lang="ar-SA" sz="2800" dirty="0">
                <a:cs typeface="B Zar" panose="00000400000000000000" pitchFamily="2" charset="-78"/>
              </a:rPr>
              <a:t>که رشد سازمان دارای چنان سرعتی بوده است که ناگزیر به کاهش می گردد</a:t>
            </a:r>
            <a:endParaRPr lang="en-US" sz="2800" dirty="0">
              <a:cs typeface="B Zar" panose="00000400000000000000" pitchFamily="2" charset="-78"/>
            </a:endParaRPr>
          </a:p>
          <a:p>
            <a:pPr marL="0" indent="0" algn="just" rtl="1">
              <a:buNone/>
            </a:pPr>
            <a:r>
              <a:rPr lang="ar-SA" sz="2800" dirty="0">
                <a:cs typeface="B Zar" panose="00000400000000000000" pitchFamily="2" charset="-78"/>
              </a:rPr>
              <a:t>همیشه به دلیل شرایط نامناسب نیست که باید کاهش را برگزینید، بعضی مواقع آنقدر سازمان به سرعت در حال رشد کردن و بزرگ شدن می باشد که باید روند توسعه را قدری کنترل کرد و آن را منطقی نمود تا بتوان ابعاد مختلف رشد و توسعه سازمان را متناسب نمود.</a:t>
            </a:r>
            <a:endParaRPr lang="en-US" sz="2800" dirty="0">
              <a:cs typeface="B Zar" panose="00000400000000000000" pitchFamily="2" charset="-78"/>
            </a:endParaRPr>
          </a:p>
          <a:p>
            <a:pPr algn="just"/>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45</a:t>
            </a:fld>
            <a:endParaRPr lang="en-US"/>
          </a:p>
        </p:txBody>
      </p:sp>
    </p:spTree>
    <p:extLst>
      <p:ext uri="{BB962C8B-B14F-4D97-AF65-F5344CB8AC3E}">
        <p14:creationId xmlns:p14="http://schemas.microsoft.com/office/powerpoint/2010/main" xmlns="" val="36735899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4000" b="1" dirty="0">
                <a:cs typeface="2  Nazanin" panose="00000700000000000000" pitchFamily="2" charset="-78"/>
              </a:rPr>
              <a:t>استراتژی </a:t>
            </a:r>
            <a:r>
              <a:rPr lang="ar-SA" sz="4000" b="1" dirty="0" smtClean="0">
                <a:cs typeface="2  Nazanin" panose="00000700000000000000" pitchFamily="2" charset="-78"/>
              </a:rPr>
              <a:t>واگذاری</a:t>
            </a:r>
            <a:endParaRPr lang="en-US" sz="4000" dirty="0">
              <a:cs typeface="2  Nazanin" panose="00000700000000000000" pitchFamily="2" charset="-78"/>
            </a:endParaRPr>
          </a:p>
        </p:txBody>
      </p:sp>
      <p:sp>
        <p:nvSpPr>
          <p:cNvPr id="3" name="Content Placeholder 2"/>
          <p:cNvSpPr>
            <a:spLocks noGrp="1"/>
          </p:cNvSpPr>
          <p:nvPr>
            <p:ph idx="1"/>
          </p:nvPr>
        </p:nvSpPr>
        <p:spPr>
          <a:xfrm>
            <a:off x="1046206" y="2819400"/>
            <a:ext cx="5867400" cy="3599316"/>
          </a:xfrm>
        </p:spPr>
        <p:txBody>
          <a:bodyPr>
            <a:normAutofit/>
          </a:bodyPr>
          <a:lstStyle/>
          <a:p>
            <a:pPr marL="0" lvl="0" indent="0" algn="just" rtl="1">
              <a:buNone/>
            </a:pPr>
            <a:r>
              <a:rPr lang="fa-IR" sz="2800" dirty="0" smtClean="0">
                <a:solidFill>
                  <a:schemeClr val="bg1">
                    <a:lumMod val="95000"/>
                    <a:lumOff val="5000"/>
                  </a:schemeClr>
                </a:solidFill>
                <a:cs typeface="B Zar" panose="00000400000000000000" pitchFamily="2" charset="-78"/>
              </a:rPr>
              <a:t>1-</a:t>
            </a:r>
            <a:r>
              <a:rPr lang="fa-IR" sz="2800" dirty="0" smtClean="0">
                <a:cs typeface="B Zar" panose="00000400000000000000" pitchFamily="2" charset="-78"/>
              </a:rPr>
              <a:t> </a:t>
            </a:r>
            <a:r>
              <a:rPr lang="ar-SA" sz="2800" dirty="0" smtClean="0">
                <a:cs typeface="B Zar" panose="00000400000000000000" pitchFamily="2" charset="-78"/>
              </a:rPr>
              <a:t>هنگامی </a:t>
            </a:r>
            <a:r>
              <a:rPr lang="ar-SA" sz="2800" dirty="0">
                <a:cs typeface="B Zar" panose="00000400000000000000" pitchFamily="2" charset="-78"/>
              </a:rPr>
              <a:t>که یکی از بخش های شرکت به منابع زیادی نیاز </a:t>
            </a:r>
            <a:r>
              <a:rPr lang="ar-SA" sz="2800" dirty="0" smtClean="0">
                <a:cs typeface="B Zar" panose="00000400000000000000" pitchFamily="2" charset="-78"/>
              </a:rPr>
              <a:t>دارد</a:t>
            </a:r>
            <a:endParaRPr lang="fa-IR" sz="2800" dirty="0" smtClean="0">
              <a:cs typeface="B Zar" panose="00000400000000000000" pitchFamily="2" charset="-78"/>
            </a:endParaRPr>
          </a:p>
          <a:p>
            <a:pPr marL="0" lvl="0" indent="0" algn="just" rtl="1">
              <a:buNone/>
            </a:pPr>
            <a:endParaRPr lang="en-US" sz="2800" dirty="0">
              <a:cs typeface="B Zar" panose="00000400000000000000" pitchFamily="2" charset="-78"/>
            </a:endParaRPr>
          </a:p>
          <a:p>
            <a:pPr marL="0" indent="0" algn="just" rtl="1">
              <a:buNone/>
            </a:pPr>
            <a:r>
              <a:rPr lang="fa-IR" sz="2800" dirty="0" smtClean="0">
                <a:solidFill>
                  <a:schemeClr val="bg1">
                    <a:lumMod val="95000"/>
                    <a:lumOff val="5000"/>
                  </a:schemeClr>
                </a:solidFill>
                <a:cs typeface="B Zar" panose="00000400000000000000" pitchFamily="2" charset="-78"/>
              </a:rPr>
              <a:t>2-</a:t>
            </a:r>
            <a:r>
              <a:rPr lang="fa-IR" sz="2800" dirty="0" smtClean="0">
                <a:cs typeface="B Zar" panose="00000400000000000000" pitchFamily="2" charset="-78"/>
              </a:rPr>
              <a:t> </a:t>
            </a:r>
            <a:r>
              <a:rPr lang="ar-SA" sz="2800" dirty="0" smtClean="0">
                <a:cs typeface="B Zar" panose="00000400000000000000" pitchFamily="2" charset="-78"/>
              </a:rPr>
              <a:t>بسیار </a:t>
            </a:r>
            <a:r>
              <a:rPr lang="ar-SA" sz="2800" dirty="0">
                <a:cs typeface="B Zar" panose="00000400000000000000" pitchFamily="2" charset="-78"/>
              </a:rPr>
              <a:t>بیشتر از آنچه شرکت می تواند تأمین </a:t>
            </a:r>
            <a:r>
              <a:rPr lang="ar-SA" sz="2800" dirty="0" smtClean="0">
                <a:cs typeface="B Zar" panose="00000400000000000000" pitchFamily="2" charset="-78"/>
              </a:rPr>
              <a:t>نماید</a:t>
            </a:r>
            <a:r>
              <a:rPr lang="fa-IR" sz="2800" dirty="0" smtClean="0">
                <a:cs typeface="B Zar" panose="00000400000000000000" pitchFamily="2" charset="-78"/>
              </a:rPr>
              <a:t>: </a:t>
            </a:r>
            <a:endParaRPr lang="en-US" sz="2800" dirty="0">
              <a:cs typeface="B Zar" panose="00000400000000000000" pitchFamily="2" charset="-78"/>
            </a:endParaRPr>
          </a:p>
          <a:p>
            <a:pPr marL="0" lvl="0" indent="0" algn="just" rtl="1">
              <a:buNone/>
            </a:pPr>
            <a:r>
              <a:rPr lang="ar-SA" sz="2800" dirty="0">
                <a:cs typeface="B Zar" panose="00000400000000000000" pitchFamily="2" charset="-78"/>
              </a:rPr>
              <a:t>هنگامی که یک بخش شرکت، مسئول عملکرد ضعیف کل شرکت قلمداد شود</a:t>
            </a:r>
            <a:endParaRPr lang="en-US" sz="2800" dirty="0">
              <a:cs typeface="B Zar" panose="00000400000000000000" pitchFamily="2" charset="-78"/>
            </a:endParaRPr>
          </a:p>
          <a:p>
            <a:pPr marL="0" indent="0" algn="just">
              <a:buNone/>
            </a:pP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46</a:t>
            </a:fld>
            <a:endParaRPr lang="en-US"/>
          </a:p>
        </p:txBody>
      </p:sp>
    </p:spTree>
    <p:extLst>
      <p:ext uri="{BB962C8B-B14F-4D97-AF65-F5344CB8AC3E}">
        <p14:creationId xmlns:p14="http://schemas.microsoft.com/office/powerpoint/2010/main" xmlns="" val="11629176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753228"/>
            <a:ext cx="6361373" cy="1080938"/>
          </a:xfrm>
        </p:spPr>
        <p:txBody>
          <a:bodyPr>
            <a:normAutofit/>
          </a:bodyPr>
          <a:lstStyle/>
          <a:p>
            <a:pPr algn="just" rtl="1"/>
            <a:r>
              <a:rPr lang="fa-IR" sz="4000" dirty="0" smtClean="0">
                <a:cs typeface="2  Nazanin" panose="00000700000000000000" pitchFamily="2" charset="-78"/>
              </a:rPr>
              <a:t>ادامه</a:t>
            </a:r>
            <a:endParaRPr lang="en-US" sz="4000" dirty="0">
              <a:cs typeface="2  Nazanin" panose="00000700000000000000" pitchFamily="2" charset="-78"/>
            </a:endParaRPr>
          </a:p>
        </p:txBody>
      </p:sp>
      <p:sp>
        <p:nvSpPr>
          <p:cNvPr id="3" name="Content Placeholder 2"/>
          <p:cNvSpPr>
            <a:spLocks noGrp="1"/>
          </p:cNvSpPr>
          <p:nvPr>
            <p:ph idx="1"/>
          </p:nvPr>
        </p:nvSpPr>
        <p:spPr>
          <a:xfrm>
            <a:off x="914400" y="2362200"/>
            <a:ext cx="6248400" cy="3904116"/>
          </a:xfrm>
        </p:spPr>
        <p:txBody>
          <a:bodyPr>
            <a:noAutofit/>
          </a:bodyPr>
          <a:lstStyle/>
          <a:p>
            <a:pPr marL="0" lvl="0" indent="0" algn="just" rtl="1">
              <a:buNone/>
            </a:pPr>
            <a:r>
              <a:rPr lang="fa-IR" sz="2800" dirty="0" smtClean="0">
                <a:solidFill>
                  <a:schemeClr val="bg1">
                    <a:lumMod val="95000"/>
                    <a:lumOff val="5000"/>
                  </a:schemeClr>
                </a:solidFill>
                <a:cs typeface="B Zar" panose="00000400000000000000" pitchFamily="2" charset="-78"/>
              </a:rPr>
              <a:t>3-</a:t>
            </a:r>
            <a:r>
              <a:rPr lang="fa-IR" sz="2800" dirty="0" smtClean="0">
                <a:cs typeface="B Zar" panose="00000400000000000000" pitchFamily="2" charset="-78"/>
              </a:rPr>
              <a:t> </a:t>
            </a:r>
            <a:r>
              <a:rPr lang="ar-SA" sz="2800" dirty="0" smtClean="0">
                <a:cs typeface="B Zar" panose="00000400000000000000" pitchFamily="2" charset="-78"/>
              </a:rPr>
              <a:t>هنگامی </a:t>
            </a:r>
            <a:r>
              <a:rPr lang="ar-SA" sz="2800" dirty="0">
                <a:cs typeface="B Zar" panose="00000400000000000000" pitchFamily="2" charset="-78"/>
              </a:rPr>
              <a:t>که یکی از بخش های شرکت با بقیه سازمان سازگار نباشد، یعنی وصله ناجور باشد</a:t>
            </a:r>
            <a:endParaRPr lang="en-US" sz="2800" dirty="0">
              <a:cs typeface="B Zar" panose="00000400000000000000" pitchFamily="2" charset="-78"/>
            </a:endParaRPr>
          </a:p>
          <a:p>
            <a:pPr marL="0" indent="0" algn="just" rtl="1">
              <a:buNone/>
            </a:pPr>
            <a:r>
              <a:rPr lang="ar-SA" sz="2800" dirty="0">
                <a:cs typeface="B Zar" panose="00000400000000000000" pitchFamily="2" charset="-78"/>
              </a:rPr>
              <a:t>به سبب وجود بازارها، مشتریان، مدیران، کارکنان، ارزش ها یا نیازهای متقابل چنین وضعی به وجود خواهد آمد.</a:t>
            </a:r>
            <a:endParaRPr lang="en-US" sz="2800" dirty="0">
              <a:cs typeface="B Zar" panose="00000400000000000000" pitchFamily="2" charset="-78"/>
            </a:endParaRPr>
          </a:p>
          <a:p>
            <a:pPr marL="0" lvl="0" indent="0" algn="just" rtl="1">
              <a:buNone/>
            </a:pPr>
            <a:r>
              <a:rPr lang="fa-IR" sz="2800" dirty="0" smtClean="0">
                <a:solidFill>
                  <a:schemeClr val="bg1">
                    <a:lumMod val="95000"/>
                    <a:lumOff val="5000"/>
                  </a:schemeClr>
                </a:solidFill>
                <a:cs typeface="B Zar" panose="00000400000000000000" pitchFamily="2" charset="-78"/>
              </a:rPr>
              <a:t>4-</a:t>
            </a:r>
            <a:r>
              <a:rPr lang="fa-IR" sz="2800" dirty="0" smtClean="0">
                <a:cs typeface="B Zar" panose="00000400000000000000" pitchFamily="2" charset="-78"/>
              </a:rPr>
              <a:t> </a:t>
            </a:r>
            <a:r>
              <a:rPr lang="ar-SA" sz="2800" dirty="0" smtClean="0">
                <a:cs typeface="B Zar" panose="00000400000000000000" pitchFamily="2" charset="-78"/>
              </a:rPr>
              <a:t>هنگامی </a:t>
            </a:r>
            <a:r>
              <a:rPr lang="ar-SA" sz="2800" dirty="0">
                <a:cs typeface="B Zar" panose="00000400000000000000" pitchFamily="2" charset="-78"/>
              </a:rPr>
              <a:t>که شرکت به سرعت، نیاز به مقدار زیادی پول نقد داشته باشد</a:t>
            </a:r>
            <a:endParaRPr lang="en-US" sz="2800" dirty="0">
              <a:cs typeface="B Zar" panose="00000400000000000000" pitchFamily="2" charset="-78"/>
            </a:endParaRPr>
          </a:p>
          <a:p>
            <a:pPr marL="0" indent="0" algn="just" rtl="1">
              <a:buNone/>
            </a:pPr>
            <a:r>
              <a:rPr lang="ar-SA" sz="2800" dirty="0">
                <a:cs typeface="B Zar" panose="00000400000000000000" pitchFamily="2" charset="-78"/>
              </a:rPr>
              <a:t>زمانی که سازمان نمی تواند مقدار زیادی پول نقد را به سرعت از منابع دیگر تهیه کند چاره ای جز این نخواهد داشت که بخش یا بخش هایی از شرکت را واگذار نماید.</a:t>
            </a:r>
            <a:endParaRPr lang="en-US" sz="2800" dirty="0">
              <a:cs typeface="B Zar" panose="00000400000000000000" pitchFamily="2" charset="-78"/>
            </a:endParaRPr>
          </a:p>
          <a:p>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47</a:t>
            </a:fld>
            <a:endParaRPr lang="en-US"/>
          </a:p>
        </p:txBody>
      </p:sp>
    </p:spTree>
    <p:extLst>
      <p:ext uri="{BB962C8B-B14F-4D97-AF65-F5344CB8AC3E}">
        <p14:creationId xmlns:p14="http://schemas.microsoft.com/office/powerpoint/2010/main" xmlns="" val="29628119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2  Nazanin" panose="00000700000000000000" pitchFamily="2" charset="-78"/>
              </a:rPr>
              <a:t>استراتژی انحلال</a:t>
            </a:r>
            <a:endParaRPr lang="en-US" sz="4000" dirty="0">
              <a:cs typeface="2  Nazanin" panose="00000700000000000000" pitchFamily="2" charset="-78"/>
            </a:endParaRPr>
          </a:p>
        </p:txBody>
      </p:sp>
      <p:sp>
        <p:nvSpPr>
          <p:cNvPr id="3" name="Content Placeholder 2"/>
          <p:cNvSpPr>
            <a:spLocks noGrp="1"/>
          </p:cNvSpPr>
          <p:nvPr>
            <p:ph idx="1"/>
          </p:nvPr>
        </p:nvSpPr>
        <p:spPr>
          <a:xfrm>
            <a:off x="990601" y="3047999"/>
            <a:ext cx="5943600" cy="2888189"/>
          </a:xfrm>
        </p:spPr>
        <p:txBody>
          <a:bodyPr>
            <a:normAutofit/>
          </a:bodyPr>
          <a:lstStyle/>
          <a:p>
            <a:pPr marL="0" lvl="0" indent="0" algn="just" rtl="1">
              <a:buNone/>
            </a:pPr>
            <a:r>
              <a:rPr lang="fa-IR" sz="2800" dirty="0" smtClean="0">
                <a:cs typeface="B Zar" panose="00000400000000000000" pitchFamily="2" charset="-78"/>
              </a:rPr>
              <a:t>1- </a:t>
            </a:r>
            <a:r>
              <a:rPr lang="ar-SA" sz="2800" dirty="0" smtClean="0">
                <a:cs typeface="B Zar" panose="00000400000000000000" pitchFamily="2" charset="-78"/>
              </a:rPr>
              <a:t>هنگامی </a:t>
            </a:r>
            <a:r>
              <a:rPr lang="ar-SA" sz="2800" dirty="0">
                <a:cs typeface="B Zar" panose="00000400000000000000" pitchFamily="2" charset="-78"/>
              </a:rPr>
              <a:t>که یک سازمان به صورت همزمان از دو استراتژی کاهش و واگذاری بخش هایی از شرکت استفاده کرده است</a:t>
            </a:r>
            <a:endParaRPr lang="en-US" sz="2800" dirty="0">
              <a:cs typeface="B Zar" panose="00000400000000000000" pitchFamily="2" charset="-78"/>
            </a:endParaRPr>
          </a:p>
          <a:p>
            <a:pPr marL="0" indent="0" algn="just" rtl="1">
              <a:buNone/>
            </a:pPr>
            <a:r>
              <a:rPr lang="ar-SA" sz="2800" dirty="0">
                <a:cs typeface="B Zar" panose="00000400000000000000" pitchFamily="2" charset="-78"/>
              </a:rPr>
              <a:t>و این در حالی است که هیچ یک از این دو، به تنهایی موفق نبوده اند.</a:t>
            </a:r>
            <a:endParaRPr lang="en-US" sz="2800" dirty="0">
              <a:cs typeface="B Zar" panose="00000400000000000000" pitchFamily="2" charset="-78"/>
            </a:endParaRPr>
          </a:p>
          <a:p>
            <a:pPr marL="0" indent="0" algn="just">
              <a:buNone/>
            </a:pP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48</a:t>
            </a:fld>
            <a:endParaRPr lang="en-US"/>
          </a:p>
        </p:txBody>
      </p:sp>
    </p:spTree>
    <p:extLst>
      <p:ext uri="{BB962C8B-B14F-4D97-AF65-F5344CB8AC3E}">
        <p14:creationId xmlns:p14="http://schemas.microsoft.com/office/powerpoint/2010/main" xmlns="" val="20997586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1008106" y="2667000"/>
            <a:ext cx="5943600" cy="3599316"/>
          </a:xfrm>
        </p:spPr>
        <p:txBody>
          <a:bodyPr>
            <a:noAutofit/>
          </a:bodyPr>
          <a:lstStyle/>
          <a:p>
            <a:pPr marL="0" lvl="0" indent="0" algn="just" rtl="1">
              <a:buNone/>
            </a:pPr>
            <a:r>
              <a:rPr lang="fa-IR" sz="2800" dirty="0" smtClean="0">
                <a:cs typeface="B Zar" panose="00000400000000000000" pitchFamily="2" charset="-78"/>
              </a:rPr>
              <a:t>2- </a:t>
            </a:r>
            <a:r>
              <a:rPr lang="ar-SA" sz="2800" dirty="0" smtClean="0">
                <a:cs typeface="B Zar" panose="00000400000000000000" pitchFamily="2" charset="-78"/>
              </a:rPr>
              <a:t>هنگامی </a:t>
            </a:r>
            <a:r>
              <a:rPr lang="ar-SA" sz="2800" dirty="0">
                <a:cs typeface="B Zar" panose="00000400000000000000" pitchFamily="2" charset="-78"/>
              </a:rPr>
              <a:t>که تنها راهی که برای شرکت باقی مانده است این است که اعلان ورشکستگی </a:t>
            </a:r>
            <a:r>
              <a:rPr lang="ar-SA" sz="2800" dirty="0" smtClean="0">
                <a:cs typeface="B Zar" panose="00000400000000000000" pitchFamily="2" charset="-78"/>
              </a:rPr>
              <a:t>کند</a:t>
            </a:r>
            <a:r>
              <a:rPr lang="fa-IR" sz="2800" dirty="0" smtClean="0">
                <a:cs typeface="B Zar" panose="00000400000000000000" pitchFamily="2" charset="-78"/>
              </a:rPr>
              <a:t>:</a:t>
            </a:r>
            <a:endParaRPr lang="en-US" sz="2800" dirty="0">
              <a:cs typeface="B Zar" panose="00000400000000000000" pitchFamily="2" charset="-78"/>
            </a:endParaRPr>
          </a:p>
          <a:p>
            <a:pPr marL="0" indent="0" algn="just" rtl="1">
              <a:buNone/>
            </a:pPr>
            <a:r>
              <a:rPr lang="ar-SA" sz="2800" dirty="0">
                <a:cs typeface="B Zar" panose="00000400000000000000" pitchFamily="2" charset="-78"/>
              </a:rPr>
              <a:t>که در آن حالت انحلال شرکت بدان معنی است که می توان به صورتی منظم و برنامه ریزی شده از محل فروش دارایی های شرکت به مقدار قابل ملاحظه ای پول نقد دست یافت. شرکت می تواند از نظر قانونی اعلام ورشکستگی کند و سپس برای تأمین سرمایه مورد نیاز، بخش هایی از شرکت را به فروش برساند.</a:t>
            </a:r>
            <a:endParaRPr lang="en-US" sz="2800" dirty="0">
              <a:cs typeface="B Zar" panose="00000400000000000000" pitchFamily="2" charset="-78"/>
            </a:endParaRPr>
          </a:p>
          <a:p>
            <a:pPr marL="0" indent="0" algn="just">
              <a:buNone/>
            </a:pP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49</a:t>
            </a:fld>
            <a:endParaRPr lang="en-US"/>
          </a:p>
        </p:txBody>
      </p:sp>
    </p:spTree>
    <p:extLst>
      <p:ext uri="{BB962C8B-B14F-4D97-AF65-F5344CB8AC3E}">
        <p14:creationId xmlns:p14="http://schemas.microsoft.com/office/powerpoint/2010/main" xmlns="" val="3056554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Nazanin" panose="00000700000000000000" pitchFamily="2" charset="-78"/>
              </a:rPr>
              <a:t>مدیریت و برنامه ریزی استراتژیک</a:t>
            </a:r>
            <a:endParaRPr lang="en-US" dirty="0">
              <a:cs typeface="2  Nazanin" panose="00000700000000000000" pitchFamily="2" charset="-78"/>
            </a:endParaRPr>
          </a:p>
        </p:txBody>
      </p:sp>
      <p:sp>
        <p:nvSpPr>
          <p:cNvPr id="3" name="Content Placeholder 2"/>
          <p:cNvSpPr>
            <a:spLocks noGrp="1"/>
          </p:cNvSpPr>
          <p:nvPr>
            <p:ph idx="1"/>
          </p:nvPr>
        </p:nvSpPr>
        <p:spPr>
          <a:xfrm>
            <a:off x="1066800" y="2743200"/>
            <a:ext cx="5943600" cy="3428999"/>
          </a:xfrm>
        </p:spPr>
        <p:txBody>
          <a:bodyPr>
            <a:noAutofit/>
          </a:bodyPr>
          <a:lstStyle/>
          <a:p>
            <a:pPr algn="just" rtl="1"/>
            <a:r>
              <a:rPr lang="fa-IR" sz="3200" dirty="0" smtClean="0">
                <a:cs typeface="B Zar" panose="00000400000000000000" pitchFamily="2" charset="-78"/>
              </a:rPr>
              <a:t>مدیریت و برنامه ریزی استراتژیک ، در دنیای امروز تنها رویکردی می باشدکه میتواند در جهان سیال و پیچیده و متغیر کنونی راهی برای رشد و شکوفایی سازمانها بازکرده و آنها را در دستیابی به اهدافشان با در نظر گرفتن ارزشها و اصول علمی و تجربی  همراهی کند .</a:t>
            </a:r>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5</a:t>
            </a:fld>
            <a:endParaRPr lang="en-US"/>
          </a:p>
        </p:txBody>
      </p:sp>
    </p:spTree>
    <p:extLst>
      <p:ext uri="{BB962C8B-B14F-4D97-AF65-F5344CB8AC3E}">
        <p14:creationId xmlns:p14="http://schemas.microsoft.com/office/powerpoint/2010/main" xmlns="" val="34142799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1046206" y="3200400"/>
            <a:ext cx="5867400" cy="1828801"/>
          </a:xfrm>
        </p:spPr>
        <p:txBody>
          <a:bodyPr>
            <a:normAutofit/>
          </a:bodyPr>
          <a:lstStyle/>
          <a:p>
            <a:pPr lvl="0" algn="just" rtl="1"/>
            <a:r>
              <a:rPr lang="fa-IR" sz="2800" dirty="0" smtClean="0">
                <a:cs typeface="B Zar" panose="00000400000000000000" pitchFamily="2" charset="-78"/>
              </a:rPr>
              <a:t>3- </a:t>
            </a:r>
            <a:r>
              <a:rPr lang="ar-SA" sz="2800" dirty="0" smtClean="0">
                <a:cs typeface="B Zar" panose="00000400000000000000" pitchFamily="2" charset="-78"/>
              </a:rPr>
              <a:t>هنگامی </a:t>
            </a:r>
            <a:r>
              <a:rPr lang="ar-SA" sz="2800" dirty="0">
                <a:cs typeface="B Zar" panose="00000400000000000000" pitchFamily="2" charset="-78"/>
              </a:rPr>
              <a:t>که سهامداران شرکت چنین بپندارند که از طریق فروش دارایی های شرکت، زیان حاصل به کمترین مقدار ممکن خواهد رسید</a:t>
            </a:r>
            <a:endParaRPr lang="en-US" sz="2800" dirty="0">
              <a:cs typeface="B Zar" panose="00000400000000000000" pitchFamily="2" charset="-78"/>
            </a:endParaRPr>
          </a:p>
          <a:p>
            <a:pPr algn="just" rtl="1"/>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50</a:t>
            </a:fld>
            <a:endParaRPr lang="en-US"/>
          </a:p>
        </p:txBody>
      </p:sp>
    </p:spTree>
    <p:extLst>
      <p:ext uri="{BB962C8B-B14F-4D97-AF65-F5344CB8AC3E}">
        <p14:creationId xmlns:p14="http://schemas.microsoft.com/office/powerpoint/2010/main" xmlns="" val="42355989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anose="00000700000000000000" pitchFamily="2" charset="-78"/>
              </a:rPr>
              <a:t>سیمان –مطالعه موردی </a:t>
            </a:r>
            <a:endParaRPr lang="en-US" dirty="0">
              <a:cs typeface="2  Nazanin" panose="00000700000000000000" pitchFamily="2" charset="-78"/>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pPr/>
              <a:t>51</a:t>
            </a:fld>
            <a:endParaRPr lang="en-US" dirty="0"/>
          </a:p>
        </p:txBody>
      </p:sp>
      <p:graphicFrame>
        <p:nvGraphicFramePr>
          <p:cNvPr id="4" name="Chart 3"/>
          <p:cNvGraphicFramePr/>
          <p:nvPr/>
        </p:nvGraphicFramePr>
        <p:xfrm>
          <a:off x="1003111" y="2825088"/>
          <a:ext cx="6121021" cy="33982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smtClean="0">
                <a:cs typeface="2  Nazanin" panose="00000700000000000000" pitchFamily="2" charset="-78"/>
              </a:rPr>
              <a:t>رقابتی</a:t>
            </a:r>
            <a:endParaRPr lang="en-US" sz="6600" dirty="0">
              <a:cs typeface="2  Nazanin" panose="00000700000000000000" pitchFamily="2" charset="-78"/>
            </a:endParaRPr>
          </a:p>
        </p:txBody>
      </p:sp>
      <p:pic>
        <p:nvPicPr>
          <p:cNvPr id="6"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371600" y="2514600"/>
            <a:ext cx="5257800" cy="37193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reflection blurRad="6350" stA="50000" endA="300" endPos="90000" dir="5400000" sy="-100000" algn="bl" rotWithShape="0"/>
          </a:effectLst>
          <a:scene3d>
            <a:camera prst="orthographicFront"/>
            <a:lightRig rig="twoPt" dir="t">
              <a:rot lat="0" lon="0" rev="7200000"/>
            </a:lightRig>
          </a:scene3d>
          <a:sp3d>
            <a:bevelT w="25400" h="19050" prst="angle"/>
            <a:contourClr>
              <a:srgbClr val="FFFFFF"/>
            </a:contourClr>
          </a:sp3d>
        </p:spPr>
      </p:pic>
      <p:sp>
        <p:nvSpPr>
          <p:cNvPr id="3" name="Slide Number Placeholder 2"/>
          <p:cNvSpPr>
            <a:spLocks noGrp="1"/>
          </p:cNvSpPr>
          <p:nvPr>
            <p:ph type="sldNum" sz="quarter" idx="12"/>
          </p:nvPr>
        </p:nvSpPr>
        <p:spPr/>
        <p:txBody>
          <a:bodyPr/>
          <a:lstStyle/>
          <a:p>
            <a:fld id="{6D22F896-40B5-4ADD-8801-0D06FADFA095}" type="slidenum">
              <a:rPr lang="en-US" smtClean="0"/>
              <a:pPr/>
              <a:t>52</a:t>
            </a:fld>
            <a:endParaRPr lang="en-US" dirty="0"/>
          </a:p>
        </p:txBody>
      </p:sp>
    </p:spTree>
    <p:extLst>
      <p:ext uri="{BB962C8B-B14F-4D97-AF65-F5344CB8AC3E}">
        <p14:creationId xmlns:p14="http://schemas.microsoft.com/office/powerpoint/2010/main" xmlns="" val="14861016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anose="00000700000000000000" pitchFamily="2" charset="-78"/>
              </a:rPr>
              <a:t>خودرو – مطالعه موردی</a:t>
            </a:r>
            <a:endParaRPr lang="en-US" dirty="0">
              <a:cs typeface="2  Nazanin"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65206444"/>
              </p:ext>
            </p:extLst>
          </p:nvPr>
        </p:nvGraphicFramePr>
        <p:xfrm>
          <a:off x="838200" y="2743200"/>
          <a:ext cx="6248401" cy="35988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6D22F896-40B5-4ADD-8801-0D06FADFA095}"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2  Nazanin" panose="00000700000000000000" pitchFamily="2" charset="-78"/>
              </a:rPr>
              <a:t>مطالعه موردی</a:t>
            </a:r>
            <a:r>
              <a:rPr lang="en-US" dirty="0" smtClean="0">
                <a:cs typeface="2  Nazanin" panose="00000700000000000000" pitchFamily="2" charset="-78"/>
              </a:rPr>
              <a:t>-</a:t>
            </a:r>
            <a:r>
              <a:rPr lang="fa-IR" dirty="0" smtClean="0">
                <a:cs typeface="2  Nazanin" panose="00000700000000000000" pitchFamily="2" charset="-78"/>
              </a:rPr>
              <a:t>پتروشیمی</a:t>
            </a:r>
            <a:r>
              <a:rPr lang="fa-IR" dirty="0" smtClean="0"/>
              <a:t/>
            </a:r>
            <a:br>
              <a:rPr lang="fa-IR"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15770082"/>
              </p:ext>
            </p:extLst>
          </p:nvPr>
        </p:nvGraphicFramePr>
        <p:xfrm>
          <a:off x="914400" y="2667000"/>
          <a:ext cx="6019801" cy="35988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6D22F896-40B5-4ADD-8801-0D06FADFA095}"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Nazanin" panose="00000700000000000000" pitchFamily="2" charset="-78"/>
              </a:rPr>
              <a:t>استراتژی رقابتی</a:t>
            </a:r>
            <a:endParaRPr lang="en-US" dirty="0">
              <a:cs typeface="2  Nazanin" panose="00000700000000000000" pitchFamily="2" charset="-78"/>
            </a:endParaRPr>
          </a:p>
        </p:txBody>
      </p:sp>
      <p:sp>
        <p:nvSpPr>
          <p:cNvPr id="3" name="Content Placeholder 2"/>
          <p:cNvSpPr>
            <a:spLocks noGrp="1"/>
          </p:cNvSpPr>
          <p:nvPr>
            <p:ph idx="1"/>
          </p:nvPr>
        </p:nvSpPr>
        <p:spPr>
          <a:xfrm>
            <a:off x="748918" y="2667000"/>
            <a:ext cx="6461975" cy="3258355"/>
          </a:xfrm>
        </p:spPr>
        <p:txBody>
          <a:bodyPr>
            <a:normAutofit lnSpcReduction="10000"/>
          </a:bodyPr>
          <a:lstStyle/>
          <a:p>
            <a:pPr algn="just" rtl="1"/>
            <a:r>
              <a:rPr lang="fa-IR" dirty="0"/>
              <a:t>ا</a:t>
            </a:r>
            <a:r>
              <a:rPr lang="fa-IR" sz="2800" dirty="0">
                <a:cs typeface="B Zar" panose="00000400000000000000" pitchFamily="2" charset="-78"/>
              </a:rPr>
              <a:t>ز تلاقی 2 فاکتور جذابیت صنایع و ثبات محیطی فضایی ایجاد میشود که با عنوان استراتژی رقابتی شناخته شده است . </a:t>
            </a:r>
            <a:endParaRPr lang="fa-IR" sz="2800" dirty="0" smtClean="0">
              <a:cs typeface="B Zar" panose="00000400000000000000" pitchFamily="2" charset="-78"/>
            </a:endParaRPr>
          </a:p>
          <a:p>
            <a:pPr algn="just" rtl="1"/>
            <a:endParaRPr lang="fa-IR" sz="2800" dirty="0" smtClean="0">
              <a:cs typeface="B Zar" panose="00000400000000000000" pitchFamily="2" charset="-78"/>
            </a:endParaRPr>
          </a:p>
          <a:p>
            <a:pPr algn="just" rtl="1"/>
            <a:r>
              <a:rPr lang="fa-IR" sz="2800" dirty="0">
                <a:cs typeface="B Zar" panose="00000400000000000000" pitchFamily="2" charset="-78"/>
              </a:rPr>
              <a:t>این رویکرد زمانی توصیه میشود که کسب و کار امتیازهای خوبی در این دو محور گفته شده داشته باشد، اما در همین حال در محور های قوت مالی و </a:t>
            </a:r>
            <a:r>
              <a:rPr lang="fa-IR" sz="2800" dirty="0" smtClean="0">
                <a:cs typeface="B Zar" panose="00000400000000000000" pitchFamily="2" charset="-78"/>
              </a:rPr>
              <a:t>موقعیت رقابتی چندان </a:t>
            </a:r>
            <a:r>
              <a:rPr lang="fa-IR" sz="2800" dirty="0">
                <a:cs typeface="B Zar" panose="00000400000000000000" pitchFamily="2" charset="-78"/>
              </a:rPr>
              <a:t>موفق عمل نمی کند . </a:t>
            </a:r>
            <a:endParaRPr lang="fa-IR" sz="2800" dirty="0" smtClean="0">
              <a:cs typeface="B Zar" panose="000004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55</a:t>
            </a:fld>
            <a:endParaRPr lang="en-US" dirty="0"/>
          </a:p>
        </p:txBody>
      </p:sp>
    </p:spTree>
    <p:extLst>
      <p:ext uri="{BB962C8B-B14F-4D97-AF65-F5344CB8AC3E}">
        <p14:creationId xmlns:p14="http://schemas.microsoft.com/office/powerpoint/2010/main" xmlns="" val="31008518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Nazanin" panose="00000700000000000000" pitchFamily="2" charset="-78"/>
              </a:rPr>
              <a:t>بدانیم</a:t>
            </a:r>
            <a:endParaRPr lang="en-US" dirty="0">
              <a:cs typeface="2  Nazanin" panose="00000700000000000000" pitchFamily="2" charset="-78"/>
            </a:endParaRPr>
          </a:p>
        </p:txBody>
      </p:sp>
      <p:sp>
        <p:nvSpPr>
          <p:cNvPr id="3" name="Content Placeholder 2"/>
          <p:cNvSpPr>
            <a:spLocks noGrp="1"/>
          </p:cNvSpPr>
          <p:nvPr>
            <p:ph idx="1"/>
          </p:nvPr>
        </p:nvSpPr>
        <p:spPr>
          <a:xfrm>
            <a:off x="821362" y="2895600"/>
            <a:ext cx="6317087" cy="2832381"/>
          </a:xfrm>
        </p:spPr>
        <p:txBody>
          <a:bodyPr>
            <a:normAutofit/>
          </a:bodyPr>
          <a:lstStyle/>
          <a:p>
            <a:pPr algn="just" rtl="1"/>
            <a:r>
              <a:rPr lang="fa-IR" sz="3200" dirty="0" smtClean="0">
                <a:cs typeface="B Zar" panose="00000400000000000000" pitchFamily="2" charset="-78"/>
              </a:rPr>
              <a:t>زمانیکه با توجه به تجزیه و تحلیل داده های به دست آمده از صنعتی ، نمودار در داخل این فضا قرار گیرد سازمان مستعد به کارگیری استراتژی های رقابتی میباشد تا بتواند هم زمینه رشد را برای خود ایجاد نماید و هم در دنیای کسب و کار سهم بیشتری را به دست آورد.</a:t>
            </a:r>
            <a:endParaRPr lang="en-US" sz="3200" dirty="0" smtClean="0">
              <a:cs typeface="B Zar" panose="00000400000000000000" pitchFamily="2" charset="-78"/>
            </a:endParaRPr>
          </a:p>
          <a:p>
            <a:endParaRPr lang="en-US" sz="32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56</a:t>
            </a:fld>
            <a:endParaRPr lang="en-US" dirty="0"/>
          </a:p>
        </p:txBody>
      </p:sp>
    </p:spTree>
    <p:extLst>
      <p:ext uri="{BB962C8B-B14F-4D97-AF65-F5344CB8AC3E}">
        <p14:creationId xmlns:p14="http://schemas.microsoft.com/office/powerpoint/2010/main" xmlns="" val="6970490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22317" y="595746"/>
            <a:ext cx="6477000" cy="5257800"/>
          </a:xfrm>
          <a:prstGeom prst="rect">
            <a:avLst/>
          </a:prstGeom>
          <a:solidFill>
            <a:srgbClr val="FFFFFF">
              <a:shade val="85000"/>
            </a:srgbClr>
          </a:solidFill>
          <a:ln w="88900" cap="sq">
            <a:solidFill>
              <a:srgbClr val="FFFFFF"/>
            </a:solidFill>
            <a:miter lim="800000"/>
          </a:ln>
          <a:effectLst>
            <a:glow rad="228600">
              <a:schemeClr val="accent5">
                <a:satMod val="175000"/>
                <a:alpha val="40000"/>
              </a:schemeClr>
            </a:glow>
            <a:outerShdw blurRad="55000" dist="18000" dir="5400000" algn="tl" rotWithShape="0">
              <a:srgbClr val="000000">
                <a:alpha val="40000"/>
              </a:srgbClr>
            </a:outerShdw>
            <a:reflection blurRad="6350" stA="52000" endA="300" endPos="35000" dir="5400000" sy="-100000" algn="bl" rotWithShape="0"/>
          </a:effectLst>
          <a:scene3d>
            <a:camera prst="orthographicFront"/>
            <a:lightRig rig="twoPt" dir="t">
              <a:rot lat="0" lon="0" rev="7200000"/>
            </a:lightRig>
          </a:scene3d>
          <a:sp3d>
            <a:bevelT w="25400" h="19050"/>
            <a:contourClr>
              <a:srgbClr val="FFFFFF"/>
            </a:contourClr>
          </a:sp3d>
        </p:spPr>
      </p:pic>
      <p:sp>
        <p:nvSpPr>
          <p:cNvPr id="3" name="Slide Number Placeholder 2"/>
          <p:cNvSpPr>
            <a:spLocks noGrp="1"/>
          </p:cNvSpPr>
          <p:nvPr>
            <p:ph type="sldNum" sz="quarter" idx="12"/>
          </p:nvPr>
        </p:nvSpPr>
        <p:spPr/>
        <p:txBody>
          <a:bodyPr/>
          <a:lstStyle/>
          <a:p>
            <a:fld id="{6D22F896-40B5-4ADD-8801-0D06FADFA095}" type="slidenum">
              <a:rPr lang="en-US" smtClean="0"/>
              <a:pPr/>
              <a:t>57</a:t>
            </a:fld>
            <a:endParaRPr lang="en-US" dirty="0"/>
          </a:p>
        </p:txBody>
      </p:sp>
    </p:spTree>
    <p:extLst>
      <p:ext uri="{BB962C8B-B14F-4D97-AF65-F5344CB8AC3E}">
        <p14:creationId xmlns:p14="http://schemas.microsoft.com/office/powerpoint/2010/main" xmlns="" val="39562866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811699004"/>
              </p:ext>
            </p:extLst>
          </p:nvPr>
        </p:nvGraphicFramePr>
        <p:xfrm>
          <a:off x="228600" y="228600"/>
          <a:ext cx="7315200" cy="6511290"/>
        </p:xfrm>
        <a:graphic>
          <a:graphicData uri="http://schemas.openxmlformats.org/drawingml/2006/table">
            <a:tbl>
              <a:tblPr firstRow="1" bandRow="1">
                <a:tableStyleId>{21E4AEA4-8DFA-4A89-87EB-49C32662AFE0}</a:tableStyleId>
              </a:tblPr>
              <a:tblGrid>
                <a:gridCol w="5374433"/>
                <a:gridCol w="1940767"/>
              </a:tblGrid>
              <a:tr h="695325">
                <a:tc>
                  <a:txBody>
                    <a:bodyPr/>
                    <a:lstStyle/>
                    <a:p>
                      <a:pPr algn="ctr"/>
                      <a:r>
                        <a:rPr lang="fa-IR" sz="2800" dirty="0" smtClean="0">
                          <a:cs typeface="2  Nazanin" panose="00000700000000000000" pitchFamily="2" charset="-78"/>
                        </a:rPr>
                        <a:t>توضیحات</a:t>
                      </a:r>
                      <a:endParaRPr lang="en-US" sz="2800" dirty="0">
                        <a:cs typeface="2  Nazanin" panose="00000700000000000000" pitchFamily="2" charset="-78"/>
                      </a:endParaRPr>
                    </a:p>
                  </a:txBody>
                  <a:tcPr/>
                </a:tc>
                <a:tc>
                  <a:txBody>
                    <a:bodyPr/>
                    <a:lstStyle/>
                    <a:p>
                      <a:pPr algn="ctr"/>
                      <a:r>
                        <a:rPr lang="fa-IR" sz="2800" dirty="0" smtClean="0">
                          <a:cs typeface="2  Nazanin" panose="00000700000000000000" pitchFamily="2" charset="-78"/>
                        </a:rPr>
                        <a:t>استراتژی</a:t>
                      </a:r>
                      <a:endParaRPr lang="en-US" sz="2800" dirty="0">
                        <a:cs typeface="2  Nazanin" panose="00000700000000000000" pitchFamily="2" charset="-78"/>
                      </a:endParaRPr>
                    </a:p>
                  </a:txBody>
                  <a:tcPr/>
                </a:tc>
              </a:tr>
              <a:tr h="695325">
                <a:tc>
                  <a:txBody>
                    <a:bodyPr/>
                    <a:lstStyle/>
                    <a:p>
                      <a:pPr algn="ctr"/>
                      <a:r>
                        <a:rPr lang="fa-IR" sz="2400" dirty="0" smtClean="0">
                          <a:cs typeface="B Zar" panose="00000400000000000000" pitchFamily="2" charset="-78"/>
                        </a:rPr>
                        <a:t>تلاش برای تسلط بیشتر بر روی تامین</a:t>
                      </a:r>
                      <a:r>
                        <a:rPr lang="fa-IR" sz="2400" baseline="0" dirty="0" smtClean="0">
                          <a:cs typeface="B Zar" panose="00000400000000000000" pitchFamily="2" charset="-78"/>
                        </a:rPr>
                        <a:t> کنندگان مواد و تجهیزات و.... </a:t>
                      </a:r>
                      <a:endParaRPr lang="en-US" sz="2400" dirty="0">
                        <a:cs typeface="B Zar"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b="1" dirty="0" smtClean="0">
                          <a:cs typeface="B Zar" panose="00000400000000000000" pitchFamily="2" charset="-78"/>
                        </a:rPr>
                        <a:t> یکپارچگی عمودی به بالا</a:t>
                      </a:r>
                    </a:p>
                    <a:p>
                      <a:pPr algn="ctr"/>
                      <a:endParaRPr lang="en-US" sz="2000" b="1" dirty="0"/>
                    </a:p>
                  </a:txBody>
                  <a:tcPr/>
                </a:tc>
              </a:tr>
              <a:tr h="695325">
                <a:tc>
                  <a:txBody>
                    <a:bodyPr/>
                    <a:lstStyle/>
                    <a:p>
                      <a:pPr algn="ctr"/>
                      <a:r>
                        <a:rPr lang="fa-IR" sz="2400" dirty="0" smtClean="0">
                          <a:cs typeface="B Zar" panose="00000400000000000000" pitchFamily="2" charset="-78"/>
                        </a:rPr>
                        <a:t>  افزایش مالکیت و یا کنترل شرکت بر روی توزیع کنندگان و یا فروشندگان </a:t>
                      </a:r>
                      <a:endParaRPr lang="en-US" sz="2400" dirty="0"/>
                    </a:p>
                  </a:txBody>
                  <a:tcPr/>
                </a:tc>
                <a:tc>
                  <a:txBody>
                    <a:bodyPr/>
                    <a:lstStyle/>
                    <a:p>
                      <a:pPr algn="ctr"/>
                      <a:r>
                        <a:rPr lang="fa-IR" sz="2000" b="1" dirty="0" smtClean="0">
                          <a:cs typeface="B Zar" panose="00000400000000000000" pitchFamily="2" charset="-78"/>
                        </a:rPr>
                        <a:t>یکپارچگی عمودی به پایین </a:t>
                      </a:r>
                      <a:endParaRPr lang="en-US" sz="2000" b="1" dirty="0"/>
                    </a:p>
                  </a:txBody>
                  <a:tcPr/>
                </a:tc>
              </a:tr>
              <a:tr h="695325">
                <a:tc>
                  <a:txBody>
                    <a:bodyPr/>
                    <a:lstStyle/>
                    <a:p>
                      <a:pPr algn="ctr"/>
                      <a:r>
                        <a:rPr lang="fa-IR" sz="2400" dirty="0" smtClean="0">
                          <a:cs typeface="B Zar" panose="00000400000000000000" pitchFamily="2" charset="-78"/>
                        </a:rPr>
                        <a:t>  افزایش مالکیت و یا تسط بر رقبای موجود در صنعت</a:t>
                      </a:r>
                      <a:endParaRPr lang="en-US" sz="2400" dirty="0"/>
                    </a:p>
                  </a:txBody>
                  <a:tcPr/>
                </a:tc>
                <a:tc>
                  <a:txBody>
                    <a:bodyPr/>
                    <a:lstStyle/>
                    <a:p>
                      <a:pPr algn="ctr"/>
                      <a:r>
                        <a:rPr lang="fa-IR" sz="2000" b="1" dirty="0" smtClean="0">
                          <a:cs typeface="B Zar" panose="00000400000000000000" pitchFamily="2" charset="-78"/>
                        </a:rPr>
                        <a:t> یکپارچگی افقی</a:t>
                      </a:r>
                      <a:endParaRPr lang="en-US" sz="2000" b="1" dirty="0"/>
                    </a:p>
                  </a:txBody>
                  <a:tcPr/>
                </a:tc>
              </a:tr>
              <a:tr h="695325">
                <a:tc>
                  <a:txBody>
                    <a:bodyPr/>
                    <a:lstStyle/>
                    <a:p>
                      <a:pPr algn="ctr"/>
                      <a:r>
                        <a:rPr lang="fa-IR" sz="2400" dirty="0" smtClean="0">
                          <a:cs typeface="B Zar" panose="00000400000000000000" pitchFamily="2" charset="-78"/>
                        </a:rPr>
                        <a:t>تنوع محصولات، افزایش کیفیت و در‌نهایت تبلیغ برای فروش محصولات جدید</a:t>
                      </a:r>
                      <a:r>
                        <a:rPr lang="fa-IR" sz="1800" dirty="0" smtClean="0">
                          <a:cs typeface="B Zar" panose="00000400000000000000" pitchFamily="2" charset="-78"/>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b="1" dirty="0" smtClean="0">
                          <a:cs typeface="B Zar" panose="00000400000000000000" pitchFamily="2" charset="-78"/>
                        </a:rPr>
                        <a:t>رسوخ در بازار </a:t>
                      </a:r>
                    </a:p>
                    <a:p>
                      <a:pPr algn="ctr"/>
                      <a:endParaRPr lang="en-US" sz="2000" b="1" dirty="0"/>
                    </a:p>
                  </a:txBody>
                  <a:tcPr/>
                </a:tc>
              </a:tr>
              <a:tr h="695325">
                <a:tc>
                  <a:txBody>
                    <a:bodyPr/>
                    <a:lstStyle/>
                    <a:p>
                      <a:pPr algn="ctr"/>
                      <a:r>
                        <a:rPr lang="fa-IR" sz="2400" dirty="0" smtClean="0">
                          <a:cs typeface="B Zar" panose="00000400000000000000" pitchFamily="2" charset="-78"/>
                        </a:rPr>
                        <a:t>دنبال بازارهاي بکر و دست نخورده که عموماً در اطراف ما وجود دارد  ولی به آن توجه نشده </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b="1" dirty="0" smtClean="0">
                          <a:cs typeface="B Zar" panose="00000400000000000000" pitchFamily="2" charset="-78"/>
                        </a:rPr>
                        <a:t>توسعه بازار </a:t>
                      </a:r>
                    </a:p>
                    <a:p>
                      <a:pPr algn="ctr"/>
                      <a:endParaRPr lang="en-US" sz="2000" b="1" dirty="0"/>
                    </a:p>
                  </a:txBody>
                  <a:tcPr/>
                </a:tc>
              </a:tr>
              <a:tr h="695325">
                <a:tc>
                  <a:txBody>
                    <a:bodyPr/>
                    <a:lstStyle/>
                    <a:p>
                      <a:pPr algn="ctr"/>
                      <a:r>
                        <a:rPr lang="fa-IR" sz="2400" dirty="0" smtClean="0">
                          <a:cs typeface="B Zar" panose="00000400000000000000" pitchFamily="2" charset="-78"/>
                        </a:rPr>
                        <a:t>با رهيافت توسعه محصول،‌ ميزان استفاده مشتريان را با روندي صعودي دچار تغيير نمود</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b="1" dirty="0" smtClean="0">
                          <a:cs typeface="B Zar" panose="00000400000000000000" pitchFamily="2" charset="-78"/>
                        </a:rPr>
                        <a:t> توسعه محصول</a:t>
                      </a:r>
                    </a:p>
                    <a:p>
                      <a:pPr algn="ctr"/>
                      <a:endParaRPr lang="en-US" sz="2000" b="1" dirty="0"/>
                    </a:p>
                  </a:txBody>
                  <a:tcPr/>
                </a:tc>
              </a:tr>
              <a:tr h="695325">
                <a:tc>
                  <a:txBody>
                    <a:bodyPr/>
                    <a:lstStyle/>
                    <a:p>
                      <a:pPr algn="ctr"/>
                      <a:r>
                        <a:rPr lang="fa-IR" sz="2400" dirty="0" smtClean="0">
                          <a:cs typeface="B Zar" panose="00000400000000000000" pitchFamily="2" charset="-78"/>
                        </a:rPr>
                        <a:t>به کارگیری مشارکت داخلی و خارجی به منظور</a:t>
                      </a:r>
                      <a:r>
                        <a:rPr lang="fa-IR" sz="2400" baseline="0" dirty="0" smtClean="0">
                          <a:cs typeface="B Zar" panose="00000400000000000000" pitchFamily="2" charset="-78"/>
                        </a:rPr>
                        <a:t> افزایش فعالیت ، شبکه ارتباطی و یارانه ای</a:t>
                      </a:r>
                      <a:endParaRPr lang="en-US" sz="2400" dirty="0">
                        <a:cs typeface="B Zar"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b="1" dirty="0" smtClean="0">
                          <a:cs typeface="B Zar" panose="00000400000000000000" pitchFamily="2" charset="-78"/>
                        </a:rPr>
                        <a:t>تشکیل مشارکت </a:t>
                      </a:r>
                      <a:endParaRPr lang="en-US" sz="2000" b="1" dirty="0" smtClean="0">
                        <a:cs typeface="B Zar" panose="00000400000000000000" pitchFamily="2" charset="-78"/>
                      </a:endParaRPr>
                    </a:p>
                    <a:p>
                      <a:pPr algn="ctr"/>
                      <a:endParaRPr lang="en-US" sz="2000" b="1" dirty="0"/>
                    </a:p>
                  </a:txBody>
                  <a:tcPr/>
                </a:tc>
              </a:tr>
            </a:tbl>
          </a:graphicData>
        </a:graphic>
      </p:graphicFrame>
      <p:sp>
        <p:nvSpPr>
          <p:cNvPr id="3" name="Slide Number Placeholder 2"/>
          <p:cNvSpPr>
            <a:spLocks noGrp="1"/>
          </p:cNvSpPr>
          <p:nvPr>
            <p:ph type="sldNum" sz="quarter" idx="12"/>
          </p:nvPr>
        </p:nvSpPr>
        <p:spPr/>
        <p:txBody>
          <a:bodyPr/>
          <a:lstStyle/>
          <a:p>
            <a:fld id="{2D5AE9F9-C318-4DAC-877F-CC87FD88E47B}" type="slidenum">
              <a:rPr lang="en-US" smtClean="0"/>
              <a:pPr/>
              <a:t>58</a:t>
            </a:fld>
            <a:endParaRPr lang="en-US"/>
          </a:p>
        </p:txBody>
      </p:sp>
    </p:spTree>
    <p:extLst>
      <p:ext uri="{BB962C8B-B14F-4D97-AF65-F5344CB8AC3E}">
        <p14:creationId xmlns:p14="http://schemas.microsoft.com/office/powerpoint/2010/main" xmlns="" val="42676806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2  Nazanin" panose="00000700000000000000" pitchFamily="2" charset="-78"/>
              </a:rPr>
              <a:t>استراتژی یکپارچگی</a:t>
            </a:r>
            <a:endParaRPr lang="en-US" dirty="0">
              <a:cs typeface="2  Nazanin" panose="00000700000000000000" pitchFamily="2" charset="-78"/>
            </a:endParaRPr>
          </a:p>
        </p:txBody>
      </p:sp>
      <p:sp>
        <p:nvSpPr>
          <p:cNvPr id="4" name="Content Placeholder 3"/>
          <p:cNvSpPr>
            <a:spLocks noGrp="1" noChangeArrowheads="1"/>
          </p:cNvSpPr>
          <p:nvPr>
            <p:ph idx="1"/>
          </p:nvPr>
        </p:nvSpPr>
        <p:spPr bwMode="auto">
          <a:xfrm>
            <a:off x="952500" y="3071018"/>
            <a:ext cx="1524000" cy="2087563"/>
          </a:xfrm>
          <a:prstGeom prst="rect">
            <a:avLst/>
          </a:prstGeom>
          <a:gradFill rotWithShape="1">
            <a:gsLst>
              <a:gs pos="0">
                <a:srgbClr val="DDDDDD"/>
              </a:gs>
              <a:gs pos="100000">
                <a:srgbClr val="FFFFFF"/>
              </a:gs>
            </a:gsLst>
            <a:lin ang="5400000" scaled="1"/>
          </a:gradFill>
          <a:ln w="9525">
            <a:noFill/>
            <a:miter lim="800000"/>
            <a:headEnd/>
            <a:tailEnd/>
          </a:ln>
          <a:effectLst>
            <a:glow rad="228600">
              <a:schemeClr val="accent6">
                <a:satMod val="175000"/>
                <a:alpha val="40000"/>
              </a:schemeClr>
            </a:glow>
            <a:outerShdw blurRad="107950" dist="12700" dir="5400000" algn="ctr">
              <a:srgbClr val="000000"/>
            </a:outerShdw>
            <a:reflection blurRad="6350" stA="50000" endA="300" endPos="90000" dir="5400000" sy="-100000" algn="bl" rotWithShape="0"/>
          </a:effectLst>
          <a:scene3d>
            <a:camera prst="orthographicFront">
              <a:rot lat="0" lon="0" rev="0"/>
            </a:camera>
            <a:lightRig rig="soft" dir="b">
              <a:rot lat="0" lon="0" rev="0"/>
            </a:lightRig>
          </a:scene3d>
          <a:sp3d contourW="44450" prstMaterial="matte">
            <a:bevelT w="63500" h="63500" prst="artDeco"/>
            <a:contourClr>
              <a:srgbClr val="FFFFFF"/>
            </a:contourClr>
          </a:sp3d>
          <a:extLst/>
        </p:spPr>
        <p:txBody>
          <a:bodyPr lIns="92075" tIns="46038" rIns="92075" bIns="46038" anchor="ctr" anchorCtr="1">
            <a:flatTx/>
          </a:bodyPr>
          <a:lstStyle>
            <a:defPPr>
              <a:defRPr lang="en-US"/>
            </a:defPPr>
            <a:lvl1pPr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algn="ctr" rtl="1">
              <a:buFontTx/>
              <a:buNone/>
            </a:pPr>
            <a:r>
              <a:rPr lang="fa-IR" b="1" dirty="0" smtClean="0">
                <a:solidFill>
                  <a:srgbClr val="003366"/>
                </a:solidFill>
                <a:latin typeface="Arial" panose="020B0604020202020204" pitchFamily="34" charset="0"/>
              </a:rPr>
              <a:t> یکپارچگی</a:t>
            </a:r>
          </a:p>
          <a:p>
            <a:pPr algn="ctr" rtl="1">
              <a:buFontTx/>
              <a:buNone/>
            </a:pPr>
            <a:r>
              <a:rPr lang="fa-IR" b="1" dirty="0" smtClean="0">
                <a:solidFill>
                  <a:srgbClr val="003366"/>
                </a:solidFill>
                <a:latin typeface="Arial" panose="020B0604020202020204" pitchFamily="34" charset="0"/>
              </a:rPr>
              <a:t> عمودی </a:t>
            </a:r>
            <a:endParaRPr lang="en-US" sz="2800" b="1" dirty="0">
              <a:solidFill>
                <a:srgbClr val="003366"/>
              </a:solidFill>
              <a:latin typeface="Tahoma" panose="020B0604030504040204" pitchFamily="34" charset="0"/>
            </a:endParaRPr>
          </a:p>
        </p:txBody>
      </p:sp>
      <p:sp>
        <p:nvSpPr>
          <p:cNvPr id="5" name="Line 2055"/>
          <p:cNvSpPr>
            <a:spLocks noChangeShapeType="1"/>
          </p:cNvSpPr>
          <p:nvPr/>
        </p:nvSpPr>
        <p:spPr bwMode="auto">
          <a:xfrm>
            <a:off x="2667000" y="4114800"/>
            <a:ext cx="1752600" cy="0"/>
          </a:xfrm>
          <a:prstGeom prst="line">
            <a:avLst/>
          </a:prstGeom>
          <a:noFill/>
          <a:ln w="57150">
            <a:solidFill>
              <a:schemeClr val="tx1"/>
            </a:solidFill>
            <a:prstDash val="dash"/>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en-US"/>
            </a:defPPr>
            <a:lvl1pPr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endParaRPr lang="en-US"/>
          </a:p>
        </p:txBody>
      </p:sp>
      <p:sp>
        <p:nvSpPr>
          <p:cNvPr id="9" name="TextBox 8"/>
          <p:cNvSpPr txBox="1"/>
          <p:nvPr/>
        </p:nvSpPr>
        <p:spPr>
          <a:xfrm>
            <a:off x="4800600" y="2514600"/>
            <a:ext cx="2362200" cy="3539430"/>
          </a:xfrm>
          <a:prstGeom prst="rect">
            <a:avLst/>
          </a:prstGeom>
          <a:ln>
            <a:noFill/>
          </a:ln>
          <a:effectLst>
            <a:glow rad="228600">
              <a:schemeClr val="accent6">
                <a:satMod val="175000"/>
                <a:alpha val="40000"/>
              </a:schemeClr>
            </a:glow>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wrap="square" rtlCol="0">
            <a:spAutoFit/>
          </a:bodyPr>
          <a:lstStyle/>
          <a:p>
            <a:pPr algn="just" rtl="1"/>
            <a:r>
              <a:rPr lang="fa-IR" sz="2800" dirty="0" smtClean="0">
                <a:cs typeface="2  Nazanin" panose="00000700000000000000" pitchFamily="2" charset="-78"/>
              </a:rPr>
              <a:t>1- یکپارچگی رو به جلو</a:t>
            </a:r>
          </a:p>
          <a:p>
            <a:pPr algn="just" rtl="1"/>
            <a:endParaRPr lang="fa-IR" sz="2800" dirty="0">
              <a:cs typeface="2  Nazanin" panose="00000700000000000000" pitchFamily="2" charset="-78"/>
            </a:endParaRPr>
          </a:p>
          <a:p>
            <a:pPr algn="just" rtl="1"/>
            <a:r>
              <a:rPr lang="fa-IR" sz="2800" dirty="0" smtClean="0">
                <a:cs typeface="2  Nazanin" panose="00000700000000000000" pitchFamily="2" charset="-78"/>
              </a:rPr>
              <a:t>2- یکپارچگی رو به عقب </a:t>
            </a:r>
          </a:p>
          <a:p>
            <a:pPr algn="just" rtl="1"/>
            <a:r>
              <a:rPr lang="fa-IR" sz="2800" dirty="0" smtClean="0">
                <a:cs typeface="2  Nazanin" panose="00000700000000000000" pitchFamily="2" charset="-78"/>
              </a:rPr>
              <a:t>3- </a:t>
            </a:r>
            <a:r>
              <a:rPr lang="fa-IR" sz="2800" dirty="0">
                <a:cs typeface="2  Nazanin" panose="00000700000000000000" pitchFamily="2" charset="-78"/>
              </a:rPr>
              <a:t>یکپارچگی افقی</a:t>
            </a:r>
            <a:endParaRPr lang="en-US" sz="2800" dirty="0">
              <a:cs typeface="2  Nazanin" panose="00000700000000000000" pitchFamily="2" charset="-78"/>
            </a:endParaRPr>
          </a:p>
          <a:p>
            <a:pPr algn="just" rtl="1"/>
            <a:endParaRPr lang="fa-IR" sz="2800" dirty="0">
              <a:cs typeface="2  Nazanin" panose="00000700000000000000" pitchFamily="2" charset="-78"/>
            </a:endParaRPr>
          </a:p>
        </p:txBody>
      </p:sp>
      <p:sp>
        <p:nvSpPr>
          <p:cNvPr id="6" name="Slide Number Placeholder 5"/>
          <p:cNvSpPr>
            <a:spLocks noGrp="1"/>
          </p:cNvSpPr>
          <p:nvPr>
            <p:ph type="sldNum" sz="quarter" idx="12"/>
          </p:nvPr>
        </p:nvSpPr>
        <p:spPr/>
        <p:txBody>
          <a:bodyPr/>
          <a:lstStyle/>
          <a:p>
            <a:fld id="{2D5AE9F9-C318-4DAC-877F-CC87FD88E47B}" type="slidenum">
              <a:rPr lang="en-US" smtClean="0"/>
              <a:pPr/>
              <a:t>59</a:t>
            </a:fld>
            <a:endParaRPr lang="en-US"/>
          </a:p>
        </p:txBody>
      </p:sp>
    </p:spTree>
    <p:extLst>
      <p:ext uri="{BB962C8B-B14F-4D97-AF65-F5344CB8AC3E}">
        <p14:creationId xmlns:p14="http://schemas.microsoft.com/office/powerpoint/2010/main" xmlns="" val="400836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3" y="753228"/>
            <a:ext cx="6317087" cy="1080938"/>
          </a:xfrm>
        </p:spPr>
        <p:txBody>
          <a:bodyPr>
            <a:normAutofit/>
          </a:bodyPr>
          <a:lstStyle/>
          <a:p>
            <a:pPr algn="ctr" rtl="1"/>
            <a:r>
              <a:rPr lang="fa-IR" sz="4000" dirty="0" smtClean="0">
                <a:cs typeface="2  Nazanin" panose="00000700000000000000" pitchFamily="2" charset="-78"/>
              </a:rPr>
              <a:t>جایگاه استراتژیک</a:t>
            </a:r>
            <a:endParaRPr lang="en-US" sz="4000" dirty="0">
              <a:cs typeface="2  Nazanin" panose="00000700000000000000" pitchFamily="2" charset="-78"/>
            </a:endParaRPr>
          </a:p>
        </p:txBody>
      </p:sp>
      <p:sp>
        <p:nvSpPr>
          <p:cNvPr id="3" name="Content Placeholder 2"/>
          <p:cNvSpPr>
            <a:spLocks noGrp="1"/>
          </p:cNvSpPr>
          <p:nvPr>
            <p:ph idx="1"/>
          </p:nvPr>
        </p:nvSpPr>
        <p:spPr>
          <a:xfrm>
            <a:off x="869324" y="2667000"/>
            <a:ext cx="6220496" cy="3599316"/>
          </a:xfrm>
        </p:spPr>
        <p:txBody>
          <a:bodyPr>
            <a:normAutofit/>
          </a:bodyPr>
          <a:lstStyle/>
          <a:p>
            <a:pPr algn="just" rtl="1"/>
            <a:r>
              <a:rPr lang="fa-IR" sz="3200" dirty="0" smtClean="0">
                <a:cs typeface="B Zar" panose="00000400000000000000" pitchFamily="2" charset="-78"/>
              </a:rPr>
              <a:t>آگاهي از نقاط قوت و ضعف داخل سازمان و از طرفي فرصتها و تهديدات موجود در محيط سازمان اين توانايي را به سازمان ميدهد تا موقعيت و جايگاه استراتژيک خود را ارزيابي نمايد.چيزي که امروزه باعث تداوم سازمانها مي شود،وجود يک مزيت رقابتي پايدار است که بطور عمده در زمينه بازار يا تکنولوژي سازمان  </a:t>
            </a:r>
            <a:r>
              <a:rPr lang="fa-IR" sz="3200" dirty="0">
                <a:cs typeface="B Zar" panose="00000400000000000000" pitchFamily="2" charset="-78"/>
              </a:rPr>
              <a:t>است.</a:t>
            </a:r>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a:t>
            </a:fld>
            <a:endParaRPr lang="en-US"/>
          </a:p>
        </p:txBody>
      </p:sp>
    </p:spTree>
    <p:extLst>
      <p:ext uri="{BB962C8B-B14F-4D97-AF65-F5344CB8AC3E}">
        <p14:creationId xmlns:p14="http://schemas.microsoft.com/office/powerpoint/2010/main" xmlns="" val="29228371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533401" y="1981200"/>
            <a:ext cx="6705600" cy="4599329"/>
            <a:chOff x="896203" y="954291"/>
            <a:chExt cx="6723797" cy="4599329"/>
          </a:xfrm>
        </p:grpSpPr>
        <p:cxnSp>
          <p:nvCxnSpPr>
            <p:cNvPr id="9" name="Straight Arrow Connector 8"/>
            <p:cNvCxnSpPr/>
            <p:nvPr/>
          </p:nvCxnSpPr>
          <p:spPr>
            <a:xfrm>
              <a:off x="914400" y="3048000"/>
              <a:ext cx="6705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2057400" y="1676400"/>
              <a:ext cx="0" cy="274320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914400" y="954291"/>
              <a:ext cx="2427268" cy="461665"/>
            </a:xfrm>
            <a:prstGeom prst="rect">
              <a:avLst/>
            </a:prstGeom>
            <a:noFill/>
          </p:spPr>
          <p:txBody>
            <a:bodyPr wrap="none" rtlCol="0">
              <a:spAutoFit/>
            </a:bodyPr>
            <a:lstStyle/>
            <a:p>
              <a:r>
                <a:rPr lang="fa-IR" sz="2400" b="1" dirty="0" smtClean="0"/>
                <a:t>یکپارچگی رو به عقب</a:t>
              </a:r>
              <a:endParaRPr lang="en-US" sz="2400" b="1" dirty="0"/>
            </a:p>
          </p:txBody>
        </p:sp>
        <p:sp>
          <p:nvSpPr>
            <p:cNvPr id="13" name="TextBox 12"/>
            <p:cNvSpPr txBox="1"/>
            <p:nvPr/>
          </p:nvSpPr>
          <p:spPr>
            <a:xfrm>
              <a:off x="896203" y="4479280"/>
              <a:ext cx="2334293" cy="461665"/>
            </a:xfrm>
            <a:prstGeom prst="rect">
              <a:avLst/>
            </a:prstGeom>
            <a:noFill/>
          </p:spPr>
          <p:txBody>
            <a:bodyPr wrap="none" rtlCol="0">
              <a:spAutoFit/>
            </a:bodyPr>
            <a:lstStyle/>
            <a:p>
              <a:r>
                <a:rPr lang="fa-IR" sz="2400" b="1" dirty="0" smtClean="0"/>
                <a:t>یکپارچگی رو به جلو</a:t>
              </a:r>
              <a:endParaRPr lang="en-US" sz="2400" b="1" dirty="0"/>
            </a:p>
          </p:txBody>
        </p:sp>
        <p:sp>
          <p:nvSpPr>
            <p:cNvPr id="14" name="TextBox 13"/>
            <p:cNvSpPr txBox="1"/>
            <p:nvPr/>
          </p:nvSpPr>
          <p:spPr>
            <a:xfrm>
              <a:off x="4071336" y="1209226"/>
              <a:ext cx="132773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a-IR" sz="2400" dirty="0" smtClean="0">
                  <a:cs typeface="B Zar" panose="00000400000000000000" pitchFamily="2" charset="-78"/>
                </a:rPr>
                <a:t>جریان مواد</a:t>
              </a:r>
              <a:endParaRPr lang="en-US" sz="2400" dirty="0">
                <a:cs typeface="B Zar" panose="00000400000000000000" pitchFamily="2" charset="-78"/>
              </a:endParaRPr>
            </a:p>
          </p:txBody>
        </p:sp>
        <p:sp>
          <p:nvSpPr>
            <p:cNvPr id="15" name="TextBox 14"/>
            <p:cNvSpPr txBox="1"/>
            <p:nvPr/>
          </p:nvSpPr>
          <p:spPr>
            <a:xfrm>
              <a:off x="4071334" y="2001146"/>
              <a:ext cx="132773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a-IR" sz="2400" dirty="0" smtClean="0">
                  <a:cs typeface="B Zar" panose="00000400000000000000" pitchFamily="2" charset="-78"/>
                </a:rPr>
                <a:t>جریان تولید</a:t>
              </a:r>
              <a:endParaRPr lang="en-US" sz="2400" dirty="0">
                <a:cs typeface="B Zar" panose="00000400000000000000" pitchFamily="2" charset="-78"/>
              </a:endParaRPr>
            </a:p>
          </p:txBody>
        </p:sp>
        <p:sp>
          <p:nvSpPr>
            <p:cNvPr id="16" name="TextBox 15"/>
            <p:cNvSpPr txBox="1"/>
            <p:nvPr/>
          </p:nvSpPr>
          <p:spPr>
            <a:xfrm>
              <a:off x="4071336" y="3372745"/>
              <a:ext cx="132773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a-IR" sz="2400" dirty="0" smtClean="0">
                  <a:cs typeface="B Zar" panose="00000400000000000000" pitchFamily="2" charset="-78"/>
                </a:rPr>
                <a:t>فرایند تولید</a:t>
              </a:r>
              <a:endParaRPr lang="en-US" sz="2400" dirty="0">
                <a:cs typeface="B Zar" panose="00000400000000000000" pitchFamily="2" charset="-78"/>
              </a:endParaRPr>
            </a:p>
          </p:txBody>
        </p:sp>
        <p:sp>
          <p:nvSpPr>
            <p:cNvPr id="17" name="TextBox 16"/>
            <p:cNvSpPr txBox="1"/>
            <p:nvPr/>
          </p:nvSpPr>
          <p:spPr>
            <a:xfrm>
              <a:off x="4071336" y="4017615"/>
              <a:ext cx="132773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a-IR" sz="2400" dirty="0" smtClean="0">
                  <a:cs typeface="B Zar" panose="00000400000000000000" pitchFamily="2" charset="-78"/>
                </a:rPr>
                <a:t>فرایند تولید</a:t>
              </a:r>
              <a:endParaRPr lang="en-US" sz="2400" dirty="0">
                <a:cs typeface="B Zar" panose="00000400000000000000" pitchFamily="2" charset="-78"/>
              </a:endParaRPr>
            </a:p>
          </p:txBody>
        </p:sp>
        <p:sp>
          <p:nvSpPr>
            <p:cNvPr id="18" name="TextBox 17"/>
            <p:cNvSpPr txBox="1"/>
            <p:nvPr/>
          </p:nvSpPr>
          <p:spPr>
            <a:xfrm>
              <a:off x="4071335" y="4722623"/>
              <a:ext cx="1327731"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a-IR" sz="2400" dirty="0" smtClean="0">
                  <a:cs typeface="B Zar" panose="00000400000000000000" pitchFamily="2" charset="-78"/>
                </a:rPr>
                <a:t>خرده فروشان</a:t>
              </a:r>
              <a:endParaRPr lang="en-US" sz="2400" dirty="0">
                <a:cs typeface="B Zar" panose="00000400000000000000" pitchFamily="2" charset="-78"/>
              </a:endParaRPr>
            </a:p>
          </p:txBody>
        </p:sp>
        <p:sp>
          <p:nvSpPr>
            <p:cNvPr id="19" name="TextBox 18"/>
            <p:cNvSpPr txBox="1"/>
            <p:nvPr/>
          </p:nvSpPr>
          <p:spPr>
            <a:xfrm>
              <a:off x="5882024" y="2462811"/>
              <a:ext cx="1737976" cy="461665"/>
            </a:xfrm>
            <a:prstGeom prst="rect">
              <a:avLst/>
            </a:prstGeom>
            <a:noFill/>
          </p:spPr>
          <p:txBody>
            <a:bodyPr wrap="none" rtlCol="0">
              <a:spAutoFit/>
            </a:bodyPr>
            <a:lstStyle/>
            <a:p>
              <a:r>
                <a:rPr lang="fa-IR" sz="2400" b="1" dirty="0" smtClean="0"/>
                <a:t>یکپارچگی افقی</a:t>
              </a:r>
              <a:endParaRPr lang="en-US" sz="2400" b="1" dirty="0"/>
            </a:p>
          </p:txBody>
        </p:sp>
      </p:grpSp>
      <p:sp>
        <p:nvSpPr>
          <p:cNvPr id="20" name="Slide Number Placeholder 19"/>
          <p:cNvSpPr>
            <a:spLocks noGrp="1"/>
          </p:cNvSpPr>
          <p:nvPr>
            <p:ph type="sldNum" sz="quarter" idx="12"/>
          </p:nvPr>
        </p:nvSpPr>
        <p:spPr/>
        <p:txBody>
          <a:bodyPr/>
          <a:lstStyle/>
          <a:p>
            <a:fld id="{2D5AE9F9-C318-4DAC-877F-CC87FD88E47B}" type="slidenum">
              <a:rPr lang="en-US" smtClean="0"/>
              <a:pPr/>
              <a:t>60</a:t>
            </a:fld>
            <a:endParaRPr lang="en-US"/>
          </a:p>
        </p:txBody>
      </p:sp>
    </p:spTree>
    <p:extLst>
      <p:ext uri="{BB962C8B-B14F-4D97-AF65-F5344CB8AC3E}">
        <p14:creationId xmlns:p14="http://schemas.microsoft.com/office/powerpoint/2010/main" xmlns="" val="38909174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2  Nazanin" panose="00000700000000000000" pitchFamily="2" charset="-78"/>
              </a:rPr>
              <a:t>استراتژی عمودی</a:t>
            </a:r>
            <a:endParaRPr lang="en-US" dirty="0">
              <a:cs typeface="2  Nazanin" panose="00000700000000000000" pitchFamily="2" charset="-78"/>
            </a:endParaRPr>
          </a:p>
        </p:txBody>
      </p:sp>
      <p:sp>
        <p:nvSpPr>
          <p:cNvPr id="3" name="Content Placeholder 2"/>
          <p:cNvSpPr>
            <a:spLocks noGrp="1"/>
          </p:cNvSpPr>
          <p:nvPr>
            <p:ph idx="1"/>
          </p:nvPr>
        </p:nvSpPr>
        <p:spPr>
          <a:xfrm>
            <a:off x="733824" y="2362200"/>
            <a:ext cx="6492164" cy="4144963"/>
          </a:xfrm>
        </p:spPr>
        <p:txBody>
          <a:bodyPr>
            <a:normAutofit/>
          </a:bodyPr>
          <a:lstStyle/>
          <a:p>
            <a:pPr algn="just" rtl="1"/>
            <a:r>
              <a:rPr lang="fa-IR" sz="2800" dirty="0" smtClean="0">
                <a:cs typeface="B Zar" panose="00000400000000000000" pitchFamily="2" charset="-78"/>
              </a:rPr>
              <a:t>استراتژی های یکپارچگی عمودی : </a:t>
            </a:r>
          </a:p>
          <a:p>
            <a:pPr marL="0" indent="0" algn="just" rtl="1">
              <a:buNone/>
            </a:pPr>
            <a:endParaRPr lang="fa-IR" sz="2800" dirty="0" smtClean="0">
              <a:cs typeface="B Zar" panose="00000400000000000000" pitchFamily="2" charset="-78"/>
            </a:endParaRPr>
          </a:p>
          <a:p>
            <a:pPr marL="0" indent="0" algn="just" rtl="1">
              <a:buNone/>
            </a:pPr>
            <a:r>
              <a:rPr lang="fa-IR" sz="2800" dirty="0">
                <a:cs typeface="B Zar" panose="00000400000000000000" pitchFamily="2" charset="-78"/>
              </a:rPr>
              <a:t> </a:t>
            </a:r>
            <a:r>
              <a:rPr lang="fa-IR" sz="2800" dirty="0" smtClean="0">
                <a:cs typeface="B Zar" panose="00000400000000000000" pitchFamily="2" charset="-78"/>
              </a:rPr>
              <a:t>این امکان را برای شرکتها فراهم می آورد تا بتوانند تسلط بیشتری بر روی موارد زیر اعمال نمایند که شامل :</a:t>
            </a:r>
          </a:p>
          <a:p>
            <a:pPr marL="0" indent="0" algn="just" rtl="1">
              <a:buNone/>
            </a:pPr>
            <a:r>
              <a:rPr lang="fa-IR" sz="2800" dirty="0" smtClean="0">
                <a:cs typeface="B Zar" panose="00000400000000000000" pitchFamily="2" charset="-78"/>
              </a:rPr>
              <a:t> </a:t>
            </a:r>
          </a:p>
          <a:p>
            <a:pPr marL="0" indent="0" algn="just" rtl="1">
              <a:buNone/>
            </a:pPr>
            <a:r>
              <a:rPr lang="fa-IR" sz="2800" dirty="0">
                <a:cs typeface="B Zar" panose="00000400000000000000" pitchFamily="2" charset="-78"/>
              </a:rPr>
              <a:t> </a:t>
            </a:r>
            <a:r>
              <a:rPr lang="fa-IR" sz="2800" dirty="0" smtClean="0">
                <a:cs typeface="B Zar" panose="00000400000000000000" pitchFamily="2" charset="-78"/>
              </a:rPr>
              <a:t>   - پراکندگی ها</a:t>
            </a:r>
          </a:p>
          <a:p>
            <a:pPr marL="0" indent="0" algn="just" rtl="1">
              <a:buNone/>
            </a:pPr>
            <a:r>
              <a:rPr lang="fa-IR" sz="2800" dirty="0">
                <a:cs typeface="B Zar" panose="00000400000000000000" pitchFamily="2" charset="-78"/>
              </a:rPr>
              <a:t> </a:t>
            </a:r>
            <a:r>
              <a:rPr lang="fa-IR" sz="2800" dirty="0" smtClean="0">
                <a:cs typeface="B Zar" panose="00000400000000000000" pitchFamily="2" charset="-78"/>
              </a:rPr>
              <a:t>   - تامین کنندگان</a:t>
            </a:r>
          </a:p>
          <a:p>
            <a:pPr marL="0" indent="0" algn="just" rtl="1">
              <a:buNone/>
            </a:pPr>
            <a:r>
              <a:rPr lang="fa-IR" sz="2800" dirty="0">
                <a:cs typeface="B Zar" panose="00000400000000000000" pitchFamily="2" charset="-78"/>
              </a:rPr>
              <a:t> </a:t>
            </a:r>
            <a:r>
              <a:rPr lang="fa-IR" sz="2800" dirty="0" smtClean="0">
                <a:cs typeface="B Zar" panose="00000400000000000000" pitchFamily="2" charset="-78"/>
              </a:rPr>
              <a:t>   - رقبا</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61</a:t>
            </a:fld>
            <a:endParaRPr lang="en-US"/>
          </a:p>
        </p:txBody>
      </p:sp>
    </p:spTree>
    <p:extLst>
      <p:ext uri="{BB962C8B-B14F-4D97-AF65-F5344CB8AC3E}">
        <p14:creationId xmlns:p14="http://schemas.microsoft.com/office/powerpoint/2010/main" xmlns="" val="30348603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a:cs typeface="2  Nazanin" panose="00000700000000000000" pitchFamily="2" charset="-78"/>
              </a:rPr>
              <a:t>استراتژی یکپارچگی</a:t>
            </a:r>
            <a:endParaRPr lang="en-US" sz="4000" dirty="0">
              <a:cs typeface="2  Nazanin" panose="00000700000000000000" pitchFamily="2" charset="-78"/>
            </a:endParaRPr>
          </a:p>
        </p:txBody>
      </p:sp>
      <p:sp>
        <p:nvSpPr>
          <p:cNvPr id="3" name="Content Placeholder 2"/>
          <p:cNvSpPr>
            <a:spLocks noGrp="1"/>
          </p:cNvSpPr>
          <p:nvPr>
            <p:ph idx="1"/>
          </p:nvPr>
        </p:nvSpPr>
        <p:spPr>
          <a:xfrm>
            <a:off x="978759" y="2895600"/>
            <a:ext cx="6002294" cy="3124201"/>
          </a:xfrm>
        </p:spPr>
        <p:txBody>
          <a:bodyPr>
            <a:normAutofit lnSpcReduction="10000"/>
          </a:bodyPr>
          <a:lstStyle/>
          <a:p>
            <a:pPr algn="just" rtl="1"/>
            <a:r>
              <a:rPr lang="fa-IR" sz="3200" dirty="0">
                <a:cs typeface="2  Nazanin" panose="00000700000000000000" pitchFamily="2" charset="-78"/>
              </a:rPr>
              <a:t>یکپارچگی رو به </a:t>
            </a:r>
            <a:r>
              <a:rPr lang="fa-IR" sz="3200" dirty="0" smtClean="0">
                <a:cs typeface="2  Nazanin" panose="00000700000000000000" pitchFamily="2" charset="-78"/>
              </a:rPr>
              <a:t>پایین:</a:t>
            </a:r>
          </a:p>
          <a:p>
            <a:pPr marL="0" indent="0" algn="just" rtl="1">
              <a:buNone/>
            </a:pPr>
            <a:endParaRPr lang="fa-IR" dirty="0">
              <a:cs typeface="2  Nazanin" panose="00000700000000000000" pitchFamily="2" charset="-78"/>
            </a:endParaRPr>
          </a:p>
          <a:p>
            <a:pPr marL="0" indent="0" algn="just" rtl="1">
              <a:buNone/>
            </a:pPr>
            <a:r>
              <a:rPr lang="fa-IR" sz="3600" dirty="0" smtClean="0">
                <a:cs typeface="B Zar" panose="00000400000000000000" pitchFamily="2" charset="-78"/>
              </a:rPr>
              <a:t> این اقدام باعث افزایش مالکیت و یا کنترل شرکت بر روی توزیع کنندگان و یا فروشندگان میشود. </a:t>
            </a:r>
          </a:p>
          <a:p>
            <a:pPr marL="0" indent="0" algn="just" rtl="1">
              <a:buNone/>
            </a:pPr>
            <a:r>
              <a:rPr lang="fa-IR" sz="3200" dirty="0" smtClean="0">
                <a:cs typeface="2  Nazanin" panose="00000700000000000000" pitchFamily="2" charset="-78"/>
              </a:rPr>
              <a:t>   </a:t>
            </a:r>
          </a:p>
          <a:p>
            <a:pPr algn="just" rtl="1"/>
            <a:endParaRPr lang="en-US"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62</a:t>
            </a:fld>
            <a:endParaRPr lang="en-US"/>
          </a:p>
        </p:txBody>
      </p:sp>
    </p:spTree>
    <p:extLst>
      <p:ext uri="{BB962C8B-B14F-4D97-AF65-F5344CB8AC3E}">
        <p14:creationId xmlns:p14="http://schemas.microsoft.com/office/powerpoint/2010/main" xmlns="" val="33055526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2  Nazanin" panose="00000700000000000000" pitchFamily="2" charset="-78"/>
              </a:rPr>
              <a:t>استراتژی یکپارچگی</a:t>
            </a:r>
            <a:endParaRPr lang="en-US" dirty="0"/>
          </a:p>
        </p:txBody>
      </p:sp>
      <p:sp>
        <p:nvSpPr>
          <p:cNvPr id="3" name="Content Placeholder 2"/>
          <p:cNvSpPr>
            <a:spLocks noGrp="1"/>
          </p:cNvSpPr>
          <p:nvPr>
            <p:ph idx="1"/>
          </p:nvPr>
        </p:nvSpPr>
        <p:spPr>
          <a:xfrm>
            <a:off x="152400" y="2209800"/>
            <a:ext cx="7391400" cy="4297363"/>
          </a:xfrm>
        </p:spPr>
        <p:txBody>
          <a:bodyPr>
            <a:normAutofit/>
          </a:bodyPr>
          <a:lstStyle/>
          <a:p>
            <a:pPr marL="0" indent="0" algn="just" rtl="1">
              <a:buNone/>
            </a:pPr>
            <a:r>
              <a:rPr lang="fa-IR" sz="2800" dirty="0" smtClean="0">
                <a:cs typeface="B Zar" panose="00000400000000000000" pitchFamily="2" charset="-78"/>
              </a:rPr>
              <a:t>راهنمای یکپارچگی رو به جلو :</a:t>
            </a:r>
          </a:p>
          <a:p>
            <a:pPr algn="just" rtl="1">
              <a:buFont typeface="Wingdings" panose="05000000000000000000" pitchFamily="2" charset="2"/>
              <a:buChar char="Ø"/>
            </a:pPr>
            <a:r>
              <a:rPr lang="fa-IR" sz="2800" dirty="0">
                <a:cs typeface="B Zar" panose="00000400000000000000" pitchFamily="2" charset="-78"/>
              </a:rPr>
              <a:t> </a:t>
            </a:r>
            <a:r>
              <a:rPr lang="fa-IR" sz="2800" dirty="0" smtClean="0">
                <a:cs typeface="B Zar" panose="00000400000000000000" pitchFamily="2" charset="-78"/>
              </a:rPr>
              <a:t>زمانیکه توزیع کنندگان گران قیمت ، غیر قابل اعتماد، ناتوان در برآوردن نیازها می باشند ، از این روش استفاده میشود.</a:t>
            </a:r>
          </a:p>
          <a:p>
            <a:pPr algn="just" rtl="1">
              <a:buFont typeface="Wingdings" panose="05000000000000000000" pitchFamily="2" charset="2"/>
              <a:buChar char="Ø"/>
            </a:pPr>
            <a:r>
              <a:rPr lang="fa-IR" sz="2800" dirty="0">
                <a:cs typeface="B Zar" panose="00000400000000000000" pitchFamily="2" charset="-78"/>
              </a:rPr>
              <a:t> </a:t>
            </a:r>
            <a:r>
              <a:rPr lang="fa-IR" sz="2800" dirty="0" smtClean="0">
                <a:cs typeface="B Zar" panose="00000400000000000000" pitchFamily="2" charset="-78"/>
              </a:rPr>
              <a:t>زمانیکه توزیع کنندگانی با سطح کیفیت محدود در دسترس است.</a:t>
            </a:r>
          </a:p>
          <a:p>
            <a:pPr algn="just" rtl="1">
              <a:buFont typeface="Wingdings" panose="05000000000000000000" pitchFamily="2" charset="2"/>
              <a:buChar char="Ø"/>
            </a:pPr>
            <a:r>
              <a:rPr lang="fa-IR" sz="2800" dirty="0">
                <a:cs typeface="B Zar" panose="00000400000000000000" pitchFamily="2" charset="-78"/>
              </a:rPr>
              <a:t> </a:t>
            </a:r>
            <a:r>
              <a:rPr lang="fa-IR" sz="2800" dirty="0" smtClean="0">
                <a:cs typeface="B Zar" panose="00000400000000000000" pitchFamily="2" charset="-78"/>
              </a:rPr>
              <a:t>زمانیکه شرکت در رقابت خود با صنعتی رو به رو می باشد که رشد سریعی دارد.</a:t>
            </a:r>
          </a:p>
          <a:p>
            <a:pPr algn="just" rtl="1">
              <a:buFont typeface="Wingdings" panose="05000000000000000000" pitchFamily="2" charset="2"/>
              <a:buChar char="Ø"/>
            </a:pPr>
            <a:r>
              <a:rPr lang="fa-IR" sz="2800" dirty="0">
                <a:cs typeface="B Zar" panose="00000400000000000000" pitchFamily="2" charset="-78"/>
              </a:rPr>
              <a:t> </a:t>
            </a:r>
            <a:r>
              <a:rPr lang="fa-IR" sz="2800" dirty="0" smtClean="0">
                <a:cs typeface="B Zar" panose="00000400000000000000" pitchFamily="2" charset="-78"/>
              </a:rPr>
              <a:t>زمانیکه مزیت تولید ثابت و پایدار بالا باشد.</a:t>
            </a:r>
          </a:p>
          <a:p>
            <a:pPr algn="just" rtl="1">
              <a:buFont typeface="Wingdings" panose="05000000000000000000" pitchFamily="2" charset="2"/>
              <a:buChar char="Ø"/>
            </a:pPr>
            <a:r>
              <a:rPr lang="fa-IR" sz="2800" dirty="0" smtClean="0">
                <a:cs typeface="B Zar" panose="00000400000000000000" pitchFamily="2" charset="-78"/>
              </a:rPr>
              <a:t>زمانیکه توزیع کنندگان از حاشیه سود بالا برخوردار باشند.</a:t>
            </a:r>
          </a:p>
          <a:p>
            <a:pPr algn="just" rtl="1"/>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63</a:t>
            </a:fld>
            <a:endParaRPr lang="en-US"/>
          </a:p>
        </p:txBody>
      </p:sp>
    </p:spTree>
    <p:extLst>
      <p:ext uri="{BB962C8B-B14F-4D97-AF65-F5344CB8AC3E}">
        <p14:creationId xmlns:p14="http://schemas.microsoft.com/office/powerpoint/2010/main" xmlns="" val="5408989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16" y="740391"/>
            <a:ext cx="6348484" cy="960438"/>
          </a:xfrm>
        </p:spPr>
        <p:txBody>
          <a:bodyPr/>
          <a:lstStyle/>
          <a:p>
            <a:pPr algn="r" rtl="1"/>
            <a:r>
              <a:rPr lang="fa-IR" dirty="0">
                <a:cs typeface="2  Nazanin" panose="00000700000000000000" pitchFamily="2" charset="-78"/>
              </a:rPr>
              <a:t>استراتژی یکپارچگی</a:t>
            </a:r>
            <a:endParaRPr lang="en-US" dirty="0"/>
          </a:p>
        </p:txBody>
      </p:sp>
      <p:sp>
        <p:nvSpPr>
          <p:cNvPr id="3" name="Content Placeholder 2"/>
          <p:cNvSpPr>
            <a:spLocks noGrp="1"/>
          </p:cNvSpPr>
          <p:nvPr>
            <p:ph idx="1"/>
          </p:nvPr>
        </p:nvSpPr>
        <p:spPr>
          <a:xfrm>
            <a:off x="838200" y="2667000"/>
            <a:ext cx="6096000" cy="3687763"/>
          </a:xfrm>
        </p:spPr>
        <p:txBody>
          <a:bodyPr>
            <a:normAutofit/>
          </a:bodyPr>
          <a:lstStyle/>
          <a:p>
            <a:pPr algn="just" rtl="1"/>
            <a:r>
              <a:rPr lang="fa-IR" sz="3600" dirty="0" smtClean="0">
                <a:cs typeface="B Zar" panose="00000400000000000000" pitchFamily="2" charset="-78"/>
              </a:rPr>
              <a:t>یکپارچگی رو به بالا :</a:t>
            </a:r>
          </a:p>
          <a:p>
            <a:pPr marL="0" indent="0" algn="just" rtl="1">
              <a:buNone/>
            </a:pPr>
            <a:endParaRPr lang="fa-IR" sz="3600" dirty="0">
              <a:cs typeface="B Zar" panose="00000400000000000000" pitchFamily="2" charset="-78"/>
            </a:endParaRPr>
          </a:p>
          <a:p>
            <a:pPr marL="0" indent="0" algn="just" rtl="1">
              <a:buNone/>
            </a:pPr>
            <a:r>
              <a:rPr lang="fa-IR" sz="3600" dirty="0" smtClean="0">
                <a:cs typeface="B Zar" panose="00000400000000000000" pitchFamily="2" charset="-78"/>
              </a:rPr>
              <a:t> در این حالت تلاش بر آن است که بتوانند بر روی تامین کنندگان تسلط بیشتری بیابند</a:t>
            </a:r>
            <a:endParaRPr lang="en-US" sz="36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64</a:t>
            </a:fld>
            <a:endParaRPr lang="en-US"/>
          </a:p>
        </p:txBody>
      </p:sp>
    </p:spTree>
    <p:extLst>
      <p:ext uri="{BB962C8B-B14F-4D97-AF65-F5344CB8AC3E}">
        <p14:creationId xmlns:p14="http://schemas.microsoft.com/office/powerpoint/2010/main" xmlns="" val="16090040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4648200" cy="884238"/>
          </a:xfrm>
        </p:spPr>
        <p:txBody>
          <a:bodyPr/>
          <a:lstStyle/>
          <a:p>
            <a:pPr algn="r" rtl="1"/>
            <a:r>
              <a:rPr lang="fa-IR" dirty="0">
                <a:cs typeface="2  Nazanin" panose="00000700000000000000" pitchFamily="2" charset="-78"/>
              </a:rPr>
              <a:t>استراتژی یکپارچگی</a:t>
            </a:r>
            <a:endParaRPr lang="en-US" dirty="0"/>
          </a:p>
        </p:txBody>
      </p:sp>
      <p:sp>
        <p:nvSpPr>
          <p:cNvPr id="3" name="Content Placeholder 2"/>
          <p:cNvSpPr>
            <a:spLocks noGrp="1"/>
          </p:cNvSpPr>
          <p:nvPr>
            <p:ph idx="1"/>
          </p:nvPr>
        </p:nvSpPr>
        <p:spPr>
          <a:xfrm>
            <a:off x="990600" y="2819400"/>
            <a:ext cx="5684293" cy="3200400"/>
          </a:xfrm>
        </p:spPr>
        <p:txBody>
          <a:bodyPr>
            <a:normAutofit/>
          </a:bodyPr>
          <a:lstStyle/>
          <a:p>
            <a:pPr marL="0" indent="0" algn="just" rtl="1">
              <a:buNone/>
            </a:pPr>
            <a:r>
              <a:rPr lang="fa-IR" sz="3200" dirty="0" smtClean="0">
                <a:cs typeface="B Zar" panose="00000400000000000000" pitchFamily="2" charset="-78"/>
              </a:rPr>
              <a:t>راهنمای یکپارچگی رو به عقب :</a:t>
            </a:r>
          </a:p>
          <a:p>
            <a:pPr algn="just" rtl="1">
              <a:buFont typeface="Wingdings" panose="05000000000000000000" pitchFamily="2" charset="2"/>
              <a:buChar char="Ø"/>
            </a:pPr>
            <a:r>
              <a:rPr lang="fa-IR" sz="3200" dirty="0" smtClean="0">
                <a:cs typeface="B Zar" panose="00000400000000000000" pitchFamily="2" charset="-78"/>
              </a:rPr>
              <a:t>  زمانیکه تامین کنندگان گران قیمت ، غیر قابل اعتماد، ناتوان در برآوردن نیازها می باشند ، از این روش استفاده میشود.</a:t>
            </a:r>
          </a:p>
          <a:p>
            <a:pPr algn="just" rtl="1">
              <a:buFont typeface="Wingdings" panose="05000000000000000000" pitchFamily="2" charset="2"/>
              <a:buChar char="Ø"/>
            </a:pPr>
            <a:r>
              <a:rPr lang="fa-IR" sz="3200" dirty="0" smtClean="0">
                <a:cs typeface="B Zar" panose="00000400000000000000" pitchFamily="2" charset="-78"/>
              </a:rPr>
              <a:t> زمانی که تعداد تامین کنندگان کم و رقبا بسیار زیاد هستند.</a:t>
            </a:r>
          </a:p>
          <a:p>
            <a:pPr algn="just" rtl="1">
              <a:buFont typeface="Wingdings" panose="05000000000000000000" pitchFamily="2" charset="2"/>
              <a:buChar char="Ø"/>
            </a:pPr>
            <a:endParaRPr lang="fa-IR" sz="2800" dirty="0" smtClean="0">
              <a:cs typeface="B Nazanin" pitchFamily="2" charset="-78"/>
            </a:endParaRPr>
          </a:p>
          <a:p>
            <a:pPr algn="just" rtl="1"/>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65</a:t>
            </a:fld>
            <a:endParaRPr lang="en-US"/>
          </a:p>
        </p:txBody>
      </p:sp>
    </p:spTree>
    <p:extLst>
      <p:ext uri="{BB962C8B-B14F-4D97-AF65-F5344CB8AC3E}">
        <p14:creationId xmlns:p14="http://schemas.microsoft.com/office/powerpoint/2010/main" xmlns="" val="8784042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1046206" y="2895600"/>
            <a:ext cx="5867400" cy="3149527"/>
          </a:xfrm>
        </p:spPr>
        <p:txBody>
          <a:bodyPr>
            <a:normAutofit/>
          </a:bodyPr>
          <a:lstStyle/>
          <a:p>
            <a:pPr algn="just" rtl="1">
              <a:buFont typeface="Wingdings" panose="05000000000000000000" pitchFamily="2" charset="2"/>
              <a:buChar char="Ø"/>
            </a:pPr>
            <a:r>
              <a:rPr lang="fa-IR" sz="3200" dirty="0">
                <a:cs typeface="B Zar" panose="00000400000000000000" pitchFamily="2" charset="-78"/>
              </a:rPr>
              <a:t> رشد در بخش صنعت بالا باشد.</a:t>
            </a:r>
          </a:p>
          <a:p>
            <a:pPr algn="just" rtl="1">
              <a:buFont typeface="Wingdings" panose="05000000000000000000" pitchFamily="2" charset="2"/>
              <a:buChar char="Ø"/>
            </a:pPr>
            <a:r>
              <a:rPr lang="fa-IR" sz="3200" dirty="0">
                <a:cs typeface="B Zar" panose="00000400000000000000" pitchFamily="2" charset="-78"/>
              </a:rPr>
              <a:t>شرکت هر دو ویژگی نیروی انسانی و سرملیه برای ورود به کسب و کار جدید را داشته باشد.</a:t>
            </a:r>
          </a:p>
          <a:p>
            <a:pPr algn="just" rtl="1">
              <a:buFont typeface="Wingdings" panose="05000000000000000000" pitchFamily="2" charset="2"/>
              <a:buChar char="Ø"/>
            </a:pPr>
            <a:r>
              <a:rPr lang="fa-IR" sz="3200" dirty="0">
                <a:cs typeface="B Zar" panose="00000400000000000000" pitchFamily="2" charset="-78"/>
              </a:rPr>
              <a:t>تامین کنندگان دارای حاشیه سود بالا باشند.</a:t>
            </a:r>
          </a:p>
        </p:txBody>
      </p:sp>
      <p:sp>
        <p:nvSpPr>
          <p:cNvPr id="4" name="Slide Number Placeholder 3"/>
          <p:cNvSpPr>
            <a:spLocks noGrp="1"/>
          </p:cNvSpPr>
          <p:nvPr>
            <p:ph type="sldNum" sz="quarter" idx="12"/>
          </p:nvPr>
        </p:nvSpPr>
        <p:spPr/>
        <p:txBody>
          <a:bodyPr/>
          <a:lstStyle/>
          <a:p>
            <a:fld id="{2D5AE9F9-C318-4DAC-877F-CC87FD88E47B}" type="slidenum">
              <a:rPr lang="en-US" smtClean="0"/>
              <a:pPr/>
              <a:t>66</a:t>
            </a:fld>
            <a:endParaRPr lang="en-US"/>
          </a:p>
        </p:txBody>
      </p:sp>
    </p:spTree>
    <p:extLst>
      <p:ext uri="{BB962C8B-B14F-4D97-AF65-F5344CB8AC3E}">
        <p14:creationId xmlns:p14="http://schemas.microsoft.com/office/powerpoint/2010/main" xmlns="" val="3351194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293" y="855259"/>
            <a:ext cx="7162800" cy="884238"/>
          </a:xfrm>
        </p:spPr>
        <p:txBody>
          <a:bodyPr/>
          <a:lstStyle/>
          <a:p>
            <a:pPr algn="r" rtl="1"/>
            <a:r>
              <a:rPr lang="fa-IR" dirty="0">
                <a:cs typeface="2  Nazanin" panose="00000700000000000000" pitchFamily="2" charset="-78"/>
              </a:rPr>
              <a:t>استراتژی یکپارچگی</a:t>
            </a:r>
            <a:endParaRPr lang="en-US" dirty="0"/>
          </a:p>
        </p:txBody>
      </p:sp>
      <p:sp>
        <p:nvSpPr>
          <p:cNvPr id="3" name="Content Placeholder 2"/>
          <p:cNvSpPr>
            <a:spLocks noGrp="1"/>
          </p:cNvSpPr>
          <p:nvPr>
            <p:ph idx="1"/>
          </p:nvPr>
        </p:nvSpPr>
        <p:spPr>
          <a:xfrm>
            <a:off x="807493" y="2971800"/>
            <a:ext cx="6248400" cy="2819400"/>
          </a:xfrm>
        </p:spPr>
        <p:txBody>
          <a:bodyPr>
            <a:normAutofit/>
          </a:bodyPr>
          <a:lstStyle/>
          <a:p>
            <a:pPr algn="just" rtl="1"/>
            <a:r>
              <a:rPr lang="fa-IR" sz="3200" dirty="0" smtClean="0">
                <a:cs typeface="B Zar" panose="00000400000000000000" pitchFamily="2" charset="-78"/>
              </a:rPr>
              <a:t>یکپارچگی افقی :</a:t>
            </a:r>
          </a:p>
          <a:p>
            <a:pPr algn="ctr" rtl="1"/>
            <a:endParaRPr lang="fa-IR" sz="3200" dirty="0">
              <a:cs typeface="B Zar" panose="00000400000000000000" pitchFamily="2" charset="-78"/>
            </a:endParaRPr>
          </a:p>
          <a:p>
            <a:pPr marL="0" indent="0" algn="ctr" rtl="1">
              <a:buNone/>
            </a:pPr>
            <a:r>
              <a:rPr lang="fa-IR" sz="3200" dirty="0">
                <a:cs typeface="B Zar" panose="00000400000000000000" pitchFamily="2" charset="-78"/>
              </a:rPr>
              <a:t> </a:t>
            </a:r>
            <a:r>
              <a:rPr lang="fa-IR" sz="3200" dirty="0" smtClean="0">
                <a:cs typeface="B Zar" panose="00000400000000000000" pitchFamily="2" charset="-78"/>
              </a:rPr>
              <a:t>  « تلاش برای افزایش مالکیت و یا تسط بر رقبای موجود در صنعت.»</a:t>
            </a:r>
          </a:p>
          <a:p>
            <a:pPr marL="0" indent="0" algn="just" rtl="1">
              <a:buNone/>
            </a:pPr>
            <a:endParaRPr lang="fa-IR" sz="3200" dirty="0">
              <a:cs typeface="B Nazanin" pitchFamily="2" charset="-78"/>
            </a:endParaRPr>
          </a:p>
          <a:p>
            <a:pPr marL="0" indent="0" algn="just" rtl="1">
              <a:buNone/>
            </a:pPr>
            <a:endParaRPr lang="en-US" sz="32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67</a:t>
            </a:fld>
            <a:endParaRPr lang="en-US"/>
          </a:p>
        </p:txBody>
      </p:sp>
    </p:spTree>
    <p:extLst>
      <p:ext uri="{BB962C8B-B14F-4D97-AF65-F5344CB8AC3E}">
        <p14:creationId xmlns:p14="http://schemas.microsoft.com/office/powerpoint/2010/main" xmlns="" val="12008186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4164"/>
            <a:ext cx="6400800" cy="762000"/>
          </a:xfrm>
        </p:spPr>
        <p:txBody>
          <a:bodyPr>
            <a:normAutofit/>
          </a:bodyPr>
          <a:lstStyle/>
          <a:p>
            <a:pPr algn="r" rtl="1"/>
            <a:r>
              <a:rPr lang="fa-IR" dirty="0">
                <a:cs typeface="2  Nazanin" panose="00000700000000000000" pitchFamily="2" charset="-78"/>
              </a:rPr>
              <a:t>استراتژی یکپارچگی</a:t>
            </a:r>
            <a:endParaRPr lang="en-US" dirty="0"/>
          </a:p>
        </p:txBody>
      </p:sp>
      <p:sp>
        <p:nvSpPr>
          <p:cNvPr id="3" name="Content Placeholder 2"/>
          <p:cNvSpPr>
            <a:spLocks noGrp="1"/>
          </p:cNvSpPr>
          <p:nvPr>
            <p:ph idx="1"/>
          </p:nvPr>
        </p:nvSpPr>
        <p:spPr>
          <a:xfrm>
            <a:off x="685800" y="2438400"/>
            <a:ext cx="6400800" cy="3840165"/>
          </a:xfrm>
        </p:spPr>
        <p:txBody>
          <a:bodyPr>
            <a:normAutofit/>
          </a:bodyPr>
          <a:lstStyle/>
          <a:p>
            <a:pPr algn="just" rtl="1"/>
            <a:r>
              <a:rPr lang="fa-IR" sz="3200" dirty="0" smtClean="0">
                <a:cs typeface="B Zar" panose="00000400000000000000" pitchFamily="2" charset="-78"/>
              </a:rPr>
              <a:t>راهنمای یکپارچگی افقی:</a:t>
            </a:r>
          </a:p>
          <a:p>
            <a:pPr marL="0" indent="0" algn="just" rtl="1">
              <a:buNone/>
            </a:pPr>
            <a:endParaRPr lang="fa-IR" sz="3200" dirty="0" smtClean="0">
              <a:cs typeface="B Zar" panose="00000400000000000000" pitchFamily="2" charset="-78"/>
            </a:endParaRPr>
          </a:p>
          <a:p>
            <a:pPr algn="just" rtl="1">
              <a:buFont typeface="Wingdings" panose="05000000000000000000" pitchFamily="2" charset="2"/>
              <a:buChar char="Ø"/>
            </a:pPr>
            <a:r>
              <a:rPr lang="fa-IR" sz="3200" dirty="0">
                <a:cs typeface="B Zar" panose="00000400000000000000" pitchFamily="2" charset="-78"/>
              </a:rPr>
              <a:t> </a:t>
            </a:r>
            <a:r>
              <a:rPr lang="fa-IR" sz="3200" dirty="0" smtClean="0">
                <a:cs typeface="B Zar" panose="00000400000000000000" pitchFamily="2" charset="-78"/>
              </a:rPr>
              <a:t>زمانی که رقابت در صنعت در حال رشد بالا باشد.</a:t>
            </a:r>
          </a:p>
          <a:p>
            <a:pPr algn="just" rtl="1">
              <a:buFont typeface="Wingdings" panose="05000000000000000000" pitchFamily="2" charset="2"/>
              <a:buChar char="Ø"/>
            </a:pPr>
            <a:r>
              <a:rPr lang="fa-IR" sz="3200" dirty="0">
                <a:cs typeface="B Zar" panose="00000400000000000000" pitchFamily="2" charset="-78"/>
              </a:rPr>
              <a:t> </a:t>
            </a:r>
            <a:r>
              <a:rPr lang="fa-IR" sz="3200" dirty="0" smtClean="0">
                <a:cs typeface="B Zar" panose="00000400000000000000" pitchFamily="2" charset="-78"/>
              </a:rPr>
              <a:t>یکی از مزایای مهم رقابتی ، افزایش مقیاس باشد.</a:t>
            </a:r>
          </a:p>
          <a:p>
            <a:pPr algn="just" rtl="1">
              <a:buFont typeface="Wingdings" panose="05000000000000000000" pitchFamily="2" charset="2"/>
              <a:buChar char="Ø"/>
            </a:pPr>
            <a:r>
              <a:rPr lang="fa-IR" sz="3200" dirty="0">
                <a:cs typeface="B Zar" panose="00000400000000000000" pitchFamily="2" charset="-78"/>
              </a:rPr>
              <a:t> </a:t>
            </a:r>
            <a:r>
              <a:rPr lang="fa-IR" sz="3200" dirty="0" smtClean="0">
                <a:cs typeface="B Zar" panose="00000400000000000000" pitchFamily="2" charset="-78"/>
              </a:rPr>
              <a:t>ضعف در فعالیتها به دلیل مشکلات و ضعف مدیریتی و یا نیاز به منبع خاص.</a:t>
            </a:r>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68</a:t>
            </a:fld>
            <a:endParaRPr lang="en-US"/>
          </a:p>
        </p:txBody>
      </p:sp>
    </p:spTree>
    <p:extLst>
      <p:ext uri="{BB962C8B-B14F-4D97-AF65-F5344CB8AC3E}">
        <p14:creationId xmlns:p14="http://schemas.microsoft.com/office/powerpoint/2010/main" xmlns="" val="95655212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5410200" cy="1143000"/>
          </a:xfrm>
        </p:spPr>
        <p:txBody>
          <a:bodyPr/>
          <a:lstStyle/>
          <a:p>
            <a:pPr algn="r" rtl="1"/>
            <a:r>
              <a:rPr lang="fa-IR" dirty="0" smtClean="0">
                <a:cs typeface="2  Nazanin" panose="00000700000000000000" pitchFamily="2" charset="-78"/>
              </a:rPr>
              <a:t>نفوذ در بازار</a:t>
            </a:r>
            <a:endParaRPr lang="en-US" dirty="0">
              <a:cs typeface="2  Nazanin" panose="00000700000000000000" pitchFamily="2" charset="-78"/>
            </a:endParaRPr>
          </a:p>
        </p:txBody>
      </p:sp>
      <p:sp>
        <p:nvSpPr>
          <p:cNvPr id="3" name="Content Placeholder 2"/>
          <p:cNvSpPr>
            <a:spLocks noGrp="1"/>
          </p:cNvSpPr>
          <p:nvPr>
            <p:ph idx="1"/>
          </p:nvPr>
        </p:nvSpPr>
        <p:spPr>
          <a:xfrm>
            <a:off x="1219200" y="3124200"/>
            <a:ext cx="5753100" cy="3124200"/>
          </a:xfrm>
        </p:spPr>
        <p:txBody>
          <a:bodyPr>
            <a:normAutofit fontScale="92500" lnSpcReduction="20000"/>
          </a:bodyPr>
          <a:lstStyle/>
          <a:p>
            <a:pPr algn="just" rtl="1">
              <a:lnSpc>
                <a:spcPct val="110000"/>
              </a:lnSpc>
              <a:buFont typeface="Wingdings" panose="05000000000000000000" pitchFamily="2" charset="2"/>
              <a:buChar char="v"/>
            </a:pPr>
            <a:r>
              <a:rPr lang="fa-IR" sz="2800" dirty="0" smtClean="0">
                <a:cs typeface="B Nazanin" pitchFamily="2" charset="-78"/>
              </a:rPr>
              <a:t> </a:t>
            </a:r>
            <a:r>
              <a:rPr lang="fa-IR" sz="3200" dirty="0">
                <a:cs typeface="B Zar" panose="00000400000000000000" pitchFamily="2" charset="-78"/>
              </a:rPr>
              <a:t>راهکار </a:t>
            </a:r>
            <a:r>
              <a:rPr lang="fa-IR" sz="3200" dirty="0" smtClean="0">
                <a:cs typeface="B Zar" panose="00000400000000000000" pitchFamily="2" charset="-78"/>
              </a:rPr>
              <a:t>جالب ، </a:t>
            </a:r>
            <a:r>
              <a:rPr lang="fa-IR" sz="3200" dirty="0">
                <a:cs typeface="B Zar" panose="00000400000000000000" pitchFamily="2" charset="-78"/>
              </a:rPr>
              <a:t>اجرای افکار و ایده‌های جدید است. تنوع محصولات، افزایش کیفیت و در‌نهایت تبلیغ برای فروش محصولات جدید از جمله تکنیک‌هایی است که مدیران متبحر از آن‌ها استفاده می‌کنند</a:t>
            </a:r>
            <a:r>
              <a:rPr lang="fa-IR" sz="3200" dirty="0" smtClean="0">
                <a:cs typeface="B Zar" panose="00000400000000000000" pitchFamily="2" charset="-78"/>
              </a:rPr>
              <a:t>.</a:t>
            </a:r>
          </a:p>
          <a:p>
            <a:pPr marL="0" indent="0" algn="just" rtl="1">
              <a:buNone/>
            </a:pPr>
            <a:r>
              <a:rPr lang="fa-IR" sz="2800" dirty="0">
                <a:cs typeface="B Nazanin" pitchFamily="2" charset="-78"/>
              </a:rPr>
              <a:t/>
            </a:r>
            <a:br>
              <a:rPr lang="fa-IR" sz="2800" dirty="0">
                <a:cs typeface="B Nazanin" pitchFamily="2" charset="-78"/>
              </a:rPr>
            </a:br>
            <a:endParaRPr lang="fa-IR" sz="2800" dirty="0">
              <a:cs typeface="B Nazanin" pitchFamily="2" charset="-78"/>
            </a:endParaRPr>
          </a:p>
          <a:p>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69</a:t>
            </a:fld>
            <a:endParaRPr lang="en-US"/>
          </a:p>
        </p:txBody>
      </p:sp>
    </p:spTree>
    <p:extLst>
      <p:ext uri="{BB962C8B-B14F-4D97-AF65-F5344CB8AC3E}">
        <p14:creationId xmlns:p14="http://schemas.microsoft.com/office/powerpoint/2010/main" xmlns="" val="2535201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4" name="Flowchart: Punched Tape 3"/>
          <p:cNvSpPr/>
          <p:nvPr/>
        </p:nvSpPr>
        <p:spPr>
          <a:xfrm>
            <a:off x="914400" y="2590800"/>
            <a:ext cx="6172200" cy="3200400"/>
          </a:xfrm>
          <a:prstGeom prst="flowChartPunchedTape">
            <a:avLst/>
          </a:prstGeom>
          <a:effectLst>
            <a:reflection blurRad="6350" stA="52000" endA="300" endPos="35000" dir="5400000" sy="-100000" algn="bl" rotWithShape="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sz="2800" dirty="0" smtClean="0">
              <a:solidFill>
                <a:schemeClr val="tx2">
                  <a:lumMod val="10000"/>
                </a:schemeClr>
              </a:solidFill>
              <a:cs typeface="B Zar" panose="00000400000000000000" pitchFamily="2" charset="-78"/>
            </a:endParaRPr>
          </a:p>
          <a:p>
            <a:pPr algn="ctr"/>
            <a:r>
              <a:rPr lang="fa-IR" sz="2800" dirty="0" smtClean="0">
                <a:solidFill>
                  <a:schemeClr val="tx2">
                    <a:lumMod val="10000"/>
                  </a:schemeClr>
                </a:solidFill>
                <a:cs typeface="B Zar" panose="00000400000000000000" pitchFamily="2" charset="-78"/>
              </a:rPr>
              <a:t>بنابراين ، </a:t>
            </a:r>
            <a:r>
              <a:rPr lang="fa-IR" sz="2800" dirty="0">
                <a:solidFill>
                  <a:schemeClr val="tx2">
                    <a:lumMod val="10000"/>
                  </a:schemeClr>
                </a:solidFill>
                <a:cs typeface="B Zar" panose="00000400000000000000" pitchFamily="2" charset="-78"/>
              </a:rPr>
              <a:t>براي شناسايي وجود يا عدم وجود مزيت رقابتي و پاسخ به تغييرات و شرايط محيط با استفاده از روش تدوين استراتژي،لازم است تا موقعيت و جايگاه بازار و شرکت در هريک از دوزمينه فوق بررسي شود.</a:t>
            </a:r>
            <a:endParaRPr lang="en-US" sz="2800" dirty="0">
              <a:solidFill>
                <a:schemeClr val="tx2">
                  <a:lumMod val="10000"/>
                </a:schemeClr>
              </a:solidFill>
              <a:cs typeface="B Zar" panose="00000400000000000000" pitchFamily="2" charset="-78"/>
            </a:endParaRPr>
          </a:p>
          <a:p>
            <a:pPr algn="ctr"/>
            <a:endParaRPr lang="en-US" dirty="0"/>
          </a:p>
        </p:txBody>
      </p:sp>
      <p:sp>
        <p:nvSpPr>
          <p:cNvPr id="5" name="Slide Number Placeholder 4"/>
          <p:cNvSpPr>
            <a:spLocks noGrp="1"/>
          </p:cNvSpPr>
          <p:nvPr>
            <p:ph type="sldNum" sz="quarter" idx="12"/>
          </p:nvPr>
        </p:nvSpPr>
        <p:spPr/>
        <p:txBody>
          <a:bodyPr/>
          <a:lstStyle/>
          <a:p>
            <a:fld id="{2D5AE9F9-C318-4DAC-877F-CC87FD88E47B}" type="slidenum">
              <a:rPr lang="en-US" smtClean="0"/>
              <a:pPr/>
              <a:t>7</a:t>
            </a:fld>
            <a:endParaRPr lang="en-US"/>
          </a:p>
        </p:txBody>
      </p:sp>
    </p:spTree>
    <p:extLst>
      <p:ext uri="{BB962C8B-B14F-4D97-AF65-F5344CB8AC3E}">
        <p14:creationId xmlns:p14="http://schemas.microsoft.com/office/powerpoint/2010/main" xmlns="" val="7390830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5562600" cy="884238"/>
          </a:xfrm>
        </p:spPr>
        <p:txBody>
          <a:bodyPr>
            <a:normAutofit/>
          </a:bodyPr>
          <a:lstStyle/>
          <a:p>
            <a:pPr algn="r" rtl="1"/>
            <a:r>
              <a:rPr lang="fa-IR" dirty="0" smtClean="0">
                <a:cs typeface="2  Nazanin" panose="00000700000000000000" pitchFamily="2" charset="-78"/>
              </a:rPr>
              <a:t>توسعه بازار </a:t>
            </a:r>
            <a:endParaRPr lang="en-US" dirty="0">
              <a:cs typeface="2  Nazanin" panose="00000700000000000000" pitchFamily="2" charset="-78"/>
            </a:endParaRPr>
          </a:p>
        </p:txBody>
      </p:sp>
      <p:sp>
        <p:nvSpPr>
          <p:cNvPr id="3" name="Content Placeholder 2"/>
          <p:cNvSpPr>
            <a:spLocks noGrp="1"/>
          </p:cNvSpPr>
          <p:nvPr>
            <p:ph idx="1"/>
          </p:nvPr>
        </p:nvSpPr>
        <p:spPr>
          <a:xfrm>
            <a:off x="685800" y="2590800"/>
            <a:ext cx="6286500" cy="3992563"/>
          </a:xfrm>
        </p:spPr>
        <p:txBody>
          <a:bodyPr>
            <a:normAutofit lnSpcReduction="10000"/>
          </a:bodyPr>
          <a:lstStyle/>
          <a:p>
            <a:pPr algn="just" rtl="1">
              <a:buFont typeface="Wingdings" panose="05000000000000000000" pitchFamily="2" charset="2"/>
              <a:buChar char="v"/>
            </a:pPr>
            <a:r>
              <a:rPr lang="fa-IR" sz="3200" dirty="0">
                <a:cs typeface="B Zar" panose="00000400000000000000" pitchFamily="2" charset="-78"/>
              </a:rPr>
              <a:t>  در اين استراتژي به دنبال بازارهاي بکر و دست نخورده که عموماً در اطراف ما وجود دارد ولي غالباً به دليل شيوه نگرش کاناليزه شده ما نسبت به بازار ديده نمي شوند، مي گردد. كشف بازارهاي تازه و نفوذ در آنها الگويي موثر براي اين استراتژي مي </a:t>
            </a:r>
            <a:r>
              <a:rPr lang="fa-IR" sz="3200" dirty="0" smtClean="0">
                <a:cs typeface="B Zar" panose="00000400000000000000" pitchFamily="2" charset="-78"/>
              </a:rPr>
              <a:t>باشد. </a:t>
            </a:r>
            <a:r>
              <a:rPr lang="fa-IR" sz="3200" dirty="0">
                <a:cs typeface="B Zar" panose="00000400000000000000" pitchFamily="2" charset="-78"/>
              </a:rPr>
              <a:t>آنچه مسلم است اين است كه برگزيدن اين استراتژي نيازمند تيم تحقيقاتي بازار و يا حداقل تيم بازاريابي بسيار قوي است كه فرصتهاي بازار را كشف نمايد.  </a:t>
            </a:r>
            <a:r>
              <a:rPr lang="fa-IR" sz="2800" dirty="0">
                <a:cs typeface="B Nazanin" pitchFamily="2" charset="-78"/>
              </a:rPr>
              <a:t>             </a:t>
            </a:r>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70</a:t>
            </a:fld>
            <a:endParaRPr lang="en-US"/>
          </a:p>
        </p:txBody>
      </p:sp>
    </p:spTree>
    <p:extLst>
      <p:ext uri="{BB962C8B-B14F-4D97-AF65-F5344CB8AC3E}">
        <p14:creationId xmlns:p14="http://schemas.microsoft.com/office/powerpoint/2010/main" xmlns="" val="37436579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838200"/>
            <a:ext cx="4191000" cy="884238"/>
          </a:xfrm>
        </p:spPr>
        <p:txBody>
          <a:bodyPr/>
          <a:lstStyle/>
          <a:p>
            <a:pPr algn="r" rtl="1"/>
            <a:r>
              <a:rPr lang="fa-IR" dirty="0" smtClean="0">
                <a:cs typeface="2  Nazanin" panose="00000700000000000000" pitchFamily="2" charset="-78"/>
              </a:rPr>
              <a:t>توسعه محصول</a:t>
            </a:r>
            <a:endParaRPr lang="en-US" dirty="0">
              <a:cs typeface="2  Nazanin" panose="00000700000000000000" pitchFamily="2" charset="-78"/>
            </a:endParaRPr>
          </a:p>
        </p:txBody>
      </p:sp>
      <p:sp>
        <p:nvSpPr>
          <p:cNvPr id="3" name="Content Placeholder 2"/>
          <p:cNvSpPr>
            <a:spLocks noGrp="1"/>
          </p:cNvSpPr>
          <p:nvPr>
            <p:ph idx="1"/>
          </p:nvPr>
        </p:nvSpPr>
        <p:spPr>
          <a:xfrm>
            <a:off x="381000" y="2438400"/>
            <a:ext cx="6934200" cy="3916363"/>
          </a:xfrm>
        </p:spPr>
        <p:txBody>
          <a:bodyPr>
            <a:normAutofit/>
          </a:bodyPr>
          <a:lstStyle/>
          <a:p>
            <a:pPr algn="just" rtl="1">
              <a:buFont typeface="Wingdings" panose="05000000000000000000" pitchFamily="2" charset="2"/>
              <a:buChar char="Ø"/>
            </a:pPr>
            <a:r>
              <a:rPr lang="fa-IR" sz="2800" dirty="0">
                <a:cs typeface="B Zar" panose="00000400000000000000" pitchFamily="2" charset="-78"/>
              </a:rPr>
              <a:t>   براي اين كه مشتريان بيشتر محصول را خريد كنند و در نتيجه فروش ما را افزايش دهند مي توان با رهيافت توسعه محصول،‌ ميزان استفاده مشتريان را با روندي صعودي دچار تغيير نمود در حقيقت با استفاده از تاكتيكهايي چون: كشف كاربردهاي جديد از محصول كه نيازهاي جديدي را ارضا كند، كاهش دادن حاشيه سود و فروش اضافي محصول، در دسترس قرار دادن و عرضه دايمي آن،‌ بسته بندي و تبليغات مناسب و ... مي توان باعث ايجاد انگيزه خريد مضاعف را ايجاد نمود</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71</a:t>
            </a:fld>
            <a:endParaRPr lang="en-US"/>
          </a:p>
        </p:txBody>
      </p:sp>
    </p:spTree>
    <p:extLst>
      <p:ext uri="{BB962C8B-B14F-4D97-AF65-F5344CB8AC3E}">
        <p14:creationId xmlns:p14="http://schemas.microsoft.com/office/powerpoint/2010/main" xmlns="" val="34430037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38200"/>
            <a:ext cx="4267200" cy="868362"/>
          </a:xfrm>
        </p:spPr>
        <p:txBody>
          <a:bodyPr/>
          <a:lstStyle/>
          <a:p>
            <a:pPr algn="r" rtl="1"/>
            <a:r>
              <a:rPr lang="fa-IR" dirty="0" smtClean="0">
                <a:cs typeface="2  Nazanin" panose="00000700000000000000" pitchFamily="2" charset="-78"/>
              </a:rPr>
              <a:t>تشکیل مشارکت</a:t>
            </a:r>
            <a:endParaRPr lang="en-US" dirty="0">
              <a:cs typeface="2  Nazanin" panose="00000700000000000000" pitchFamily="2" charset="-78"/>
            </a:endParaRPr>
          </a:p>
        </p:txBody>
      </p:sp>
      <p:sp>
        <p:nvSpPr>
          <p:cNvPr id="3" name="Content Placeholder 2"/>
          <p:cNvSpPr>
            <a:spLocks noGrp="1"/>
          </p:cNvSpPr>
          <p:nvPr>
            <p:ph idx="1"/>
          </p:nvPr>
        </p:nvSpPr>
        <p:spPr>
          <a:xfrm>
            <a:off x="990600" y="2743200"/>
            <a:ext cx="5943600" cy="3657600"/>
          </a:xfrm>
        </p:spPr>
        <p:txBody>
          <a:bodyPr>
            <a:normAutofit/>
          </a:bodyPr>
          <a:lstStyle/>
          <a:p>
            <a:pPr algn="just" rtl="1"/>
            <a:r>
              <a:rPr lang="fa-IR" sz="2800" dirty="0" smtClean="0">
                <a:cs typeface="B Zar" panose="00000400000000000000" pitchFamily="2" charset="-78"/>
              </a:rPr>
              <a:t>شرکتها از تمام صنایع و تمام دنیا نوعی از پیمانها و مشارکتهای راهبردی را جهت تکمیل نقاط قوت و افزایش میزان رقابت پذیری خود در بازارهای رقابتی در بازارهای داخلی و بین المللی برگزیده اند. امروزه استفاده از این مشارکتها رونق بیشتری یافته به این دلیل آنکه میتوانند بر شبکه های ارتباط ،فعالیت و شبکه های رایانه ای خود بافزایند (دیوید، 1997، 188)</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72</a:t>
            </a:fld>
            <a:endParaRPr lang="en-US"/>
          </a:p>
        </p:txBody>
      </p:sp>
    </p:spTree>
    <p:extLst>
      <p:ext uri="{BB962C8B-B14F-4D97-AF65-F5344CB8AC3E}">
        <p14:creationId xmlns:p14="http://schemas.microsoft.com/office/powerpoint/2010/main" xmlns="" val="1134813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cs typeface="2  Nazanin" panose="00000700000000000000" pitchFamily="2" charset="-78"/>
              </a:rPr>
              <a:t>استراتژی محافظه کارانه</a:t>
            </a:r>
            <a:endParaRPr lang="en-US" sz="4800" dirty="0">
              <a:cs typeface="2  Nazanin" panose="00000700000000000000" pitchFamily="2" charset="-78"/>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371600" y="2362200"/>
            <a:ext cx="5257800" cy="3733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lide Number Placeholder 2"/>
          <p:cNvSpPr>
            <a:spLocks noGrp="1"/>
          </p:cNvSpPr>
          <p:nvPr>
            <p:ph type="sldNum" sz="quarter" idx="12"/>
          </p:nvPr>
        </p:nvSpPr>
        <p:spPr/>
        <p:txBody>
          <a:bodyPr/>
          <a:lstStyle/>
          <a:p>
            <a:fld id="{6D22F896-40B5-4ADD-8801-0D06FADFA095}" type="slidenum">
              <a:rPr lang="en-US" smtClean="0"/>
              <a:pPr/>
              <a:t>73</a:t>
            </a:fld>
            <a:endParaRPr lang="en-US" dirty="0"/>
          </a:p>
        </p:txBody>
      </p:sp>
    </p:spTree>
    <p:extLst>
      <p:ext uri="{BB962C8B-B14F-4D97-AF65-F5344CB8AC3E}">
        <p14:creationId xmlns:p14="http://schemas.microsoft.com/office/powerpoint/2010/main" xmlns="" val="30055744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Nazanin" panose="00000700000000000000" pitchFamily="2" charset="-78"/>
              </a:rPr>
              <a:t>استراتژی</a:t>
            </a:r>
            <a:endParaRPr lang="en-US" dirty="0">
              <a:cs typeface="2  Nazanin" panose="00000700000000000000" pitchFamily="2" charset="-78"/>
            </a:endParaRPr>
          </a:p>
        </p:txBody>
      </p:sp>
      <p:sp>
        <p:nvSpPr>
          <p:cNvPr id="3" name="Content Placeholder 2"/>
          <p:cNvSpPr>
            <a:spLocks noGrp="1"/>
          </p:cNvSpPr>
          <p:nvPr>
            <p:ph idx="1"/>
          </p:nvPr>
        </p:nvSpPr>
        <p:spPr>
          <a:xfrm>
            <a:off x="741406" y="2362200"/>
            <a:ext cx="6477000" cy="4267200"/>
          </a:xfrm>
        </p:spPr>
        <p:txBody>
          <a:bodyPr>
            <a:normAutofit/>
          </a:bodyPr>
          <a:lstStyle/>
          <a:p>
            <a:pPr algn="just" rtl="1"/>
            <a:r>
              <a:rPr lang="ar-SA" sz="2800" dirty="0">
                <a:cs typeface="B Zar" panose="00000400000000000000" pitchFamily="2" charset="-78"/>
              </a:rPr>
              <a:t>هنگامی که بر روی </a:t>
            </a:r>
            <a:r>
              <a:rPr lang="ar-SA" sz="2800" dirty="0" smtClean="0">
                <a:cs typeface="B Zar" panose="00000400000000000000" pitchFamily="2" charset="-78"/>
              </a:rPr>
              <a:t>محور</a:t>
            </a:r>
            <a:r>
              <a:rPr lang="en-US" sz="2800" dirty="0">
                <a:cs typeface="B Zar" panose="00000400000000000000" pitchFamily="2" charset="-78"/>
              </a:rPr>
              <a:t> </a:t>
            </a:r>
            <a:r>
              <a:rPr lang="en-US" sz="2800" dirty="0" smtClean="0">
                <a:cs typeface="B Zar" panose="00000400000000000000" pitchFamily="2" charset="-78"/>
              </a:rPr>
              <a:t>y</a:t>
            </a:r>
            <a:r>
              <a:rPr lang="fa-IR" sz="2800" dirty="0" smtClean="0">
                <a:cs typeface="B Zar" panose="00000400000000000000" pitchFamily="2" charset="-78"/>
              </a:rPr>
              <a:t>(توان </a:t>
            </a:r>
            <a:r>
              <a:rPr lang="fa-IR" sz="2800" dirty="0">
                <a:cs typeface="B Zar" panose="00000400000000000000" pitchFamily="2" charset="-78"/>
              </a:rPr>
              <a:t>مالی ) و محور </a:t>
            </a:r>
            <a:r>
              <a:rPr lang="en-US" sz="2800" dirty="0" smtClean="0">
                <a:cs typeface="B Zar" panose="00000400000000000000" pitchFamily="2" charset="-78"/>
              </a:rPr>
              <a:t>x</a:t>
            </a:r>
            <a:r>
              <a:rPr lang="fa-IR" sz="2800" dirty="0" smtClean="0">
                <a:cs typeface="B Zar" panose="00000400000000000000" pitchFamily="2" charset="-78"/>
              </a:rPr>
              <a:t> </a:t>
            </a:r>
            <a:r>
              <a:rPr lang="fa-IR" sz="2800" dirty="0">
                <a:cs typeface="B Zar" panose="00000400000000000000" pitchFamily="2" charset="-78"/>
              </a:rPr>
              <a:t>(ثبات صنعت ) داده ها قرار میگیرند و پیکان مورد نظر در فضایی قرار میگیرد که بر اساس مدل </a:t>
            </a:r>
            <a:r>
              <a:rPr lang="en-US" sz="2800" dirty="0" smtClean="0">
                <a:cs typeface="B Zar" panose="00000400000000000000" pitchFamily="2" charset="-78"/>
              </a:rPr>
              <a:t>SPACE </a:t>
            </a:r>
            <a:r>
              <a:rPr lang="fa-IR" sz="2800" dirty="0" smtClean="0">
                <a:cs typeface="B Zar" panose="00000400000000000000" pitchFamily="2" charset="-78"/>
              </a:rPr>
              <a:t> </a:t>
            </a:r>
            <a:r>
              <a:rPr lang="fa-IR" sz="2800" dirty="0">
                <a:cs typeface="B Zar" panose="00000400000000000000" pitchFamily="2" charset="-78"/>
              </a:rPr>
              <a:t>سازمان باید استراتژی محافظه کارانه را پی گیری </a:t>
            </a:r>
            <a:r>
              <a:rPr lang="fa-IR" sz="2800" dirty="0" smtClean="0">
                <a:cs typeface="B Zar" panose="00000400000000000000" pitchFamily="2" charset="-78"/>
              </a:rPr>
              <a:t>نماید.</a:t>
            </a:r>
          </a:p>
          <a:p>
            <a:pPr algn="just" rtl="1"/>
            <a:endParaRPr lang="fa-IR" sz="2800" dirty="0">
              <a:cs typeface="B Zar" panose="00000400000000000000" pitchFamily="2" charset="-78"/>
            </a:endParaRPr>
          </a:p>
          <a:p>
            <a:pPr algn="just" rtl="1"/>
            <a:r>
              <a:rPr lang="ar-SA" sz="2800" dirty="0">
                <a:cs typeface="B Zar" panose="00000400000000000000" pitchFamily="2" charset="-78"/>
              </a:rPr>
              <a:t>هنگامی که مختصات بردار ارزیابی سازمان </a:t>
            </a:r>
            <a:r>
              <a:rPr lang="fa-IR" sz="2800" dirty="0" smtClean="0">
                <a:cs typeface="B Zar" panose="00000400000000000000" pitchFamily="2" charset="-78"/>
              </a:rPr>
              <a:t>، </a:t>
            </a:r>
            <a:r>
              <a:rPr lang="ar-SA" sz="2800" dirty="0" smtClean="0">
                <a:cs typeface="B Zar" panose="00000400000000000000" pitchFamily="2" charset="-78"/>
              </a:rPr>
              <a:t>در </a:t>
            </a:r>
            <a:r>
              <a:rPr lang="ar-SA" sz="2800" dirty="0">
                <a:cs typeface="B Zar" panose="00000400000000000000" pitchFamily="2" charset="-78"/>
              </a:rPr>
              <a:t>منطقه </a:t>
            </a:r>
            <a:r>
              <a:rPr lang="ar-SA" sz="2800" dirty="0" smtClean="0">
                <a:cs typeface="B Zar" panose="00000400000000000000" pitchFamily="2" charset="-78"/>
              </a:rPr>
              <a:t> </a:t>
            </a:r>
            <a:r>
              <a:rPr lang="ar-SA" sz="2800" dirty="0">
                <a:cs typeface="B Zar" panose="00000400000000000000" pitchFamily="2" charset="-78"/>
              </a:rPr>
              <a:t>محافظه کار قرار گیرد، بدین معنی است که سازمان باید نقاط قوت و شایستگی های کلیدی خود را حفظ نماید و خود را در معرض ریسک های بزرگ قرار ندهد.</a:t>
            </a:r>
            <a:r>
              <a:rPr lang="fa-IR" sz="2800" dirty="0" smtClean="0">
                <a:cs typeface="B Zar" panose="00000400000000000000" pitchFamily="2" charset="-78"/>
              </a:rPr>
              <a:t> </a:t>
            </a:r>
            <a:endParaRPr lang="en-US"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74</a:t>
            </a:fld>
            <a:endParaRPr lang="en-US" dirty="0"/>
          </a:p>
        </p:txBody>
      </p:sp>
    </p:spTree>
    <p:extLst>
      <p:ext uri="{BB962C8B-B14F-4D97-AF65-F5344CB8AC3E}">
        <p14:creationId xmlns:p14="http://schemas.microsoft.com/office/powerpoint/2010/main" xmlns="" val="41125289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856" y="744129"/>
            <a:ext cx="4298324" cy="1080938"/>
          </a:xfrm>
        </p:spPr>
        <p:txBody>
          <a:bodyPr>
            <a:normAutofit/>
          </a:bodyPr>
          <a:lstStyle/>
          <a:p>
            <a:pPr algn="ctr"/>
            <a:r>
              <a:rPr lang="fa-IR" sz="4400" dirty="0" smtClean="0">
                <a:cs typeface="2  Nazanin" panose="00000700000000000000" pitchFamily="2" charset="-78"/>
              </a:rPr>
              <a:t>نکته</a:t>
            </a:r>
            <a:endParaRPr lang="en-US" sz="4400" dirty="0">
              <a:cs typeface="2  Nazanin" panose="00000700000000000000" pitchFamily="2" charset="-78"/>
            </a:endParaRPr>
          </a:p>
        </p:txBody>
      </p:sp>
      <p:sp>
        <p:nvSpPr>
          <p:cNvPr id="3" name="Content Placeholder 2"/>
          <p:cNvSpPr>
            <a:spLocks noGrp="1"/>
          </p:cNvSpPr>
          <p:nvPr>
            <p:ph idx="1"/>
          </p:nvPr>
        </p:nvSpPr>
        <p:spPr>
          <a:xfrm>
            <a:off x="990600" y="3276600"/>
            <a:ext cx="6210836" cy="2286000"/>
          </a:xfrm>
        </p:spPr>
        <p:txBody>
          <a:bodyPr>
            <a:noAutofit/>
          </a:bodyPr>
          <a:lstStyle/>
          <a:p>
            <a:pPr algn="just" rtl="1"/>
            <a:r>
              <a:rPr lang="ar-SA" sz="3200" dirty="0">
                <a:cs typeface="B Zar" panose="00000400000000000000" pitchFamily="2" charset="-78"/>
              </a:rPr>
              <a:t>اغلب، استراتژی های محافظه کارانه شامل تمهیدات لازم برای ارتقا بهره وری و رسوخ محدود در بازار، افزایش محدود ظرفیت تولید و غیره می باشد.</a:t>
            </a:r>
            <a:endParaRPr lang="en-US" sz="3200" b="1"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75</a:t>
            </a:fld>
            <a:endParaRPr lang="en-US" dirty="0"/>
          </a:p>
        </p:txBody>
      </p:sp>
    </p:spTree>
    <p:extLst>
      <p:ext uri="{BB962C8B-B14F-4D97-AF65-F5344CB8AC3E}">
        <p14:creationId xmlns:p14="http://schemas.microsoft.com/office/powerpoint/2010/main" xmlns="" val="3304019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71" y="753228"/>
            <a:ext cx="5539854" cy="930275"/>
          </a:xfrm>
        </p:spPr>
        <p:txBody>
          <a:bodyPr>
            <a:normAutofit/>
          </a:bodyPr>
          <a:lstStyle/>
          <a:p>
            <a:pPr algn="ctr"/>
            <a:r>
              <a:rPr lang="fa-IR" sz="4400" dirty="0" smtClean="0">
                <a:solidFill>
                  <a:srgbClr val="92D050"/>
                </a:solidFill>
                <a:cs typeface="2  Nazanin" panose="00000700000000000000" pitchFamily="2" charset="-78"/>
              </a:rPr>
              <a:t>اقدامات</a:t>
            </a:r>
            <a:endParaRPr lang="en-US" sz="4400" dirty="0">
              <a:solidFill>
                <a:srgbClr val="92D050"/>
              </a:solidFill>
              <a:cs typeface="2  Nazanin" panose="00000700000000000000" pitchFamily="2" charset="-78"/>
            </a:endParaRPr>
          </a:p>
        </p:txBody>
      </p:sp>
      <p:sp>
        <p:nvSpPr>
          <p:cNvPr id="3" name="Content Placeholder 2"/>
          <p:cNvSpPr>
            <a:spLocks noGrp="1"/>
          </p:cNvSpPr>
          <p:nvPr>
            <p:ph idx="1"/>
          </p:nvPr>
        </p:nvSpPr>
        <p:spPr>
          <a:xfrm>
            <a:off x="914400" y="2209800"/>
            <a:ext cx="6114197" cy="4267200"/>
          </a:xfrm>
        </p:spPr>
        <p:txBody>
          <a:bodyPr>
            <a:normAutofit/>
          </a:bodyPr>
          <a:lstStyle/>
          <a:p>
            <a:pPr algn="just" rtl="1"/>
            <a:r>
              <a:rPr lang="ar-SA" sz="2800" dirty="0">
                <a:cs typeface="B Zar" panose="00000400000000000000" pitchFamily="2" charset="-78"/>
              </a:rPr>
              <a:t>در این شرایط کسب و کار در یک موقعیت ضعیف در یک موقعیت </a:t>
            </a:r>
            <a:r>
              <a:rPr lang="ar-SA" sz="2800" dirty="0" smtClean="0">
                <a:cs typeface="B Zar" panose="00000400000000000000" pitchFamily="2" charset="-78"/>
              </a:rPr>
              <a:t>بی </a:t>
            </a:r>
            <a:r>
              <a:rPr lang="ar-SA" sz="2800" dirty="0">
                <a:cs typeface="B Zar" panose="00000400000000000000" pitchFamily="2" charset="-78"/>
              </a:rPr>
              <a:t>تحرک قرار دارد. این موقعیت حالت سگ در ماتریس رشد با سهم بازار کم و رشد بازار کم  را نشان میدهد. </a:t>
            </a:r>
            <a:endParaRPr lang="fa-IR" sz="2800" dirty="0">
              <a:cs typeface="B Zar" panose="00000400000000000000" pitchFamily="2" charset="-78"/>
            </a:endParaRPr>
          </a:p>
          <a:p>
            <a:pPr algn="just" rtl="1"/>
            <a:endParaRPr lang="fa-IR" sz="2800" dirty="0">
              <a:cs typeface="B Zar" panose="00000400000000000000" pitchFamily="2" charset="-78"/>
            </a:endParaRPr>
          </a:p>
          <a:p>
            <a:pPr algn="just" rtl="1"/>
            <a:r>
              <a:rPr lang="fa-IR" sz="2800" dirty="0" smtClean="0">
                <a:cs typeface="B Zar" panose="00000400000000000000" pitchFamily="2" charset="-78"/>
              </a:rPr>
              <a:t>موقعيت </a:t>
            </a:r>
            <a:r>
              <a:rPr lang="fa-IR" sz="2800" dirty="0">
                <a:cs typeface="B Zar" panose="00000400000000000000" pitchFamily="2" charset="-78"/>
              </a:rPr>
              <a:t>سگ‌هاي هار به شرکت هايي تعلق دارد که محصولاتشان سهم محدودي از بازار را دارند و نمي‌توانند درآمدزا باشند زيرا علاوه بر اندک بودن سهم بازار، صنعت هم از جذابيت لازم </a:t>
            </a:r>
            <a:r>
              <a:rPr lang="fa-IR" sz="2800" dirty="0" smtClean="0">
                <a:cs typeface="B Zar" panose="00000400000000000000" pitchFamily="2" charset="-78"/>
              </a:rPr>
              <a:t>برخوردارنيست</a:t>
            </a:r>
            <a:r>
              <a:rPr lang="fa-IR" sz="2800" dirty="0">
                <a:cs typeface="B Zar" panose="00000400000000000000" pitchFamily="2" charset="-78"/>
              </a:rPr>
              <a:t>. (هانگر و ويلن 1381،ص 2ـ170 </a:t>
            </a:r>
            <a:r>
              <a:rPr lang="fa-IR" sz="2800" dirty="0" smtClean="0">
                <a:cs typeface="B Zar" panose="00000400000000000000" pitchFamily="2" charset="-78"/>
              </a:rPr>
              <a:t>)</a:t>
            </a:r>
          </a:p>
          <a:p>
            <a:pPr algn="just" rtl="1"/>
            <a:endParaRPr lang="fa-IR" sz="2800" dirty="0" smtClean="0">
              <a:cs typeface="B Nazanin" pitchFamily="2" charset="-78"/>
            </a:endParaRPr>
          </a:p>
          <a:p>
            <a:pPr marL="0" indent="0" algn="just" rtl="1">
              <a:buNone/>
            </a:pPr>
            <a:endParaRPr lang="en-US" sz="2800" dirty="0">
              <a:cs typeface="B Nazanin"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76</a:t>
            </a:fld>
            <a:endParaRPr lang="en-US" dirty="0"/>
          </a:p>
        </p:txBody>
      </p:sp>
    </p:spTree>
    <p:extLst>
      <p:ext uri="{BB962C8B-B14F-4D97-AF65-F5344CB8AC3E}">
        <p14:creationId xmlns:p14="http://schemas.microsoft.com/office/powerpoint/2010/main" xmlns="" val="843134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2  Nazanin" panose="00000700000000000000" pitchFamily="2" charset="-78"/>
              </a:rPr>
              <a:t>محافظه کارانه</a:t>
            </a:r>
            <a:endParaRPr lang="en-US" dirty="0">
              <a:cs typeface="2  Nazanin" panose="00000700000000000000" pitchFamily="2" charset="-78"/>
            </a:endParaRPr>
          </a:p>
        </p:txBody>
      </p:sp>
      <p:grpSp>
        <p:nvGrpSpPr>
          <p:cNvPr id="3" name="Group 12"/>
          <p:cNvGrpSpPr/>
          <p:nvPr/>
        </p:nvGrpSpPr>
        <p:grpSpPr>
          <a:xfrm>
            <a:off x="685800" y="2514600"/>
            <a:ext cx="7086600" cy="4038600"/>
            <a:chOff x="990600" y="2133600"/>
            <a:chExt cx="7086600" cy="4038600"/>
          </a:xfrm>
        </p:grpSpPr>
        <p:sp>
          <p:nvSpPr>
            <p:cNvPr id="4" name="Rounded Rectangle 3"/>
            <p:cNvSpPr/>
            <p:nvPr/>
          </p:nvSpPr>
          <p:spPr>
            <a:xfrm>
              <a:off x="5867400" y="3429000"/>
              <a:ext cx="22098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800" dirty="0" smtClean="0">
                  <a:cs typeface="B Zar" panose="00000400000000000000" pitchFamily="2" charset="-78"/>
                </a:rPr>
                <a:t>2 حالت کلی در این شرایط</a:t>
              </a:r>
              <a:endParaRPr lang="en-US" sz="2800" dirty="0">
                <a:cs typeface="B Zar" panose="00000400000000000000" pitchFamily="2" charset="-78"/>
              </a:endParaRPr>
            </a:p>
          </p:txBody>
        </p:sp>
        <p:sp>
          <p:nvSpPr>
            <p:cNvPr id="6" name="Rounded Rectangle 5"/>
            <p:cNvSpPr/>
            <p:nvPr/>
          </p:nvSpPr>
          <p:spPr>
            <a:xfrm>
              <a:off x="990600" y="2133600"/>
              <a:ext cx="3962400" cy="152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sz="2400" b="1" dirty="0" smtClean="0">
                  <a:solidFill>
                    <a:schemeClr val="tx1"/>
                  </a:solidFill>
                  <a:cs typeface="B Zar" panose="00000400000000000000" pitchFamily="2" charset="-78"/>
                </a:rPr>
                <a:t>شرکت میتواند موقعیت رقابتی خود را از طریق افزایش مزیت رقابتی یا تمرکز بر روی بسته ای جذاب تر از کل بازار</a:t>
              </a:r>
              <a:endParaRPr lang="en-US" sz="2400" b="1" dirty="0">
                <a:solidFill>
                  <a:schemeClr val="tx1"/>
                </a:solidFill>
                <a:cs typeface="B Zar" panose="00000400000000000000" pitchFamily="2" charset="-78"/>
              </a:endParaRPr>
            </a:p>
          </p:txBody>
        </p:sp>
        <p:sp>
          <p:nvSpPr>
            <p:cNvPr id="7" name="Rounded Rectangle 6"/>
            <p:cNvSpPr/>
            <p:nvPr/>
          </p:nvSpPr>
          <p:spPr>
            <a:xfrm>
              <a:off x="990600" y="4038600"/>
              <a:ext cx="3962400" cy="2133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sz="2400" b="1" dirty="0" smtClean="0">
                  <a:solidFill>
                    <a:schemeClr val="tx1"/>
                  </a:solidFill>
                  <a:cs typeface="B Zar" panose="00000400000000000000" pitchFamily="2" charset="-78"/>
                </a:rPr>
                <a:t>خروج از بازار جاری برای ایجاد فرصتهای سودآوری یا ساخت بازار جدید بر اساس منابع و قابلیت و یا تنوع در یک ناحیه جدید</a:t>
              </a:r>
              <a:endParaRPr lang="en-US" sz="2400" b="1" dirty="0">
                <a:solidFill>
                  <a:schemeClr val="tx1"/>
                </a:solidFill>
                <a:cs typeface="B Zar" panose="00000400000000000000" pitchFamily="2" charset="-78"/>
              </a:endParaRPr>
            </a:p>
          </p:txBody>
        </p:sp>
        <p:cxnSp>
          <p:nvCxnSpPr>
            <p:cNvPr id="9" name="Straight Arrow Connector 8"/>
            <p:cNvCxnSpPr/>
            <p:nvPr/>
          </p:nvCxnSpPr>
          <p:spPr>
            <a:xfrm flipH="1" flipV="1">
              <a:off x="5029200" y="3124200"/>
              <a:ext cx="685800" cy="6858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5029200" y="3886200"/>
              <a:ext cx="685800" cy="762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0" name="Slide Number Placeholder 9"/>
          <p:cNvSpPr>
            <a:spLocks noGrp="1"/>
          </p:cNvSpPr>
          <p:nvPr>
            <p:ph type="sldNum" sz="quarter" idx="12"/>
          </p:nvPr>
        </p:nvSpPr>
        <p:spPr/>
        <p:txBody>
          <a:bodyPr/>
          <a:lstStyle/>
          <a:p>
            <a:fld id="{2D5AE9F9-C318-4DAC-877F-CC87FD88E47B}" type="slidenum">
              <a:rPr lang="en-US" smtClean="0"/>
              <a:pPr/>
              <a:t>77</a:t>
            </a:fld>
            <a:endParaRPr lang="en-US"/>
          </a:p>
        </p:txBody>
      </p:sp>
    </p:spTree>
    <p:extLst>
      <p:ext uri="{BB962C8B-B14F-4D97-AF65-F5344CB8AC3E}">
        <p14:creationId xmlns:p14="http://schemas.microsoft.com/office/powerpoint/2010/main" xmlns="" val="9294339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191" y="789296"/>
            <a:ext cx="6629400" cy="1143000"/>
          </a:xfrm>
        </p:spPr>
        <p:txBody>
          <a:bodyPr/>
          <a:lstStyle/>
          <a:p>
            <a:pPr algn="r" rtl="1"/>
            <a:r>
              <a:rPr lang="fa-IR" sz="4000" dirty="0" smtClean="0">
                <a:cs typeface="2  Nazanin" panose="00000700000000000000" pitchFamily="2" charset="-78"/>
              </a:rPr>
              <a:t>محافظه کارانه</a:t>
            </a:r>
            <a:endParaRPr lang="en-US" sz="4000" dirty="0">
              <a:cs typeface="2  Nazanin" panose="00000700000000000000" pitchFamily="2" charset="-78"/>
            </a:endParaRPr>
          </a:p>
        </p:txBody>
      </p:sp>
      <p:sp>
        <p:nvSpPr>
          <p:cNvPr id="3" name="Content Placeholder 2"/>
          <p:cNvSpPr>
            <a:spLocks noGrp="1"/>
          </p:cNvSpPr>
          <p:nvPr>
            <p:ph idx="1"/>
          </p:nvPr>
        </p:nvSpPr>
        <p:spPr>
          <a:xfrm>
            <a:off x="968991" y="3048000"/>
            <a:ext cx="6019800" cy="2666998"/>
          </a:xfrm>
        </p:spPr>
        <p:txBody>
          <a:bodyPr>
            <a:normAutofit/>
          </a:bodyPr>
          <a:lstStyle/>
          <a:p>
            <a:pPr algn="just" rtl="1">
              <a:buFont typeface="Wingdings" panose="05000000000000000000" pitchFamily="2" charset="2"/>
              <a:buChar char="ü"/>
            </a:pPr>
            <a:r>
              <a:rPr lang="fa-IR" sz="3200" dirty="0">
                <a:cs typeface="B Zar" panose="00000400000000000000" pitchFamily="2" charset="-78"/>
              </a:rPr>
              <a:t>هنگامی که مختصات بردار ارزیابی سازمان در منطقه ی محافظه کار قرار گیرد، بدین معنی است که سازمان باید نقاط قوت و شایستگی های کلیدی خود را حفظ نماید و خود را در معرض ریسک های بزرگ قرار ندهد.</a:t>
            </a:r>
            <a:endParaRPr lang="en-US" sz="3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78</a:t>
            </a:fld>
            <a:endParaRPr lang="en-US"/>
          </a:p>
        </p:txBody>
      </p:sp>
    </p:spTree>
    <p:extLst>
      <p:ext uri="{BB962C8B-B14F-4D97-AF65-F5344CB8AC3E}">
        <p14:creationId xmlns:p14="http://schemas.microsoft.com/office/powerpoint/2010/main" xmlns="" val="74153224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797" y="691826"/>
            <a:ext cx="8229600" cy="1143000"/>
          </a:xfrm>
        </p:spPr>
        <p:txBody>
          <a:bodyPr/>
          <a:lstStyle/>
          <a:p>
            <a:pPr algn="r" rtl="1"/>
            <a:r>
              <a:rPr lang="fa-IR" dirty="0" smtClean="0">
                <a:cs typeface="2  Nazanin" panose="00000700000000000000" pitchFamily="2" charset="-78"/>
              </a:rPr>
              <a:t>اقدامات استراتژیک</a:t>
            </a:r>
            <a:endParaRPr lang="en-US" dirty="0">
              <a:cs typeface="2  Nazanin" panose="00000700000000000000" pitchFamily="2" charset="-78"/>
            </a:endParaRPr>
          </a:p>
        </p:txBody>
      </p:sp>
      <p:sp>
        <p:nvSpPr>
          <p:cNvPr id="3" name="Content Placeholder 2"/>
          <p:cNvSpPr>
            <a:spLocks noGrp="1"/>
          </p:cNvSpPr>
          <p:nvPr>
            <p:ph idx="1"/>
          </p:nvPr>
        </p:nvSpPr>
        <p:spPr>
          <a:xfrm>
            <a:off x="1828800" y="2667000"/>
            <a:ext cx="4848896" cy="3599316"/>
          </a:xfrm>
        </p:spPr>
        <p:txBody>
          <a:bodyPr>
            <a:normAutofit/>
          </a:bodyPr>
          <a:lstStyle/>
          <a:p>
            <a:pPr algn="just" rtl="1">
              <a:buFont typeface="Wingdings" panose="05000000000000000000" pitchFamily="2" charset="2"/>
              <a:buChar char="v"/>
            </a:pPr>
            <a:endParaRPr lang="fa-IR" sz="3200" dirty="0" smtClean="0">
              <a:cs typeface="B Nazanin" pitchFamily="2" charset="-78"/>
            </a:endParaRPr>
          </a:p>
          <a:p>
            <a:pPr marL="0" indent="0" algn="just" rtl="1">
              <a:buNone/>
            </a:pPr>
            <a:r>
              <a:rPr lang="fa-IR" sz="3200" dirty="0" smtClean="0">
                <a:cs typeface="B Nazanin" pitchFamily="2" charset="-78"/>
              </a:rPr>
              <a:t> </a:t>
            </a:r>
            <a:r>
              <a:rPr lang="fa-IR" sz="3200" dirty="0" smtClean="0">
                <a:cs typeface="2  Nazanin" panose="00000700000000000000" pitchFamily="2" charset="-78"/>
              </a:rPr>
              <a:t>اهم اقدامات در این شرایط</a:t>
            </a:r>
            <a:r>
              <a:rPr lang="en-US" sz="3200" dirty="0" smtClean="0">
                <a:cs typeface="2  Nazanin" panose="00000700000000000000" pitchFamily="2" charset="-78"/>
              </a:rPr>
              <a:t>:</a:t>
            </a:r>
            <a:endParaRPr lang="fa-IR" sz="3200" dirty="0" smtClean="0">
              <a:cs typeface="2  Nazanin" panose="00000700000000000000" pitchFamily="2" charset="-78"/>
            </a:endParaRPr>
          </a:p>
          <a:p>
            <a:pPr marL="0" indent="0" algn="just" rtl="1">
              <a:buNone/>
            </a:pPr>
            <a:endParaRPr lang="fa-IR" sz="3200" dirty="0">
              <a:cs typeface="2  Nazanin" panose="00000700000000000000" pitchFamily="2" charset="-78"/>
            </a:endParaRPr>
          </a:p>
          <a:p>
            <a:pPr algn="just" rtl="1">
              <a:buFont typeface="Wingdings" panose="05000000000000000000" pitchFamily="2" charset="2"/>
              <a:buChar char="v"/>
            </a:pPr>
            <a:r>
              <a:rPr lang="fa-IR" sz="3200" dirty="0" smtClean="0">
                <a:cs typeface="2  Nazanin" panose="00000700000000000000" pitchFamily="2" charset="-78"/>
              </a:rPr>
              <a:t> </a:t>
            </a:r>
            <a:r>
              <a:rPr lang="fa-IR" sz="3200" dirty="0">
                <a:cs typeface="2  Nazanin" panose="00000700000000000000" pitchFamily="2" charset="-78"/>
              </a:rPr>
              <a:t>ارتقا بهره وری </a:t>
            </a:r>
            <a:endParaRPr lang="fa-IR" sz="3200" dirty="0" smtClean="0">
              <a:cs typeface="2  Nazanin" panose="00000700000000000000" pitchFamily="2" charset="-78"/>
            </a:endParaRPr>
          </a:p>
          <a:p>
            <a:pPr algn="just" rtl="1">
              <a:buFont typeface="Wingdings" panose="05000000000000000000" pitchFamily="2" charset="2"/>
              <a:buChar char="v"/>
            </a:pPr>
            <a:r>
              <a:rPr lang="fa-IR" sz="3200" dirty="0">
                <a:cs typeface="2  Nazanin" panose="00000700000000000000" pitchFamily="2" charset="-78"/>
              </a:rPr>
              <a:t> رسوخ محدود در </a:t>
            </a:r>
            <a:r>
              <a:rPr lang="fa-IR" sz="3200" dirty="0" smtClean="0">
                <a:cs typeface="2  Nazanin" panose="00000700000000000000" pitchFamily="2" charset="-78"/>
              </a:rPr>
              <a:t>بازار</a:t>
            </a:r>
          </a:p>
          <a:p>
            <a:pPr algn="just" rtl="1">
              <a:buFont typeface="Wingdings" panose="05000000000000000000" pitchFamily="2" charset="2"/>
              <a:buChar char="v"/>
            </a:pPr>
            <a:r>
              <a:rPr lang="fa-IR" sz="3200" dirty="0">
                <a:cs typeface="2  Nazanin" panose="00000700000000000000" pitchFamily="2" charset="-78"/>
              </a:rPr>
              <a:t> افزایش محدود ظرفیت تولید</a:t>
            </a:r>
            <a:endParaRPr lang="en-US" sz="3200" dirty="0">
              <a:cs typeface="2  Nazanin" panose="00000700000000000000" pitchFamily="2" charset="-78"/>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79</a:t>
            </a:fld>
            <a:endParaRPr lang="en-US" dirty="0"/>
          </a:p>
        </p:txBody>
      </p:sp>
    </p:spTree>
    <p:extLst>
      <p:ext uri="{BB962C8B-B14F-4D97-AF65-F5344CB8AC3E}">
        <p14:creationId xmlns:p14="http://schemas.microsoft.com/office/powerpoint/2010/main" xmlns="" val="115903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cs typeface="2  Nazanin" panose="00000700000000000000" pitchFamily="2" charset="-78"/>
              </a:rPr>
              <a:t>مدیریت استراتژیک</a:t>
            </a:r>
            <a:endParaRPr lang="en-US" sz="4000" dirty="0">
              <a:cs typeface="2  Nazanin" panose="00000700000000000000" pitchFamily="2" charset="-78"/>
            </a:endParaRPr>
          </a:p>
        </p:txBody>
      </p:sp>
      <p:sp>
        <p:nvSpPr>
          <p:cNvPr id="3" name="Content Placeholder 2"/>
          <p:cNvSpPr>
            <a:spLocks noGrp="1"/>
          </p:cNvSpPr>
          <p:nvPr>
            <p:ph idx="1"/>
          </p:nvPr>
        </p:nvSpPr>
        <p:spPr>
          <a:xfrm>
            <a:off x="838200" y="2667000"/>
            <a:ext cx="6172200" cy="3551992"/>
          </a:xfrm>
        </p:spPr>
        <p:txBody>
          <a:bodyPr>
            <a:noAutofit/>
          </a:bodyPr>
          <a:lstStyle/>
          <a:p>
            <a:pPr algn="just" rtl="1">
              <a:buNone/>
            </a:pPr>
            <a:r>
              <a:rPr lang="fa-IR" sz="3200" dirty="0">
                <a:cs typeface="B Zar" panose="00000400000000000000" pitchFamily="2" charset="-78"/>
              </a:rPr>
              <a:t>مدیریت استراتژیک عبارت است </a:t>
            </a:r>
            <a:r>
              <a:rPr lang="fa-IR" sz="3200" dirty="0" smtClean="0">
                <a:cs typeface="B Zar" panose="00000400000000000000" pitchFamily="2" charset="-78"/>
              </a:rPr>
              <a:t>از</a:t>
            </a:r>
            <a:r>
              <a:rPr lang="en-US" sz="3200" dirty="0" smtClean="0">
                <a:cs typeface="B Zar" panose="00000400000000000000" pitchFamily="2" charset="-78"/>
              </a:rPr>
              <a:t>:</a:t>
            </a:r>
          </a:p>
          <a:p>
            <a:pPr algn="just" rtl="1"/>
            <a:r>
              <a:rPr lang="fa-IR" sz="3200" dirty="0" smtClean="0">
                <a:cs typeface="B Zar" panose="00000400000000000000" pitchFamily="2" charset="-78"/>
              </a:rPr>
              <a:t> </a:t>
            </a:r>
            <a:r>
              <a:rPr lang="fa-IR" sz="3200" dirty="0">
                <a:cs typeface="B Zar" panose="00000400000000000000" pitchFamily="2" charset="-78"/>
              </a:rPr>
              <a:t>بررسی محیطی (هم محیط خارجی و هم محیط داخلی) </a:t>
            </a:r>
            <a:endParaRPr lang="en-US" sz="3200" dirty="0" smtClean="0">
              <a:cs typeface="B Zar" panose="00000400000000000000" pitchFamily="2" charset="-78"/>
            </a:endParaRPr>
          </a:p>
          <a:p>
            <a:pPr algn="just" rtl="1"/>
            <a:r>
              <a:rPr lang="fa-IR" sz="3200" dirty="0" smtClean="0">
                <a:cs typeface="B Zar" panose="00000400000000000000" pitchFamily="2" charset="-78"/>
              </a:rPr>
              <a:t>تدوین استراتژی</a:t>
            </a:r>
            <a:endParaRPr lang="en-US" sz="3200" dirty="0" smtClean="0">
              <a:cs typeface="B Zar" panose="00000400000000000000" pitchFamily="2" charset="-78"/>
            </a:endParaRPr>
          </a:p>
          <a:p>
            <a:pPr algn="just" rtl="1"/>
            <a:r>
              <a:rPr lang="fa-IR" sz="3200" dirty="0" smtClean="0">
                <a:cs typeface="B Zar" panose="00000400000000000000" pitchFamily="2" charset="-78"/>
              </a:rPr>
              <a:t> </a:t>
            </a:r>
            <a:r>
              <a:rPr lang="fa-IR" sz="3200" dirty="0">
                <a:cs typeface="B Zar" panose="00000400000000000000" pitchFamily="2" charset="-78"/>
              </a:rPr>
              <a:t>اجرای </a:t>
            </a:r>
            <a:r>
              <a:rPr lang="fa-IR" sz="3200" dirty="0" smtClean="0">
                <a:cs typeface="B Zar" panose="00000400000000000000" pitchFamily="2" charset="-78"/>
              </a:rPr>
              <a:t>استراتژی</a:t>
            </a:r>
            <a:endParaRPr lang="en-US" sz="3200" dirty="0" smtClean="0">
              <a:cs typeface="B Zar" panose="00000400000000000000" pitchFamily="2" charset="-78"/>
            </a:endParaRPr>
          </a:p>
          <a:p>
            <a:pPr algn="just" rtl="1"/>
            <a:r>
              <a:rPr lang="fa-IR" sz="3200" dirty="0" smtClean="0">
                <a:cs typeface="B Zar" panose="00000400000000000000" pitchFamily="2" charset="-78"/>
              </a:rPr>
              <a:t>ارزیابی </a:t>
            </a:r>
            <a:r>
              <a:rPr lang="fa-IR" sz="3200" dirty="0">
                <a:cs typeface="B Zar" panose="00000400000000000000" pitchFamily="2" charset="-78"/>
              </a:rPr>
              <a:t>و کنترل. </a:t>
            </a:r>
            <a:endParaRPr lang="en-US" sz="3200" dirty="0" smtClean="0">
              <a:cs typeface="B Zar" panose="00000400000000000000" pitchFamily="2" charset="-78"/>
            </a:endParaRPr>
          </a:p>
        </p:txBody>
      </p:sp>
      <p:sp>
        <p:nvSpPr>
          <p:cNvPr id="4" name="Slide Number Placeholder 3"/>
          <p:cNvSpPr>
            <a:spLocks noGrp="1"/>
          </p:cNvSpPr>
          <p:nvPr>
            <p:ph type="sldNum" sz="quarter" idx="12"/>
          </p:nvPr>
        </p:nvSpPr>
        <p:spPr/>
        <p:txBody>
          <a:bodyPr/>
          <a:lstStyle/>
          <a:p>
            <a:fld id="{2D5AE9F9-C318-4DAC-877F-CC87FD88E47B}" type="slidenum">
              <a:rPr lang="en-US" smtClean="0"/>
              <a:pPr/>
              <a:t>8</a:t>
            </a:fld>
            <a:endParaRPr lang="en-US"/>
          </a:p>
        </p:txBody>
      </p:sp>
    </p:spTree>
    <p:extLst>
      <p:ext uri="{BB962C8B-B14F-4D97-AF65-F5344CB8AC3E}">
        <p14:creationId xmlns:p14="http://schemas.microsoft.com/office/powerpoint/2010/main" xmlns="" val="20535205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a:cs typeface="2  Nazanin" panose="00000700000000000000" pitchFamily="2" charset="-78"/>
              </a:rPr>
              <a:t>فرایند تحلیل </a:t>
            </a:r>
            <a:r>
              <a:rPr lang="ar-SA" sz="4000" dirty="0" smtClean="0">
                <a:cs typeface="2  Nazanin" panose="00000700000000000000" pitchFamily="2" charset="-78"/>
              </a:rPr>
              <a:t>صنعت</a:t>
            </a:r>
            <a:endParaRPr lang="en-US" sz="4000" dirty="0">
              <a:cs typeface="2  Nazanin" panose="00000700000000000000" pitchFamily="2" charset="-78"/>
            </a:endParaRPr>
          </a:p>
        </p:txBody>
      </p:sp>
      <p:sp>
        <p:nvSpPr>
          <p:cNvPr id="3" name="Content Placeholder 2"/>
          <p:cNvSpPr>
            <a:spLocks noGrp="1"/>
          </p:cNvSpPr>
          <p:nvPr>
            <p:ph idx="1"/>
          </p:nvPr>
        </p:nvSpPr>
        <p:spPr>
          <a:xfrm>
            <a:off x="666480" y="2336873"/>
            <a:ext cx="7334519" cy="4141200"/>
          </a:xfrm>
        </p:spPr>
        <p:txBody>
          <a:bodyPr>
            <a:normAutofit fontScale="92500" lnSpcReduction="20000"/>
          </a:bodyPr>
          <a:lstStyle/>
          <a:p>
            <a:pPr algn="just" rtl="1">
              <a:buFont typeface="Wingdings" panose="05000000000000000000" pitchFamily="2" charset="2"/>
              <a:buChar char="Ø"/>
            </a:pPr>
            <a:r>
              <a:rPr lang="fa-IR" sz="2800" b="1" dirty="0" smtClean="0">
                <a:solidFill>
                  <a:schemeClr val="accent1">
                    <a:lumMod val="60000"/>
                    <a:lumOff val="40000"/>
                  </a:schemeClr>
                </a:solidFill>
                <a:cs typeface="B Zar" panose="00000400000000000000" pitchFamily="2" charset="-78"/>
              </a:rPr>
              <a:t> چه </a:t>
            </a:r>
            <a:r>
              <a:rPr lang="fa-IR" sz="2800" b="1" dirty="0">
                <a:solidFill>
                  <a:schemeClr val="accent1">
                    <a:lumMod val="60000"/>
                    <a:lumOff val="40000"/>
                  </a:schemeClr>
                </a:solidFill>
                <a:cs typeface="B Zar" panose="00000400000000000000" pitchFamily="2" charset="-78"/>
              </a:rPr>
              <a:t>كسي در صنعت حضور </a:t>
            </a:r>
            <a:r>
              <a:rPr lang="fa-IR" sz="2800" b="1" dirty="0" smtClean="0">
                <a:solidFill>
                  <a:schemeClr val="accent1">
                    <a:lumMod val="60000"/>
                    <a:lumOff val="40000"/>
                  </a:schemeClr>
                </a:solidFill>
                <a:cs typeface="B Zar" panose="00000400000000000000" pitchFamily="2" charset="-78"/>
              </a:rPr>
              <a:t>دارد : </a:t>
            </a:r>
            <a:r>
              <a:rPr lang="fa-IR" sz="2800" dirty="0">
                <a:cs typeface="B Zar" panose="00000400000000000000" pitchFamily="2" charset="-78"/>
              </a:rPr>
              <a:t>عاقلانه است كه بي‌درنگ فهرستي ابتدايي از فعالان صنعت فراهم آيد، به‌ويژه از شركت‌هاي پيشرو. فهرستي از رقباي كليدي براي يافتن سريع ديگر مطالب و اسناد شركت سودمند است</a:t>
            </a:r>
            <a:r>
              <a:rPr lang="fa-IR" sz="2800" dirty="0" smtClean="0">
                <a:cs typeface="B Zar" panose="00000400000000000000" pitchFamily="2" charset="-78"/>
              </a:rPr>
              <a:t>.</a:t>
            </a:r>
          </a:p>
          <a:p>
            <a:pPr algn="just" rtl="1">
              <a:buFont typeface="Wingdings" panose="05000000000000000000" pitchFamily="2" charset="2"/>
              <a:buChar char="Ø"/>
            </a:pPr>
            <a:endParaRPr lang="en-US" sz="1000" dirty="0">
              <a:cs typeface="B Zar" panose="00000400000000000000" pitchFamily="2" charset="-78"/>
            </a:endParaRPr>
          </a:p>
          <a:p>
            <a:pPr algn="just" rtl="1">
              <a:buFont typeface="Wingdings" panose="05000000000000000000" pitchFamily="2" charset="2"/>
              <a:buChar char="Ø"/>
            </a:pPr>
            <a:r>
              <a:rPr lang="fa-IR" sz="2800" b="1" dirty="0" smtClean="0">
                <a:solidFill>
                  <a:schemeClr val="accent1">
                    <a:lumMod val="60000"/>
                    <a:lumOff val="40000"/>
                  </a:schemeClr>
                </a:solidFill>
                <a:cs typeface="B Zar" panose="00000400000000000000" pitchFamily="2" charset="-78"/>
              </a:rPr>
              <a:t> مطالعات صنعتي:  </a:t>
            </a:r>
            <a:r>
              <a:rPr lang="fa-IR" sz="2800" dirty="0">
                <a:cs typeface="B Zar" panose="00000400000000000000" pitchFamily="2" charset="-78"/>
              </a:rPr>
              <a:t>اگر شخصي خوش اقبال باشد، ممكن است مطالعه صنعتي نسبتاً جامعي يا تعدادي مقالات كه دامنه گسترده‌اي را در بر مي‌گيرند در دسترس باشد</a:t>
            </a:r>
            <a:r>
              <a:rPr lang="fa-IR" sz="2800" dirty="0" smtClean="0">
                <a:cs typeface="B Zar" panose="00000400000000000000" pitchFamily="2" charset="-78"/>
              </a:rPr>
              <a:t>.</a:t>
            </a:r>
          </a:p>
          <a:p>
            <a:pPr algn="just" rtl="1">
              <a:buFont typeface="Wingdings" panose="05000000000000000000" pitchFamily="2" charset="2"/>
              <a:buChar char="Ø"/>
            </a:pPr>
            <a:endParaRPr lang="en-US" sz="1000" dirty="0">
              <a:cs typeface="B Zar" panose="00000400000000000000" pitchFamily="2" charset="-78"/>
            </a:endParaRPr>
          </a:p>
          <a:p>
            <a:pPr algn="just" rtl="1">
              <a:buFont typeface="Wingdings" panose="05000000000000000000" pitchFamily="2" charset="2"/>
              <a:buChar char="Ø"/>
            </a:pPr>
            <a:r>
              <a:rPr lang="fa-IR" sz="2800" b="1" dirty="0" smtClean="0">
                <a:solidFill>
                  <a:schemeClr val="accent1">
                    <a:lumMod val="60000"/>
                    <a:lumOff val="40000"/>
                  </a:schemeClr>
                </a:solidFill>
                <a:cs typeface="B Zar" panose="00000400000000000000" pitchFamily="2" charset="-78"/>
              </a:rPr>
              <a:t> گزارش‌هاي سالانه</a:t>
            </a:r>
            <a:r>
              <a:rPr lang="fa-IR" sz="2800" dirty="0" smtClean="0">
                <a:cs typeface="B Zar" panose="00000400000000000000" pitchFamily="2" charset="-78"/>
              </a:rPr>
              <a:t>: </a:t>
            </a:r>
            <a:r>
              <a:rPr lang="fa-IR" sz="2800" dirty="0">
                <a:cs typeface="B Zar" panose="00000400000000000000" pitchFamily="2" charset="-78"/>
              </a:rPr>
              <a:t>اگر در صنعت شركت‌هايي وجود دارند كه به‌طور عمومي اداره مي‌شوند، بايد به‌طور زودهنگام به گزارش‌هاي سالانه مراجعه كرد. يك گزارش سالانه به تنهايي اندكي از اطلاعات را آشكار مي‌سازد.  </a:t>
            </a:r>
            <a:endParaRPr lang="en-US" sz="2800" dirty="0">
              <a:cs typeface="B Zar" panose="00000400000000000000" pitchFamily="2" charset="-78"/>
            </a:endParaRPr>
          </a:p>
          <a:p>
            <a:pPr algn="just" rtl="1"/>
            <a:endParaRPr lang="en-US" b="1"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80</a:t>
            </a:fld>
            <a:endParaRPr lang="en-US" dirty="0"/>
          </a:p>
        </p:txBody>
      </p:sp>
    </p:spTree>
    <p:extLst>
      <p:ext uri="{BB962C8B-B14F-4D97-AF65-F5344CB8AC3E}">
        <p14:creationId xmlns:p14="http://schemas.microsoft.com/office/powerpoint/2010/main" xmlns="" val="349736325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منابع</a:t>
            </a:r>
            <a:endParaRPr lang="en-US" dirty="0"/>
          </a:p>
        </p:txBody>
      </p:sp>
      <p:sp>
        <p:nvSpPr>
          <p:cNvPr id="6" name="Text Placeholder 5"/>
          <p:cNvSpPr>
            <a:spLocks noGrp="1"/>
          </p:cNvSpPr>
          <p:nvPr>
            <p:ph idx="1"/>
          </p:nvPr>
        </p:nvSpPr>
        <p:spPr>
          <a:xfrm>
            <a:off x="533400" y="2336872"/>
            <a:ext cx="6887389" cy="4292527"/>
          </a:xfrm>
        </p:spPr>
        <p:txBody>
          <a:bodyPr>
            <a:normAutofit/>
          </a:bodyPr>
          <a:lstStyle/>
          <a:p>
            <a:r>
              <a:rPr lang="en-US" sz="1800" dirty="0" smtClean="0">
                <a:solidFill>
                  <a:schemeClr val="bg1"/>
                </a:solidFill>
                <a:hlinkClick r:id="rId2"/>
              </a:rPr>
              <a:t>http://medicosmba.com</a:t>
            </a:r>
            <a:endParaRPr lang="fa-IR" sz="1800" dirty="0" smtClean="0">
              <a:solidFill>
                <a:schemeClr val="bg1"/>
              </a:solidFill>
            </a:endParaRPr>
          </a:p>
          <a:p>
            <a:r>
              <a:rPr lang="en-US" sz="1800" dirty="0" smtClean="0">
                <a:solidFill>
                  <a:schemeClr val="bg1"/>
                </a:solidFill>
                <a:hlinkClick r:id="rId3"/>
              </a:rPr>
              <a:t>http://www.maxi-pedia.com/</a:t>
            </a:r>
            <a:endParaRPr lang="fa-IR" sz="1800" dirty="0" smtClean="0">
              <a:solidFill>
                <a:schemeClr val="bg1"/>
              </a:solidFill>
            </a:endParaRPr>
          </a:p>
          <a:p>
            <a:r>
              <a:rPr lang="en-US" sz="1800" dirty="0" smtClean="0">
                <a:solidFill>
                  <a:schemeClr val="bg1"/>
                </a:solidFill>
                <a:hlinkClick r:id="rId4"/>
              </a:rPr>
              <a:t>http://www.differentiateyourbusiness.co.uk/competitive-strategy-in-the-space-matrix</a:t>
            </a:r>
            <a:endParaRPr lang="fa-IR" sz="1800" dirty="0" smtClean="0">
              <a:solidFill>
                <a:schemeClr val="bg1"/>
              </a:solidFill>
            </a:endParaRPr>
          </a:p>
          <a:p>
            <a:pPr algn="l"/>
            <a:r>
              <a:rPr lang="en-US" sz="1800" dirty="0" smtClean="0">
                <a:solidFill>
                  <a:schemeClr val="bg1"/>
                </a:solidFill>
                <a:cs typeface="B Nazanin" pitchFamily="2" charset="-78"/>
                <a:hlinkClick r:id="rId5"/>
              </a:rPr>
              <a:t>http://fekrema.mihanblog.com/extrapage/6</a:t>
            </a:r>
            <a:endParaRPr lang="fa-IR" sz="1800" dirty="0" smtClean="0">
              <a:solidFill>
                <a:schemeClr val="bg1"/>
              </a:solidFill>
              <a:cs typeface="B Nazanin" pitchFamily="2" charset="-78"/>
            </a:endParaRPr>
          </a:p>
          <a:p>
            <a:r>
              <a:rPr lang="en-US" sz="1800" dirty="0" smtClean="0">
                <a:solidFill>
                  <a:schemeClr val="bg1"/>
                </a:solidFill>
                <a:hlinkClick r:id="rId6"/>
              </a:rPr>
              <a:t>http://modirsara.blogfa.com/post-1792.aspx</a:t>
            </a:r>
            <a:endParaRPr lang="en-US" sz="1800" dirty="0" smtClean="0">
              <a:solidFill>
                <a:schemeClr val="bg1"/>
              </a:solidFill>
            </a:endParaRPr>
          </a:p>
          <a:p>
            <a:r>
              <a:rPr lang="en-US" sz="1800" dirty="0" smtClean="0">
                <a:hlinkClick r:id="rId7"/>
              </a:rPr>
              <a:t>http://</a:t>
            </a:r>
            <a:r>
              <a:rPr lang="en-US" sz="1800" u="sng" dirty="0" smtClean="0">
                <a:hlinkClick r:id="rId7"/>
              </a:rPr>
              <a:t>aanejati.blogfa.com</a:t>
            </a:r>
            <a:endParaRPr lang="fa-IR" sz="1800" u="sng" dirty="0" smtClean="0"/>
          </a:p>
          <a:p>
            <a:pPr algn="l"/>
            <a:r>
              <a:rPr lang="en-US" sz="1800" dirty="0" smtClean="0">
                <a:solidFill>
                  <a:schemeClr val="bg1"/>
                </a:solidFill>
                <a:cs typeface="B Nazanin" pitchFamily="2" charset="-78"/>
              </a:rPr>
              <a:t>Book</a:t>
            </a:r>
            <a:r>
              <a:rPr lang="fa-IR" sz="1800" dirty="0" smtClean="0">
                <a:solidFill>
                  <a:schemeClr val="bg1"/>
                </a:solidFill>
                <a:cs typeface="B Nazanin" pitchFamily="2" charset="-78"/>
              </a:rPr>
              <a:t>:</a:t>
            </a:r>
            <a:r>
              <a:rPr lang="en-US" sz="1800" dirty="0" smtClean="0">
                <a:solidFill>
                  <a:schemeClr val="bg1"/>
                </a:solidFill>
              </a:rPr>
              <a:t>Strategic Management: </a:t>
            </a:r>
          </a:p>
          <a:p>
            <a:pPr>
              <a:buNone/>
            </a:pPr>
            <a:r>
              <a:rPr lang="en-US" sz="1800" dirty="0" smtClean="0">
                <a:solidFill>
                  <a:schemeClr val="bg1"/>
                </a:solidFill>
              </a:rPr>
              <a:t>Concepts and Cases.  9</a:t>
            </a:r>
            <a:r>
              <a:rPr lang="en-US" sz="1800" baseline="30000" dirty="0" smtClean="0">
                <a:solidFill>
                  <a:schemeClr val="bg1"/>
                </a:solidFill>
              </a:rPr>
              <a:t>th</a:t>
            </a:r>
            <a:r>
              <a:rPr lang="en-US" sz="1800" dirty="0" smtClean="0">
                <a:solidFill>
                  <a:schemeClr val="bg1"/>
                </a:solidFill>
              </a:rPr>
              <a:t> edition by  Fred R. </a:t>
            </a:r>
            <a:r>
              <a:rPr lang="en-US" dirty="0" smtClean="0">
                <a:solidFill>
                  <a:schemeClr val="bg1"/>
                </a:solidFill>
              </a:rPr>
              <a:t>David</a:t>
            </a:r>
            <a:endParaRPr lang="fa-IR" dirty="0" smtClean="0">
              <a:solidFill>
                <a:schemeClr val="bg1"/>
              </a:solidFill>
            </a:endParaRPr>
          </a:p>
          <a:p>
            <a:pPr>
              <a:buNone/>
            </a:pPr>
            <a:endParaRPr lang="fa-IR" dirty="0" smtClean="0">
              <a:solidFill>
                <a:schemeClr val="bg1"/>
              </a:solidFill>
            </a:endParaRPr>
          </a:p>
          <a:p>
            <a:pPr>
              <a:buNone/>
            </a:pPr>
            <a:endParaRPr lang="fa-IR" dirty="0" smtClean="0">
              <a:solidFill>
                <a:schemeClr val="bg1"/>
              </a:solidFill>
            </a:endParaRPr>
          </a:p>
          <a:p>
            <a:pPr>
              <a:buNone/>
            </a:pPr>
            <a:endParaRPr lang="en-US" dirty="0" smtClean="0">
              <a:solidFill>
                <a:schemeClr val="bg1"/>
              </a:solidFill>
            </a:endParaRPr>
          </a:p>
          <a:p>
            <a:pPr>
              <a:buFontTx/>
              <a:buNone/>
            </a:pPr>
            <a:endParaRPr lang="en-US" dirty="0" smtClean="0">
              <a:solidFill>
                <a:schemeClr val="bg1"/>
              </a:solidFill>
            </a:endParaRPr>
          </a:p>
          <a:p>
            <a:endParaRPr lang="fa-IR" dirty="0" smtClean="0">
              <a:solidFill>
                <a:schemeClr val="bg1"/>
              </a:solidFill>
              <a:cs typeface="B Nazanin" pitchFamily="2" charset="-78"/>
            </a:endParaRPr>
          </a:p>
          <a:p>
            <a:pPr algn="l"/>
            <a:endParaRPr lang="fa-IR" dirty="0" smtClean="0">
              <a:solidFill>
                <a:schemeClr val="bg1"/>
              </a:solidFill>
              <a:cs typeface="B Nazanin" pitchFamily="2" charset="-78"/>
            </a:endParaRPr>
          </a:p>
          <a:p>
            <a:endParaRPr lang="fa-IR" dirty="0" smtClean="0">
              <a:solidFill>
                <a:schemeClr val="bg1"/>
              </a:solidFill>
            </a:endParaRPr>
          </a:p>
          <a:p>
            <a:endParaRPr lang="en-US" dirty="0">
              <a:solidFill>
                <a:schemeClr val="bg1"/>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81</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cs typeface="2  Nazanin" panose="00000700000000000000" pitchFamily="2" charset="-78"/>
              </a:rPr>
              <a:t>ادامه</a:t>
            </a:r>
            <a:endParaRPr lang="en-US" sz="4400" dirty="0">
              <a:cs typeface="2  Nazanin" panose="00000700000000000000" pitchFamily="2" charset="-78"/>
            </a:endParaRPr>
          </a:p>
        </p:txBody>
      </p:sp>
      <p:sp>
        <p:nvSpPr>
          <p:cNvPr id="3" name="Content Placeholder 2"/>
          <p:cNvSpPr>
            <a:spLocks noGrp="1"/>
          </p:cNvSpPr>
          <p:nvPr>
            <p:ph idx="1"/>
          </p:nvPr>
        </p:nvSpPr>
        <p:spPr>
          <a:xfrm>
            <a:off x="990601" y="2514599"/>
            <a:ext cx="6096000" cy="3421589"/>
          </a:xfrm>
        </p:spPr>
        <p:txBody>
          <a:bodyPr/>
          <a:lstStyle/>
          <a:p>
            <a:pPr algn="just" rtl="1">
              <a:buFont typeface="Wingdings" panose="05000000000000000000" pitchFamily="2" charset="2"/>
              <a:buChar char="v"/>
            </a:pPr>
            <a:r>
              <a:rPr lang="fa-IR" sz="3200" dirty="0">
                <a:cs typeface="B Zar" panose="00000400000000000000" pitchFamily="2" charset="-78"/>
              </a:rPr>
              <a:t>بنابراین مدیریت استراتژیک بر نظارت و ارزیابی بر فرصت ها و تهدیدهای خارجی در سایه توجه به نقاط قوت و ضعف یک شرکت تأکید دارد.</a:t>
            </a:r>
          </a:p>
          <a:p>
            <a:pPr algn="just" rtl="1">
              <a:buFont typeface="Wingdings" panose="05000000000000000000" pitchFamily="2" charset="2"/>
              <a:buChar char="v"/>
            </a:pPr>
            <a:r>
              <a:rPr lang="fa-IR" sz="3200" dirty="0">
                <a:cs typeface="B Zar" panose="00000400000000000000" pitchFamily="2" charset="-78"/>
              </a:rPr>
              <a:t>مدیریت استراتژیک مجموعه تصمیم ها و اقدامات مدیریتی است که عملکرد بلند مدت یک شرکت را تعیین می کند.</a:t>
            </a:r>
            <a:endParaRPr lang="en-US" sz="3200" dirty="0">
              <a:cs typeface="B Zar" panose="00000400000000000000" pitchFamily="2" charset="-78"/>
            </a:endParaRPr>
          </a:p>
          <a:p>
            <a:endParaRPr lang="en-US" dirty="0"/>
          </a:p>
        </p:txBody>
      </p:sp>
      <p:sp>
        <p:nvSpPr>
          <p:cNvPr id="4" name="Slide Number Placeholder 3"/>
          <p:cNvSpPr>
            <a:spLocks noGrp="1"/>
          </p:cNvSpPr>
          <p:nvPr>
            <p:ph type="sldNum" sz="quarter" idx="12"/>
          </p:nvPr>
        </p:nvSpPr>
        <p:spPr/>
        <p:txBody>
          <a:bodyPr/>
          <a:lstStyle/>
          <a:p>
            <a:fld id="{2D5AE9F9-C318-4DAC-877F-CC87FD88E47B}" type="slidenum">
              <a:rPr lang="en-US" smtClean="0"/>
              <a:pPr/>
              <a:t>9</a:t>
            </a:fld>
            <a:endParaRPr lang="en-US"/>
          </a:p>
        </p:txBody>
      </p:sp>
    </p:spTree>
    <p:extLst>
      <p:ext uri="{BB962C8B-B14F-4D97-AF65-F5344CB8AC3E}">
        <p14:creationId xmlns:p14="http://schemas.microsoft.com/office/powerpoint/2010/main" xmlns="" val="272153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144</TotalTime>
  <Words>3514</Words>
  <Application>Microsoft Office PowerPoint</Application>
  <PresentationFormat>On-screen Show (4:3)</PresentationFormat>
  <Paragraphs>486</Paragraphs>
  <Slides>81</Slides>
  <Notes>2</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Berlin</vt:lpstr>
      <vt:lpstr>         ماتريس ارزيابي موقعيت و اقدام استراتژيک ) SPACE (   و پیاده سازی در گروه خودروسازی بهمن</vt:lpstr>
      <vt:lpstr>فهرست</vt:lpstr>
      <vt:lpstr>مقدمه</vt:lpstr>
      <vt:lpstr>ادامه</vt:lpstr>
      <vt:lpstr>مدیریت و برنامه ریزی استراتژیک</vt:lpstr>
      <vt:lpstr>جایگاه استراتژیک</vt:lpstr>
      <vt:lpstr>ادامه</vt:lpstr>
      <vt:lpstr>مدیریت استراتژیک</vt:lpstr>
      <vt:lpstr>ادامه</vt:lpstr>
      <vt:lpstr>هولدینگ</vt:lpstr>
      <vt:lpstr>مفهوم</vt:lpstr>
      <vt:lpstr>استراتژی هولدینگ</vt:lpstr>
      <vt:lpstr>چهارچوب</vt:lpstr>
      <vt:lpstr>Slide 14</vt:lpstr>
      <vt:lpstr>آشنایی با ماتریس SPACE </vt:lpstr>
      <vt:lpstr>آشنایی با ماتریس SPACE </vt:lpstr>
      <vt:lpstr>Slide 17</vt:lpstr>
      <vt:lpstr>Slide 18</vt:lpstr>
      <vt:lpstr>ماتريس SPACE - نمونه استراتژي ها</vt:lpstr>
      <vt:lpstr>Slide 20</vt:lpstr>
      <vt:lpstr>ابعاد استراتژیک داخلی </vt:lpstr>
      <vt:lpstr>ابعاد استراتژیک داخلی </vt:lpstr>
      <vt:lpstr>نکته</vt:lpstr>
      <vt:lpstr>ابعاد استراتژیک خارجی</vt:lpstr>
      <vt:lpstr>ابعاد استراتژیک خارجی</vt:lpstr>
      <vt:lpstr>ادامه</vt:lpstr>
      <vt:lpstr>Slide 27</vt:lpstr>
      <vt:lpstr>نحوه ترسیم </vt:lpstr>
      <vt:lpstr>نحوه ترسیم </vt:lpstr>
      <vt:lpstr>مطالعه موردی</vt:lpstr>
      <vt:lpstr>مطالعه موردی</vt:lpstr>
      <vt:lpstr>استراتژی تهاجمی </vt:lpstr>
      <vt:lpstr>استراتژی تهاجمی _  Aggressive</vt:lpstr>
      <vt:lpstr>Slide 34</vt:lpstr>
      <vt:lpstr> بورس- مطالعه موردی </vt:lpstr>
      <vt:lpstr>استراتژی تدافعی </vt:lpstr>
      <vt:lpstr>Slide 37</vt:lpstr>
      <vt:lpstr>استراتژی مشارکت</vt:lpstr>
      <vt:lpstr>ادامه</vt:lpstr>
      <vt:lpstr>ادامه</vt:lpstr>
      <vt:lpstr>ادامه</vt:lpstr>
      <vt:lpstr>ادامه</vt:lpstr>
      <vt:lpstr>استراتژی کاهش</vt:lpstr>
      <vt:lpstr>ادامه</vt:lpstr>
      <vt:lpstr>ادامه</vt:lpstr>
      <vt:lpstr>استراتژی واگذاری</vt:lpstr>
      <vt:lpstr>ادامه</vt:lpstr>
      <vt:lpstr>استراتژی انحلال</vt:lpstr>
      <vt:lpstr>ادامه</vt:lpstr>
      <vt:lpstr>ادامه</vt:lpstr>
      <vt:lpstr>سیمان –مطالعه موردی </vt:lpstr>
      <vt:lpstr>رقابتی</vt:lpstr>
      <vt:lpstr>خودرو – مطالعه موردی</vt:lpstr>
      <vt:lpstr>مطالعه موردی-پتروشیمی </vt:lpstr>
      <vt:lpstr>استراتژی رقابتی</vt:lpstr>
      <vt:lpstr>بدانیم</vt:lpstr>
      <vt:lpstr>Slide 57</vt:lpstr>
      <vt:lpstr>Slide 58</vt:lpstr>
      <vt:lpstr>استراتژی یکپارچگی</vt:lpstr>
      <vt:lpstr>Slide 60</vt:lpstr>
      <vt:lpstr>استراتژی عمودی</vt:lpstr>
      <vt:lpstr>استراتژی یکپارچگی</vt:lpstr>
      <vt:lpstr>استراتژی یکپارچگی</vt:lpstr>
      <vt:lpstr>استراتژی یکپارچگی</vt:lpstr>
      <vt:lpstr>استراتژی یکپارچگی</vt:lpstr>
      <vt:lpstr>ادامه</vt:lpstr>
      <vt:lpstr>استراتژی یکپارچگی</vt:lpstr>
      <vt:lpstr>استراتژی یکپارچگی</vt:lpstr>
      <vt:lpstr>نفوذ در بازار</vt:lpstr>
      <vt:lpstr>توسعه بازار </vt:lpstr>
      <vt:lpstr>توسعه محصول</vt:lpstr>
      <vt:lpstr>تشکیل مشارکت</vt:lpstr>
      <vt:lpstr>استراتژی محافظه کارانه</vt:lpstr>
      <vt:lpstr>استراتژی</vt:lpstr>
      <vt:lpstr>نکته</vt:lpstr>
      <vt:lpstr>اقدامات</vt:lpstr>
      <vt:lpstr>محافظه کارانه</vt:lpstr>
      <vt:lpstr>محافظه کارانه</vt:lpstr>
      <vt:lpstr>اقدامات استراتژیک</vt:lpstr>
      <vt:lpstr>فرایند تحلیل صنعت</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ماتريس ارزيابي موقعيت و اقدام استراتژيک ) SPACE (   و پیاده سازی در گروه خودروسازی بهمن</dc:title>
  <dc:creator>Niloufar S</dc:creator>
  <cp:lastModifiedBy>Z.Hassanpour</cp:lastModifiedBy>
  <cp:revision>49</cp:revision>
  <dcterms:created xsi:type="dcterms:W3CDTF">2014-08-16T05:27:37Z</dcterms:created>
  <dcterms:modified xsi:type="dcterms:W3CDTF">2014-09-01T04:27:06Z</dcterms:modified>
</cp:coreProperties>
</file>