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trictFirstAndLastChars="0" saveSubsetFonts="1" bookmarkIdSeed="3">
  <p:sldMasterIdLst>
    <p:sldMasterId id="2147483648" r:id="rId1"/>
  </p:sldMasterIdLst>
  <p:notesMasterIdLst>
    <p:notesMasterId r:id="rId139"/>
  </p:notesMasterIdLst>
  <p:sldIdLst>
    <p:sldId id="354" r:id="rId2"/>
    <p:sldId id="362" r:id="rId3"/>
    <p:sldId id="358" r:id="rId4"/>
    <p:sldId id="426" r:id="rId5"/>
    <p:sldId id="427" r:id="rId6"/>
    <p:sldId id="425" r:id="rId7"/>
    <p:sldId id="359" r:id="rId8"/>
    <p:sldId id="437" r:id="rId9"/>
    <p:sldId id="432" r:id="rId10"/>
    <p:sldId id="364" r:id="rId11"/>
    <p:sldId id="429" r:id="rId12"/>
    <p:sldId id="430" r:id="rId13"/>
    <p:sldId id="453" r:id="rId14"/>
    <p:sldId id="454" r:id="rId15"/>
    <p:sldId id="431" r:id="rId16"/>
    <p:sldId id="438" r:id="rId17"/>
    <p:sldId id="439" r:id="rId18"/>
    <p:sldId id="440" r:id="rId19"/>
    <p:sldId id="441" r:id="rId20"/>
    <p:sldId id="442" r:id="rId21"/>
    <p:sldId id="451" r:id="rId22"/>
    <p:sldId id="450" r:id="rId23"/>
    <p:sldId id="452" r:id="rId24"/>
    <p:sldId id="443" r:id="rId25"/>
    <p:sldId id="444" r:id="rId26"/>
    <p:sldId id="445" r:id="rId27"/>
    <p:sldId id="446" r:id="rId28"/>
    <p:sldId id="447" r:id="rId29"/>
    <p:sldId id="460" r:id="rId30"/>
    <p:sldId id="456" r:id="rId31"/>
    <p:sldId id="457" r:id="rId32"/>
    <p:sldId id="448" r:id="rId33"/>
    <p:sldId id="465" r:id="rId34"/>
    <p:sldId id="461" r:id="rId35"/>
    <p:sldId id="462" r:id="rId36"/>
    <p:sldId id="463" r:id="rId37"/>
    <p:sldId id="464" r:id="rId38"/>
    <p:sldId id="466" r:id="rId39"/>
    <p:sldId id="534" r:id="rId40"/>
    <p:sldId id="535" r:id="rId41"/>
    <p:sldId id="536" r:id="rId42"/>
    <p:sldId id="467" r:id="rId43"/>
    <p:sldId id="468" r:id="rId44"/>
    <p:sldId id="469" r:id="rId45"/>
    <p:sldId id="470" r:id="rId46"/>
    <p:sldId id="471" r:id="rId47"/>
    <p:sldId id="472" r:id="rId48"/>
    <p:sldId id="473" r:id="rId49"/>
    <p:sldId id="474" r:id="rId50"/>
    <p:sldId id="475" r:id="rId51"/>
    <p:sldId id="488" r:id="rId52"/>
    <p:sldId id="476" r:id="rId53"/>
    <p:sldId id="477" r:id="rId54"/>
    <p:sldId id="478" r:id="rId55"/>
    <p:sldId id="479" r:id="rId56"/>
    <p:sldId id="480" r:id="rId57"/>
    <p:sldId id="481" r:id="rId58"/>
    <p:sldId id="482" r:id="rId59"/>
    <p:sldId id="483" r:id="rId60"/>
    <p:sldId id="484" r:id="rId61"/>
    <p:sldId id="485" r:id="rId62"/>
    <p:sldId id="486" r:id="rId63"/>
    <p:sldId id="487" r:id="rId64"/>
    <p:sldId id="489" r:id="rId65"/>
    <p:sldId id="490" r:id="rId66"/>
    <p:sldId id="491" r:id="rId67"/>
    <p:sldId id="492" r:id="rId68"/>
    <p:sldId id="493" r:id="rId69"/>
    <p:sldId id="494" r:id="rId70"/>
    <p:sldId id="495" r:id="rId71"/>
    <p:sldId id="496" r:id="rId72"/>
    <p:sldId id="497" r:id="rId73"/>
    <p:sldId id="498" r:id="rId74"/>
    <p:sldId id="499" r:id="rId75"/>
    <p:sldId id="500" r:id="rId76"/>
    <p:sldId id="501" r:id="rId77"/>
    <p:sldId id="502" r:id="rId78"/>
    <p:sldId id="503" r:id="rId79"/>
    <p:sldId id="530" r:id="rId80"/>
    <p:sldId id="531" r:id="rId81"/>
    <p:sldId id="532" r:id="rId82"/>
    <p:sldId id="533" r:id="rId83"/>
    <p:sldId id="529" r:id="rId84"/>
    <p:sldId id="504" r:id="rId85"/>
    <p:sldId id="505" r:id="rId86"/>
    <p:sldId id="506" r:id="rId87"/>
    <p:sldId id="507" r:id="rId88"/>
    <p:sldId id="508" r:id="rId89"/>
    <p:sldId id="510" r:id="rId90"/>
    <p:sldId id="511" r:id="rId91"/>
    <p:sldId id="512" r:id="rId92"/>
    <p:sldId id="513" r:id="rId93"/>
    <p:sldId id="514" r:id="rId94"/>
    <p:sldId id="515" r:id="rId95"/>
    <p:sldId id="516" r:id="rId96"/>
    <p:sldId id="517" r:id="rId97"/>
    <p:sldId id="518" r:id="rId98"/>
    <p:sldId id="519" r:id="rId99"/>
    <p:sldId id="521" r:id="rId100"/>
    <p:sldId id="522" r:id="rId101"/>
    <p:sldId id="523" r:id="rId102"/>
    <p:sldId id="524" r:id="rId103"/>
    <p:sldId id="525" r:id="rId104"/>
    <p:sldId id="526" r:id="rId105"/>
    <p:sldId id="527" r:id="rId106"/>
    <p:sldId id="528" r:id="rId107"/>
    <p:sldId id="537" r:id="rId108"/>
    <p:sldId id="538" r:id="rId109"/>
    <p:sldId id="539" r:id="rId110"/>
    <p:sldId id="540" r:id="rId111"/>
    <p:sldId id="541" r:id="rId112"/>
    <p:sldId id="542" r:id="rId113"/>
    <p:sldId id="543" r:id="rId114"/>
    <p:sldId id="544" r:id="rId115"/>
    <p:sldId id="545" r:id="rId116"/>
    <p:sldId id="546" r:id="rId117"/>
    <p:sldId id="547" r:id="rId118"/>
    <p:sldId id="548" r:id="rId119"/>
    <p:sldId id="549" r:id="rId120"/>
    <p:sldId id="550" r:id="rId121"/>
    <p:sldId id="551" r:id="rId122"/>
    <p:sldId id="552" r:id="rId123"/>
    <p:sldId id="553" r:id="rId124"/>
    <p:sldId id="554" r:id="rId125"/>
    <p:sldId id="555" r:id="rId126"/>
    <p:sldId id="557" r:id="rId127"/>
    <p:sldId id="558" r:id="rId128"/>
    <p:sldId id="559" r:id="rId129"/>
    <p:sldId id="560" r:id="rId130"/>
    <p:sldId id="561" r:id="rId131"/>
    <p:sldId id="562" r:id="rId132"/>
    <p:sldId id="563" r:id="rId133"/>
    <p:sldId id="564" r:id="rId134"/>
    <p:sldId id="565" r:id="rId135"/>
    <p:sldId id="566" r:id="rId136"/>
    <p:sldId id="567" r:id="rId137"/>
    <p:sldId id="374" r:id="rId138"/>
  </p:sldIdLst>
  <p:sldSz cx="9144000" cy="6858000" type="screen4x3"/>
  <p:notesSz cx="6858000" cy="9144000"/>
  <p:defaultTextStyle>
    <a:defPPr>
      <a:defRPr lang="ar-SA"/>
    </a:defPPr>
    <a:lvl1pPr algn="r" rtl="1" eaLnBrk="0" fontAlgn="base" hangingPunct="0">
      <a:spcBef>
        <a:spcPct val="0"/>
      </a:spcBef>
      <a:spcAft>
        <a:spcPct val="0"/>
      </a:spcAft>
      <a:defRPr sz="2400" kern="1200">
        <a:solidFill>
          <a:schemeClr val="tx1"/>
        </a:solidFill>
        <a:latin typeface="Times New Roman" pitchFamily="18" charset="0"/>
        <a:ea typeface="Times New Roman (Arabic)" pitchFamily="26" charset="0"/>
        <a:cs typeface="Times New Roman (Arabic)" pitchFamily="26" charset="0"/>
      </a:defRPr>
    </a:lvl1pPr>
    <a:lvl2pPr marL="457200" algn="r" rtl="1" eaLnBrk="0" fontAlgn="base" hangingPunct="0">
      <a:spcBef>
        <a:spcPct val="0"/>
      </a:spcBef>
      <a:spcAft>
        <a:spcPct val="0"/>
      </a:spcAft>
      <a:defRPr sz="2400" kern="1200">
        <a:solidFill>
          <a:schemeClr val="tx1"/>
        </a:solidFill>
        <a:latin typeface="Times New Roman" pitchFamily="18" charset="0"/>
        <a:ea typeface="Times New Roman (Arabic)" pitchFamily="26" charset="0"/>
        <a:cs typeface="Times New Roman (Arabic)" pitchFamily="26" charset="0"/>
      </a:defRPr>
    </a:lvl2pPr>
    <a:lvl3pPr marL="914400" algn="r" rtl="1" eaLnBrk="0" fontAlgn="base" hangingPunct="0">
      <a:spcBef>
        <a:spcPct val="0"/>
      </a:spcBef>
      <a:spcAft>
        <a:spcPct val="0"/>
      </a:spcAft>
      <a:defRPr sz="2400" kern="1200">
        <a:solidFill>
          <a:schemeClr val="tx1"/>
        </a:solidFill>
        <a:latin typeface="Times New Roman" pitchFamily="18" charset="0"/>
        <a:ea typeface="Times New Roman (Arabic)" pitchFamily="26" charset="0"/>
        <a:cs typeface="Times New Roman (Arabic)" pitchFamily="26" charset="0"/>
      </a:defRPr>
    </a:lvl3pPr>
    <a:lvl4pPr marL="1371600" algn="r" rtl="1" eaLnBrk="0" fontAlgn="base" hangingPunct="0">
      <a:spcBef>
        <a:spcPct val="0"/>
      </a:spcBef>
      <a:spcAft>
        <a:spcPct val="0"/>
      </a:spcAft>
      <a:defRPr sz="2400" kern="1200">
        <a:solidFill>
          <a:schemeClr val="tx1"/>
        </a:solidFill>
        <a:latin typeface="Times New Roman" pitchFamily="18" charset="0"/>
        <a:ea typeface="Times New Roman (Arabic)" pitchFamily="26" charset="0"/>
        <a:cs typeface="Times New Roman (Arabic)" pitchFamily="26" charset="0"/>
      </a:defRPr>
    </a:lvl4pPr>
    <a:lvl5pPr marL="1828800" algn="r" rtl="1" eaLnBrk="0" fontAlgn="base" hangingPunct="0">
      <a:spcBef>
        <a:spcPct val="0"/>
      </a:spcBef>
      <a:spcAft>
        <a:spcPct val="0"/>
      </a:spcAft>
      <a:defRPr sz="2400" kern="1200">
        <a:solidFill>
          <a:schemeClr val="tx1"/>
        </a:solidFill>
        <a:latin typeface="Times New Roman" pitchFamily="18" charset="0"/>
        <a:ea typeface="Times New Roman (Arabic)" pitchFamily="26" charset="0"/>
        <a:cs typeface="Times New Roman (Arabic)" pitchFamily="26" charset="0"/>
      </a:defRPr>
    </a:lvl5pPr>
    <a:lvl6pPr marL="2286000" algn="l" defTabSz="914400" rtl="0" eaLnBrk="1" latinLnBrk="0" hangingPunct="1">
      <a:defRPr sz="2400" kern="1200">
        <a:solidFill>
          <a:schemeClr val="tx1"/>
        </a:solidFill>
        <a:latin typeface="Times New Roman" pitchFamily="18" charset="0"/>
        <a:ea typeface="Times New Roman (Arabic)" pitchFamily="26" charset="0"/>
        <a:cs typeface="Times New Roman (Arabic)" pitchFamily="26" charset="0"/>
      </a:defRPr>
    </a:lvl6pPr>
    <a:lvl7pPr marL="2743200" algn="l" defTabSz="914400" rtl="0" eaLnBrk="1" latinLnBrk="0" hangingPunct="1">
      <a:defRPr sz="2400" kern="1200">
        <a:solidFill>
          <a:schemeClr val="tx1"/>
        </a:solidFill>
        <a:latin typeface="Times New Roman" pitchFamily="18" charset="0"/>
        <a:ea typeface="Times New Roman (Arabic)" pitchFamily="26" charset="0"/>
        <a:cs typeface="Times New Roman (Arabic)" pitchFamily="26" charset="0"/>
      </a:defRPr>
    </a:lvl7pPr>
    <a:lvl8pPr marL="3200400" algn="l" defTabSz="914400" rtl="0" eaLnBrk="1" latinLnBrk="0" hangingPunct="1">
      <a:defRPr sz="2400" kern="1200">
        <a:solidFill>
          <a:schemeClr val="tx1"/>
        </a:solidFill>
        <a:latin typeface="Times New Roman" pitchFamily="18" charset="0"/>
        <a:ea typeface="Times New Roman (Arabic)" pitchFamily="26" charset="0"/>
        <a:cs typeface="Times New Roman (Arabic)" pitchFamily="26" charset="0"/>
      </a:defRPr>
    </a:lvl8pPr>
    <a:lvl9pPr marL="3657600" algn="l" defTabSz="914400" rtl="0" eaLnBrk="1" latinLnBrk="0" hangingPunct="1">
      <a:defRPr sz="2400" kern="1200">
        <a:solidFill>
          <a:schemeClr val="tx1"/>
        </a:solidFill>
        <a:latin typeface="Times New Roman" pitchFamily="18" charset="0"/>
        <a:ea typeface="Times New Roman (Arabic)" pitchFamily="26" charset="0"/>
        <a:cs typeface="Times New Roman (Arabic)" pitchFamily="26"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autoAdjust="0"/>
    <p:restoredTop sz="90295" autoAdjust="0"/>
  </p:normalViewPr>
  <p:slideViewPr>
    <p:cSldViewPr>
      <p:cViewPr>
        <p:scale>
          <a:sx n="100" d="100"/>
          <a:sy n="100" d="100"/>
        </p:scale>
        <p:origin x="-2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2FFBD8-EC2D-4AD3-B977-04039E9E0408}" type="doc">
      <dgm:prSet loTypeId="urn:microsoft.com/office/officeart/2005/8/layout/chevron1" loCatId="process" qsTypeId="urn:microsoft.com/office/officeart/2005/8/quickstyle/simple1" qsCatId="simple" csTypeId="urn:microsoft.com/office/officeart/2005/8/colors/accent1_2" csCatId="accent1" phldr="1"/>
      <dgm:spPr/>
    </dgm:pt>
    <dgm:pt modelId="{CB6CD692-7CC1-41AC-B387-4A2E4EAA2153}">
      <dgm:prSet phldrT="[Text]" custT="1"/>
      <dgm:spPr>
        <a:solidFill>
          <a:schemeClr val="accent1">
            <a:lumMod val="60000"/>
            <a:lumOff val="40000"/>
          </a:schemeClr>
        </a:solidFill>
      </dgm:spPr>
      <dgm:t>
        <a:bodyPr/>
        <a:lstStyle/>
        <a:p>
          <a:r>
            <a:rPr lang="fa-IR" sz="1600" dirty="0" smtClean="0">
              <a:solidFill>
                <a:schemeClr val="tx1"/>
              </a:solidFill>
              <a:cs typeface="B Nazanin" pitchFamily="2" charset="-78"/>
            </a:rPr>
            <a:t>تحلیل محیط تجاری</a:t>
          </a:r>
          <a:endParaRPr lang="en-US" sz="1600" dirty="0">
            <a:solidFill>
              <a:schemeClr val="tx1"/>
            </a:solidFill>
            <a:cs typeface="B Nazanin" pitchFamily="2" charset="-78"/>
          </a:endParaRPr>
        </a:p>
      </dgm:t>
    </dgm:pt>
    <dgm:pt modelId="{18DE69B8-62A2-4F94-81CD-AA2B7D3908F5}" type="parTrans" cxnId="{1A2EED46-6A4C-4B10-9F99-1780FC9C3C88}">
      <dgm:prSet/>
      <dgm:spPr/>
      <dgm:t>
        <a:bodyPr/>
        <a:lstStyle/>
        <a:p>
          <a:endParaRPr lang="en-US"/>
        </a:p>
      </dgm:t>
    </dgm:pt>
    <dgm:pt modelId="{0CC7BA1C-8EC1-4026-B129-AD9A0BF90CFC}" type="sibTrans" cxnId="{1A2EED46-6A4C-4B10-9F99-1780FC9C3C88}">
      <dgm:prSet/>
      <dgm:spPr/>
      <dgm:t>
        <a:bodyPr/>
        <a:lstStyle/>
        <a:p>
          <a:endParaRPr lang="en-US"/>
        </a:p>
      </dgm:t>
    </dgm:pt>
    <dgm:pt modelId="{B5BFC629-8C8C-4686-84CC-033F7940F252}">
      <dgm:prSet phldrT="[Text]" custT="1"/>
      <dgm:spPr>
        <a:solidFill>
          <a:schemeClr val="accent1">
            <a:lumMod val="60000"/>
            <a:lumOff val="40000"/>
          </a:schemeClr>
        </a:solidFill>
      </dgm:spPr>
      <dgm:t>
        <a:bodyPr/>
        <a:lstStyle/>
        <a:p>
          <a:r>
            <a:rPr lang="fa-IR" sz="1600" dirty="0" smtClean="0">
              <a:solidFill>
                <a:schemeClr val="tx1"/>
              </a:solidFill>
              <a:cs typeface="B Nazanin" pitchFamily="2" charset="-78"/>
            </a:rPr>
            <a:t>تحلیل نیازمندی به دانش</a:t>
          </a:r>
          <a:r>
            <a:rPr lang="en-GB" sz="1600" dirty="0" smtClean="0">
              <a:solidFill>
                <a:schemeClr val="tx1"/>
              </a:solidFill>
              <a:cs typeface="B Nazanin" pitchFamily="2" charset="-78"/>
            </a:rPr>
            <a:t>a</a:t>
          </a:r>
          <a:endParaRPr lang="en-US" sz="1600" dirty="0">
            <a:solidFill>
              <a:schemeClr val="tx1"/>
            </a:solidFill>
            <a:cs typeface="B Nazanin" pitchFamily="2" charset="-78"/>
          </a:endParaRPr>
        </a:p>
      </dgm:t>
    </dgm:pt>
    <dgm:pt modelId="{DB1A458B-AAA3-42F3-BFDE-42B3EA3235D2}" type="parTrans" cxnId="{53E99A22-6AB3-4124-A3E8-95E41EF0F239}">
      <dgm:prSet/>
      <dgm:spPr/>
      <dgm:t>
        <a:bodyPr/>
        <a:lstStyle/>
        <a:p>
          <a:endParaRPr lang="en-US"/>
        </a:p>
      </dgm:t>
    </dgm:pt>
    <dgm:pt modelId="{51384318-D5B9-4F1F-9B68-19E67AC550C4}" type="sibTrans" cxnId="{53E99A22-6AB3-4124-A3E8-95E41EF0F239}">
      <dgm:prSet/>
      <dgm:spPr/>
      <dgm:t>
        <a:bodyPr/>
        <a:lstStyle/>
        <a:p>
          <a:endParaRPr lang="en-US"/>
        </a:p>
      </dgm:t>
    </dgm:pt>
    <dgm:pt modelId="{8F981144-5C4A-4C69-ACD4-04DD53CC7F61}">
      <dgm:prSet phldrT="[Text]" custT="1"/>
      <dgm:spPr>
        <a:solidFill>
          <a:schemeClr val="accent1">
            <a:lumMod val="60000"/>
            <a:lumOff val="40000"/>
          </a:schemeClr>
        </a:solidFill>
      </dgm:spPr>
      <dgm:t>
        <a:bodyPr/>
        <a:lstStyle/>
        <a:p>
          <a:r>
            <a:rPr lang="fa-IR" sz="1600" dirty="0" smtClean="0">
              <a:solidFill>
                <a:schemeClr val="tx1"/>
              </a:solidFill>
              <a:cs typeface="B Nazanin" pitchFamily="2" charset="-78"/>
            </a:rPr>
            <a:t>برقراری استراتژی مدیریت دانش</a:t>
          </a:r>
          <a:endParaRPr lang="en-US" sz="1600" dirty="0">
            <a:solidFill>
              <a:schemeClr val="tx1"/>
            </a:solidFill>
            <a:cs typeface="B Nazanin" pitchFamily="2" charset="-78"/>
          </a:endParaRPr>
        </a:p>
      </dgm:t>
    </dgm:pt>
    <dgm:pt modelId="{99D9A211-9396-4A3B-8888-6643ABB0EA6F}" type="parTrans" cxnId="{DCC7930E-D33A-46DB-A9CF-BC1EF865977E}">
      <dgm:prSet/>
      <dgm:spPr/>
      <dgm:t>
        <a:bodyPr/>
        <a:lstStyle/>
        <a:p>
          <a:endParaRPr lang="en-US"/>
        </a:p>
      </dgm:t>
    </dgm:pt>
    <dgm:pt modelId="{1DD651C1-5FA4-45A4-82D0-6FEF304B9D27}" type="sibTrans" cxnId="{DCC7930E-D33A-46DB-A9CF-BC1EF865977E}">
      <dgm:prSet/>
      <dgm:spPr/>
      <dgm:t>
        <a:bodyPr/>
        <a:lstStyle/>
        <a:p>
          <a:endParaRPr lang="en-US"/>
        </a:p>
      </dgm:t>
    </dgm:pt>
    <dgm:pt modelId="{E7FA0901-F0DE-4C9B-8D23-B3F450C5D936}">
      <dgm:prSet phldrT="[Text]" custT="1"/>
      <dgm:spPr>
        <a:solidFill>
          <a:schemeClr val="accent1">
            <a:lumMod val="60000"/>
            <a:lumOff val="40000"/>
          </a:schemeClr>
        </a:solidFill>
      </dgm:spPr>
      <dgm:t>
        <a:bodyPr/>
        <a:lstStyle/>
        <a:p>
          <a:r>
            <a:rPr lang="fa-IR" sz="1600" dirty="0" smtClean="0">
              <a:solidFill>
                <a:schemeClr val="tx1"/>
              </a:solidFill>
              <a:cs typeface="B Nazanin" pitchFamily="2" charset="-78"/>
            </a:rPr>
            <a:t>طراحی شکل بنای مدیریت دانش</a:t>
          </a:r>
          <a:endParaRPr lang="en-US" sz="1600" dirty="0">
            <a:solidFill>
              <a:schemeClr val="tx1"/>
            </a:solidFill>
            <a:cs typeface="B Nazanin" pitchFamily="2" charset="-78"/>
          </a:endParaRPr>
        </a:p>
      </dgm:t>
    </dgm:pt>
    <dgm:pt modelId="{3AE65386-6EE3-4FEF-A730-41767A02A48C}" type="parTrans" cxnId="{44D5A833-E20B-43BF-8987-CFA330FCE25E}">
      <dgm:prSet/>
      <dgm:spPr/>
      <dgm:t>
        <a:bodyPr/>
        <a:lstStyle/>
        <a:p>
          <a:endParaRPr lang="en-US"/>
        </a:p>
      </dgm:t>
    </dgm:pt>
    <dgm:pt modelId="{52287456-A25A-43EC-AC3B-8875D2C2C7DE}" type="sibTrans" cxnId="{44D5A833-E20B-43BF-8987-CFA330FCE25E}">
      <dgm:prSet/>
      <dgm:spPr/>
      <dgm:t>
        <a:bodyPr/>
        <a:lstStyle/>
        <a:p>
          <a:endParaRPr lang="en-US"/>
        </a:p>
      </dgm:t>
    </dgm:pt>
    <dgm:pt modelId="{6733202E-2816-4F70-85D7-3D68D3C80E40}">
      <dgm:prSet phldrT="[Text]" custT="1"/>
      <dgm:spPr>
        <a:solidFill>
          <a:schemeClr val="accent1">
            <a:lumMod val="60000"/>
            <a:lumOff val="40000"/>
          </a:schemeClr>
        </a:solidFill>
      </dgm:spPr>
      <dgm:t>
        <a:bodyPr/>
        <a:lstStyle/>
        <a:p>
          <a:r>
            <a:rPr lang="fa-IR" sz="1600" dirty="0" smtClean="0">
              <a:solidFill>
                <a:srgbClr val="FF0000"/>
              </a:solidFill>
              <a:cs typeface="B Nazanin" pitchFamily="2" charset="-78"/>
            </a:rPr>
            <a:t>برنامه ریزی اجرای مدیریت دانش</a:t>
          </a:r>
          <a:endParaRPr lang="en-US" sz="1600" dirty="0">
            <a:solidFill>
              <a:srgbClr val="FF0000"/>
            </a:solidFill>
            <a:cs typeface="B Nazanin" pitchFamily="2" charset="-78"/>
          </a:endParaRPr>
        </a:p>
      </dgm:t>
    </dgm:pt>
    <dgm:pt modelId="{7567E417-21F2-44C1-8053-464DD19FADAE}" type="parTrans" cxnId="{9C143781-D3EC-4306-9905-8D868F87FBAE}">
      <dgm:prSet/>
      <dgm:spPr/>
      <dgm:t>
        <a:bodyPr/>
        <a:lstStyle/>
        <a:p>
          <a:endParaRPr lang="en-US"/>
        </a:p>
      </dgm:t>
    </dgm:pt>
    <dgm:pt modelId="{13E3DF27-07D9-433D-B2BF-36AEEA362E53}" type="sibTrans" cxnId="{9C143781-D3EC-4306-9905-8D868F87FBAE}">
      <dgm:prSet/>
      <dgm:spPr/>
      <dgm:t>
        <a:bodyPr/>
        <a:lstStyle/>
        <a:p>
          <a:endParaRPr lang="en-US"/>
        </a:p>
      </dgm:t>
    </dgm:pt>
    <dgm:pt modelId="{CFDAB216-8690-493A-9412-9F58552B7CB3}" type="pres">
      <dgm:prSet presAssocID="{C62FFBD8-EC2D-4AD3-B977-04039E9E0408}" presName="Name0" presStyleCnt="0">
        <dgm:presLayoutVars>
          <dgm:dir/>
          <dgm:animLvl val="lvl"/>
          <dgm:resizeHandles val="exact"/>
        </dgm:presLayoutVars>
      </dgm:prSet>
      <dgm:spPr/>
    </dgm:pt>
    <dgm:pt modelId="{1064758C-B028-42EA-832F-EE7709DF4B85}" type="pres">
      <dgm:prSet presAssocID="{CB6CD692-7CC1-41AC-B387-4A2E4EAA2153}" presName="parTxOnly" presStyleLbl="node1" presStyleIdx="0" presStyleCnt="5" custScaleY="140453">
        <dgm:presLayoutVars>
          <dgm:chMax val="0"/>
          <dgm:chPref val="0"/>
          <dgm:bulletEnabled val="1"/>
        </dgm:presLayoutVars>
      </dgm:prSet>
      <dgm:spPr/>
      <dgm:t>
        <a:bodyPr/>
        <a:lstStyle/>
        <a:p>
          <a:endParaRPr lang="en-US"/>
        </a:p>
      </dgm:t>
    </dgm:pt>
    <dgm:pt modelId="{12DE7FB5-0540-4F2A-B222-DED5250DEE18}" type="pres">
      <dgm:prSet presAssocID="{0CC7BA1C-8EC1-4026-B129-AD9A0BF90CFC}" presName="parTxOnlySpace" presStyleCnt="0"/>
      <dgm:spPr/>
    </dgm:pt>
    <dgm:pt modelId="{AA2D9653-9084-4C31-A330-0122A48EE9DA}" type="pres">
      <dgm:prSet presAssocID="{B5BFC629-8C8C-4686-84CC-033F7940F252}" presName="parTxOnly" presStyleLbl="node1" presStyleIdx="1" presStyleCnt="5" custScaleY="140453">
        <dgm:presLayoutVars>
          <dgm:chMax val="0"/>
          <dgm:chPref val="0"/>
          <dgm:bulletEnabled val="1"/>
        </dgm:presLayoutVars>
      </dgm:prSet>
      <dgm:spPr/>
      <dgm:t>
        <a:bodyPr/>
        <a:lstStyle/>
        <a:p>
          <a:endParaRPr lang="en-US"/>
        </a:p>
      </dgm:t>
    </dgm:pt>
    <dgm:pt modelId="{9778F453-9802-4865-8154-8DA35F6FD822}" type="pres">
      <dgm:prSet presAssocID="{51384318-D5B9-4F1F-9B68-19E67AC550C4}" presName="parTxOnlySpace" presStyleCnt="0"/>
      <dgm:spPr/>
    </dgm:pt>
    <dgm:pt modelId="{E09DA89F-641F-4F88-BA5C-A49219505B2F}" type="pres">
      <dgm:prSet presAssocID="{8F981144-5C4A-4C69-ACD4-04DD53CC7F61}" presName="parTxOnly" presStyleLbl="node1" presStyleIdx="2" presStyleCnt="5" custScaleY="140453">
        <dgm:presLayoutVars>
          <dgm:chMax val="0"/>
          <dgm:chPref val="0"/>
          <dgm:bulletEnabled val="1"/>
        </dgm:presLayoutVars>
      </dgm:prSet>
      <dgm:spPr/>
      <dgm:t>
        <a:bodyPr/>
        <a:lstStyle/>
        <a:p>
          <a:endParaRPr lang="en-US"/>
        </a:p>
      </dgm:t>
    </dgm:pt>
    <dgm:pt modelId="{65D3C657-BE63-4F43-AD95-1CA312621306}" type="pres">
      <dgm:prSet presAssocID="{1DD651C1-5FA4-45A4-82D0-6FEF304B9D27}" presName="parTxOnlySpace" presStyleCnt="0"/>
      <dgm:spPr/>
    </dgm:pt>
    <dgm:pt modelId="{1A3FC939-DBC8-41D2-95E0-A093BED06A7C}" type="pres">
      <dgm:prSet presAssocID="{E7FA0901-F0DE-4C9B-8D23-B3F450C5D936}" presName="parTxOnly" presStyleLbl="node1" presStyleIdx="3" presStyleCnt="5" custScaleY="140453">
        <dgm:presLayoutVars>
          <dgm:chMax val="0"/>
          <dgm:chPref val="0"/>
          <dgm:bulletEnabled val="1"/>
        </dgm:presLayoutVars>
      </dgm:prSet>
      <dgm:spPr/>
      <dgm:t>
        <a:bodyPr/>
        <a:lstStyle/>
        <a:p>
          <a:endParaRPr lang="en-US"/>
        </a:p>
      </dgm:t>
    </dgm:pt>
    <dgm:pt modelId="{28FFC715-DD0F-42F7-ACAD-0D6AE3DA2D37}" type="pres">
      <dgm:prSet presAssocID="{52287456-A25A-43EC-AC3B-8875D2C2C7DE}" presName="parTxOnlySpace" presStyleCnt="0"/>
      <dgm:spPr/>
    </dgm:pt>
    <dgm:pt modelId="{5059ADCB-346F-498E-9757-30E99E29A214}" type="pres">
      <dgm:prSet presAssocID="{6733202E-2816-4F70-85D7-3D68D3C80E40}" presName="parTxOnly" presStyleLbl="node1" presStyleIdx="4" presStyleCnt="5" custScaleY="140453">
        <dgm:presLayoutVars>
          <dgm:chMax val="0"/>
          <dgm:chPref val="0"/>
          <dgm:bulletEnabled val="1"/>
        </dgm:presLayoutVars>
      </dgm:prSet>
      <dgm:spPr/>
      <dgm:t>
        <a:bodyPr/>
        <a:lstStyle/>
        <a:p>
          <a:endParaRPr lang="en-US"/>
        </a:p>
      </dgm:t>
    </dgm:pt>
  </dgm:ptLst>
  <dgm:cxnLst>
    <dgm:cxn modelId="{EA820232-8D27-461A-B778-3DCCE6468DB6}" type="presOf" srcId="{C62FFBD8-EC2D-4AD3-B977-04039E9E0408}" destId="{CFDAB216-8690-493A-9412-9F58552B7CB3}" srcOrd="0" destOrd="0" presId="urn:microsoft.com/office/officeart/2005/8/layout/chevron1"/>
    <dgm:cxn modelId="{41C3A332-FEC3-40C3-9887-529E54118AB2}" type="presOf" srcId="{CB6CD692-7CC1-41AC-B387-4A2E4EAA2153}" destId="{1064758C-B028-42EA-832F-EE7709DF4B85}" srcOrd="0" destOrd="0" presId="urn:microsoft.com/office/officeart/2005/8/layout/chevron1"/>
    <dgm:cxn modelId="{53E99A22-6AB3-4124-A3E8-95E41EF0F239}" srcId="{C62FFBD8-EC2D-4AD3-B977-04039E9E0408}" destId="{B5BFC629-8C8C-4686-84CC-033F7940F252}" srcOrd="1" destOrd="0" parTransId="{DB1A458B-AAA3-42F3-BFDE-42B3EA3235D2}" sibTransId="{51384318-D5B9-4F1F-9B68-19E67AC550C4}"/>
    <dgm:cxn modelId="{44D5A833-E20B-43BF-8987-CFA330FCE25E}" srcId="{C62FFBD8-EC2D-4AD3-B977-04039E9E0408}" destId="{E7FA0901-F0DE-4C9B-8D23-B3F450C5D936}" srcOrd="3" destOrd="0" parTransId="{3AE65386-6EE3-4FEF-A730-41767A02A48C}" sibTransId="{52287456-A25A-43EC-AC3B-8875D2C2C7DE}"/>
    <dgm:cxn modelId="{1A2EED46-6A4C-4B10-9F99-1780FC9C3C88}" srcId="{C62FFBD8-EC2D-4AD3-B977-04039E9E0408}" destId="{CB6CD692-7CC1-41AC-B387-4A2E4EAA2153}" srcOrd="0" destOrd="0" parTransId="{18DE69B8-62A2-4F94-81CD-AA2B7D3908F5}" sibTransId="{0CC7BA1C-8EC1-4026-B129-AD9A0BF90CFC}"/>
    <dgm:cxn modelId="{9C143781-D3EC-4306-9905-8D868F87FBAE}" srcId="{C62FFBD8-EC2D-4AD3-B977-04039E9E0408}" destId="{6733202E-2816-4F70-85D7-3D68D3C80E40}" srcOrd="4" destOrd="0" parTransId="{7567E417-21F2-44C1-8053-464DD19FADAE}" sibTransId="{13E3DF27-07D9-433D-B2BF-36AEEA362E53}"/>
    <dgm:cxn modelId="{758295D4-3747-4759-8E5D-314C6AFC1BAB}" type="presOf" srcId="{6733202E-2816-4F70-85D7-3D68D3C80E40}" destId="{5059ADCB-346F-498E-9757-30E99E29A214}" srcOrd="0" destOrd="0" presId="urn:microsoft.com/office/officeart/2005/8/layout/chevron1"/>
    <dgm:cxn modelId="{DCC7930E-D33A-46DB-A9CF-BC1EF865977E}" srcId="{C62FFBD8-EC2D-4AD3-B977-04039E9E0408}" destId="{8F981144-5C4A-4C69-ACD4-04DD53CC7F61}" srcOrd="2" destOrd="0" parTransId="{99D9A211-9396-4A3B-8888-6643ABB0EA6F}" sibTransId="{1DD651C1-5FA4-45A4-82D0-6FEF304B9D27}"/>
    <dgm:cxn modelId="{8E7F2B15-1C3F-4FAE-A969-067CAE52CCAF}" type="presOf" srcId="{B5BFC629-8C8C-4686-84CC-033F7940F252}" destId="{AA2D9653-9084-4C31-A330-0122A48EE9DA}" srcOrd="0" destOrd="0" presId="urn:microsoft.com/office/officeart/2005/8/layout/chevron1"/>
    <dgm:cxn modelId="{9345540A-CB72-44E1-A5E2-9412F6B31F47}" type="presOf" srcId="{E7FA0901-F0DE-4C9B-8D23-B3F450C5D936}" destId="{1A3FC939-DBC8-41D2-95E0-A093BED06A7C}" srcOrd="0" destOrd="0" presId="urn:microsoft.com/office/officeart/2005/8/layout/chevron1"/>
    <dgm:cxn modelId="{BA8BBF91-99C7-4446-AA61-4486A979B29A}" type="presOf" srcId="{8F981144-5C4A-4C69-ACD4-04DD53CC7F61}" destId="{E09DA89F-641F-4F88-BA5C-A49219505B2F}" srcOrd="0" destOrd="0" presId="urn:microsoft.com/office/officeart/2005/8/layout/chevron1"/>
    <dgm:cxn modelId="{C419FC42-6DD9-4B76-826C-1604B28267CB}" type="presParOf" srcId="{CFDAB216-8690-493A-9412-9F58552B7CB3}" destId="{1064758C-B028-42EA-832F-EE7709DF4B85}" srcOrd="0" destOrd="0" presId="urn:microsoft.com/office/officeart/2005/8/layout/chevron1"/>
    <dgm:cxn modelId="{BF6E6FD2-569C-4ABE-8BBD-5B1643134131}" type="presParOf" srcId="{CFDAB216-8690-493A-9412-9F58552B7CB3}" destId="{12DE7FB5-0540-4F2A-B222-DED5250DEE18}" srcOrd="1" destOrd="0" presId="urn:microsoft.com/office/officeart/2005/8/layout/chevron1"/>
    <dgm:cxn modelId="{15EFDAE5-30F7-4A60-A65D-6F84B67209A9}" type="presParOf" srcId="{CFDAB216-8690-493A-9412-9F58552B7CB3}" destId="{AA2D9653-9084-4C31-A330-0122A48EE9DA}" srcOrd="2" destOrd="0" presId="urn:microsoft.com/office/officeart/2005/8/layout/chevron1"/>
    <dgm:cxn modelId="{8FACA96C-84B4-448E-B8D1-73E6A41324D0}" type="presParOf" srcId="{CFDAB216-8690-493A-9412-9F58552B7CB3}" destId="{9778F453-9802-4865-8154-8DA35F6FD822}" srcOrd="3" destOrd="0" presId="urn:microsoft.com/office/officeart/2005/8/layout/chevron1"/>
    <dgm:cxn modelId="{5EF556DE-84F7-4AD1-8081-CDB993AC6B0C}" type="presParOf" srcId="{CFDAB216-8690-493A-9412-9F58552B7CB3}" destId="{E09DA89F-641F-4F88-BA5C-A49219505B2F}" srcOrd="4" destOrd="0" presId="urn:microsoft.com/office/officeart/2005/8/layout/chevron1"/>
    <dgm:cxn modelId="{B9F2156D-1B4D-46D5-849C-640F5D13828F}" type="presParOf" srcId="{CFDAB216-8690-493A-9412-9F58552B7CB3}" destId="{65D3C657-BE63-4F43-AD95-1CA312621306}" srcOrd="5" destOrd="0" presId="urn:microsoft.com/office/officeart/2005/8/layout/chevron1"/>
    <dgm:cxn modelId="{FE117AD5-2493-4221-A640-C8F828CE7716}" type="presParOf" srcId="{CFDAB216-8690-493A-9412-9F58552B7CB3}" destId="{1A3FC939-DBC8-41D2-95E0-A093BED06A7C}" srcOrd="6" destOrd="0" presId="urn:microsoft.com/office/officeart/2005/8/layout/chevron1"/>
    <dgm:cxn modelId="{685E4A09-DC31-4862-B299-F29E7F91AA6B}" type="presParOf" srcId="{CFDAB216-8690-493A-9412-9F58552B7CB3}" destId="{28FFC715-DD0F-42F7-ACAD-0D6AE3DA2D37}" srcOrd="7" destOrd="0" presId="urn:microsoft.com/office/officeart/2005/8/layout/chevron1"/>
    <dgm:cxn modelId="{272A63C6-4579-4D9B-AA54-E0E6C89B84F8}" type="presParOf" srcId="{CFDAB216-8690-493A-9412-9F58552B7CB3}" destId="{5059ADCB-346F-498E-9757-30E99E29A214}"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4758C-B028-42EA-832F-EE7709DF4B85}">
      <dsp:nvSpPr>
        <dsp:cNvPr id="0" name=""/>
        <dsp:cNvSpPr/>
      </dsp:nvSpPr>
      <dsp:spPr>
        <a:xfrm>
          <a:off x="2133" y="304798"/>
          <a:ext cx="1898859" cy="1066802"/>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a-IR" sz="1600" kern="1200" dirty="0" smtClean="0">
              <a:solidFill>
                <a:schemeClr val="tx1"/>
              </a:solidFill>
              <a:cs typeface="B Nazanin" pitchFamily="2" charset="-78"/>
            </a:rPr>
            <a:t>تحلیل محیط تجاری</a:t>
          </a:r>
          <a:endParaRPr lang="en-US" sz="1600" kern="1200" dirty="0">
            <a:solidFill>
              <a:schemeClr val="tx1"/>
            </a:solidFill>
            <a:cs typeface="B Nazanin" pitchFamily="2" charset="-78"/>
          </a:endParaRPr>
        </a:p>
      </dsp:txBody>
      <dsp:txXfrm>
        <a:off x="535534" y="304798"/>
        <a:ext cx="832057" cy="1066802"/>
      </dsp:txXfrm>
    </dsp:sp>
    <dsp:sp modelId="{AA2D9653-9084-4C31-A330-0122A48EE9DA}">
      <dsp:nvSpPr>
        <dsp:cNvPr id="0" name=""/>
        <dsp:cNvSpPr/>
      </dsp:nvSpPr>
      <dsp:spPr>
        <a:xfrm>
          <a:off x="1711107" y="304798"/>
          <a:ext cx="1898859" cy="1066802"/>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a-IR" sz="1600" kern="1200" dirty="0" smtClean="0">
              <a:solidFill>
                <a:schemeClr val="tx1"/>
              </a:solidFill>
              <a:cs typeface="B Nazanin" pitchFamily="2" charset="-78"/>
            </a:rPr>
            <a:t>تحلیل نیازمندی به دانش</a:t>
          </a:r>
          <a:r>
            <a:rPr lang="en-GB" sz="1600" kern="1200" dirty="0" smtClean="0">
              <a:solidFill>
                <a:schemeClr val="tx1"/>
              </a:solidFill>
              <a:cs typeface="B Nazanin" pitchFamily="2" charset="-78"/>
            </a:rPr>
            <a:t>a</a:t>
          </a:r>
          <a:endParaRPr lang="en-US" sz="1600" kern="1200" dirty="0">
            <a:solidFill>
              <a:schemeClr val="tx1"/>
            </a:solidFill>
            <a:cs typeface="B Nazanin" pitchFamily="2" charset="-78"/>
          </a:endParaRPr>
        </a:p>
      </dsp:txBody>
      <dsp:txXfrm>
        <a:off x="2244508" y="304798"/>
        <a:ext cx="832057" cy="1066802"/>
      </dsp:txXfrm>
    </dsp:sp>
    <dsp:sp modelId="{E09DA89F-641F-4F88-BA5C-A49219505B2F}">
      <dsp:nvSpPr>
        <dsp:cNvPr id="0" name=""/>
        <dsp:cNvSpPr/>
      </dsp:nvSpPr>
      <dsp:spPr>
        <a:xfrm>
          <a:off x="3420081" y="304798"/>
          <a:ext cx="1898859" cy="1066802"/>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a-IR" sz="1600" kern="1200" dirty="0" smtClean="0">
              <a:solidFill>
                <a:schemeClr val="tx1"/>
              </a:solidFill>
              <a:cs typeface="B Nazanin" pitchFamily="2" charset="-78"/>
            </a:rPr>
            <a:t>برقراری استراتژی مدیریت دانش</a:t>
          </a:r>
          <a:endParaRPr lang="en-US" sz="1600" kern="1200" dirty="0">
            <a:solidFill>
              <a:schemeClr val="tx1"/>
            </a:solidFill>
            <a:cs typeface="B Nazanin" pitchFamily="2" charset="-78"/>
          </a:endParaRPr>
        </a:p>
      </dsp:txBody>
      <dsp:txXfrm>
        <a:off x="3953482" y="304798"/>
        <a:ext cx="832057" cy="1066802"/>
      </dsp:txXfrm>
    </dsp:sp>
    <dsp:sp modelId="{1A3FC939-DBC8-41D2-95E0-A093BED06A7C}">
      <dsp:nvSpPr>
        <dsp:cNvPr id="0" name=""/>
        <dsp:cNvSpPr/>
      </dsp:nvSpPr>
      <dsp:spPr>
        <a:xfrm>
          <a:off x="5129055" y="304798"/>
          <a:ext cx="1898859" cy="1066802"/>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a-IR" sz="1600" kern="1200" dirty="0" smtClean="0">
              <a:solidFill>
                <a:schemeClr val="tx1"/>
              </a:solidFill>
              <a:cs typeface="B Nazanin" pitchFamily="2" charset="-78"/>
            </a:rPr>
            <a:t>طراحی شکل بنای مدیریت دانش</a:t>
          </a:r>
          <a:endParaRPr lang="en-US" sz="1600" kern="1200" dirty="0">
            <a:solidFill>
              <a:schemeClr val="tx1"/>
            </a:solidFill>
            <a:cs typeface="B Nazanin" pitchFamily="2" charset="-78"/>
          </a:endParaRPr>
        </a:p>
      </dsp:txBody>
      <dsp:txXfrm>
        <a:off x="5662456" y="304798"/>
        <a:ext cx="832057" cy="1066802"/>
      </dsp:txXfrm>
    </dsp:sp>
    <dsp:sp modelId="{5059ADCB-346F-498E-9757-30E99E29A214}">
      <dsp:nvSpPr>
        <dsp:cNvPr id="0" name=""/>
        <dsp:cNvSpPr/>
      </dsp:nvSpPr>
      <dsp:spPr>
        <a:xfrm>
          <a:off x="6838029" y="304798"/>
          <a:ext cx="1898859" cy="1066802"/>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a-IR" sz="1600" kern="1200" dirty="0" smtClean="0">
              <a:solidFill>
                <a:srgbClr val="FF0000"/>
              </a:solidFill>
              <a:cs typeface="B Nazanin" pitchFamily="2" charset="-78"/>
            </a:rPr>
            <a:t>برنامه ریزی اجرای مدیریت دانش</a:t>
          </a:r>
          <a:endParaRPr lang="en-US" sz="1600" kern="1200" dirty="0">
            <a:solidFill>
              <a:srgbClr val="FF0000"/>
            </a:solidFill>
            <a:cs typeface="B Nazanin" pitchFamily="2" charset="-78"/>
          </a:endParaRPr>
        </a:p>
      </dsp:txBody>
      <dsp:txXfrm>
        <a:off x="7371430" y="304798"/>
        <a:ext cx="832057" cy="106680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26" charset="0"/>
              </a:defRPr>
            </a:lvl1pPr>
          </a:lstStyle>
          <a:p>
            <a:pPr>
              <a:defRPr/>
            </a:pPr>
            <a:endParaRPr lang="en-US"/>
          </a:p>
        </p:txBody>
      </p:sp>
      <p:sp>
        <p:nvSpPr>
          <p:cNvPr id="440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26" charset="0"/>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40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26" charset="0"/>
              </a:defRPr>
            </a:lvl1pPr>
          </a:lstStyle>
          <a:p>
            <a:pPr>
              <a:defRPr/>
            </a:pPr>
            <a:endParaRPr lang="en-US"/>
          </a:p>
        </p:txBody>
      </p:sp>
      <p:sp>
        <p:nvSpPr>
          <p:cNvPr id="440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26" charset="0"/>
              </a:defRPr>
            </a:lvl1pPr>
          </a:lstStyle>
          <a:p>
            <a:pPr>
              <a:defRPr/>
            </a:pPr>
            <a:fld id="{8825F268-89E6-481C-9D1C-FFD4C6CCB78A}" type="slidenum">
              <a:rPr lang="en-US"/>
              <a:pPr>
                <a:defRPr/>
              </a:pPr>
              <a:t>‹#›</a:t>
            </a:fld>
            <a:endParaRPr lang="en-US"/>
          </a:p>
        </p:txBody>
      </p:sp>
    </p:spTree>
    <p:extLst>
      <p:ext uri="{BB962C8B-B14F-4D97-AF65-F5344CB8AC3E}">
        <p14:creationId xmlns:p14="http://schemas.microsoft.com/office/powerpoint/2010/main" xmlns="" val="908231162"/>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Times New Roman" pitchFamily="26" charset="0"/>
        <a:ea typeface="Times New Roman (Arabic)" pitchFamily="26" charset="0"/>
        <a:cs typeface="Times New Roman (Arabic)" pitchFamily="26" charset="0"/>
      </a:defRPr>
    </a:lvl1pPr>
    <a:lvl2pPr marL="457200" algn="r" rtl="1" eaLnBrk="0" fontAlgn="base" hangingPunct="0">
      <a:spcBef>
        <a:spcPct val="30000"/>
      </a:spcBef>
      <a:spcAft>
        <a:spcPct val="0"/>
      </a:spcAft>
      <a:defRPr sz="1200" kern="1200">
        <a:solidFill>
          <a:schemeClr val="tx1"/>
        </a:solidFill>
        <a:latin typeface="Times New Roman" pitchFamily="26" charset="0"/>
        <a:ea typeface="Times New Roman (Arabic)" pitchFamily="26" charset="0"/>
        <a:cs typeface="Times New Roman (Arabic)" pitchFamily="26" charset="0"/>
      </a:defRPr>
    </a:lvl2pPr>
    <a:lvl3pPr marL="914400" algn="r" rtl="1" eaLnBrk="0" fontAlgn="base" hangingPunct="0">
      <a:spcBef>
        <a:spcPct val="30000"/>
      </a:spcBef>
      <a:spcAft>
        <a:spcPct val="0"/>
      </a:spcAft>
      <a:defRPr sz="1200" kern="1200">
        <a:solidFill>
          <a:schemeClr val="tx1"/>
        </a:solidFill>
        <a:latin typeface="Times New Roman" pitchFamily="26" charset="0"/>
        <a:ea typeface="Times New Roman (Arabic)" pitchFamily="26" charset="0"/>
        <a:cs typeface="Times New Roman (Arabic)" pitchFamily="26" charset="0"/>
      </a:defRPr>
    </a:lvl3pPr>
    <a:lvl4pPr marL="1371600" algn="r" rtl="1" eaLnBrk="0" fontAlgn="base" hangingPunct="0">
      <a:spcBef>
        <a:spcPct val="30000"/>
      </a:spcBef>
      <a:spcAft>
        <a:spcPct val="0"/>
      </a:spcAft>
      <a:defRPr sz="1200" kern="1200">
        <a:solidFill>
          <a:schemeClr val="tx1"/>
        </a:solidFill>
        <a:latin typeface="Times New Roman" pitchFamily="26" charset="0"/>
        <a:ea typeface="Times New Roman (Arabic)" pitchFamily="26" charset="0"/>
        <a:cs typeface="Times New Roman (Arabic)" pitchFamily="26" charset="0"/>
      </a:defRPr>
    </a:lvl4pPr>
    <a:lvl5pPr marL="1828800" algn="r" rtl="1" eaLnBrk="0" fontAlgn="base" hangingPunct="0">
      <a:spcBef>
        <a:spcPct val="30000"/>
      </a:spcBef>
      <a:spcAft>
        <a:spcPct val="0"/>
      </a:spcAft>
      <a:defRPr sz="1200" kern="1200">
        <a:solidFill>
          <a:schemeClr val="tx1"/>
        </a:solidFill>
        <a:latin typeface="Times New Roman" pitchFamily="26" charset="0"/>
        <a:ea typeface="Times New Roman (Arabic)" pitchFamily="26" charset="0"/>
        <a:cs typeface="Times New Roman (Arabic)" pitchFamily="26"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834DC510-C6A6-4CF3-87F1-D4D98B7B1704}" type="slidenum">
              <a:rPr lang="en-US" smtClean="0">
                <a:latin typeface="Times New Roman" pitchFamily="18" charset="0"/>
              </a:rPr>
              <a:pPr/>
              <a:t>7</a:t>
            </a:fld>
            <a:endParaRPr lang="en-US" smtClean="0">
              <a:latin typeface="Times New Roman" pitchFamily="18" charset="0"/>
            </a:endParaRPr>
          </a:p>
        </p:txBody>
      </p:sp>
      <p:sp>
        <p:nvSpPr>
          <p:cNvPr id="46083" name="Rectangle 2"/>
          <p:cNvSpPr>
            <a:spLocks noGrp="1" noRot="1" noChangeAspect="1" noChangeArrowheads="1" noTextEdit="1"/>
          </p:cNvSpPr>
          <p:nvPr>
            <p:ph type="sldImg"/>
          </p:nvPr>
        </p:nvSpPr>
        <p:spPr>
          <a:xfrm>
            <a:off x="1144588" y="685800"/>
            <a:ext cx="4572000" cy="3429000"/>
          </a:xfrm>
          <a:ln/>
        </p:spPr>
      </p:sp>
      <p:sp>
        <p:nvSpPr>
          <p:cNvPr id="46084"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825F268-89E6-481C-9D1C-FFD4C6CCB78A}" type="slidenum">
              <a:rPr lang="en-US" smtClean="0"/>
              <a:pPr>
                <a:defRPr/>
              </a:pPr>
              <a:t>119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3F787C-F078-4A8D-A9F3-FC02D6A7E52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1D1DC9-65C4-41B8-8DA6-3B2FEB118AD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4F1954-7149-449C-AFB2-989A2D2108F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71F9B8-CEB0-4A41-AC1B-97A4077B682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ED7EDD-05E5-4091-993F-689986AF547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56A6A4-E776-4AC5-9398-B43931142C2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3F781D-33BA-4390-B7AD-00757F05E8C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66D418A-2040-4A03-940A-F4585B41F66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C7F5F32-2D23-405D-B9B8-AB10F863540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46E5A65-A48A-40AE-ACC0-22ADA704BE8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8FBEBC-4756-48D8-B86C-8DB6E84AE79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0EE601-EBE0-4852-A1BE-028DC02E113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pitchFamily="26"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26"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26" charset="0"/>
              </a:defRPr>
            </a:lvl1pPr>
          </a:lstStyle>
          <a:p>
            <a:pPr>
              <a:defRPr/>
            </a:pPr>
            <a:fld id="{19B55FFC-409B-46C6-903B-BBF0A741B7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Times New Roman" pitchFamily="26" charset="0"/>
          <a:ea typeface="Times New Roman (Arabic)" pitchFamily="26" charset="0"/>
          <a:cs typeface="Times New Roman (Arabic)" pitchFamily="26" charset="0"/>
        </a:defRPr>
      </a:lvl2pPr>
      <a:lvl3pPr algn="ctr" rtl="1" eaLnBrk="0" fontAlgn="base" hangingPunct="0">
        <a:spcBef>
          <a:spcPct val="0"/>
        </a:spcBef>
        <a:spcAft>
          <a:spcPct val="0"/>
        </a:spcAft>
        <a:defRPr sz="4400">
          <a:solidFill>
            <a:schemeClr val="tx2"/>
          </a:solidFill>
          <a:latin typeface="Times New Roman" pitchFamily="26" charset="0"/>
          <a:ea typeface="Times New Roman (Arabic)" pitchFamily="26" charset="0"/>
          <a:cs typeface="Times New Roman (Arabic)" pitchFamily="26" charset="0"/>
        </a:defRPr>
      </a:lvl3pPr>
      <a:lvl4pPr algn="ctr" rtl="1" eaLnBrk="0" fontAlgn="base" hangingPunct="0">
        <a:spcBef>
          <a:spcPct val="0"/>
        </a:spcBef>
        <a:spcAft>
          <a:spcPct val="0"/>
        </a:spcAft>
        <a:defRPr sz="4400">
          <a:solidFill>
            <a:schemeClr val="tx2"/>
          </a:solidFill>
          <a:latin typeface="Times New Roman" pitchFamily="26" charset="0"/>
          <a:ea typeface="Times New Roman (Arabic)" pitchFamily="26" charset="0"/>
          <a:cs typeface="Times New Roman (Arabic)" pitchFamily="26" charset="0"/>
        </a:defRPr>
      </a:lvl4pPr>
      <a:lvl5pPr algn="ctr" rtl="1" eaLnBrk="0" fontAlgn="base" hangingPunct="0">
        <a:spcBef>
          <a:spcPct val="0"/>
        </a:spcBef>
        <a:spcAft>
          <a:spcPct val="0"/>
        </a:spcAft>
        <a:defRPr sz="4400">
          <a:solidFill>
            <a:schemeClr val="tx2"/>
          </a:solidFill>
          <a:latin typeface="Times New Roman" pitchFamily="26" charset="0"/>
          <a:ea typeface="Times New Roman (Arabic)" pitchFamily="26" charset="0"/>
          <a:cs typeface="Times New Roman (Arabic)" pitchFamily="26" charset="0"/>
        </a:defRPr>
      </a:lvl5pPr>
      <a:lvl6pPr marL="457200" algn="ctr" rtl="1" eaLnBrk="0" fontAlgn="base" hangingPunct="0">
        <a:spcBef>
          <a:spcPct val="0"/>
        </a:spcBef>
        <a:spcAft>
          <a:spcPct val="0"/>
        </a:spcAft>
        <a:defRPr sz="4400">
          <a:solidFill>
            <a:schemeClr val="tx2"/>
          </a:solidFill>
          <a:latin typeface="Times New Roman" pitchFamily="26" charset="0"/>
          <a:ea typeface="Times New Roman (Arabic)" pitchFamily="26" charset="0"/>
          <a:cs typeface="Times New Roman (Arabic)" pitchFamily="26" charset="0"/>
        </a:defRPr>
      </a:lvl6pPr>
      <a:lvl7pPr marL="914400" algn="ctr" rtl="1" eaLnBrk="0" fontAlgn="base" hangingPunct="0">
        <a:spcBef>
          <a:spcPct val="0"/>
        </a:spcBef>
        <a:spcAft>
          <a:spcPct val="0"/>
        </a:spcAft>
        <a:defRPr sz="4400">
          <a:solidFill>
            <a:schemeClr val="tx2"/>
          </a:solidFill>
          <a:latin typeface="Times New Roman" pitchFamily="26" charset="0"/>
          <a:ea typeface="Times New Roman (Arabic)" pitchFamily="26" charset="0"/>
          <a:cs typeface="Times New Roman (Arabic)" pitchFamily="26" charset="0"/>
        </a:defRPr>
      </a:lvl7pPr>
      <a:lvl8pPr marL="1371600" algn="ctr" rtl="1" eaLnBrk="0" fontAlgn="base" hangingPunct="0">
        <a:spcBef>
          <a:spcPct val="0"/>
        </a:spcBef>
        <a:spcAft>
          <a:spcPct val="0"/>
        </a:spcAft>
        <a:defRPr sz="4400">
          <a:solidFill>
            <a:schemeClr val="tx2"/>
          </a:solidFill>
          <a:latin typeface="Times New Roman" pitchFamily="26" charset="0"/>
          <a:ea typeface="Times New Roman (Arabic)" pitchFamily="26" charset="0"/>
          <a:cs typeface="Times New Roman (Arabic)" pitchFamily="26" charset="0"/>
        </a:defRPr>
      </a:lvl8pPr>
      <a:lvl9pPr marL="1828800" algn="ctr" rtl="1" eaLnBrk="0" fontAlgn="base" hangingPunct="0">
        <a:spcBef>
          <a:spcPct val="0"/>
        </a:spcBef>
        <a:spcAft>
          <a:spcPct val="0"/>
        </a:spcAft>
        <a:defRPr sz="4400">
          <a:solidFill>
            <a:schemeClr val="tx2"/>
          </a:solidFill>
          <a:latin typeface="Times New Roman" pitchFamily="26" charset="0"/>
          <a:ea typeface="Times New Roman (Arabic)" pitchFamily="26" charset="0"/>
          <a:cs typeface="Times New Roman (Arabic)" pitchFamily="26"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ea typeface="+mn-ea"/>
          <a:cs typeface="+mn-cs"/>
        </a:defRPr>
      </a:lvl2pPr>
      <a:lvl3pPr marL="1143000" indent="-228600" algn="r" rtl="1" eaLnBrk="0" fontAlgn="base" hangingPunct="0">
        <a:spcBef>
          <a:spcPct val="20000"/>
        </a:spcBef>
        <a:spcAft>
          <a:spcPct val="0"/>
        </a:spcAft>
        <a:buChar char="•"/>
        <a:defRPr sz="2400">
          <a:solidFill>
            <a:schemeClr val="tx1"/>
          </a:solidFill>
          <a:latin typeface="+mn-lt"/>
          <a:ea typeface="+mn-ea"/>
          <a:cs typeface="+mn-cs"/>
        </a:defRPr>
      </a:lvl3pPr>
      <a:lvl4pPr marL="1600200" indent="-228600" algn="r" rtl="1" eaLnBrk="0" fontAlgn="base" hangingPunct="0">
        <a:spcBef>
          <a:spcPct val="20000"/>
        </a:spcBef>
        <a:spcAft>
          <a:spcPct val="0"/>
        </a:spcAft>
        <a:buChar char="–"/>
        <a:defRPr sz="2000">
          <a:solidFill>
            <a:schemeClr val="tx1"/>
          </a:solidFill>
          <a:latin typeface="+mn-lt"/>
          <a:ea typeface="+mn-ea"/>
          <a:cs typeface="+mn-cs"/>
        </a:defRPr>
      </a:lvl4pPr>
      <a:lvl5pPr marL="2057400" indent="-228600" algn="r" rtl="1" eaLnBrk="0" fontAlgn="base" hangingPunct="0">
        <a:spcBef>
          <a:spcPct val="20000"/>
        </a:spcBef>
        <a:spcAft>
          <a:spcPct val="0"/>
        </a:spcAft>
        <a:buChar char="»"/>
        <a:defRPr sz="2000">
          <a:solidFill>
            <a:schemeClr val="tx1"/>
          </a:solidFill>
          <a:latin typeface="+mn-lt"/>
          <a:ea typeface="+mn-ea"/>
          <a:cs typeface="+mn-cs"/>
        </a:defRPr>
      </a:lvl5pPr>
      <a:lvl6pPr marL="2514600" indent="-228600" algn="r" rtl="1" eaLnBrk="0" fontAlgn="base" hangingPunct="0">
        <a:spcBef>
          <a:spcPct val="20000"/>
        </a:spcBef>
        <a:spcAft>
          <a:spcPct val="0"/>
        </a:spcAft>
        <a:buChar char="»"/>
        <a:defRPr sz="2000">
          <a:solidFill>
            <a:schemeClr val="tx1"/>
          </a:solidFill>
          <a:latin typeface="+mn-lt"/>
          <a:ea typeface="+mn-ea"/>
          <a:cs typeface="+mn-cs"/>
        </a:defRPr>
      </a:lvl6pPr>
      <a:lvl7pPr marL="2971800" indent="-228600" algn="r" rtl="1" eaLnBrk="0" fontAlgn="base" hangingPunct="0">
        <a:spcBef>
          <a:spcPct val="20000"/>
        </a:spcBef>
        <a:spcAft>
          <a:spcPct val="0"/>
        </a:spcAft>
        <a:buChar char="»"/>
        <a:defRPr sz="2000">
          <a:solidFill>
            <a:schemeClr val="tx1"/>
          </a:solidFill>
          <a:latin typeface="+mn-lt"/>
          <a:ea typeface="+mn-ea"/>
          <a:cs typeface="+mn-cs"/>
        </a:defRPr>
      </a:lvl7pPr>
      <a:lvl8pPr marL="3429000" indent="-228600" algn="r" rtl="1" eaLnBrk="0" fontAlgn="base" hangingPunct="0">
        <a:spcBef>
          <a:spcPct val="20000"/>
        </a:spcBef>
        <a:spcAft>
          <a:spcPct val="0"/>
        </a:spcAft>
        <a:buChar char="»"/>
        <a:defRPr sz="2000">
          <a:solidFill>
            <a:schemeClr val="tx1"/>
          </a:solidFill>
          <a:latin typeface="+mn-lt"/>
          <a:ea typeface="+mn-ea"/>
          <a:cs typeface="+mn-cs"/>
        </a:defRPr>
      </a:lvl8pPr>
      <a:lvl9pPr marL="3886200" indent="-228600" algn="r" rtl="1" eaLnBrk="0" fontAlgn="base" hangingPunct="0">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2.bin"/></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ChangeArrowheads="1"/>
          </p:cNvSpPr>
          <p:nvPr/>
        </p:nvSpPr>
        <p:spPr bwMode="auto">
          <a:xfrm>
            <a:off x="0" y="30163"/>
            <a:ext cx="9144000" cy="304800"/>
          </a:xfrm>
          <a:prstGeom prst="rect">
            <a:avLst/>
          </a:prstGeom>
          <a:gradFill rotWithShape="0">
            <a:gsLst>
              <a:gs pos="0">
                <a:srgbClr val="660033"/>
              </a:gs>
              <a:gs pos="50000">
                <a:srgbClr val="CC0000"/>
              </a:gs>
              <a:gs pos="100000">
                <a:srgbClr val="660033"/>
              </a:gs>
            </a:gsLst>
            <a:lin ang="5400000" scaled="1"/>
          </a:gradFill>
          <a:ln w="19050">
            <a:solidFill>
              <a:srgbClr val="990033"/>
            </a:solidFill>
            <a:miter lim="800000"/>
            <a:headEnd/>
            <a:tailEnd/>
          </a:ln>
        </p:spPr>
        <p:txBody>
          <a:bodyPr wrap="none" anchor="ctr"/>
          <a:lstStyle/>
          <a:p>
            <a:endParaRPr lang="en-US"/>
          </a:p>
        </p:txBody>
      </p:sp>
      <p:sp>
        <p:nvSpPr>
          <p:cNvPr id="4099" name="AutoShape 4"/>
          <p:cNvSpPr>
            <a:spLocks noChangeArrowheads="1"/>
          </p:cNvSpPr>
          <p:nvPr/>
        </p:nvSpPr>
        <p:spPr bwMode="auto">
          <a:xfrm>
            <a:off x="0" y="381000"/>
            <a:ext cx="990600" cy="990600"/>
          </a:xfrm>
          <a:prstGeom prst="star4">
            <a:avLst>
              <a:gd name="adj" fmla="val 12500"/>
            </a:avLst>
          </a:prstGeom>
          <a:solidFill>
            <a:srgbClr val="FF0000"/>
          </a:solidFill>
          <a:ln w="9525">
            <a:solidFill>
              <a:srgbClr val="FFFF00"/>
            </a:solidFill>
            <a:miter lim="800000"/>
            <a:headEnd/>
            <a:tailEnd/>
          </a:ln>
        </p:spPr>
        <p:txBody>
          <a:bodyPr wrap="none" anchor="ctr"/>
          <a:lstStyle/>
          <a:p>
            <a:pPr algn="ctr" rtl="0" eaLnBrk="1" hangingPunct="1"/>
            <a:endParaRPr lang="en-US" sz="3200">
              <a:solidFill>
                <a:srgbClr val="FFFF00"/>
              </a:solidFill>
              <a:cs typeface="Titr" pitchFamily="2" charset="-78"/>
            </a:endParaRPr>
          </a:p>
        </p:txBody>
      </p:sp>
      <p:sp>
        <p:nvSpPr>
          <p:cNvPr id="4100" name="AutoShape 4"/>
          <p:cNvSpPr>
            <a:spLocks noChangeArrowheads="1"/>
          </p:cNvSpPr>
          <p:nvPr/>
        </p:nvSpPr>
        <p:spPr bwMode="auto">
          <a:xfrm>
            <a:off x="7451725" y="5373688"/>
            <a:ext cx="990600" cy="990600"/>
          </a:xfrm>
          <a:prstGeom prst="star4">
            <a:avLst>
              <a:gd name="adj" fmla="val 12500"/>
            </a:avLst>
          </a:prstGeom>
          <a:solidFill>
            <a:srgbClr val="FF0000"/>
          </a:solidFill>
          <a:ln w="9525">
            <a:solidFill>
              <a:srgbClr val="FFFF00"/>
            </a:solidFill>
            <a:miter lim="800000"/>
            <a:headEnd/>
            <a:tailEnd/>
          </a:ln>
        </p:spPr>
        <p:txBody>
          <a:bodyPr wrap="none" anchor="ctr"/>
          <a:lstStyle/>
          <a:p>
            <a:pPr algn="ctr" rtl="0" eaLnBrk="1" hangingPunct="1"/>
            <a:endParaRPr lang="en-US" sz="3200">
              <a:solidFill>
                <a:srgbClr val="FFFF00"/>
              </a:solidFill>
              <a:cs typeface="Titr" pitchFamily="2" charset="-78"/>
            </a:endParaRPr>
          </a:p>
        </p:txBody>
      </p:sp>
      <p:sp>
        <p:nvSpPr>
          <p:cNvPr id="4101" name="Rectangle 10"/>
          <p:cNvSpPr>
            <a:spLocks noChangeArrowheads="1"/>
          </p:cNvSpPr>
          <p:nvPr/>
        </p:nvSpPr>
        <p:spPr bwMode="auto">
          <a:xfrm>
            <a:off x="0" y="6553200"/>
            <a:ext cx="9144000" cy="304800"/>
          </a:xfrm>
          <a:prstGeom prst="rect">
            <a:avLst/>
          </a:prstGeom>
          <a:gradFill rotWithShape="0">
            <a:gsLst>
              <a:gs pos="0">
                <a:srgbClr val="660033"/>
              </a:gs>
              <a:gs pos="50000">
                <a:srgbClr val="CC0000"/>
              </a:gs>
              <a:gs pos="100000">
                <a:srgbClr val="660033"/>
              </a:gs>
            </a:gsLst>
            <a:lin ang="5400000" scaled="1"/>
          </a:gradFill>
          <a:ln w="19050">
            <a:solidFill>
              <a:srgbClr val="990033"/>
            </a:solidFill>
            <a:miter lim="800000"/>
            <a:headEnd/>
            <a:tailEnd/>
          </a:ln>
        </p:spPr>
        <p:txBody>
          <a:bodyPr wrap="none" anchor="ctr"/>
          <a:lstStyle/>
          <a:p>
            <a:endParaRPr lang="en-US"/>
          </a:p>
        </p:txBody>
      </p:sp>
      <p:pic>
        <p:nvPicPr>
          <p:cNvPr id="4102" name="Picture 14" descr="besmelah2-transparent"/>
          <p:cNvPicPr>
            <a:picLocks noChangeAspect="1" noChangeArrowheads="1"/>
          </p:cNvPicPr>
          <p:nvPr/>
        </p:nvPicPr>
        <p:blipFill>
          <a:blip r:embed="rId2"/>
          <a:srcRect/>
          <a:stretch>
            <a:fillRect/>
          </a:stretch>
        </p:blipFill>
        <p:spPr bwMode="auto">
          <a:xfrm>
            <a:off x="2339975" y="1316038"/>
            <a:ext cx="4464050" cy="4225925"/>
          </a:xfrm>
          <a:prstGeom prst="rect">
            <a:avLst/>
          </a:prstGeom>
          <a:noFill/>
          <a:ln w="9525">
            <a:noFill/>
            <a:miter lim="800000"/>
            <a:headEnd/>
            <a:tailEnd/>
          </a:ln>
        </p:spPr>
      </p:pic>
    </p:spTree>
  </p:cSld>
  <p:clrMapOvr>
    <a:masterClrMapping/>
  </p:clrMapOvr>
  <p:transition>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28728" y="142852"/>
            <a:ext cx="6572296" cy="1143008"/>
          </a:xfrm>
        </p:spPr>
        <p:txBody>
          <a:bodyPr/>
          <a:lstStyle/>
          <a:p>
            <a:r>
              <a:rPr lang="fa-IR" sz="6000" b="1" dirty="0" smtClean="0">
                <a:solidFill>
                  <a:schemeClr val="accent1">
                    <a:lumMod val="50000"/>
                  </a:schemeClr>
                </a:solidFill>
                <a:cs typeface="B Mitra" pitchFamily="2" charset="-78"/>
              </a:rPr>
              <a:t>داده ها</a:t>
            </a:r>
            <a:endParaRPr lang="en-US" dirty="0">
              <a:solidFill>
                <a:schemeClr val="accent1">
                  <a:lumMod val="50000"/>
                </a:schemeClr>
              </a:solidFill>
              <a:cs typeface="B Mitra" pitchFamily="2" charset="-78"/>
            </a:endParaRPr>
          </a:p>
        </p:txBody>
      </p:sp>
      <p:sp>
        <p:nvSpPr>
          <p:cNvPr id="6" name="Content Placeholder 2"/>
          <p:cNvSpPr>
            <a:spLocks noGrp="1"/>
          </p:cNvSpPr>
          <p:nvPr>
            <p:ph idx="1"/>
          </p:nvPr>
        </p:nvSpPr>
        <p:spPr>
          <a:xfrm>
            <a:off x="1285852" y="785794"/>
            <a:ext cx="7286676" cy="2428892"/>
          </a:xfrm>
        </p:spPr>
        <p:txBody>
          <a:bodyPr/>
          <a:lstStyle/>
          <a:p>
            <a:pPr>
              <a:buNone/>
            </a:pPr>
            <a:r>
              <a:rPr lang="fa-IR" dirty="0" smtClean="0">
                <a:cs typeface="B Nazanin" pitchFamily="2" charset="-78"/>
              </a:rPr>
              <a:t>  </a:t>
            </a:r>
          </a:p>
          <a:p>
            <a:pPr>
              <a:buNone/>
            </a:pPr>
            <a:r>
              <a:rPr lang="fa-IR" dirty="0" smtClean="0">
                <a:cs typeface="B Nazanin" pitchFamily="2" charset="-78"/>
              </a:rPr>
              <a:t>  </a:t>
            </a:r>
            <a:r>
              <a:rPr lang="fa-IR" sz="2000" b="1" dirty="0" smtClean="0">
                <a:cs typeface="B Nazanin" pitchFamily="2" charset="-78"/>
              </a:rPr>
              <a:t>«داده‌ها» رشته واقعیت های مجرد در مورد رویدادها هستند. داده‌ها از هر نوع قضاوت، تفسیر ومبنای قابل اتکا برای اقدام مناسب تهی هستند. داده‌ها برای سازمان ها اهمیت زیادی دارند، چراکه مواد اولیه‌ ضروری برای خلق دانش به شمار می‌روند.</a:t>
            </a:r>
            <a:endParaRPr lang="fa-IR" dirty="0" smtClean="0">
              <a:cs typeface="B Nazanin" pitchFamily="2" charset="-78"/>
            </a:endParaRPr>
          </a:p>
          <a:p>
            <a:pPr algn="r" rtl="1"/>
            <a:r>
              <a:rPr lang="fa-IR" dirty="0" smtClean="0">
                <a:cs typeface="B Nazanin" pitchFamily="2" charset="-78"/>
              </a:rPr>
              <a:t>علائم ، آمارها ، ارقام  و.....</a:t>
            </a:r>
          </a:p>
          <a:p>
            <a:pPr algn="r" rtl="1"/>
            <a:r>
              <a:rPr lang="fa-IR" dirty="0" smtClean="0">
                <a:cs typeface="B Nazanin" pitchFamily="2" charset="-78"/>
              </a:rPr>
              <a:t>به ترتیب منطقی کنار هم قرار میگیرند</a:t>
            </a:r>
          </a:p>
          <a:p>
            <a:pPr algn="r" rtl="1"/>
            <a:r>
              <a:rPr lang="fa-IR" dirty="0" smtClean="0">
                <a:cs typeface="B Nazanin" pitchFamily="2" charset="-78"/>
              </a:rPr>
              <a:t>به تنهایی معنی دار نیستند</a:t>
            </a:r>
          </a:p>
          <a:p>
            <a:pPr algn="r" rtl="1"/>
            <a:r>
              <a:rPr lang="fa-IR" dirty="0" smtClean="0">
                <a:cs typeface="B Nazanin" pitchFamily="2" charset="-78"/>
              </a:rPr>
              <a:t>واقعیتی از یک موقعیت یا یک مورد از یک زمینه خاص بدون ارتباط با دیگر چیزهاست.</a:t>
            </a:r>
          </a:p>
          <a:p>
            <a:pPr algn="r" rtl="1"/>
            <a:r>
              <a:rPr lang="fa-IR" dirty="0" smtClean="0">
                <a:cs typeface="B Nazanin" pitchFamily="2" charset="-78"/>
              </a:rPr>
              <a:t>داده ها مفهوم خاصی را القا نمی کنند </a:t>
            </a:r>
          </a:p>
          <a:p>
            <a:pPr algn="r" rtl="1">
              <a:buFontTx/>
              <a:buNone/>
            </a:pPr>
            <a:r>
              <a:rPr lang="fa-IR" dirty="0" smtClean="0">
                <a:solidFill>
                  <a:schemeClr val="tx1"/>
                </a:solidFill>
                <a:cs typeface="B Nazanin" pitchFamily="2" charset="-78"/>
              </a:rPr>
              <a:t> </a:t>
            </a:r>
          </a:p>
          <a:p>
            <a:pPr algn="r" rtl="1"/>
            <a:endParaRPr lang="en-US" dirty="0" smtClean="0"/>
          </a:p>
        </p:txBody>
      </p:sp>
    </p:spTree>
  </p:cSld>
  <p:clrMapOvr>
    <a:masterClrMapping/>
  </p:clrMapOvr>
  <p:transition>
    <p:cut/>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71472" y="2500306"/>
            <a:ext cx="8686800" cy="838200"/>
          </a:xfrm>
          <a:prstGeom prst="rect">
            <a:avLst/>
          </a:prstGeom>
        </p:spPr>
        <p:txBody>
          <a:bodyPr/>
          <a:lstStyle/>
          <a:p>
            <a:pPr marL="0" marR="0" lvl="0" indent="0" algn="ctr" defTabSz="914400" rtl="1" eaLnBrk="0" fontAlgn="auto" latinLnBrk="0" hangingPunct="0">
              <a:lnSpc>
                <a:spcPct val="100000"/>
              </a:lnSpc>
              <a:spcBef>
                <a:spcPct val="0"/>
              </a:spcBef>
              <a:spcAft>
                <a:spcPts val="0"/>
              </a:spcAft>
              <a:buClrTx/>
              <a:buSzTx/>
              <a:buFontTx/>
              <a:buNone/>
              <a:tabLst/>
              <a:defRPr/>
            </a:pPr>
            <a:endParaRPr kumimoji="0" lang="en-US" sz="4800" b="1" i="0" u="none" strike="noStrike" kern="0" cap="none" spc="0" normalizeH="0" baseline="0" noProof="0" dirty="0">
              <a:ln>
                <a:noFill/>
              </a:ln>
              <a:solidFill>
                <a:schemeClr val="tx2"/>
              </a:solidFill>
              <a:effectLst/>
              <a:uLnTx/>
              <a:uFillTx/>
              <a:latin typeface="+mj-lt"/>
              <a:ea typeface="+mj-ea"/>
              <a:cs typeface="B Nazanin" pitchFamily="2" charset="-78"/>
            </a:endParaRPr>
          </a:p>
        </p:txBody>
      </p:sp>
      <p:sp>
        <p:nvSpPr>
          <p:cNvPr id="3" name="Rectangle 2" descr="Recycled paper"/>
          <p:cNvSpPr txBox="1">
            <a:spLocks noChangeArrowheads="1"/>
          </p:cNvSpPr>
          <p:nvPr/>
        </p:nvSpPr>
        <p:spPr bwMode="auto">
          <a:xfrm>
            <a:off x="0" y="0"/>
            <a:ext cx="9144000" cy="857232"/>
          </a:xfrm>
          <a:prstGeom prst="rect">
            <a:avLst/>
          </a:prstGeom>
          <a:blipFill dpi="0" rotWithShape="0">
            <a:blip r:embed="rId2"/>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pPr lvl="0" algn="ctr" fontAlgn="auto">
              <a:spcAft>
                <a:spcPts val="0"/>
              </a:spcAft>
              <a:defRPr/>
            </a:pPr>
            <a:r>
              <a:rPr lang="fa-IR" sz="4000" b="1" kern="0" dirty="0" smtClean="0">
                <a:solidFill>
                  <a:schemeClr val="tx2"/>
                </a:solidFill>
                <a:cs typeface="B Mitra" pitchFamily="2" charset="-78"/>
              </a:rPr>
              <a:t>راهبردهای مدیریت دانش </a:t>
            </a:r>
            <a:endParaRPr lang="en-US" sz="4000" b="1" kern="0" dirty="0">
              <a:solidFill>
                <a:schemeClr val="tx2"/>
              </a:solidFill>
              <a:cs typeface="B Mitra" pitchFamily="2" charset="-78"/>
            </a:endParaRPr>
          </a:p>
        </p:txBody>
      </p:sp>
      <p:sp>
        <p:nvSpPr>
          <p:cNvPr id="4" name="Content Placeholder 2"/>
          <p:cNvSpPr txBox="1">
            <a:spLocks/>
          </p:cNvSpPr>
          <p:nvPr/>
        </p:nvSpPr>
        <p:spPr>
          <a:xfrm>
            <a:off x="304800" y="1828800"/>
            <a:ext cx="8686800" cy="4525963"/>
          </a:xfrm>
          <a:prstGeom prst="rect">
            <a:avLst/>
          </a:prstGeom>
        </p:spPr>
        <p:txBody>
          <a:bodyPr/>
          <a:lstStyle/>
          <a:p>
            <a:pPr marL="342900" marR="0" lvl="0" indent="-342900" algn="just" defTabSz="914400" rtl="1" eaLnBrk="0" fontAlgn="base" latinLnBrk="0" hangingPunct="0">
              <a:lnSpc>
                <a:spcPct val="100000"/>
              </a:lnSpc>
              <a:spcBef>
                <a:spcPct val="20000"/>
              </a:spcBef>
              <a:spcAft>
                <a:spcPct val="0"/>
              </a:spcAft>
              <a:buClrTx/>
              <a:buSzTx/>
              <a:buFontTx/>
              <a:buChar char="•"/>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Mitra" pitchFamily="2" charset="-78"/>
              </a:rPr>
              <a:t>۱- راهبرد دانش بعنوان راهبرد کسب وکار که روشی جامع و با وسعت سازمانی برای مدیریت دانش است، که بیشتر بعنوان یک محصول در نظر گرفته می‌شود.</a:t>
            </a:r>
            <a:endParaRPr kumimoji="0" lang="en-US" sz="3200" b="0" i="0" u="none" strike="noStrike" kern="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just" defTabSz="914400" rtl="1" eaLnBrk="0" fontAlgn="base" latinLnBrk="0" hangingPunct="0">
              <a:lnSpc>
                <a:spcPct val="100000"/>
              </a:lnSpc>
              <a:spcBef>
                <a:spcPct val="20000"/>
              </a:spcBef>
              <a:spcAft>
                <a:spcPct val="0"/>
              </a:spcAft>
              <a:buClrTx/>
              <a:buSzTx/>
              <a:buFontTx/>
              <a:buChar char="•"/>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Mitra" pitchFamily="2" charset="-78"/>
              </a:rPr>
              <a:t>۲- راهبرد مدیریت سرمایه‌های فکری که بر بکارگیری و ارتقای سرمایه‌هایی که از قبل در سازمان وجود دارند، تاکید دارد.</a:t>
            </a:r>
            <a:endParaRPr kumimoji="0" lang="en-US" sz="3200" b="0" i="0" u="none" strike="noStrike" kern="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just" defTabSz="914400" rtl="1" eaLnBrk="0" fontAlgn="base" latinLnBrk="0" hangingPunct="0">
              <a:lnSpc>
                <a:spcPct val="100000"/>
              </a:lnSpc>
              <a:spcBef>
                <a:spcPct val="20000"/>
              </a:spcBef>
              <a:spcAft>
                <a:spcPct val="0"/>
              </a:spcAft>
              <a:buClrTx/>
              <a:buSzTx/>
              <a:buFontTx/>
              <a:buChar char="•"/>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Mitra" pitchFamily="2" charset="-78"/>
              </a:rPr>
              <a:t>۳- راهبرد مسئولیت برای سرمایه دانش فردی که از کارکنان حمایت و آنها را ترغیب می‌کند تا مهارت‌ها و دانش خود را توسعه دهند و دانش خود را با یکدیگر درمیان گذارند.</a:t>
            </a:r>
            <a:endParaRPr kumimoji="0" lang="en-US" sz="3200" b="0" i="0" u="none" strike="noStrike" kern="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B Mitra" pitchFamily="2" charset="-78"/>
            </a:endParaRPr>
          </a:p>
        </p:txBody>
      </p:sp>
    </p:spTree>
  </p:cSld>
  <p:clrMapOvr>
    <a:masterClrMapping/>
  </p:clrMapOvr>
  <p:transition>
    <p:dissolv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descr="Recycled paper"/>
          <p:cNvSpPr txBox="1">
            <a:spLocks noChangeArrowheads="1"/>
          </p:cNvSpPr>
          <p:nvPr/>
        </p:nvSpPr>
        <p:spPr bwMode="auto">
          <a:xfrm>
            <a:off x="0" y="0"/>
            <a:ext cx="9144000" cy="857232"/>
          </a:xfrm>
          <a:prstGeom prst="rect">
            <a:avLst/>
          </a:prstGeom>
          <a:blipFill dpi="0" rotWithShape="0">
            <a:blip r:embed="rId2"/>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pPr lvl="0" algn="ctr" fontAlgn="auto">
              <a:spcAft>
                <a:spcPts val="0"/>
              </a:spcAft>
              <a:defRPr/>
            </a:pPr>
            <a:r>
              <a:rPr lang="fa-IR" sz="4000" b="1" kern="0" dirty="0" smtClean="0">
                <a:solidFill>
                  <a:schemeClr val="tx2"/>
                </a:solidFill>
                <a:cs typeface="B Mitra" pitchFamily="2" charset="-78"/>
              </a:rPr>
              <a:t>راهبردهای مدیریت دانش </a:t>
            </a:r>
            <a:endParaRPr lang="en-US" sz="4000" b="1" kern="0" dirty="0">
              <a:solidFill>
                <a:schemeClr val="tx2"/>
              </a:solidFill>
              <a:cs typeface="B Mitra" pitchFamily="2" charset="-78"/>
            </a:endParaRPr>
          </a:p>
        </p:txBody>
      </p:sp>
      <p:sp>
        <p:nvSpPr>
          <p:cNvPr id="3" name="Content Placeholder 2"/>
          <p:cNvSpPr txBox="1">
            <a:spLocks/>
          </p:cNvSpPr>
          <p:nvPr/>
        </p:nvSpPr>
        <p:spPr>
          <a:xfrm>
            <a:off x="304800" y="2057400"/>
            <a:ext cx="8686800" cy="4525963"/>
          </a:xfrm>
          <a:prstGeom prst="rect">
            <a:avLst/>
          </a:prstGeom>
        </p:spPr>
        <p:txBody>
          <a:bodyPr/>
          <a:lstStyle/>
          <a:p>
            <a:pPr marL="342900" marR="0" lvl="0" indent="-342900" algn="just" defTabSz="914400" rtl="1" eaLnBrk="0" fontAlgn="base" latinLnBrk="0" hangingPunct="0">
              <a:lnSpc>
                <a:spcPct val="100000"/>
              </a:lnSpc>
              <a:spcBef>
                <a:spcPct val="20000"/>
              </a:spcBef>
              <a:spcAft>
                <a:spcPct val="0"/>
              </a:spcAft>
              <a:buClrTx/>
              <a:buSzTx/>
              <a:buFontTx/>
              <a:buChar char="•"/>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Mitra" pitchFamily="2" charset="-78"/>
              </a:rPr>
              <a:t>۴- راهبرد خلق دانش که بر نوآوری و آفرینش دانش جدید از طریق واحدهای تحقیق و توسعه تاکید می‌کند.</a:t>
            </a:r>
            <a:endParaRPr kumimoji="0" lang="en-US" sz="3200" b="0" i="0" u="none" strike="noStrike" kern="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just" defTabSz="914400" rtl="1" eaLnBrk="0" fontAlgn="base" latinLnBrk="0" hangingPunct="0">
              <a:lnSpc>
                <a:spcPct val="100000"/>
              </a:lnSpc>
              <a:spcBef>
                <a:spcPct val="20000"/>
              </a:spcBef>
              <a:spcAft>
                <a:spcPct val="0"/>
              </a:spcAft>
              <a:buClrTx/>
              <a:buSzTx/>
              <a:buFontTx/>
              <a:buChar char="•"/>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Mitra" pitchFamily="2" charset="-78"/>
              </a:rPr>
              <a:t>۵- راهبرد انتقال دانش که بعنوان بهترین فعالیت در بهبود کیفیت امور و کارایی سازمان مورد توجه قرار گرفته‌است.</a:t>
            </a:r>
            <a:endParaRPr kumimoji="0" lang="en-US" sz="3200" b="0" i="0" u="none" strike="noStrike" kern="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just" defTabSz="914400" rtl="1" eaLnBrk="0" fontAlgn="base" latinLnBrk="0" hangingPunct="0">
              <a:lnSpc>
                <a:spcPct val="100000"/>
              </a:lnSpc>
              <a:spcBef>
                <a:spcPct val="20000"/>
              </a:spcBef>
              <a:spcAft>
                <a:spcPct val="0"/>
              </a:spcAft>
              <a:buClrTx/>
              <a:buSzTx/>
              <a:buFontTx/>
              <a:buChar char="•"/>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Mitra" pitchFamily="2" charset="-78"/>
              </a:rPr>
              <a:t>۶- راهبرد دانش مشتری- محور که با هدف درک ارباب رجوع و نیازهای آنها بکار گرفته می‌شود تا خواسته آنها به دقت فراهم شود.</a:t>
            </a:r>
            <a:endParaRPr kumimoji="0" lang="en-US" sz="3200" b="0" i="0" u="none" strike="noStrike" kern="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B Mitra" pitchFamily="2" charset="-78"/>
            </a:endParaRPr>
          </a:p>
        </p:txBody>
      </p:sp>
    </p:spTree>
  </p:cSld>
  <p:clrMapOvr>
    <a:masterClrMapping/>
  </p:clrMapOvr>
  <p:transition>
    <p:dissolv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Recycled paper"/>
          <p:cNvSpPr txBox="1">
            <a:spLocks noChangeArrowheads="1"/>
          </p:cNvSpPr>
          <p:nvPr/>
        </p:nvSpPr>
        <p:spPr bwMode="auto">
          <a:xfrm>
            <a:off x="0" y="0"/>
            <a:ext cx="9144000" cy="857232"/>
          </a:xfrm>
          <a:prstGeom prst="rect">
            <a:avLst/>
          </a:prstGeom>
          <a:blipFill dpi="0" rotWithShape="0">
            <a:blip r:embed="rId2"/>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pPr algn="ctr"/>
            <a:r>
              <a:rPr lang="ar-SA" sz="4000" b="1" dirty="0" smtClean="0">
                <a:cs typeface="B Mitra" pitchFamily="2" charset="-78"/>
              </a:rPr>
              <a:t>چالش های فرا روی مدیریت دانش</a:t>
            </a:r>
            <a:endParaRPr lang="en-US" sz="4000" b="1" dirty="0">
              <a:cs typeface="B Mitra" pitchFamily="2" charset="-78"/>
            </a:endParaRPr>
          </a:p>
        </p:txBody>
      </p:sp>
      <p:sp>
        <p:nvSpPr>
          <p:cNvPr id="5" name="Rectangle 4"/>
          <p:cNvSpPr/>
          <p:nvPr/>
        </p:nvSpPr>
        <p:spPr>
          <a:xfrm>
            <a:off x="285720" y="1285860"/>
            <a:ext cx="8572560" cy="1569660"/>
          </a:xfrm>
          <a:prstGeom prst="rect">
            <a:avLst/>
          </a:prstGeom>
        </p:spPr>
        <p:txBody>
          <a:bodyPr wrap="square">
            <a:spAutoFit/>
          </a:bodyPr>
          <a:lstStyle/>
          <a:p>
            <a:r>
              <a:rPr lang="ar-SA" b="1" dirty="0" smtClean="0">
                <a:cs typeface="B Mitra" pitchFamily="2" charset="-78"/>
              </a:rPr>
              <a:t>اغلب مدیران در فهم جنبه های عملی مدیریت دانش با چالش های مختلفی روبرو هستند . این چالش ها از آن جهت به وقوع پیوسته که مدیران سنتی در گذشته دائما با منابع فیزیکی و ملموس سرو کار داشته اند و از سایر موارد غافل شده اند در زیر به مهمترین این چالش ها اشاره شده است</a:t>
            </a:r>
            <a:r>
              <a:rPr lang="en-US" b="1" dirty="0" smtClean="0">
                <a:cs typeface="B Mitra" pitchFamily="2" charset="-78"/>
              </a:rPr>
              <a:t> :</a:t>
            </a:r>
            <a:endParaRPr lang="en-US" b="1" dirty="0">
              <a:cs typeface="B Mitra" pitchFamily="2" charset="-78"/>
            </a:endParaRPr>
          </a:p>
        </p:txBody>
      </p:sp>
      <p:sp>
        <p:nvSpPr>
          <p:cNvPr id="6" name="Rectangle 5"/>
          <p:cNvSpPr/>
          <p:nvPr/>
        </p:nvSpPr>
        <p:spPr>
          <a:xfrm>
            <a:off x="4739130" y="3214686"/>
            <a:ext cx="3754554" cy="461665"/>
          </a:xfrm>
          <a:prstGeom prst="rect">
            <a:avLst/>
          </a:prstGeom>
        </p:spPr>
        <p:txBody>
          <a:bodyPr wrap="none">
            <a:spAutoFit/>
          </a:bodyPr>
          <a:lstStyle/>
          <a:p>
            <a:pPr>
              <a:buFont typeface="Arial" pitchFamily="34" charset="0"/>
              <a:buChar char="•"/>
            </a:pPr>
            <a:r>
              <a:rPr lang="ar-SA" b="1" dirty="0" smtClean="0">
                <a:solidFill>
                  <a:srgbClr val="FF0000"/>
                </a:solidFill>
                <a:cs typeface="B Mitra" pitchFamily="2" charset="-78"/>
              </a:rPr>
              <a:t>چالش راهبرد تجارت و تکنولوژی</a:t>
            </a:r>
            <a:r>
              <a:rPr lang="en-US" b="1" dirty="0" smtClean="0">
                <a:solidFill>
                  <a:srgbClr val="FF0000"/>
                </a:solidFill>
                <a:cs typeface="B Mitra" pitchFamily="2" charset="-78"/>
              </a:rPr>
              <a:t> </a:t>
            </a:r>
            <a:endParaRPr lang="en-US" b="1" dirty="0">
              <a:solidFill>
                <a:srgbClr val="FF0000"/>
              </a:solidFill>
              <a:cs typeface="B Mitra" pitchFamily="2" charset="-78"/>
            </a:endParaRPr>
          </a:p>
        </p:txBody>
      </p:sp>
      <p:sp>
        <p:nvSpPr>
          <p:cNvPr id="7" name="Rectangle 6"/>
          <p:cNvSpPr/>
          <p:nvPr/>
        </p:nvSpPr>
        <p:spPr>
          <a:xfrm>
            <a:off x="5944865" y="3857628"/>
            <a:ext cx="2601994" cy="461665"/>
          </a:xfrm>
          <a:prstGeom prst="rect">
            <a:avLst/>
          </a:prstGeom>
        </p:spPr>
        <p:txBody>
          <a:bodyPr wrap="none">
            <a:spAutoFit/>
          </a:bodyPr>
          <a:lstStyle/>
          <a:p>
            <a:pPr>
              <a:buFont typeface="Arial" pitchFamily="34" charset="0"/>
              <a:buChar char="•"/>
            </a:pPr>
            <a:r>
              <a:rPr lang="ar-SA" b="1" dirty="0" smtClean="0">
                <a:solidFill>
                  <a:srgbClr val="FF0000"/>
                </a:solidFill>
                <a:cs typeface="B Mitra" pitchFamily="2" charset="-78"/>
              </a:rPr>
              <a:t>چالش کنترل سازمانی </a:t>
            </a:r>
            <a:endParaRPr lang="en-US" b="1" dirty="0">
              <a:solidFill>
                <a:srgbClr val="FF0000"/>
              </a:solidFill>
              <a:cs typeface="B Mitra" pitchFamily="2" charset="-78"/>
            </a:endParaRPr>
          </a:p>
        </p:txBody>
      </p:sp>
      <p:sp>
        <p:nvSpPr>
          <p:cNvPr id="8" name="Rectangle 7"/>
          <p:cNvSpPr/>
          <p:nvPr/>
        </p:nvSpPr>
        <p:spPr>
          <a:xfrm>
            <a:off x="5803592" y="4500570"/>
            <a:ext cx="2746265" cy="461665"/>
          </a:xfrm>
          <a:prstGeom prst="rect">
            <a:avLst/>
          </a:prstGeom>
        </p:spPr>
        <p:txBody>
          <a:bodyPr wrap="none">
            <a:spAutoFit/>
          </a:bodyPr>
          <a:lstStyle/>
          <a:p>
            <a:pPr>
              <a:buFont typeface="Arial" pitchFamily="34" charset="0"/>
              <a:buChar char="•"/>
            </a:pPr>
            <a:r>
              <a:rPr lang="ar-SA" b="1" dirty="0" smtClean="0">
                <a:solidFill>
                  <a:srgbClr val="FF0000"/>
                </a:solidFill>
                <a:cs typeface="B Mitra" pitchFamily="2" charset="-78"/>
              </a:rPr>
              <a:t>چالش فرهنگ سازمانی</a:t>
            </a:r>
            <a:r>
              <a:rPr lang="en-US" b="1" dirty="0" smtClean="0">
                <a:solidFill>
                  <a:srgbClr val="FF0000"/>
                </a:solidFill>
                <a:cs typeface="B Mitra" pitchFamily="2" charset="-78"/>
              </a:rPr>
              <a:t> </a:t>
            </a:r>
            <a:endParaRPr lang="en-US" b="1" dirty="0">
              <a:solidFill>
                <a:srgbClr val="FF0000"/>
              </a:solidFill>
              <a:cs typeface="B Mitra" pitchFamily="2" charset="-78"/>
            </a:endParaRPr>
          </a:p>
        </p:txBody>
      </p:sp>
      <p:sp>
        <p:nvSpPr>
          <p:cNvPr id="9" name="Rectangle 8"/>
          <p:cNvSpPr/>
          <p:nvPr/>
        </p:nvSpPr>
        <p:spPr>
          <a:xfrm>
            <a:off x="5790767" y="5072074"/>
            <a:ext cx="2728632" cy="461665"/>
          </a:xfrm>
          <a:prstGeom prst="rect">
            <a:avLst/>
          </a:prstGeom>
        </p:spPr>
        <p:txBody>
          <a:bodyPr wrap="none">
            <a:spAutoFit/>
          </a:bodyPr>
          <a:lstStyle/>
          <a:p>
            <a:pPr>
              <a:buFont typeface="Arial" pitchFamily="34" charset="0"/>
              <a:buChar char="•"/>
            </a:pPr>
            <a:r>
              <a:rPr lang="ar-SA" b="1" dirty="0" smtClean="0">
                <a:solidFill>
                  <a:srgbClr val="FF0000"/>
                </a:solidFill>
                <a:cs typeface="B Mitra" pitchFamily="2" charset="-78"/>
              </a:rPr>
              <a:t>چالش ساختار سازمانی </a:t>
            </a:r>
            <a:endParaRPr lang="en-US" b="1" dirty="0">
              <a:solidFill>
                <a:srgbClr val="FF0000"/>
              </a:solidFill>
              <a:cs typeface="B Mitra" pitchFamily="2" charset="-78"/>
            </a:endParaRPr>
          </a:p>
        </p:txBody>
      </p:sp>
      <p:sp>
        <p:nvSpPr>
          <p:cNvPr id="10" name="Rectangle 9"/>
          <p:cNvSpPr/>
          <p:nvPr/>
        </p:nvSpPr>
        <p:spPr>
          <a:xfrm>
            <a:off x="4989128" y="5643578"/>
            <a:ext cx="3517310" cy="461665"/>
          </a:xfrm>
          <a:prstGeom prst="rect">
            <a:avLst/>
          </a:prstGeom>
        </p:spPr>
        <p:txBody>
          <a:bodyPr wrap="none">
            <a:spAutoFit/>
          </a:bodyPr>
          <a:lstStyle/>
          <a:p>
            <a:pPr>
              <a:buFont typeface="Arial" pitchFamily="34" charset="0"/>
              <a:buChar char="•"/>
            </a:pPr>
            <a:r>
              <a:rPr lang="ar-SA" b="1" dirty="0" smtClean="0">
                <a:solidFill>
                  <a:srgbClr val="FF0000"/>
                </a:solidFill>
                <a:cs typeface="B Mitra" pitchFamily="2" charset="-78"/>
              </a:rPr>
              <a:t>ابهام در سیستم های انگیزشی</a:t>
            </a:r>
            <a:r>
              <a:rPr lang="en-US" b="1" dirty="0" smtClean="0">
                <a:solidFill>
                  <a:srgbClr val="FF0000"/>
                </a:solidFill>
                <a:cs typeface="B Mitra" pitchFamily="2" charset="-78"/>
              </a:rPr>
              <a:t> </a:t>
            </a:r>
            <a:endParaRPr lang="en-US" b="1" dirty="0">
              <a:solidFill>
                <a:srgbClr val="FF0000"/>
              </a:solidFill>
              <a:cs typeface="B Mitra" pitchFamily="2" charset="-78"/>
            </a:endParaRPr>
          </a:p>
        </p:txBody>
      </p:sp>
    </p:spTree>
  </p:cSld>
  <p:clrMapOvr>
    <a:masterClrMapping/>
  </p:clrMapOvr>
  <p:transition>
    <p:wipe dir="d"/>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00240"/>
            <a:ext cx="8929718" cy="4401205"/>
          </a:xfrm>
          <a:prstGeom prst="rect">
            <a:avLst/>
          </a:prstGeom>
        </p:spPr>
        <p:txBody>
          <a:bodyPr wrap="square">
            <a:spAutoFit/>
          </a:bodyPr>
          <a:lstStyle/>
          <a:p>
            <a:r>
              <a:rPr lang="ar-SA" sz="3200" b="1" dirty="0" smtClean="0">
                <a:cs typeface="B Mitra" pitchFamily="2" charset="-78"/>
              </a:rPr>
              <a:t>نكته اساس</a:t>
            </a:r>
            <a:r>
              <a:rPr lang="fa-IR" sz="3200" b="1" dirty="0" smtClean="0">
                <a:cs typeface="B Mitra" pitchFamily="2" charset="-78"/>
              </a:rPr>
              <a:t>ی</a:t>
            </a:r>
            <a:r>
              <a:rPr lang="ar-SA" sz="3200" b="1" dirty="0" smtClean="0">
                <a:cs typeface="B Mitra" pitchFamily="2" charset="-78"/>
              </a:rPr>
              <a:t> پشت پرده مديريت دانش اين است كه بهبود تمام عوامل منجر به موفقيت يك سازمان، مثل خلاقيت سازمان</a:t>
            </a:r>
            <a:r>
              <a:rPr lang="fa-IR" sz="3200" b="1" dirty="0" smtClean="0">
                <a:cs typeface="B Mitra" pitchFamily="2" charset="-78"/>
              </a:rPr>
              <a:t>ی</a:t>
            </a:r>
            <a:r>
              <a:rPr lang="ar-SA" sz="3200" b="1" dirty="0" smtClean="0">
                <a:cs typeface="B Mitra" pitchFamily="2" charset="-78"/>
              </a:rPr>
              <a:t>، كيفيت محصولات و خدمات، در گرو دسترس‌پذير</a:t>
            </a:r>
            <a:r>
              <a:rPr lang="fa-IR" sz="3200" b="1" dirty="0" smtClean="0">
                <a:cs typeface="B Mitra" pitchFamily="2" charset="-78"/>
              </a:rPr>
              <a:t>ی</a:t>
            </a:r>
            <a:r>
              <a:rPr lang="ar-SA" sz="3200" b="1" dirty="0" smtClean="0">
                <a:cs typeface="B Mitra" pitchFamily="2" charset="-78"/>
              </a:rPr>
              <a:t> و استفاده كارامد از دانش برتر و بهتر است</a:t>
            </a:r>
            <a:r>
              <a:rPr lang="en-US" sz="3200" b="1" dirty="0" smtClean="0">
                <a:cs typeface="B Mitra" pitchFamily="2" charset="-78"/>
              </a:rPr>
              <a:t>.</a:t>
            </a:r>
            <a:br>
              <a:rPr lang="en-US" sz="3200" b="1" dirty="0" smtClean="0">
                <a:cs typeface="B Mitra" pitchFamily="2" charset="-78"/>
              </a:rPr>
            </a:br>
            <a:r>
              <a:rPr lang="ar-SA" sz="3200" b="1" dirty="0" smtClean="0">
                <a:cs typeface="B Mitra" pitchFamily="2" charset="-78"/>
              </a:rPr>
              <a:t>مسلماً تا چند سال آت</a:t>
            </a:r>
            <a:r>
              <a:rPr lang="fa-IR" sz="3200" b="1" dirty="0" smtClean="0">
                <a:cs typeface="B Mitra" pitchFamily="2" charset="-78"/>
              </a:rPr>
              <a:t>ی</a:t>
            </a:r>
            <a:r>
              <a:rPr lang="ar-SA" sz="3200" b="1" dirty="0" smtClean="0">
                <a:cs typeface="B Mitra" pitchFamily="2" charset="-78"/>
              </a:rPr>
              <a:t>، مقوله دانش به عنوان جزء جدايي‌ناپذير تمام</a:t>
            </a:r>
            <a:r>
              <a:rPr lang="fa-IR" sz="3200" b="1" dirty="0" smtClean="0">
                <a:cs typeface="B Mitra" pitchFamily="2" charset="-78"/>
              </a:rPr>
              <a:t>ی</a:t>
            </a:r>
            <a:r>
              <a:rPr lang="ar-SA" sz="3200" b="1" dirty="0" smtClean="0">
                <a:cs typeface="B Mitra" pitchFamily="2" charset="-78"/>
              </a:rPr>
              <a:t> مجموعه‌ها</a:t>
            </a:r>
            <a:r>
              <a:rPr lang="fa-IR" sz="3200" b="1" dirty="0" smtClean="0">
                <a:cs typeface="B Mitra" pitchFamily="2" charset="-78"/>
              </a:rPr>
              <a:t>ی </a:t>
            </a:r>
            <a:r>
              <a:rPr lang="ar-SA" sz="3200" b="1" dirty="0" smtClean="0">
                <a:cs typeface="B Mitra" pitchFamily="2" charset="-78"/>
              </a:rPr>
              <a:t>سازمان</a:t>
            </a:r>
            <a:r>
              <a:rPr lang="fa-IR" sz="3200" b="1" dirty="0" smtClean="0">
                <a:cs typeface="B Mitra" pitchFamily="2" charset="-78"/>
              </a:rPr>
              <a:t>ی</a:t>
            </a:r>
            <a:r>
              <a:rPr lang="ar-SA" sz="3200" b="1" dirty="0" smtClean="0">
                <a:cs typeface="B Mitra" pitchFamily="2" charset="-78"/>
              </a:rPr>
              <a:t> خواهد شد و سازمان‌ها</a:t>
            </a:r>
            <a:r>
              <a:rPr lang="fa-IR" sz="3200" b="1" dirty="0" smtClean="0">
                <a:cs typeface="B Mitra" pitchFamily="2" charset="-78"/>
              </a:rPr>
              <a:t>یی</a:t>
            </a:r>
            <a:r>
              <a:rPr lang="ar-SA" sz="3200" b="1" dirty="0" smtClean="0">
                <a:cs typeface="B Mitra" pitchFamily="2" charset="-78"/>
              </a:rPr>
              <a:t> در اين زمينه موفق خواهند بود كه زيرساخت‌ها</a:t>
            </a:r>
            <a:r>
              <a:rPr lang="fa-IR" sz="3200" b="1" dirty="0" smtClean="0">
                <a:cs typeface="B Mitra" pitchFamily="2" charset="-78"/>
              </a:rPr>
              <a:t>ی</a:t>
            </a:r>
            <a:r>
              <a:rPr lang="ar-SA" sz="3200" b="1" dirty="0" smtClean="0">
                <a:cs typeface="B Mitra" pitchFamily="2" charset="-78"/>
              </a:rPr>
              <a:t> لازم برا</a:t>
            </a:r>
            <a:r>
              <a:rPr lang="fa-IR" sz="3200" b="1" dirty="0" smtClean="0">
                <a:cs typeface="B Mitra" pitchFamily="2" charset="-78"/>
              </a:rPr>
              <a:t>ی</a:t>
            </a:r>
            <a:r>
              <a:rPr lang="ar-SA" sz="3200" b="1" dirty="0" smtClean="0">
                <a:cs typeface="B Mitra" pitchFamily="2" charset="-78"/>
              </a:rPr>
              <a:t> پياده‌ساز</a:t>
            </a:r>
            <a:r>
              <a:rPr lang="fa-IR" sz="3200" b="1" dirty="0" smtClean="0">
                <a:cs typeface="B Mitra" pitchFamily="2" charset="-78"/>
              </a:rPr>
              <a:t>ی</a:t>
            </a:r>
            <a:r>
              <a:rPr lang="ar-SA" sz="3200" b="1" dirty="0" smtClean="0">
                <a:cs typeface="B Mitra" pitchFamily="2" charset="-78"/>
              </a:rPr>
              <a:t> آن را فراهم كرده و چارچوب مناسب آن را طراح</a:t>
            </a:r>
            <a:r>
              <a:rPr lang="fa-IR" sz="3200" b="1" dirty="0" smtClean="0">
                <a:cs typeface="B Mitra" pitchFamily="2" charset="-78"/>
              </a:rPr>
              <a:t>ی</a:t>
            </a:r>
            <a:r>
              <a:rPr lang="ar-SA" sz="3200" b="1" dirty="0" smtClean="0">
                <a:cs typeface="B Mitra" pitchFamily="2" charset="-78"/>
              </a:rPr>
              <a:t> كنند</a:t>
            </a:r>
            <a:r>
              <a:rPr lang="en-US" b="1" dirty="0" smtClean="0">
                <a:cs typeface="B Mitra" pitchFamily="2" charset="-78"/>
              </a:rPr>
              <a:t>.</a:t>
            </a:r>
            <a:br>
              <a:rPr lang="en-US" b="1" dirty="0" smtClean="0">
                <a:cs typeface="B Mitra" pitchFamily="2" charset="-78"/>
              </a:rPr>
            </a:br>
            <a:endParaRPr lang="en-US" b="1" dirty="0">
              <a:cs typeface="B Mitra" pitchFamily="2" charset="-78"/>
            </a:endParaRPr>
          </a:p>
        </p:txBody>
      </p:sp>
      <p:sp>
        <p:nvSpPr>
          <p:cNvPr id="3" name="Rectangle 2" descr="Recycled paper"/>
          <p:cNvSpPr txBox="1">
            <a:spLocks noChangeArrowheads="1"/>
          </p:cNvSpPr>
          <p:nvPr/>
        </p:nvSpPr>
        <p:spPr bwMode="auto">
          <a:xfrm>
            <a:off x="0" y="0"/>
            <a:ext cx="9144000" cy="857232"/>
          </a:xfrm>
          <a:prstGeom prst="rect">
            <a:avLst/>
          </a:prstGeom>
          <a:blipFill dpi="0" rotWithShape="0">
            <a:blip r:embed="rId2"/>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pPr lvl="0" algn="ctr" fontAlgn="auto">
              <a:spcAft>
                <a:spcPts val="0"/>
              </a:spcAft>
              <a:defRPr/>
            </a:pPr>
            <a:r>
              <a:rPr lang="fa-IR" sz="4000" b="1" kern="0" dirty="0" smtClean="0">
                <a:solidFill>
                  <a:schemeClr val="tx2"/>
                </a:solidFill>
                <a:cs typeface="B Mitra" pitchFamily="2" charset="-78"/>
              </a:rPr>
              <a:t>نتیجه</a:t>
            </a:r>
            <a:endParaRPr lang="en-US" sz="4000" b="1" kern="0" dirty="0">
              <a:solidFill>
                <a:schemeClr val="tx2"/>
              </a:solidFill>
              <a:cs typeface="B Mitra" pitchFamily="2" charset="-78"/>
            </a:endParaRPr>
          </a:p>
        </p:txBody>
      </p:sp>
    </p:spTree>
  </p:cSld>
  <p:clrMapOvr>
    <a:masterClrMapping/>
  </p:clrMapOvr>
  <p:transition>
    <p:dissolv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600200"/>
            <a:ext cx="8229600" cy="4525963"/>
          </a:xfrm>
          <a:prstGeom prst="rect">
            <a:avLst/>
          </a:prstGeom>
        </p:spPr>
        <p:txBody>
          <a:bodyPr/>
          <a:lstStyle/>
          <a:p>
            <a:pPr marL="342900" marR="0" lvl="0" indent="-342900" algn="r" defTabSz="914400" rtl="0" eaLnBrk="1" fontAlgn="auto" latinLnBrk="0" hangingPunct="1">
              <a:lnSpc>
                <a:spcPct val="90000"/>
              </a:lnSpc>
              <a:spcBef>
                <a:spcPct val="20000"/>
              </a:spcBef>
              <a:spcAft>
                <a:spcPts val="0"/>
              </a:spcAft>
              <a:buClrTx/>
              <a:buSzTx/>
              <a:buFont typeface="Wingdings" pitchFamily="2" charset="2"/>
              <a:buNone/>
              <a:tabLst/>
              <a:defRPr/>
            </a:pPr>
            <a:r>
              <a:rPr kumimoji="0" lang="fa-IR" sz="2800" b="1" i="0" u="none" strike="noStrike" kern="1200" cap="none" spc="0" normalizeH="0" baseline="0" noProof="0" dirty="0" smtClean="0">
                <a:ln>
                  <a:noFill/>
                </a:ln>
                <a:solidFill>
                  <a:schemeClr val="tx1"/>
                </a:solidFill>
                <a:effectLst/>
                <a:uLnTx/>
                <a:uFillTx/>
                <a:latin typeface="+mn-lt"/>
                <a:ea typeface="+mn-ea"/>
                <a:cs typeface="B Mitra" pitchFamily="2" charset="-78"/>
              </a:rPr>
              <a:t>	براي كمك به سازمانها، براي تدوين يك چشم انداز و تعيين جايگاه خود و مسير حركت درآينده، تدوين برنامه استراتژيك لازم است. فرآيند برنامه ريزي استراتژيك يك پيام مهم و </a:t>
            </a:r>
            <a:endParaRPr kumimoji="0" lang="en-GB" sz="2800" b="1" i="0" u="none" strike="noStrike" kern="120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r" defTabSz="914400" rtl="0" eaLnBrk="1" fontAlgn="auto" latinLnBrk="0" hangingPunct="1">
              <a:lnSpc>
                <a:spcPct val="90000"/>
              </a:lnSpc>
              <a:spcBef>
                <a:spcPct val="20000"/>
              </a:spcBef>
              <a:spcAft>
                <a:spcPts val="0"/>
              </a:spcAft>
              <a:buClrTx/>
              <a:buSzTx/>
              <a:buFont typeface="Wingdings" pitchFamily="2" charset="2"/>
              <a:buNone/>
              <a:tabLst/>
              <a:defRPr/>
            </a:pPr>
            <a:r>
              <a:rPr kumimoji="0" lang="fa-IR" sz="2800" b="1" i="0" u="none" strike="noStrike" kern="1200" cap="none" spc="0" normalizeH="0" baseline="0" noProof="0" dirty="0" smtClean="0">
                <a:ln>
                  <a:noFill/>
                </a:ln>
                <a:solidFill>
                  <a:schemeClr val="tx1"/>
                </a:solidFill>
                <a:effectLst/>
                <a:uLnTx/>
                <a:uFillTx/>
                <a:latin typeface="+mn-lt"/>
                <a:ea typeface="+mn-ea"/>
                <a:cs typeface="B Mitra" pitchFamily="2" charset="-78"/>
              </a:rPr>
              <a:t>اثرگذار دارد و آن اين است:</a:t>
            </a:r>
          </a:p>
          <a:p>
            <a:pPr marL="342900" marR="0" lvl="0" indent="-342900" defTabSz="914400" rtl="0" eaLnBrk="1" fontAlgn="auto" latinLnBrk="0" hangingPunct="1">
              <a:lnSpc>
                <a:spcPct val="90000"/>
              </a:lnSpc>
              <a:spcBef>
                <a:spcPct val="20000"/>
              </a:spcBef>
              <a:spcAft>
                <a:spcPts val="0"/>
              </a:spcAft>
              <a:buClrTx/>
              <a:buSzTx/>
              <a:buFont typeface="Wingdings" pitchFamily="2" charset="2"/>
              <a:buNone/>
              <a:tabLst/>
              <a:defRPr/>
            </a:pPr>
            <a:r>
              <a:rPr kumimoji="0" lang="fa-IR" sz="2800" b="1" i="0" u="none" strike="noStrike" kern="1200" cap="none" spc="0" normalizeH="0" baseline="0" noProof="0" dirty="0" smtClean="0">
                <a:ln>
                  <a:noFill/>
                </a:ln>
                <a:solidFill>
                  <a:schemeClr val="tx1"/>
                </a:solidFill>
                <a:effectLst/>
                <a:uLnTx/>
                <a:uFillTx/>
                <a:latin typeface="+mn-lt"/>
                <a:ea typeface="+mn-ea"/>
                <a:cs typeface="B Mitra" pitchFamily="2" charset="-78"/>
              </a:rPr>
              <a:t>	”تنها چيزي كه براي شروع نياز داريم يك روياست، رويايي كه بتواند ما را در بهتر از گذشته بودن ياري دهد. تنها چيزي كه بايد در وجودمان داشته باشيم باور است، باوري كه تضمين كند رويايمان به واقعيت خواهد رسيد. تنها چيزي كه بايد انجام دهيم عمل است و زمان همين حال است.“</a:t>
            </a:r>
            <a:endParaRPr kumimoji="0" lang="en-US" sz="2800" b="1" i="0" u="none" strike="noStrike" kern="1200" cap="none" spc="0" normalizeH="0" baseline="0" noProof="0" dirty="0">
              <a:ln>
                <a:noFill/>
              </a:ln>
              <a:solidFill>
                <a:schemeClr val="tx1"/>
              </a:solidFill>
              <a:effectLst/>
              <a:uLnTx/>
              <a:uFillTx/>
              <a:latin typeface="+mn-lt"/>
              <a:ea typeface="+mn-ea"/>
              <a:cs typeface="B Mitra" pitchFamily="2" charset="-78"/>
            </a:endParaRPr>
          </a:p>
        </p:txBody>
      </p:sp>
      <p:sp>
        <p:nvSpPr>
          <p:cNvPr id="3" name="Rectangle 2" descr="Recycled paper"/>
          <p:cNvSpPr txBox="1">
            <a:spLocks noChangeArrowheads="1"/>
          </p:cNvSpPr>
          <p:nvPr/>
        </p:nvSpPr>
        <p:spPr bwMode="auto">
          <a:xfrm>
            <a:off x="0" y="0"/>
            <a:ext cx="9144000" cy="857232"/>
          </a:xfrm>
          <a:prstGeom prst="rect">
            <a:avLst/>
          </a:prstGeom>
          <a:blipFill dpi="0" rotWithShape="0">
            <a:blip r:embed="rId2"/>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pPr lvl="0" algn="ctr" rtl="0" eaLnBrk="1" fontAlgn="auto" hangingPunct="1">
              <a:spcAft>
                <a:spcPts val="0"/>
              </a:spcAft>
              <a:defRPr/>
            </a:pPr>
            <a:r>
              <a:rPr lang="fa-IR" sz="4000" b="1" dirty="0" smtClean="0">
                <a:cs typeface="B Mitra" pitchFamily="2" charset="-78"/>
              </a:rPr>
              <a:t>برنامه ریزی استراتژیک</a:t>
            </a:r>
            <a:endParaRPr lang="en-US" sz="4000" b="1" dirty="0">
              <a:cs typeface="B Mitra" pitchFamily="2" charset="-78"/>
            </a:endParaRPr>
          </a:p>
        </p:txBody>
      </p:sp>
      <p:sp>
        <p:nvSpPr>
          <p:cNvPr id="4" name="Rectangle 2"/>
          <p:cNvSpPr txBox="1">
            <a:spLocks noRot="1" noChangeArrowheads="1"/>
          </p:cNvSpPr>
          <p:nvPr/>
        </p:nvSpPr>
        <p:spPr>
          <a:xfrm>
            <a:off x="428596" y="1142984"/>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B Nazanin" pitchFamily="2" charset="-78"/>
            </a:endParaRPr>
          </a:p>
        </p:txBody>
      </p:sp>
    </p:spTree>
  </p:cSld>
  <p:clrMapOvr>
    <a:masterClrMapping/>
  </p:clrMapOvr>
  <p:transition>
    <p:wip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descr="Recycled paper"/>
          <p:cNvSpPr txBox="1">
            <a:spLocks noChangeArrowheads="1"/>
          </p:cNvSpPr>
          <p:nvPr/>
        </p:nvSpPr>
        <p:spPr bwMode="auto">
          <a:xfrm>
            <a:off x="0" y="0"/>
            <a:ext cx="9144000" cy="857232"/>
          </a:xfrm>
          <a:prstGeom prst="rect">
            <a:avLst/>
          </a:prstGeom>
          <a:blipFill dpi="0" rotWithShape="0">
            <a:blip r:embed="rId2"/>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pPr lvl="0" algn="ctr" rtl="0" eaLnBrk="1" fontAlgn="auto" hangingPunct="1">
              <a:spcAft>
                <a:spcPts val="0"/>
              </a:spcAft>
              <a:defRPr/>
            </a:pPr>
            <a:r>
              <a:rPr lang="fa-IR" sz="4000" b="1" dirty="0" smtClean="0">
                <a:cs typeface="B Mitra" pitchFamily="2" charset="-78"/>
              </a:rPr>
              <a:t>برنامه ریزی استراتژیک</a:t>
            </a:r>
            <a:endParaRPr lang="en-US" sz="4000" b="1" dirty="0">
              <a:cs typeface="B Mitra" pitchFamily="2" charset="-78"/>
            </a:endParaRPr>
          </a:p>
        </p:txBody>
      </p:sp>
      <p:sp>
        <p:nvSpPr>
          <p:cNvPr id="3" name="Rectangle 3"/>
          <p:cNvSpPr txBox="1">
            <a:spLocks noChangeArrowheads="1"/>
          </p:cNvSpPr>
          <p:nvPr/>
        </p:nvSpPr>
        <p:spPr>
          <a:xfrm>
            <a:off x="457200" y="1600200"/>
            <a:ext cx="8229600" cy="4525963"/>
          </a:xfrm>
          <a:prstGeom prst="rect">
            <a:avLst/>
          </a:prstGeom>
        </p:spPr>
        <p:txBody>
          <a:bodyPr/>
          <a:lstStyle/>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000" b="1" i="0" u="none" strike="noStrike" kern="1200" cap="none" spc="0" normalizeH="0" baseline="0" noProof="0" dirty="0" smtClean="0">
                <a:ln>
                  <a:noFill/>
                </a:ln>
                <a:solidFill>
                  <a:schemeClr val="tx1"/>
                </a:solidFill>
                <a:effectLst/>
                <a:uLnTx/>
                <a:uFillTx/>
                <a:latin typeface="+mn-lt"/>
                <a:ea typeface="+mn-ea"/>
                <a:cs typeface="B Mitra" pitchFamily="2" charset="-78"/>
              </a:rPr>
              <a:t>تعريف استراتژي: ( </a:t>
            </a:r>
            <a:r>
              <a:rPr kumimoji="0" lang="en-US" sz="2000" b="1" i="0" u="none" strike="noStrike" kern="1200" cap="none" spc="0" normalizeH="0" baseline="0" noProof="0" dirty="0" smtClean="0">
                <a:ln>
                  <a:noFill/>
                </a:ln>
                <a:solidFill>
                  <a:schemeClr val="tx1"/>
                </a:solidFill>
                <a:effectLst/>
                <a:uLnTx/>
                <a:uFillTx/>
                <a:latin typeface="+mn-lt"/>
                <a:ea typeface="+mn-ea"/>
                <a:cs typeface="B Mitra" pitchFamily="2" charset="-78"/>
              </a:rPr>
              <a:t>Strategy</a:t>
            </a:r>
            <a:r>
              <a:rPr kumimoji="0" lang="fa-IR" sz="2000" b="1" i="0" u="none" strike="noStrike" kern="1200" cap="none" spc="0" normalizeH="0" baseline="0" noProof="0" dirty="0" smtClean="0">
                <a:ln>
                  <a:noFill/>
                </a:ln>
                <a:solidFill>
                  <a:schemeClr val="tx1"/>
                </a:solidFill>
                <a:effectLst/>
                <a:uLnTx/>
                <a:uFillTx/>
                <a:latin typeface="+mn-lt"/>
                <a:ea typeface="+mn-ea"/>
                <a:cs typeface="B Mitra" pitchFamily="2" charset="-78"/>
              </a:rPr>
              <a:t> )</a:t>
            </a:r>
            <a:endParaRPr kumimoji="0" lang="fa-IR" sz="2000" b="0" i="0" u="none" strike="noStrike" kern="120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000" b="0" i="0" u="none" strike="noStrike" kern="1200" cap="none" spc="0" normalizeH="0" baseline="0" noProof="0" dirty="0" smtClean="0">
                <a:ln>
                  <a:noFill/>
                </a:ln>
                <a:solidFill>
                  <a:schemeClr val="tx1"/>
                </a:solidFill>
                <a:effectLst/>
                <a:uLnTx/>
                <a:uFillTx/>
                <a:latin typeface="+mn-lt"/>
                <a:ea typeface="+mn-ea"/>
                <a:cs typeface="B Mitra" pitchFamily="2" charset="-78"/>
              </a:rPr>
              <a:t>	استراتژی مفهومی نظامی دارد و ”نقشه یا طرحی برای عمل“ ترجمه شده است. بنا به تعریف استراتژی برنامه، الگوي رفتاري، سياست يا تصميمي است كه سمت و سوي ديدگاهها و جهت حركت سازمان را نشان مي دهد و به معني راهبرد مي باشد.</a:t>
            </a:r>
            <a:endParaRPr kumimoji="0" lang="fa-IR" sz="2000" b="1" i="1" u="sng" strike="noStrike" kern="120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000" b="1" i="1" u="none" strike="noStrike" kern="1200" cap="none" spc="0" normalizeH="0" baseline="0" noProof="0" dirty="0" smtClean="0">
                <a:ln>
                  <a:noFill/>
                </a:ln>
                <a:solidFill>
                  <a:schemeClr val="tx1"/>
                </a:solidFill>
                <a:effectLst/>
                <a:uLnTx/>
                <a:uFillTx/>
                <a:latin typeface="+mn-lt"/>
                <a:ea typeface="+mn-ea"/>
                <a:cs typeface="B Mitra" pitchFamily="2" charset="-78"/>
              </a:rPr>
              <a:t> تعريف برنامه ريزي استراتژيك:   </a:t>
            </a:r>
            <a:r>
              <a:rPr kumimoji="0" lang="en-US" sz="2000" b="1" i="1" u="none" strike="noStrike" kern="1200" cap="none" spc="0" normalizeH="0" baseline="0" noProof="0" dirty="0" smtClean="0">
                <a:ln>
                  <a:noFill/>
                </a:ln>
                <a:solidFill>
                  <a:schemeClr val="tx1"/>
                </a:solidFill>
                <a:effectLst/>
                <a:uLnTx/>
                <a:uFillTx/>
                <a:latin typeface="+mn-lt"/>
                <a:ea typeface="+mn-ea"/>
                <a:cs typeface="B Mitra" pitchFamily="2" charset="-78"/>
              </a:rPr>
              <a:t>  (Strategic  Planning )</a:t>
            </a:r>
            <a:endParaRPr kumimoji="0" lang="fa-IR" sz="2000" b="0" i="0" u="none" strike="noStrike" kern="120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000" b="0" i="0" u="none" strike="noStrike" kern="1200" cap="none" spc="0" normalizeH="0" baseline="0" noProof="0" dirty="0" smtClean="0">
                <a:ln>
                  <a:noFill/>
                </a:ln>
                <a:solidFill>
                  <a:schemeClr val="tx1"/>
                </a:solidFill>
                <a:effectLst/>
                <a:uLnTx/>
                <a:uFillTx/>
                <a:latin typeface="+mn-lt"/>
                <a:ea typeface="+mn-ea"/>
                <a:cs typeface="B Mitra" pitchFamily="2" charset="-78"/>
              </a:rPr>
              <a:t>	فرآيند برنامه ريزي استراتژيك گونه اي از برنامه ريزي است كه در آن هدف، تعريف و تدوين </a:t>
            </a: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000" b="0" i="0" u="none" strike="noStrike" kern="1200" cap="none" spc="0" normalizeH="0" baseline="0" noProof="0" dirty="0" smtClean="0">
                <a:ln>
                  <a:noFill/>
                </a:ln>
                <a:solidFill>
                  <a:schemeClr val="tx1"/>
                </a:solidFill>
                <a:effectLst/>
                <a:uLnTx/>
                <a:uFillTx/>
                <a:latin typeface="+mn-lt"/>
                <a:ea typeface="+mn-ea"/>
                <a:cs typeface="B Mitra" pitchFamily="2" charset="-78"/>
              </a:rPr>
              <a:t>	استراتژي مطرح است. </a:t>
            </a:r>
            <a:endParaRPr kumimoji="0" lang="fa-IR" sz="2000" b="1" i="1" u="sng" strike="noStrike" kern="120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000" b="1" i="1" u="none" strike="noStrike" kern="1200" cap="none" spc="0" normalizeH="0" baseline="0" noProof="0" dirty="0" smtClean="0">
                <a:ln>
                  <a:noFill/>
                </a:ln>
                <a:solidFill>
                  <a:schemeClr val="tx1"/>
                </a:solidFill>
                <a:effectLst/>
                <a:uLnTx/>
                <a:uFillTx/>
                <a:latin typeface="+mn-lt"/>
                <a:ea typeface="+mn-ea"/>
                <a:cs typeface="B Mitra" pitchFamily="2" charset="-78"/>
              </a:rPr>
              <a:t> دلايل بكارگيري برنامه ريزي استراتژيك:</a:t>
            </a:r>
            <a:endParaRPr kumimoji="0" lang="fa-IR" sz="2000" b="0" i="0" u="none" strike="noStrike" kern="120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000" b="0" i="0" u="none" strike="noStrike" kern="1200" cap="none" spc="0" normalizeH="0" baseline="0" noProof="0" dirty="0" smtClean="0">
                <a:ln>
                  <a:noFill/>
                </a:ln>
                <a:solidFill>
                  <a:schemeClr val="tx1"/>
                </a:solidFill>
                <a:effectLst/>
                <a:uLnTx/>
                <a:uFillTx/>
                <a:latin typeface="+mn-lt"/>
                <a:ea typeface="+mn-ea"/>
                <a:cs typeface="B Mitra" pitchFamily="2" charset="-78"/>
              </a:rPr>
              <a:t>	1- برنامه ريزي استراتژيك براي محيط هاي به شدت پيچيده و متغيير طراحي شده است.</a:t>
            </a: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000" b="0" i="0" u="none" strike="noStrike" kern="1200" cap="none" spc="0" normalizeH="0" baseline="0" noProof="0" dirty="0" smtClean="0">
                <a:ln>
                  <a:noFill/>
                </a:ln>
                <a:solidFill>
                  <a:schemeClr val="tx1"/>
                </a:solidFill>
                <a:effectLst/>
                <a:uLnTx/>
                <a:uFillTx/>
                <a:latin typeface="+mn-lt"/>
                <a:ea typeface="+mn-ea"/>
                <a:cs typeface="B Mitra" pitchFamily="2" charset="-78"/>
              </a:rPr>
              <a:t>	2- برنامه ريزي استراتژيك براي كسب نتيجه است و بخشي از مديريت نتيجه گرا را تشكيل مي دهد.</a:t>
            </a: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000" b="0" i="0" u="none" strike="noStrike" kern="1200" cap="none" spc="0" normalizeH="0" baseline="0" noProof="0" dirty="0" smtClean="0">
                <a:ln>
                  <a:noFill/>
                </a:ln>
                <a:solidFill>
                  <a:schemeClr val="tx1"/>
                </a:solidFill>
                <a:effectLst/>
                <a:uLnTx/>
                <a:uFillTx/>
                <a:latin typeface="+mn-lt"/>
                <a:ea typeface="+mn-ea"/>
                <a:cs typeface="B Mitra" pitchFamily="2" charset="-78"/>
              </a:rPr>
              <a:t>	3- يك ابزار اساسي براي اعمال مديريت است.</a:t>
            </a: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000" b="0" i="0" u="none" strike="noStrike" kern="1200" cap="none" spc="0" normalizeH="0" baseline="0" noProof="0" dirty="0" smtClean="0">
                <a:ln>
                  <a:noFill/>
                </a:ln>
                <a:solidFill>
                  <a:schemeClr val="tx1"/>
                </a:solidFill>
                <a:effectLst/>
                <a:uLnTx/>
                <a:uFillTx/>
                <a:latin typeface="+mn-lt"/>
                <a:ea typeface="+mn-ea"/>
                <a:cs typeface="B Mitra" pitchFamily="2" charset="-78"/>
              </a:rPr>
              <a:t>	4- برنامه ريزي استراتژيك خود را تطبيق مي دهد.</a:t>
            </a: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000" b="0" i="0" u="none" strike="noStrike" kern="1200" cap="none" spc="0" normalizeH="0" baseline="0" noProof="0" dirty="0" smtClean="0">
                <a:ln>
                  <a:noFill/>
                </a:ln>
                <a:solidFill>
                  <a:schemeClr val="tx1"/>
                </a:solidFill>
                <a:effectLst/>
                <a:uLnTx/>
                <a:uFillTx/>
                <a:latin typeface="+mn-lt"/>
                <a:ea typeface="+mn-ea"/>
                <a:cs typeface="B Mitra" pitchFamily="2" charset="-78"/>
              </a:rPr>
              <a:t>	5- براي پشتيباني مشتريان لازم است.</a:t>
            </a: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000" b="0" i="0" u="none" strike="noStrike" kern="1200" cap="none" spc="0" normalizeH="0" baseline="0" noProof="0" dirty="0" smtClean="0">
                <a:ln>
                  <a:noFill/>
                </a:ln>
                <a:solidFill>
                  <a:schemeClr val="tx1"/>
                </a:solidFill>
                <a:effectLst/>
                <a:uLnTx/>
                <a:uFillTx/>
                <a:latin typeface="+mn-lt"/>
                <a:ea typeface="+mn-ea"/>
                <a:cs typeface="B Mitra" pitchFamily="2" charset="-78"/>
              </a:rPr>
              <a:t>	6- برنامه ريزي استراتژيك ارتباطات را گسترش مي دهد.</a:t>
            </a:r>
            <a:r>
              <a:rPr kumimoji="0" lang="en-US" sz="2000" b="0" i="0" u="none" strike="noStrike" kern="1200" cap="none" spc="0" normalizeH="0" baseline="0" noProof="0" dirty="0" smtClean="0">
                <a:ln>
                  <a:noFill/>
                </a:ln>
                <a:solidFill>
                  <a:schemeClr val="tx1"/>
                </a:solidFill>
                <a:effectLst/>
                <a:uLnTx/>
                <a:uFillTx/>
                <a:latin typeface="+mn-lt"/>
                <a:ea typeface="+mn-ea"/>
                <a:cs typeface="B Mitra" pitchFamily="2" charset="-78"/>
              </a:rPr>
              <a:t> </a:t>
            </a:r>
            <a:endParaRPr kumimoji="0" lang="en-US" sz="2000" b="0" i="0" u="none" strike="noStrike" kern="1200" cap="none" spc="0" normalizeH="0" baseline="0" noProof="0" dirty="0">
              <a:ln>
                <a:noFill/>
              </a:ln>
              <a:solidFill>
                <a:schemeClr val="tx1"/>
              </a:solidFill>
              <a:effectLst/>
              <a:uLnTx/>
              <a:uFillTx/>
              <a:latin typeface="+mn-lt"/>
              <a:ea typeface="+mn-ea"/>
              <a:cs typeface="B Mitra" pitchFamily="2" charset="-78"/>
            </a:endParaRPr>
          </a:p>
        </p:txBody>
      </p:sp>
    </p:spTree>
  </p:cSld>
  <p:clrMapOvr>
    <a:masterClrMapping/>
  </p:clrMapOvr>
  <p:transition>
    <p:wip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descr="Recycled paper"/>
          <p:cNvSpPr txBox="1">
            <a:spLocks noChangeArrowheads="1"/>
          </p:cNvSpPr>
          <p:nvPr/>
        </p:nvSpPr>
        <p:spPr bwMode="auto">
          <a:xfrm>
            <a:off x="0" y="0"/>
            <a:ext cx="9144000" cy="857232"/>
          </a:xfrm>
          <a:prstGeom prst="rect">
            <a:avLst/>
          </a:prstGeom>
          <a:blipFill dpi="0" rotWithShape="0">
            <a:blip r:embed="rId2"/>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pPr lvl="0" algn="ctr" rtl="0" eaLnBrk="1" fontAlgn="auto" hangingPunct="1">
              <a:spcAft>
                <a:spcPts val="0"/>
              </a:spcAft>
              <a:defRPr/>
            </a:pPr>
            <a:r>
              <a:rPr lang="fa-IR" sz="4000" b="1" dirty="0" smtClean="0">
                <a:cs typeface="B Mitra" pitchFamily="2" charset="-78"/>
              </a:rPr>
              <a:t>برنامه ریزی استراتژیک</a:t>
            </a:r>
            <a:endParaRPr lang="en-US" sz="4000" b="1" dirty="0">
              <a:cs typeface="B Mitra" pitchFamily="2" charset="-78"/>
            </a:endParaRPr>
          </a:p>
        </p:txBody>
      </p:sp>
      <p:sp>
        <p:nvSpPr>
          <p:cNvPr id="3" name="Rectangle 3"/>
          <p:cNvSpPr txBox="1">
            <a:spLocks noChangeArrowheads="1"/>
          </p:cNvSpPr>
          <p:nvPr/>
        </p:nvSpPr>
        <p:spPr>
          <a:xfrm>
            <a:off x="457200" y="1600200"/>
            <a:ext cx="8229600" cy="4525963"/>
          </a:xfrm>
          <a:prstGeom prst="rect">
            <a:avLst/>
          </a:prstGeom>
        </p:spPr>
        <p:txBody>
          <a:bodyPr/>
          <a:lstStyle/>
          <a:p>
            <a:pPr marL="609600" marR="0" lvl="0" indent="-6096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000" b="1" i="1" u="none" strike="noStrike" kern="1200" cap="none" spc="0" normalizeH="0" baseline="0" noProof="0" dirty="0" smtClean="0">
                <a:ln>
                  <a:noFill/>
                </a:ln>
                <a:solidFill>
                  <a:schemeClr val="tx1"/>
                </a:solidFill>
                <a:effectLst/>
                <a:uLnTx/>
                <a:uFillTx/>
                <a:latin typeface="+mn-lt"/>
                <a:ea typeface="+mn-ea"/>
                <a:cs typeface="B Mitra" pitchFamily="2" charset="-78"/>
              </a:rPr>
              <a:t> اجزاي تشكيل دهنده و يا عوامل اجرا كننده فرآيند برنامه ريزي استراتژيك:</a:t>
            </a:r>
            <a:endParaRPr kumimoji="0" lang="fa-IR" sz="2000" b="1" i="0" u="none" strike="noStrike" kern="1200" cap="none" spc="0" normalizeH="0" baseline="0" noProof="0" dirty="0" smtClean="0">
              <a:ln>
                <a:noFill/>
              </a:ln>
              <a:solidFill>
                <a:schemeClr val="tx1"/>
              </a:solidFill>
              <a:effectLst/>
              <a:uLnTx/>
              <a:uFillTx/>
              <a:latin typeface="+mn-lt"/>
              <a:ea typeface="+mn-ea"/>
              <a:cs typeface="B Mitra" pitchFamily="2" charset="-78"/>
            </a:endParaRPr>
          </a:p>
          <a:p>
            <a:pPr marL="609600" marR="0" lvl="0" indent="-6096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000" b="1" i="0" u="none" strike="noStrike" kern="1200" cap="none" spc="0" normalizeH="0" baseline="0" noProof="0" dirty="0" smtClean="0">
                <a:ln>
                  <a:noFill/>
                </a:ln>
                <a:solidFill>
                  <a:schemeClr val="tx1"/>
                </a:solidFill>
                <a:effectLst/>
                <a:uLnTx/>
                <a:uFillTx/>
                <a:latin typeface="+mn-lt"/>
                <a:ea typeface="+mn-ea"/>
                <a:cs typeface="B Mitra" pitchFamily="2" charset="-78"/>
              </a:rPr>
              <a:t>1- كميته راهبري:</a:t>
            </a:r>
            <a:endParaRPr kumimoji="0" lang="fa-IR" sz="2000" b="0" i="0" u="none" strike="noStrike" kern="1200" cap="none" spc="0" normalizeH="0" baseline="0" noProof="0" dirty="0" smtClean="0">
              <a:ln>
                <a:noFill/>
              </a:ln>
              <a:solidFill>
                <a:schemeClr val="tx1"/>
              </a:solidFill>
              <a:effectLst/>
              <a:uLnTx/>
              <a:uFillTx/>
              <a:latin typeface="+mn-lt"/>
              <a:ea typeface="+mn-ea"/>
              <a:cs typeface="B Mitra" pitchFamily="2" charset="-78"/>
            </a:endParaRPr>
          </a:p>
          <a:p>
            <a:pPr marL="609600" marR="0" lvl="0" indent="-6096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000" b="0" i="0" u="none" strike="noStrike" kern="1200" cap="none" spc="0" normalizeH="0" baseline="0" noProof="0" dirty="0" smtClean="0">
                <a:ln>
                  <a:noFill/>
                </a:ln>
                <a:solidFill>
                  <a:schemeClr val="tx1"/>
                </a:solidFill>
                <a:effectLst/>
                <a:uLnTx/>
                <a:uFillTx/>
                <a:latin typeface="+mn-lt"/>
                <a:ea typeface="+mn-ea"/>
                <a:cs typeface="B Mitra" pitchFamily="2" charset="-78"/>
              </a:rPr>
              <a:t>	متشكل از مديران سطوح عالي سازمان مي باشد و تدوين و بازنگري چشم انداز مطلوب سازمان </a:t>
            </a:r>
            <a:r>
              <a:rPr kumimoji="0" lang="en-US" sz="2000" b="1" i="0" u="none" strike="noStrike" kern="1200" cap="none" spc="0" normalizeH="0" baseline="0" noProof="0" dirty="0" smtClean="0">
                <a:ln>
                  <a:noFill/>
                </a:ln>
                <a:solidFill>
                  <a:schemeClr val="tx1"/>
                </a:solidFill>
                <a:effectLst/>
                <a:uLnTx/>
                <a:uFillTx/>
                <a:latin typeface="+mn-lt"/>
                <a:ea typeface="+mn-ea"/>
                <a:cs typeface="B Mitra" pitchFamily="2" charset="-78"/>
              </a:rPr>
              <a:t>vision</a:t>
            </a:r>
            <a:r>
              <a:rPr kumimoji="0" lang="en-US" sz="2000" b="0" i="0" u="none" strike="noStrike" kern="1200" cap="none" spc="0" normalizeH="0" baseline="0" noProof="0" dirty="0" smtClean="0">
                <a:ln>
                  <a:noFill/>
                </a:ln>
                <a:solidFill>
                  <a:schemeClr val="tx1"/>
                </a:solidFill>
                <a:effectLst/>
                <a:uLnTx/>
                <a:uFillTx/>
                <a:latin typeface="+mn-lt"/>
                <a:ea typeface="+mn-ea"/>
                <a:cs typeface="B Mitra" pitchFamily="2" charset="-78"/>
              </a:rPr>
              <a:t>)</a:t>
            </a:r>
            <a:r>
              <a:rPr kumimoji="0" lang="fa-IR" sz="2000" b="0" i="0" u="none" strike="noStrike" kern="1200" cap="none" spc="0" normalizeH="0" baseline="0" noProof="0" dirty="0" smtClean="0">
                <a:ln>
                  <a:noFill/>
                </a:ln>
                <a:solidFill>
                  <a:schemeClr val="tx1"/>
                </a:solidFill>
                <a:effectLst/>
                <a:uLnTx/>
                <a:uFillTx/>
                <a:latin typeface="+mn-lt"/>
                <a:ea typeface="+mn-ea"/>
                <a:cs typeface="B Mitra" pitchFamily="2" charset="-78"/>
              </a:rPr>
              <a:t>)، ماموريت سازمان، ارزش ها، اهداف كلان و تصويب برنامه ها بر عهده اين كميته </a:t>
            </a:r>
            <a:br>
              <a:rPr kumimoji="0" lang="fa-IR" sz="2000" b="0" i="0" u="none" strike="noStrike" kern="1200" cap="none" spc="0" normalizeH="0" baseline="0" noProof="0" dirty="0" smtClean="0">
                <a:ln>
                  <a:noFill/>
                </a:ln>
                <a:solidFill>
                  <a:schemeClr val="tx1"/>
                </a:solidFill>
                <a:effectLst/>
                <a:uLnTx/>
                <a:uFillTx/>
                <a:latin typeface="+mn-lt"/>
                <a:ea typeface="+mn-ea"/>
                <a:cs typeface="B Mitra" pitchFamily="2" charset="-78"/>
              </a:rPr>
            </a:br>
            <a:r>
              <a:rPr kumimoji="0" lang="fa-IR" sz="2000" b="0" i="0" u="none" strike="noStrike" kern="1200" cap="none" spc="0" normalizeH="0" baseline="0" noProof="0" dirty="0" smtClean="0">
                <a:ln>
                  <a:noFill/>
                </a:ln>
                <a:solidFill>
                  <a:schemeClr val="tx1"/>
                </a:solidFill>
                <a:effectLst/>
                <a:uLnTx/>
                <a:uFillTx/>
                <a:latin typeface="+mn-lt"/>
                <a:ea typeface="+mn-ea"/>
                <a:cs typeface="B Mitra" pitchFamily="2" charset="-78"/>
              </a:rPr>
              <a:t>مي باشد.</a:t>
            </a:r>
            <a:endParaRPr kumimoji="0" lang="fa-IR" sz="2000" b="1" i="0" u="none" strike="noStrike" kern="1200" cap="none" spc="0" normalizeH="0" baseline="0" noProof="0" dirty="0" smtClean="0">
              <a:ln>
                <a:noFill/>
              </a:ln>
              <a:solidFill>
                <a:schemeClr val="tx1"/>
              </a:solidFill>
              <a:effectLst/>
              <a:uLnTx/>
              <a:uFillTx/>
              <a:latin typeface="+mn-lt"/>
              <a:ea typeface="+mn-ea"/>
              <a:cs typeface="B Mitra" pitchFamily="2" charset="-78"/>
            </a:endParaRPr>
          </a:p>
          <a:p>
            <a:pPr marL="609600" marR="0" lvl="0" indent="-6096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000" b="1" i="0" u="none" strike="noStrike" kern="1200" cap="none" spc="0" normalizeH="0" baseline="0" noProof="0" dirty="0" smtClean="0">
                <a:ln>
                  <a:noFill/>
                </a:ln>
                <a:solidFill>
                  <a:schemeClr val="tx1"/>
                </a:solidFill>
                <a:effectLst/>
                <a:uLnTx/>
                <a:uFillTx/>
                <a:latin typeface="+mn-lt"/>
                <a:ea typeface="+mn-ea"/>
                <a:cs typeface="B Mitra" pitchFamily="2" charset="-78"/>
              </a:rPr>
              <a:t>2- كميته برنامه ريزي استراتژيك:</a:t>
            </a:r>
            <a:endParaRPr kumimoji="0" lang="fa-IR" sz="2000" b="0" i="0" u="none" strike="noStrike" kern="1200" cap="none" spc="0" normalizeH="0" baseline="0" noProof="0" dirty="0" smtClean="0">
              <a:ln>
                <a:noFill/>
              </a:ln>
              <a:solidFill>
                <a:schemeClr val="tx1"/>
              </a:solidFill>
              <a:effectLst/>
              <a:uLnTx/>
              <a:uFillTx/>
              <a:latin typeface="+mn-lt"/>
              <a:ea typeface="+mn-ea"/>
              <a:cs typeface="B Mitra" pitchFamily="2" charset="-78"/>
            </a:endParaRPr>
          </a:p>
          <a:p>
            <a:pPr marL="609600" marR="0" lvl="0" indent="-6096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000" b="0" i="0" u="none" strike="noStrike" kern="1200" cap="none" spc="0" normalizeH="0" baseline="0" noProof="0" dirty="0" smtClean="0">
                <a:ln>
                  <a:noFill/>
                </a:ln>
                <a:solidFill>
                  <a:schemeClr val="tx1"/>
                </a:solidFill>
                <a:effectLst/>
                <a:uLnTx/>
                <a:uFillTx/>
                <a:latin typeface="+mn-lt"/>
                <a:ea typeface="+mn-ea"/>
                <a:cs typeface="B Mitra" pitchFamily="2" charset="-78"/>
              </a:rPr>
              <a:t>	شامل تيم اجرائي است كه مجموع دانش آنها درباره محصولات، خدمات، فرآيندها و سيستم هاي كاري مي تواند در تعيين يا بازنگري چشم انداز و در تعيين اهداف و پيشرفت كار و نتايج، موثر واقع شود شامل مديران سازمان مي باشد كه هر كدام در جايگاه خود به پياده سازي برنامه ها مي پردازند. در اين كميته مدير مالي، مدير فني، مدير كيفيت و كنترل كالا، مدير منابع انساني، مدير </a:t>
            </a:r>
            <a:r>
              <a:rPr kumimoji="0" lang="en-US" sz="2000" b="0" i="0" u="none" strike="noStrike" kern="1200" cap="none" spc="0" normalizeH="0" baseline="0" noProof="0" dirty="0" smtClean="0">
                <a:ln>
                  <a:noFill/>
                </a:ln>
                <a:solidFill>
                  <a:schemeClr val="tx1"/>
                </a:solidFill>
                <a:effectLst/>
                <a:uLnTx/>
                <a:uFillTx/>
                <a:latin typeface="+mn-lt"/>
                <a:ea typeface="+mn-ea"/>
                <a:cs typeface="B Mitra" pitchFamily="2" charset="-78"/>
              </a:rPr>
              <a:t>IT</a:t>
            </a:r>
            <a:r>
              <a:rPr kumimoji="0" lang="fa-IR" sz="2000" b="0" i="0" u="none" strike="noStrike" kern="1200" cap="none" spc="0" normalizeH="0" baseline="0" noProof="0" dirty="0" smtClean="0">
                <a:ln>
                  <a:noFill/>
                </a:ln>
                <a:solidFill>
                  <a:schemeClr val="tx1"/>
                </a:solidFill>
                <a:effectLst/>
                <a:uLnTx/>
                <a:uFillTx/>
                <a:latin typeface="+mn-lt"/>
                <a:ea typeface="+mn-ea"/>
                <a:cs typeface="B Mitra" pitchFamily="2" charset="-78"/>
              </a:rPr>
              <a:t> و بقيه مديران مياني سازمان حضور دارند.</a:t>
            </a:r>
            <a:endParaRPr kumimoji="0" lang="fa-IR" sz="2000" b="1" i="0" u="none" strike="noStrike" kern="1200" cap="none" spc="0" normalizeH="0" baseline="0" noProof="0" dirty="0" smtClean="0">
              <a:ln>
                <a:noFill/>
              </a:ln>
              <a:solidFill>
                <a:schemeClr val="tx1"/>
              </a:solidFill>
              <a:effectLst/>
              <a:uLnTx/>
              <a:uFillTx/>
              <a:latin typeface="+mn-lt"/>
              <a:ea typeface="+mn-ea"/>
              <a:cs typeface="B Mitra" pitchFamily="2" charset="-78"/>
            </a:endParaRPr>
          </a:p>
          <a:p>
            <a:pPr marL="609600" marR="0" lvl="0" indent="-6096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000" b="1" i="0" u="none" strike="noStrike" kern="1200" cap="none" spc="0" normalizeH="0" baseline="0" noProof="0" dirty="0" smtClean="0">
                <a:ln>
                  <a:noFill/>
                </a:ln>
                <a:solidFill>
                  <a:schemeClr val="tx1"/>
                </a:solidFill>
                <a:effectLst/>
                <a:uLnTx/>
                <a:uFillTx/>
                <a:latin typeface="+mn-lt"/>
                <a:ea typeface="+mn-ea"/>
                <a:cs typeface="B Mitra" pitchFamily="2" charset="-78"/>
              </a:rPr>
              <a:t>3- مديريت برنامه ريزي استراتژيك:</a:t>
            </a:r>
            <a:endParaRPr kumimoji="0" lang="fa-IR" sz="2000" b="0" i="0" u="none" strike="noStrike" kern="1200" cap="none" spc="0" normalizeH="0" baseline="0" noProof="0" dirty="0" smtClean="0">
              <a:ln>
                <a:noFill/>
              </a:ln>
              <a:solidFill>
                <a:schemeClr val="tx1"/>
              </a:solidFill>
              <a:effectLst/>
              <a:uLnTx/>
              <a:uFillTx/>
              <a:latin typeface="+mn-lt"/>
              <a:ea typeface="+mn-ea"/>
              <a:cs typeface="B Mitra" pitchFamily="2" charset="-78"/>
            </a:endParaRPr>
          </a:p>
          <a:p>
            <a:pPr marL="609600" marR="0" lvl="0" indent="-6096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000" b="0" i="0" u="none" strike="noStrike" kern="1200" cap="none" spc="0" normalizeH="0" baseline="0" noProof="0" dirty="0" smtClean="0">
                <a:ln>
                  <a:noFill/>
                </a:ln>
                <a:solidFill>
                  <a:schemeClr val="tx1"/>
                </a:solidFill>
                <a:effectLst/>
                <a:uLnTx/>
                <a:uFillTx/>
                <a:latin typeface="+mn-lt"/>
                <a:ea typeface="+mn-ea"/>
                <a:cs typeface="B Mitra" pitchFamily="2" charset="-78"/>
              </a:rPr>
              <a:t>	اين كميته جهت مديريت كل فرآيند تشكيل مي گردد و مواردي مانند پشتيباني لازم در جهت نيل به اهداف، هماهنگي در جهت پياده سازي برنامه ها، تهيه جداول زماني و ابزارهاي لازم براي به حركت در آوردن موتور سازمان بر عهده اين افراد مي باشد.</a:t>
            </a:r>
            <a:endParaRPr kumimoji="0" lang="en-US" sz="2000" b="0" i="0" u="none" strike="noStrike" kern="1200" cap="none" spc="0" normalizeH="0" baseline="0" noProof="0" dirty="0">
              <a:ln>
                <a:noFill/>
              </a:ln>
              <a:solidFill>
                <a:schemeClr val="tx1"/>
              </a:solidFill>
              <a:effectLst/>
              <a:uLnTx/>
              <a:uFillTx/>
              <a:latin typeface="+mn-lt"/>
              <a:ea typeface="+mn-ea"/>
              <a:cs typeface="B Mitra" pitchFamily="2" charset="-78"/>
            </a:endParaRPr>
          </a:p>
        </p:txBody>
      </p:sp>
    </p:spTree>
  </p:cSld>
  <p:clrMapOvr>
    <a:masterClrMapping/>
  </p:clrMapOvr>
  <p:transition>
    <p:wip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descr="Recycled paper"/>
          <p:cNvSpPr txBox="1">
            <a:spLocks noChangeArrowheads="1"/>
          </p:cNvSpPr>
          <p:nvPr/>
        </p:nvSpPr>
        <p:spPr bwMode="auto">
          <a:xfrm>
            <a:off x="0" y="0"/>
            <a:ext cx="9144000" cy="857232"/>
          </a:xfrm>
          <a:prstGeom prst="rect">
            <a:avLst/>
          </a:prstGeom>
          <a:blipFill dpi="0" rotWithShape="0">
            <a:blip r:embed="rId2"/>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pPr lvl="0" algn="ctr" rtl="0" eaLnBrk="1" fontAlgn="auto" hangingPunct="1">
              <a:spcAft>
                <a:spcPts val="0"/>
              </a:spcAft>
              <a:defRPr/>
            </a:pPr>
            <a:r>
              <a:rPr lang="fa-IR" sz="4000" b="1" dirty="0" smtClean="0">
                <a:cs typeface="B Mitra" pitchFamily="2" charset="-78"/>
              </a:rPr>
              <a:t>برنامه ریزی استراتژیک</a:t>
            </a:r>
            <a:endParaRPr lang="en-US" sz="4000" b="1" dirty="0">
              <a:cs typeface="B Mitra" pitchFamily="2" charset="-78"/>
            </a:endParaRPr>
          </a:p>
        </p:txBody>
      </p:sp>
      <p:sp>
        <p:nvSpPr>
          <p:cNvPr id="3" name="Rectangle 3"/>
          <p:cNvSpPr txBox="1">
            <a:spLocks noChangeArrowheads="1"/>
          </p:cNvSpPr>
          <p:nvPr/>
        </p:nvSpPr>
        <p:spPr>
          <a:xfrm>
            <a:off x="457200" y="1600200"/>
            <a:ext cx="8229600" cy="4525963"/>
          </a:xfrm>
          <a:prstGeom prst="rect">
            <a:avLst/>
          </a:prstGeom>
        </p:spPr>
        <p:txBody>
          <a:bodyPr/>
          <a:lstStyle/>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400" b="1" i="1" u="none" strike="noStrike" kern="1200" cap="none" spc="0" normalizeH="0" baseline="0" noProof="0" dirty="0" smtClean="0">
                <a:ln>
                  <a:noFill/>
                </a:ln>
                <a:solidFill>
                  <a:schemeClr val="tx1"/>
                </a:solidFill>
                <a:effectLst/>
                <a:uLnTx/>
                <a:uFillTx/>
                <a:latin typeface="+mn-lt"/>
                <a:ea typeface="+mn-ea"/>
                <a:cs typeface="B Mitra" pitchFamily="2" charset="-78"/>
              </a:rPr>
              <a:t> روش هاي اجرائي برنامه ريزي استراتژيك:</a:t>
            </a: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400" b="1" i="0" u="none" strike="noStrike" kern="1200" cap="none" spc="0" normalizeH="0" baseline="0" noProof="0" dirty="0" smtClean="0">
                <a:ln>
                  <a:noFill/>
                </a:ln>
                <a:solidFill>
                  <a:schemeClr val="tx1"/>
                </a:solidFill>
                <a:effectLst/>
                <a:uLnTx/>
                <a:uFillTx/>
                <a:latin typeface="+mn-lt"/>
                <a:ea typeface="+mn-ea"/>
                <a:cs typeface="B Mitra" pitchFamily="2" charset="-78"/>
              </a:rPr>
              <a:t>1- تدوين چشم انداز:</a:t>
            </a: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400" b="0" i="0" u="none" strike="noStrike" kern="1200" cap="none" spc="0" normalizeH="0" baseline="0" noProof="0" dirty="0" smtClean="0">
                <a:ln>
                  <a:noFill/>
                </a:ln>
                <a:solidFill>
                  <a:schemeClr val="tx1"/>
                </a:solidFill>
                <a:effectLst/>
                <a:uLnTx/>
                <a:uFillTx/>
                <a:latin typeface="+mn-lt"/>
                <a:ea typeface="+mn-ea"/>
                <a:cs typeface="B Mitra" pitchFamily="2" charset="-78"/>
              </a:rPr>
              <a:t>	چشم انداز سازمان بايد خلاصه</a:t>
            </a:r>
            <a:r>
              <a:rPr kumimoji="0" lang="ar-SA" sz="2400" b="0" i="0" u="none" strike="noStrike" kern="1200" cap="none" spc="0" normalizeH="0" baseline="0" noProof="0" dirty="0" smtClean="0">
                <a:ln>
                  <a:noFill/>
                </a:ln>
                <a:solidFill>
                  <a:schemeClr val="tx1"/>
                </a:solidFill>
                <a:effectLst/>
                <a:uLnTx/>
                <a:uFillTx/>
                <a:latin typeface="+mn-lt"/>
                <a:ea typeface="+mn-ea"/>
                <a:cs typeface="B Mitra" pitchFamily="2" charset="-78"/>
              </a:rPr>
              <a:t>، ب</a:t>
            </a:r>
            <a:r>
              <a:rPr kumimoji="0" lang="fa-IR" sz="2400" b="0" i="0" u="none" strike="noStrike" kern="1200" cap="none" spc="0" normalizeH="0" baseline="0" noProof="0" dirty="0" smtClean="0">
                <a:ln>
                  <a:noFill/>
                </a:ln>
                <a:solidFill>
                  <a:schemeClr val="tx1"/>
                </a:solidFill>
                <a:effectLst/>
                <a:uLnTx/>
                <a:uFillTx/>
                <a:latin typeface="+mn-lt"/>
                <a:ea typeface="+mn-ea"/>
                <a:cs typeface="B Mitra" pitchFamily="2" charset="-78"/>
              </a:rPr>
              <a:t>ياد ماندني، مطلوب و ايده آل مناسب را به تصوير بكشد و همه سطوح را در نظر بگيرد.</a:t>
            </a: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400" b="1" i="0" u="none" strike="noStrike" kern="1200" cap="none" spc="0" normalizeH="0" baseline="0" noProof="0" dirty="0" smtClean="0">
                <a:ln>
                  <a:noFill/>
                </a:ln>
                <a:solidFill>
                  <a:schemeClr val="tx1"/>
                </a:solidFill>
                <a:effectLst/>
                <a:uLnTx/>
                <a:uFillTx/>
                <a:latin typeface="+mn-lt"/>
                <a:ea typeface="+mn-ea"/>
                <a:cs typeface="B Mitra" pitchFamily="2" charset="-78"/>
              </a:rPr>
              <a:t>2- تدوين ماموريت</a:t>
            </a:r>
            <a:r>
              <a:rPr kumimoji="0" lang="ar-SA" sz="2400" b="1" i="0" u="none" strike="noStrike" kern="1200" cap="none" spc="0" normalizeH="0" baseline="0" noProof="0" dirty="0" smtClean="0">
                <a:ln>
                  <a:noFill/>
                </a:ln>
                <a:solidFill>
                  <a:schemeClr val="tx1"/>
                </a:solidFill>
                <a:effectLst/>
                <a:uLnTx/>
                <a:uFillTx/>
                <a:latin typeface="+mn-lt"/>
                <a:ea typeface="+mn-ea"/>
                <a:cs typeface="B Mitra" pitchFamily="2" charset="-78"/>
              </a:rPr>
              <a:t>:</a:t>
            </a:r>
            <a:endParaRPr kumimoji="0" lang="fa-IR" sz="2400" b="1" i="0" u="none" strike="noStrike" kern="120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400" b="0" i="0" u="none" strike="noStrike" kern="1200" cap="none" spc="0" normalizeH="0" baseline="0" noProof="0" dirty="0" smtClean="0">
                <a:ln>
                  <a:noFill/>
                </a:ln>
                <a:solidFill>
                  <a:schemeClr val="tx1"/>
                </a:solidFill>
                <a:effectLst/>
                <a:uLnTx/>
                <a:uFillTx/>
                <a:latin typeface="+mn-lt"/>
                <a:ea typeface="+mn-ea"/>
                <a:cs typeface="B Mitra" pitchFamily="2" charset="-78"/>
              </a:rPr>
              <a:t>    - دليل وجودي سازمان </a:t>
            </a: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400" b="0" i="0" u="none" strike="noStrike" kern="1200" cap="none" spc="0" normalizeH="0" baseline="0" noProof="0" dirty="0" smtClean="0">
                <a:ln>
                  <a:noFill/>
                </a:ln>
                <a:solidFill>
                  <a:schemeClr val="tx1"/>
                </a:solidFill>
                <a:effectLst/>
                <a:uLnTx/>
                <a:uFillTx/>
                <a:latin typeface="+mn-lt"/>
                <a:ea typeface="+mn-ea"/>
                <a:cs typeface="B Mitra" pitchFamily="2" charset="-78"/>
              </a:rPr>
              <a:t>    - جايگاه مشتريان(ارباب رجوع) و ذينفعان  </a:t>
            </a: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400" b="0" i="0" u="none" strike="noStrike" kern="1200" cap="none" spc="0" normalizeH="0" baseline="0" noProof="0" dirty="0" smtClean="0">
                <a:ln>
                  <a:noFill/>
                </a:ln>
                <a:solidFill>
                  <a:schemeClr val="tx1"/>
                </a:solidFill>
                <a:effectLst/>
                <a:uLnTx/>
                <a:uFillTx/>
                <a:latin typeface="+mn-lt"/>
                <a:ea typeface="+mn-ea"/>
                <a:cs typeface="B Mitra" pitchFamily="2" charset="-78"/>
              </a:rPr>
              <a:t>    - نيازها يا مشكلات بارز فعلي </a:t>
            </a: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400" b="0" i="0" u="none" strike="noStrike" kern="1200" cap="none" spc="0" normalizeH="0" baseline="0" noProof="0" dirty="0" smtClean="0">
                <a:ln>
                  <a:noFill/>
                </a:ln>
                <a:solidFill>
                  <a:schemeClr val="tx1"/>
                </a:solidFill>
                <a:effectLst/>
                <a:uLnTx/>
                <a:uFillTx/>
                <a:latin typeface="+mn-lt"/>
                <a:ea typeface="+mn-ea"/>
                <a:cs typeface="B Mitra" pitchFamily="2" charset="-78"/>
              </a:rPr>
              <a:t>    - بازبيني ماموريت فعلي سازمان </a:t>
            </a: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400" b="1" i="0" u="none" strike="noStrike" kern="1200" cap="none" spc="0" normalizeH="0" baseline="0" noProof="0" dirty="0" smtClean="0">
                <a:ln>
                  <a:noFill/>
                </a:ln>
                <a:solidFill>
                  <a:schemeClr val="tx1"/>
                </a:solidFill>
                <a:effectLst/>
                <a:uLnTx/>
                <a:uFillTx/>
                <a:latin typeface="+mn-lt"/>
                <a:ea typeface="+mn-ea"/>
                <a:cs typeface="B Mitra" pitchFamily="2" charset="-78"/>
              </a:rPr>
              <a:t>3- ارزش ها و اصول رفتاري:</a:t>
            </a: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400" b="0" i="0" u="none" strike="noStrike" kern="1200" cap="none" spc="0" normalizeH="0" baseline="0" noProof="0" dirty="0" smtClean="0">
                <a:ln>
                  <a:noFill/>
                </a:ln>
                <a:solidFill>
                  <a:schemeClr val="tx1"/>
                </a:solidFill>
                <a:effectLst/>
                <a:uLnTx/>
                <a:uFillTx/>
                <a:latin typeface="+mn-lt"/>
                <a:ea typeface="+mn-ea"/>
                <a:cs typeface="B Mitra" pitchFamily="2" charset="-78"/>
              </a:rPr>
              <a:t>    ارزش ها ملاك تصميم گيري مشترك در كليه شغلها و موقعيت هاست و باورهاي مشترك  كاركنان هر سازمان است.</a:t>
            </a: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B Mitra" pitchFamily="2" charset="-78"/>
            </a:endParaRPr>
          </a:p>
        </p:txBody>
      </p:sp>
    </p:spTree>
  </p:cSld>
  <p:clrMapOvr>
    <a:masterClrMapping/>
  </p:clrMapOvr>
  <p:transition>
    <p:wipe dir="d"/>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descr="Recycled paper"/>
          <p:cNvSpPr txBox="1">
            <a:spLocks noChangeArrowheads="1"/>
          </p:cNvSpPr>
          <p:nvPr/>
        </p:nvSpPr>
        <p:spPr bwMode="auto">
          <a:xfrm>
            <a:off x="0" y="0"/>
            <a:ext cx="9144000" cy="857232"/>
          </a:xfrm>
          <a:prstGeom prst="rect">
            <a:avLst/>
          </a:prstGeom>
          <a:blipFill dpi="0" rotWithShape="0">
            <a:blip r:embed="rId2"/>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pPr lvl="0" algn="ctr" rtl="0" eaLnBrk="1" fontAlgn="auto" hangingPunct="1">
              <a:spcAft>
                <a:spcPts val="0"/>
              </a:spcAft>
              <a:defRPr/>
            </a:pPr>
            <a:r>
              <a:rPr lang="fa-IR" sz="4000" b="1" dirty="0" smtClean="0">
                <a:cs typeface="B Mitra" pitchFamily="2" charset="-78"/>
              </a:rPr>
              <a:t>برنامه ریزی استراتژیک</a:t>
            </a:r>
            <a:endParaRPr lang="en-US" sz="4000" b="1" dirty="0">
              <a:cs typeface="B Mitra" pitchFamily="2" charset="-78"/>
            </a:endParaRPr>
          </a:p>
        </p:txBody>
      </p:sp>
      <p:sp>
        <p:nvSpPr>
          <p:cNvPr id="3" name="Rectangle 3"/>
          <p:cNvSpPr txBox="1">
            <a:spLocks noChangeArrowheads="1"/>
          </p:cNvSpPr>
          <p:nvPr/>
        </p:nvSpPr>
        <p:spPr>
          <a:xfrm>
            <a:off x="457200" y="1600200"/>
            <a:ext cx="8229600" cy="4525963"/>
          </a:xfrm>
          <a:prstGeom prst="rect">
            <a:avLst/>
          </a:prstGeom>
        </p:spPr>
        <p:txBody>
          <a:bodyPr/>
          <a:lstStyle/>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100" b="1" i="0" u="none" strike="noStrike" kern="1200" cap="none" spc="0" normalizeH="0" baseline="0" noProof="0" dirty="0" smtClean="0">
                <a:ln>
                  <a:noFill/>
                </a:ln>
                <a:solidFill>
                  <a:schemeClr val="tx1"/>
                </a:solidFill>
                <a:effectLst/>
                <a:uLnTx/>
                <a:uFillTx/>
                <a:latin typeface="+mn-lt"/>
                <a:ea typeface="+mn-ea"/>
                <a:cs typeface="B Mitra" pitchFamily="2" charset="-78"/>
              </a:rPr>
              <a:t>4-  ارزيابي محیط دروني و بيروني:</a:t>
            </a: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100" b="0" i="0" u="none" strike="noStrike" kern="1200" cap="none" spc="0" normalizeH="0" baseline="0" noProof="0" dirty="0" smtClean="0">
                <a:ln>
                  <a:noFill/>
                </a:ln>
                <a:solidFill>
                  <a:schemeClr val="tx1"/>
                </a:solidFill>
                <a:effectLst/>
                <a:uLnTx/>
                <a:uFillTx/>
                <a:latin typeface="+mn-lt"/>
                <a:ea typeface="+mn-ea"/>
                <a:cs typeface="B Mitra" pitchFamily="2" charset="-78"/>
              </a:rPr>
              <a:t>     ارزيابي محیط دروني نقاط ضعف و قوت سازمان را مشخص مي سازد و ارزيابي محیط بيروني فرصت ها و تهديدها را تعيين مي كند.</a:t>
            </a: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100" b="1" i="0" u="none" strike="noStrike" kern="1200" cap="none" spc="0" normalizeH="0" baseline="0" noProof="0" dirty="0" smtClean="0">
                <a:ln>
                  <a:noFill/>
                </a:ln>
                <a:solidFill>
                  <a:schemeClr val="tx1"/>
                </a:solidFill>
                <a:effectLst/>
                <a:uLnTx/>
                <a:uFillTx/>
                <a:latin typeface="+mn-lt"/>
                <a:ea typeface="+mn-ea"/>
                <a:cs typeface="B Mitra" pitchFamily="2" charset="-78"/>
              </a:rPr>
              <a:t>5-  استراتژي هاي سازمان و موضوعات استراتژيك (استراتژی های اصلی):</a:t>
            </a: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100" b="0" i="0" u="none" strike="noStrike" kern="1200" cap="none" spc="0" normalizeH="0" baseline="0" noProof="0" dirty="0" smtClean="0">
                <a:ln>
                  <a:noFill/>
                </a:ln>
                <a:solidFill>
                  <a:schemeClr val="tx1"/>
                </a:solidFill>
                <a:effectLst/>
                <a:uLnTx/>
                <a:uFillTx/>
                <a:latin typeface="+mn-lt"/>
                <a:ea typeface="+mn-ea"/>
                <a:cs typeface="B Mitra" pitchFamily="2" charset="-78"/>
              </a:rPr>
              <a:t>     قسمتي از ماموريت وجودي سازمان را به صورت خواسته هاي بلند مدت بيان مي كند و حالت كلي، چند جانبه و وسيع دارد و در درون خود يك ايده و روش را معين مي كند.</a:t>
            </a: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100" b="1" i="0" u="none" strike="noStrike" kern="1200" cap="none" spc="0" normalizeH="0" baseline="0" noProof="0" dirty="0" smtClean="0">
                <a:ln>
                  <a:noFill/>
                </a:ln>
                <a:solidFill>
                  <a:schemeClr val="tx1"/>
                </a:solidFill>
                <a:effectLst/>
                <a:uLnTx/>
                <a:uFillTx/>
                <a:latin typeface="+mn-lt"/>
                <a:ea typeface="+mn-ea"/>
                <a:cs typeface="B Mitra" pitchFamily="2" charset="-78"/>
              </a:rPr>
              <a:t>6-  اهداف كلان(بلند مدت):</a:t>
            </a: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100" b="0" i="0" u="none" strike="noStrike" kern="1200" cap="none" spc="0" normalizeH="0" baseline="0" noProof="0" dirty="0" smtClean="0">
                <a:ln>
                  <a:noFill/>
                </a:ln>
                <a:solidFill>
                  <a:schemeClr val="tx1"/>
                </a:solidFill>
                <a:effectLst/>
                <a:uLnTx/>
                <a:uFillTx/>
                <a:latin typeface="+mn-lt"/>
                <a:ea typeface="+mn-ea"/>
                <a:cs typeface="B Mitra" pitchFamily="2" charset="-78"/>
              </a:rPr>
              <a:t>     - تعيين هدف، يك تلاش جمعي و تيمي است.</a:t>
            </a: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100" b="0" i="0" u="none" strike="noStrike" kern="1200" cap="none" spc="0" normalizeH="0" baseline="0" noProof="0" dirty="0" smtClean="0">
                <a:ln>
                  <a:noFill/>
                </a:ln>
                <a:solidFill>
                  <a:schemeClr val="tx1"/>
                </a:solidFill>
                <a:effectLst/>
                <a:uLnTx/>
                <a:uFillTx/>
                <a:latin typeface="+mn-lt"/>
                <a:ea typeface="+mn-ea"/>
                <a:cs typeface="B Mitra" pitchFamily="2" charset="-78"/>
              </a:rPr>
              <a:t>     - داشتن ديد سيستمي و يكپارچه ضروري است.</a:t>
            </a: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100" b="0" i="0" u="none" strike="noStrike" kern="1200" cap="none" spc="0" normalizeH="0" baseline="0" noProof="0" dirty="0" smtClean="0">
                <a:ln>
                  <a:noFill/>
                </a:ln>
                <a:solidFill>
                  <a:schemeClr val="tx1"/>
                </a:solidFill>
                <a:effectLst/>
                <a:uLnTx/>
                <a:uFillTx/>
                <a:latin typeface="+mn-lt"/>
                <a:ea typeface="+mn-ea"/>
                <a:cs typeface="B Mitra" pitchFamily="2" charset="-78"/>
              </a:rPr>
              <a:t>     - براي اهداف پيشنهادي، علت ها و معلول ها مشخص شود.</a:t>
            </a: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100" b="1" i="0" u="none" strike="noStrike" kern="1200" cap="none" spc="0" normalizeH="0" baseline="0" noProof="0" dirty="0" smtClean="0">
                <a:ln>
                  <a:noFill/>
                </a:ln>
                <a:solidFill>
                  <a:schemeClr val="tx1"/>
                </a:solidFill>
                <a:effectLst/>
                <a:uLnTx/>
                <a:uFillTx/>
                <a:latin typeface="+mn-lt"/>
                <a:ea typeface="+mn-ea"/>
                <a:cs typeface="B Mitra" pitchFamily="2" charset="-78"/>
              </a:rPr>
              <a:t>7-  سنجش و ارزيابي عملكرد:</a:t>
            </a: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100" b="0" i="0" u="none" strike="noStrike" kern="1200" cap="none" spc="0" normalizeH="0" baseline="0" noProof="0" dirty="0" smtClean="0">
                <a:ln>
                  <a:noFill/>
                </a:ln>
                <a:solidFill>
                  <a:schemeClr val="tx1"/>
                </a:solidFill>
                <a:effectLst/>
                <a:uLnTx/>
                <a:uFillTx/>
                <a:latin typeface="+mn-lt"/>
                <a:ea typeface="+mn-ea"/>
                <a:cs typeface="B Mitra" pitchFamily="2" charset="-78"/>
              </a:rPr>
              <a:t>     هدف از سنجش و ارزيابي عملكرد، اندازه گيري دقيق آن ميزان اطلاعاتی است که در صورت استفاده درست، موفقيت سازمان در استراتژي ها و اهداف را تضمين مي كند.</a:t>
            </a:r>
            <a:r>
              <a:rPr kumimoji="0" lang="fa-IR" sz="1000" b="0" i="0" u="none" strike="noStrike" kern="1200" cap="none" spc="0" normalizeH="0" baseline="0" noProof="0" dirty="0" smtClean="0">
                <a:ln>
                  <a:noFill/>
                </a:ln>
                <a:solidFill>
                  <a:schemeClr val="tx1"/>
                </a:solidFill>
                <a:effectLst/>
                <a:uLnTx/>
                <a:uFillTx/>
                <a:latin typeface="+mn-lt"/>
                <a:ea typeface="+mn-ea"/>
                <a:cs typeface="B Mitra" pitchFamily="2" charset="-78"/>
              </a:rPr>
              <a:t> </a:t>
            </a:r>
            <a:endParaRPr kumimoji="0" lang="en-US" sz="1000" b="0" i="0" u="none" strike="noStrike" kern="1200" cap="none" spc="0" normalizeH="0" baseline="0" noProof="0" dirty="0">
              <a:ln>
                <a:noFill/>
              </a:ln>
              <a:solidFill>
                <a:schemeClr val="tx1"/>
              </a:solidFill>
              <a:effectLst/>
              <a:uLnTx/>
              <a:uFillTx/>
              <a:latin typeface="+mn-lt"/>
              <a:ea typeface="+mn-ea"/>
              <a:cs typeface="B Mitra" pitchFamily="2" charset="-78"/>
            </a:endParaRPr>
          </a:p>
        </p:txBody>
      </p:sp>
    </p:spTree>
  </p:cSld>
  <p:clrMapOvr>
    <a:masterClrMapping/>
  </p:clrMapOvr>
  <p:transition>
    <p:wipe dir="d"/>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600200"/>
            <a:ext cx="8229600" cy="4525963"/>
          </a:xfrm>
          <a:prstGeom prst="rect">
            <a:avLst/>
          </a:prstGeom>
        </p:spPr>
        <p:txBody>
          <a:bodyPr/>
          <a:lstStyle/>
          <a:p>
            <a:pPr marL="342900" marR="0" lvl="0" indent="-342900" algn="r"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b="1" i="0" u="none" strike="noStrike" kern="1200" cap="none" spc="0" normalizeH="0" baseline="0" noProof="0" dirty="0" smtClean="0">
                <a:ln>
                  <a:noFill/>
                </a:ln>
                <a:solidFill>
                  <a:schemeClr val="tx1"/>
                </a:solidFill>
                <a:effectLst/>
                <a:uLnTx/>
                <a:uFillTx/>
                <a:latin typeface="+mn-lt"/>
                <a:ea typeface="+mn-ea"/>
                <a:cs typeface="B Mitra" pitchFamily="2" charset="-78"/>
              </a:rPr>
              <a:t>8-  تحليل فاصله:</a:t>
            </a:r>
          </a:p>
          <a:p>
            <a:pPr marL="342900" marR="0" lvl="0" indent="-342900" algn="r"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b="0" i="0" u="none" strike="noStrike" kern="1200" cap="none" spc="0" normalizeH="0" baseline="0" noProof="0" dirty="0" smtClean="0">
                <a:ln>
                  <a:noFill/>
                </a:ln>
                <a:solidFill>
                  <a:schemeClr val="tx1"/>
                </a:solidFill>
                <a:effectLst/>
                <a:uLnTx/>
                <a:uFillTx/>
                <a:latin typeface="+mn-lt"/>
                <a:ea typeface="+mn-ea"/>
                <a:cs typeface="B Mitra" pitchFamily="2" charset="-78"/>
              </a:rPr>
              <a:t>    ابزاري براي بكارگيري مقايسه سيستماتيك بين وضع موجود و وضع مطلوب است.</a:t>
            </a:r>
          </a:p>
          <a:p>
            <a:pPr marL="342900" marR="0" lvl="0" indent="-342900" algn="r"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b="1" i="0" u="none" strike="noStrike" kern="1200" cap="none" spc="0" normalizeH="0" baseline="0" noProof="0" dirty="0" smtClean="0">
                <a:ln>
                  <a:noFill/>
                </a:ln>
                <a:solidFill>
                  <a:schemeClr val="tx1"/>
                </a:solidFill>
                <a:effectLst/>
                <a:uLnTx/>
                <a:uFillTx/>
                <a:latin typeface="+mn-lt"/>
                <a:ea typeface="+mn-ea"/>
                <a:cs typeface="B Mitra" pitchFamily="2" charset="-78"/>
              </a:rPr>
              <a:t>9-  اهداف خرد (اهداف سالیانه):</a:t>
            </a:r>
          </a:p>
          <a:p>
            <a:pPr marL="342900" marR="0" lvl="0" indent="-342900" algn="r"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b="1" i="0" u="none" strike="noStrike" kern="1200" cap="none" spc="0" normalizeH="0" baseline="0" noProof="0" dirty="0" smtClean="0">
                <a:ln>
                  <a:noFill/>
                </a:ln>
                <a:solidFill>
                  <a:schemeClr val="tx1"/>
                </a:solidFill>
                <a:effectLst/>
                <a:uLnTx/>
                <a:uFillTx/>
                <a:latin typeface="+mn-lt"/>
                <a:ea typeface="+mn-ea"/>
                <a:cs typeface="B Mitra" pitchFamily="2" charset="-78"/>
              </a:rPr>
              <a:t>	</a:t>
            </a:r>
            <a:r>
              <a:rPr kumimoji="0" lang="fa-IR" b="0" i="0" u="none" strike="noStrike" kern="1200" cap="none" spc="0" normalizeH="0" baseline="0" noProof="0" dirty="0" smtClean="0">
                <a:ln>
                  <a:noFill/>
                </a:ln>
                <a:solidFill>
                  <a:schemeClr val="tx1"/>
                </a:solidFill>
                <a:effectLst/>
                <a:uLnTx/>
                <a:uFillTx/>
                <a:latin typeface="+mn-lt"/>
                <a:ea typeface="+mn-ea"/>
                <a:cs typeface="B Mitra" pitchFamily="2" charset="-78"/>
              </a:rPr>
              <a:t>هدف های سالیانه آرمانهای بلند مدت را به بودجه های سالانه تبدیل می کند. این اهداف مبنای مشخصی برای نظارت و کنترل بر عملکرد سازمان ارایه </a:t>
            </a:r>
            <a:br>
              <a:rPr kumimoji="0" lang="fa-IR" b="0" i="0" u="none" strike="noStrike" kern="1200" cap="none" spc="0" normalizeH="0" baseline="0" noProof="0" dirty="0" smtClean="0">
                <a:ln>
                  <a:noFill/>
                </a:ln>
                <a:solidFill>
                  <a:schemeClr val="tx1"/>
                </a:solidFill>
                <a:effectLst/>
                <a:uLnTx/>
                <a:uFillTx/>
                <a:latin typeface="+mn-lt"/>
                <a:ea typeface="+mn-ea"/>
                <a:cs typeface="B Mitra" pitchFamily="2" charset="-78"/>
              </a:rPr>
            </a:br>
            <a:r>
              <a:rPr kumimoji="0" lang="fa-IR" b="0" i="0" u="none" strike="noStrike" kern="1200" cap="none" spc="0" normalizeH="0" baseline="0" noProof="0" dirty="0" smtClean="0">
                <a:ln>
                  <a:noFill/>
                </a:ln>
                <a:solidFill>
                  <a:schemeClr val="tx1"/>
                </a:solidFill>
                <a:effectLst/>
                <a:uLnTx/>
                <a:uFillTx/>
                <a:latin typeface="+mn-lt"/>
                <a:ea typeface="+mn-ea"/>
                <a:cs typeface="B Mitra" pitchFamily="2" charset="-78"/>
              </a:rPr>
              <a:t>می دهد.</a:t>
            </a:r>
          </a:p>
          <a:p>
            <a:pPr marL="342900" marR="0" lvl="0" indent="-342900" algn="r"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b="0" i="0" u="none" strike="noStrike" kern="1200" cap="none" spc="0" normalizeH="0" baseline="0" noProof="0" dirty="0" smtClean="0">
                <a:ln>
                  <a:noFill/>
                </a:ln>
                <a:solidFill>
                  <a:schemeClr val="tx1"/>
                </a:solidFill>
                <a:effectLst/>
                <a:uLnTx/>
                <a:uFillTx/>
                <a:latin typeface="+mn-lt"/>
                <a:ea typeface="+mn-ea"/>
                <a:cs typeface="B Mitra" pitchFamily="2" charset="-78"/>
              </a:rPr>
              <a:t>    اهداف خرد (سالیانه) داراي ويژگي هاي زير مي باشد:</a:t>
            </a:r>
          </a:p>
          <a:p>
            <a:pPr marL="342900" marR="0" lvl="0" indent="-342900" algn="r"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b="0" i="0" u="none" strike="noStrike" kern="1200" cap="none" spc="0" normalizeH="0" baseline="0" noProof="0" dirty="0" smtClean="0">
                <a:ln>
                  <a:noFill/>
                </a:ln>
                <a:solidFill>
                  <a:schemeClr val="tx1"/>
                </a:solidFill>
                <a:effectLst/>
                <a:uLnTx/>
                <a:uFillTx/>
                <a:latin typeface="+mn-lt"/>
                <a:ea typeface="+mn-ea"/>
                <a:cs typeface="B Mitra" pitchFamily="2" charset="-78"/>
              </a:rPr>
              <a:t>	- خاص و قابل صراحت </a:t>
            </a:r>
          </a:p>
          <a:p>
            <a:pPr marL="342900" marR="0" lvl="0" indent="-342900" algn="r"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b="0" i="0" u="none" strike="noStrike" kern="1200" cap="none" spc="0" normalizeH="0" baseline="0" noProof="0" dirty="0" smtClean="0">
                <a:ln>
                  <a:noFill/>
                </a:ln>
                <a:solidFill>
                  <a:schemeClr val="tx1"/>
                </a:solidFill>
                <a:effectLst/>
                <a:uLnTx/>
                <a:uFillTx/>
                <a:latin typeface="+mn-lt"/>
                <a:ea typeface="+mn-ea"/>
                <a:cs typeface="B Mitra" pitchFamily="2" charset="-78"/>
              </a:rPr>
              <a:t>	- قابل اندازه گيري</a:t>
            </a:r>
          </a:p>
          <a:p>
            <a:pPr marL="342900" marR="0" lvl="0" indent="-342900" algn="r"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b="0" i="0" u="none" strike="noStrike" kern="1200" cap="none" spc="0" normalizeH="0" baseline="0" noProof="0" dirty="0" smtClean="0">
                <a:ln>
                  <a:noFill/>
                </a:ln>
                <a:solidFill>
                  <a:schemeClr val="tx1"/>
                </a:solidFill>
                <a:effectLst/>
                <a:uLnTx/>
                <a:uFillTx/>
                <a:latin typeface="+mn-lt"/>
                <a:ea typeface="+mn-ea"/>
                <a:cs typeface="B Mitra" pitchFamily="2" charset="-78"/>
              </a:rPr>
              <a:t>	- قابل دستيابي</a:t>
            </a:r>
          </a:p>
          <a:p>
            <a:pPr marL="342900" marR="0" lvl="0" indent="-342900" algn="r"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b="0" i="0" u="none" strike="noStrike" kern="1200" cap="none" spc="0" normalizeH="0" baseline="0" noProof="0" dirty="0" smtClean="0">
                <a:ln>
                  <a:noFill/>
                </a:ln>
                <a:solidFill>
                  <a:schemeClr val="tx1"/>
                </a:solidFill>
                <a:effectLst/>
                <a:uLnTx/>
                <a:uFillTx/>
                <a:latin typeface="+mn-lt"/>
                <a:ea typeface="+mn-ea"/>
                <a:cs typeface="B Mitra" pitchFamily="2" charset="-78"/>
              </a:rPr>
              <a:t>	- نتيجه گرا</a:t>
            </a:r>
          </a:p>
          <a:p>
            <a:pPr marL="342900" marR="0" lvl="0" indent="-342900" algn="r"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b="0" i="0" u="none" strike="noStrike" kern="1200" cap="none" spc="0" normalizeH="0" baseline="0" noProof="0" dirty="0" smtClean="0">
                <a:ln>
                  <a:noFill/>
                </a:ln>
                <a:solidFill>
                  <a:schemeClr val="tx1"/>
                </a:solidFill>
                <a:effectLst/>
                <a:uLnTx/>
                <a:uFillTx/>
                <a:latin typeface="+mn-lt"/>
                <a:ea typeface="+mn-ea"/>
                <a:cs typeface="B Mitra" pitchFamily="2" charset="-78"/>
              </a:rPr>
              <a:t>	- كوتاه مدت</a:t>
            </a:r>
            <a:endParaRPr kumimoji="0" lang="fa-IR" b="0" i="0" u="none" strike="noStrike" kern="1200" cap="none" spc="0" normalizeH="0" baseline="0" noProof="0" dirty="0">
              <a:ln>
                <a:noFill/>
              </a:ln>
              <a:solidFill>
                <a:schemeClr val="tx1"/>
              </a:solidFill>
              <a:effectLst/>
              <a:uLnTx/>
              <a:uFillTx/>
              <a:latin typeface="+mn-lt"/>
              <a:ea typeface="+mn-ea"/>
              <a:cs typeface="B Mitra" pitchFamily="2" charset="-78"/>
            </a:endParaRPr>
          </a:p>
        </p:txBody>
      </p:sp>
      <p:sp>
        <p:nvSpPr>
          <p:cNvPr id="3" name="Rectangle 2" descr="Recycled paper"/>
          <p:cNvSpPr txBox="1">
            <a:spLocks noChangeArrowheads="1"/>
          </p:cNvSpPr>
          <p:nvPr/>
        </p:nvSpPr>
        <p:spPr bwMode="auto">
          <a:xfrm>
            <a:off x="0" y="0"/>
            <a:ext cx="9144000" cy="857232"/>
          </a:xfrm>
          <a:prstGeom prst="rect">
            <a:avLst/>
          </a:prstGeom>
          <a:blipFill dpi="0" rotWithShape="0">
            <a:blip r:embed="rId2"/>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pPr lvl="0" algn="ctr" rtl="0" eaLnBrk="1" fontAlgn="auto" hangingPunct="1">
              <a:spcAft>
                <a:spcPts val="0"/>
              </a:spcAft>
              <a:defRPr/>
            </a:pPr>
            <a:r>
              <a:rPr lang="fa-IR" sz="4000" b="1" dirty="0" smtClean="0">
                <a:cs typeface="B Mitra" pitchFamily="2" charset="-78"/>
              </a:rPr>
              <a:t>برنامه ریزی استراتژیک</a:t>
            </a:r>
            <a:endParaRPr lang="en-US" sz="4000" b="1" dirty="0">
              <a:cs typeface="B Mitra" pitchFamily="2" charset="-78"/>
            </a:endParaRPr>
          </a:p>
        </p:txBody>
      </p:sp>
    </p:spTree>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428604"/>
            <a:ext cx="7772400" cy="1143000"/>
          </a:xfrm>
        </p:spPr>
        <p:txBody>
          <a:bodyPr/>
          <a:lstStyle/>
          <a:p>
            <a:r>
              <a:rPr lang="fa-IR" b="1" dirty="0" smtClean="0">
                <a:solidFill>
                  <a:schemeClr val="accent1">
                    <a:lumMod val="50000"/>
                  </a:schemeClr>
                </a:solidFill>
                <a:cs typeface="B Mitra" pitchFamily="2" charset="-78"/>
              </a:rPr>
              <a:t>اطلاعات (توصیف داده ها ) </a:t>
            </a:r>
            <a:endParaRPr lang="en-US" dirty="0">
              <a:solidFill>
                <a:schemeClr val="accent1">
                  <a:lumMod val="50000"/>
                </a:schemeClr>
              </a:solidFill>
              <a:cs typeface="B Mitra" pitchFamily="2" charset="-78"/>
            </a:endParaRPr>
          </a:p>
        </p:txBody>
      </p:sp>
      <p:sp>
        <p:nvSpPr>
          <p:cNvPr id="3" name="Content Placeholder 2"/>
          <p:cNvSpPr>
            <a:spLocks noGrp="1"/>
          </p:cNvSpPr>
          <p:nvPr>
            <p:ph idx="1"/>
          </p:nvPr>
        </p:nvSpPr>
        <p:spPr/>
        <p:txBody>
          <a:bodyPr/>
          <a:lstStyle/>
          <a:p>
            <a:pPr>
              <a:buNone/>
            </a:pPr>
            <a:r>
              <a:rPr lang="fa-IR" sz="2000" dirty="0" smtClean="0"/>
              <a:t> </a:t>
            </a:r>
            <a:r>
              <a:rPr lang="fa-IR" sz="2000" dirty="0" smtClean="0">
                <a:cs typeface="B Nazanin" pitchFamily="2" charset="-78"/>
              </a:rPr>
              <a:t>اطلاعات برخلاف داده‌ها، معنی‌دار هستند. اطلاعات باید متضمن آگاهی و حاوی داده‌هایی تغییر دهنده باشد. داشتن ارتباط و هدف، ویژگی اطلاعات است. داده‌ها زمانی به اطلاعات تبدیل می‌شوند که ارائه دهنده‌ آن ها، معنی‌ و مفهوم خاصی به آنها ببخشد. با افزودن ارزش به داده‌ها، در واقع آنها را به اطلاعات تبدیل می‌کنیم.</a:t>
            </a:r>
          </a:p>
          <a:p>
            <a:pPr>
              <a:buNone/>
            </a:pPr>
            <a:endParaRPr lang="en-US" sz="2000" dirty="0"/>
          </a:p>
        </p:txBody>
      </p:sp>
      <p:sp>
        <p:nvSpPr>
          <p:cNvPr id="4" name="Content Placeholder 2"/>
          <p:cNvSpPr txBox="1">
            <a:spLocks/>
          </p:cNvSpPr>
          <p:nvPr/>
        </p:nvSpPr>
        <p:spPr bwMode="auto">
          <a:xfrm>
            <a:off x="357158" y="3500438"/>
            <a:ext cx="8572560" cy="31432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Nazanin" pitchFamily="2" charset="-78"/>
              </a:rPr>
              <a:t>داده های مرتبط برای دستیابی به اهداف</a:t>
            </a: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Nazanin" pitchFamily="2" charset="-78"/>
              </a:rPr>
              <a:t>داده های پردازش شده اطلاعات را تشکیل می دهند </a:t>
            </a: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Nazanin" pitchFamily="2" charset="-78"/>
              </a:rPr>
              <a:t>داده ها بعد از (تفکیک ،طبقه بندی ،محاسبه  و اصلاح بر اساس نیاز به اطلاعات تبدیل می شوند . </a:t>
            </a:r>
          </a:p>
          <a:p>
            <a:pPr marL="342900" marR="0" lvl="0" indent="-342900" algn="r" defTabSz="914400" rtl="1"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cut/>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268413"/>
            <a:ext cx="8229600" cy="5184775"/>
          </a:xfrm>
          <a:prstGeom prst="rect">
            <a:avLst/>
          </a:prstGeom>
        </p:spPr>
        <p:txBody>
          <a:bodyPr/>
          <a:lstStyle/>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400" b="1" i="0" u="none" strike="noStrike" kern="1200" cap="none" spc="0" normalizeH="0" baseline="0" noProof="0" dirty="0" smtClean="0">
                <a:ln>
                  <a:noFill/>
                </a:ln>
                <a:solidFill>
                  <a:schemeClr val="tx1"/>
                </a:solidFill>
                <a:effectLst/>
                <a:uLnTx/>
                <a:uFillTx/>
                <a:latin typeface="+mn-lt"/>
                <a:ea typeface="+mn-ea"/>
                <a:cs typeface="B Mitra" pitchFamily="2" charset="-78"/>
              </a:rPr>
              <a:t>10-  استراتژي هاي عملياتي(وظیفه ای):</a:t>
            </a: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400" b="0" i="0" u="none" strike="noStrike" kern="1200" cap="none" spc="0" normalizeH="0" baseline="0" noProof="0" dirty="0" smtClean="0">
                <a:ln>
                  <a:noFill/>
                </a:ln>
                <a:solidFill>
                  <a:schemeClr val="tx1"/>
                </a:solidFill>
                <a:effectLst/>
                <a:uLnTx/>
                <a:uFillTx/>
                <a:latin typeface="+mn-lt"/>
                <a:ea typeface="+mn-ea"/>
                <a:cs typeface="B Mitra" pitchFamily="2" charset="-78"/>
              </a:rPr>
              <a:t>    استراتژی وظیفه ای فکر یا ایده استراتژی اصلی را به فعالیت های طراحی شده برای دستیابی به اهداف سالیانه مشخص می کند.</a:t>
            </a: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400" b="0" i="0" u="none" strike="noStrike" kern="1200" cap="none" spc="0" normalizeH="0" baseline="0" noProof="0" dirty="0" smtClean="0">
                <a:ln>
                  <a:noFill/>
                </a:ln>
                <a:solidFill>
                  <a:schemeClr val="tx1"/>
                </a:solidFill>
                <a:effectLst/>
                <a:uLnTx/>
                <a:uFillTx/>
                <a:latin typeface="+mn-lt"/>
                <a:ea typeface="+mn-ea"/>
                <a:cs typeface="B Mitra" pitchFamily="2" charset="-78"/>
              </a:rPr>
              <a:t>	تفاوت استراتژی وظیفه ای و اصلی:</a:t>
            </a: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400" b="0" i="0" u="none" strike="noStrike" kern="1200" cap="none" spc="0" normalizeH="0" baseline="0" noProof="0" dirty="0" smtClean="0">
                <a:ln>
                  <a:noFill/>
                </a:ln>
                <a:solidFill>
                  <a:schemeClr val="tx1"/>
                </a:solidFill>
                <a:effectLst/>
                <a:uLnTx/>
                <a:uFillTx/>
                <a:latin typeface="+mn-lt"/>
                <a:ea typeface="+mn-ea"/>
                <a:cs typeface="B Mitra" pitchFamily="2" charset="-78"/>
              </a:rPr>
              <a:t>	الف) افق زمانی</a:t>
            </a: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400" b="0" i="0" u="none" strike="noStrike" kern="1200" cap="none" spc="0" normalizeH="0" baseline="0" noProof="0" dirty="0" smtClean="0">
                <a:ln>
                  <a:noFill/>
                </a:ln>
                <a:solidFill>
                  <a:schemeClr val="tx1"/>
                </a:solidFill>
                <a:effectLst/>
                <a:uLnTx/>
                <a:uFillTx/>
                <a:latin typeface="+mn-lt"/>
                <a:ea typeface="+mn-ea"/>
                <a:cs typeface="B Mitra" pitchFamily="2" charset="-78"/>
              </a:rPr>
              <a:t>	ب) مشخص بودن</a:t>
            </a: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400" b="0" i="0" u="none" strike="noStrike" kern="1200" cap="none" spc="0" normalizeH="0" baseline="0" noProof="0" dirty="0" smtClean="0">
                <a:ln>
                  <a:noFill/>
                </a:ln>
                <a:solidFill>
                  <a:schemeClr val="tx1"/>
                </a:solidFill>
                <a:effectLst/>
                <a:uLnTx/>
                <a:uFillTx/>
                <a:latin typeface="+mn-lt"/>
                <a:ea typeface="+mn-ea"/>
                <a:cs typeface="B Mitra" pitchFamily="2" charset="-78"/>
              </a:rPr>
              <a:t>	ج) مشارکت کنندگان</a:t>
            </a: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400" b="1" i="0" u="none" strike="noStrike" kern="1200" cap="none" spc="0" normalizeH="0" baseline="0" noProof="0" dirty="0" smtClean="0">
                <a:ln>
                  <a:noFill/>
                </a:ln>
                <a:solidFill>
                  <a:schemeClr val="tx1"/>
                </a:solidFill>
                <a:effectLst/>
                <a:uLnTx/>
                <a:uFillTx/>
                <a:latin typeface="+mn-lt"/>
                <a:ea typeface="+mn-ea"/>
                <a:cs typeface="B Mitra" pitchFamily="2" charset="-78"/>
              </a:rPr>
              <a:t>11- خط مشی:</a:t>
            </a: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400" b="0" i="0" u="none" strike="noStrike" kern="1200" cap="none" spc="0" normalizeH="0" baseline="0" noProof="0" dirty="0" smtClean="0">
                <a:ln>
                  <a:noFill/>
                </a:ln>
                <a:solidFill>
                  <a:schemeClr val="tx1"/>
                </a:solidFill>
                <a:effectLst/>
                <a:uLnTx/>
                <a:uFillTx/>
                <a:latin typeface="+mn-lt"/>
                <a:ea typeface="+mn-ea"/>
                <a:cs typeface="B Mitra" pitchFamily="2" charset="-78"/>
              </a:rPr>
              <a:t>	خط مشی ها چارچوب هایی برای راهنمایی تفکر، تصمیم گیری و اقدام مدیران و زیردستان آنها در اجرای استراتژی سازمان است. خط مشی ها که غالبا ”دستور </a:t>
            </a:r>
            <a:br>
              <a:rPr kumimoji="0" lang="fa-IR" sz="2400" b="0" i="0" u="none" strike="noStrike" kern="1200" cap="none" spc="0" normalizeH="0" baseline="0" noProof="0" dirty="0" smtClean="0">
                <a:ln>
                  <a:noFill/>
                </a:ln>
                <a:solidFill>
                  <a:schemeClr val="tx1"/>
                </a:solidFill>
                <a:effectLst/>
                <a:uLnTx/>
                <a:uFillTx/>
                <a:latin typeface="+mn-lt"/>
                <a:ea typeface="+mn-ea"/>
                <a:cs typeface="B Mitra" pitchFamily="2" charset="-78"/>
              </a:rPr>
            </a:br>
            <a:r>
              <a:rPr kumimoji="0" lang="fa-IR" sz="2400" b="0" i="0" u="none" strike="noStrike" kern="1200" cap="none" spc="0" normalizeH="0" baseline="0" noProof="0" dirty="0" smtClean="0">
                <a:ln>
                  <a:noFill/>
                </a:ln>
                <a:solidFill>
                  <a:schemeClr val="tx1"/>
                </a:solidFill>
                <a:effectLst/>
                <a:uLnTx/>
                <a:uFillTx/>
                <a:latin typeface="+mn-lt"/>
                <a:ea typeface="+mn-ea"/>
                <a:cs typeface="B Mitra" pitchFamily="2" charset="-78"/>
              </a:rPr>
              <a:t>عمل های عملیاتی“ نیز نامیده می شوند، جهت استاندارد کردن بسیاری از تصمیمات تکراری و کنترل سلیقه و اعمال نظر مدیران و زیردستان در اجرای استراتژی های عملیاتی می تواند مفید باشند. در حقیقت خط مشی ها باید از استراتژی های وظیفه ای نشات گرفته و قصد آنها کمک به اجرای استراتژی باشد.</a:t>
            </a:r>
            <a:endParaRPr kumimoji="0" lang="en-US" sz="2400" b="0" i="0" u="none" strike="noStrike" kern="1200" cap="none" spc="0" normalizeH="0" baseline="0" noProof="0" dirty="0">
              <a:ln>
                <a:noFill/>
              </a:ln>
              <a:solidFill>
                <a:schemeClr val="tx1"/>
              </a:solidFill>
              <a:effectLst/>
              <a:uLnTx/>
              <a:uFillTx/>
              <a:latin typeface="+mn-lt"/>
              <a:ea typeface="+mn-ea"/>
              <a:cs typeface="B Mitra" pitchFamily="2" charset="-78"/>
            </a:endParaRPr>
          </a:p>
        </p:txBody>
      </p:sp>
      <p:sp>
        <p:nvSpPr>
          <p:cNvPr id="3" name="Rectangle 2" descr="Recycled paper"/>
          <p:cNvSpPr txBox="1">
            <a:spLocks noChangeArrowheads="1"/>
          </p:cNvSpPr>
          <p:nvPr/>
        </p:nvSpPr>
        <p:spPr bwMode="auto">
          <a:xfrm>
            <a:off x="0" y="0"/>
            <a:ext cx="9144000" cy="857232"/>
          </a:xfrm>
          <a:prstGeom prst="rect">
            <a:avLst/>
          </a:prstGeom>
          <a:blipFill dpi="0" rotWithShape="0">
            <a:blip r:embed="rId2"/>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pPr lvl="0" algn="ctr" rtl="0" eaLnBrk="1" fontAlgn="auto" hangingPunct="1">
              <a:spcAft>
                <a:spcPts val="0"/>
              </a:spcAft>
              <a:defRPr/>
            </a:pPr>
            <a:r>
              <a:rPr lang="fa-IR" sz="4000" b="1" dirty="0" smtClean="0">
                <a:cs typeface="B Mitra" pitchFamily="2" charset="-78"/>
              </a:rPr>
              <a:t>برنامه ریزی استراتژیک</a:t>
            </a:r>
            <a:endParaRPr lang="en-US" sz="4000" b="1" dirty="0">
              <a:cs typeface="B Mitra" pitchFamily="2" charset="-78"/>
            </a:endParaRPr>
          </a:p>
        </p:txBody>
      </p:sp>
    </p:spTree>
  </p:cSld>
  <p:clrMapOvr>
    <a:masterClrMapping/>
  </p:clrMapOvr>
  <p:transition>
    <p:wipe dir="u"/>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descr="Recycled paper"/>
          <p:cNvSpPr txBox="1">
            <a:spLocks noChangeArrowheads="1"/>
          </p:cNvSpPr>
          <p:nvPr/>
        </p:nvSpPr>
        <p:spPr bwMode="auto">
          <a:xfrm>
            <a:off x="0" y="0"/>
            <a:ext cx="9144000" cy="857232"/>
          </a:xfrm>
          <a:prstGeom prst="rect">
            <a:avLst/>
          </a:prstGeom>
          <a:blipFill dpi="0" rotWithShape="0">
            <a:blip r:embed="rId2"/>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pPr lvl="0" algn="ctr" rtl="0" eaLnBrk="1" fontAlgn="auto" hangingPunct="1">
              <a:spcAft>
                <a:spcPts val="0"/>
              </a:spcAft>
              <a:defRPr/>
            </a:pPr>
            <a:r>
              <a:rPr lang="fa-IR" sz="4000" b="1" dirty="0" smtClean="0">
                <a:cs typeface="B Mitra" pitchFamily="2" charset="-78"/>
              </a:rPr>
              <a:t>برنامه ریزی استراتژیک</a:t>
            </a:r>
            <a:endParaRPr lang="en-US" sz="4000" b="1" dirty="0">
              <a:cs typeface="B Mitra" pitchFamily="2" charset="-78"/>
            </a:endParaRPr>
          </a:p>
        </p:txBody>
      </p:sp>
      <p:sp>
        <p:nvSpPr>
          <p:cNvPr id="3" name="Rectangle 3"/>
          <p:cNvSpPr txBox="1">
            <a:spLocks noChangeArrowheads="1"/>
          </p:cNvSpPr>
          <p:nvPr/>
        </p:nvSpPr>
        <p:spPr>
          <a:xfrm>
            <a:off x="457200" y="1566863"/>
            <a:ext cx="8229600" cy="4525962"/>
          </a:xfrm>
          <a:prstGeom prst="rect">
            <a:avLst/>
          </a:prstGeom>
        </p:spPr>
        <p:txBody>
          <a:bodyPr/>
          <a:lstStyle/>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endParaRPr kumimoji="0" lang="fa-IR" sz="1400" b="0" i="0" u="none" strike="noStrike" kern="120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1400" b="0" i="0" u="none" strike="noStrike" kern="1200" cap="none" spc="0" normalizeH="0" baseline="0" noProof="0" dirty="0" smtClean="0">
                <a:ln>
                  <a:noFill/>
                </a:ln>
                <a:solidFill>
                  <a:schemeClr val="tx1"/>
                </a:solidFill>
                <a:effectLst/>
                <a:uLnTx/>
                <a:uFillTx/>
                <a:latin typeface="+mn-lt"/>
                <a:ea typeface="+mn-ea"/>
                <a:cs typeface="B Mitra" pitchFamily="2" charset="-78"/>
              </a:rPr>
              <a:t>	</a:t>
            </a:r>
            <a:r>
              <a:rPr kumimoji="0" lang="fa-IR" sz="2400" b="1" i="0" u="none" strike="noStrike" kern="1200" cap="none" spc="0" normalizeH="0" baseline="0" noProof="0" dirty="0" smtClean="0">
                <a:ln>
                  <a:noFill/>
                </a:ln>
                <a:solidFill>
                  <a:schemeClr val="tx1"/>
                </a:solidFill>
                <a:effectLst/>
                <a:uLnTx/>
                <a:uFillTx/>
                <a:latin typeface="+mn-lt"/>
                <a:ea typeface="+mn-ea"/>
                <a:cs typeface="B Mitra" pitchFamily="2" charset="-78"/>
              </a:rPr>
              <a:t>ویژگی های خط مشی:</a:t>
            </a: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400" b="0" i="0" u="none" strike="noStrike" kern="1200" cap="none" spc="0" normalizeH="0" baseline="0" noProof="0" dirty="0" smtClean="0">
                <a:ln>
                  <a:noFill/>
                </a:ln>
                <a:solidFill>
                  <a:schemeClr val="tx1"/>
                </a:solidFill>
                <a:effectLst/>
                <a:uLnTx/>
                <a:uFillTx/>
                <a:latin typeface="+mn-lt"/>
                <a:ea typeface="+mn-ea"/>
                <a:cs typeface="B Mitra" pitchFamily="2" charset="-78"/>
              </a:rPr>
              <a:t>	الف) خط مشی ها کنترل غیر مستقیمی بر فعالیت های مستقل پدید می آورد.</a:t>
            </a: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400" b="0" i="0" u="none" strike="noStrike" kern="1200" cap="none" spc="0" normalizeH="0" baseline="0" noProof="0" dirty="0" smtClean="0">
                <a:ln>
                  <a:noFill/>
                </a:ln>
                <a:solidFill>
                  <a:schemeClr val="tx1"/>
                </a:solidFill>
                <a:effectLst/>
                <a:uLnTx/>
                <a:uFillTx/>
                <a:latin typeface="+mn-lt"/>
                <a:ea typeface="+mn-ea"/>
                <a:cs typeface="B Mitra" pitchFamily="2" charset="-78"/>
              </a:rPr>
              <a:t>	ب) خط مشی ها برای فعالیت های مشابه راه حل های یکسانی ترویج </a:t>
            </a:r>
            <a:br>
              <a:rPr kumimoji="0" lang="fa-IR" sz="2400" b="0" i="0" u="none" strike="noStrike" kern="1200" cap="none" spc="0" normalizeH="0" baseline="0" noProof="0" dirty="0" smtClean="0">
                <a:ln>
                  <a:noFill/>
                </a:ln>
                <a:solidFill>
                  <a:schemeClr val="tx1"/>
                </a:solidFill>
                <a:effectLst/>
                <a:uLnTx/>
                <a:uFillTx/>
                <a:latin typeface="+mn-lt"/>
                <a:ea typeface="+mn-ea"/>
                <a:cs typeface="B Mitra" pitchFamily="2" charset="-78"/>
              </a:rPr>
            </a:br>
            <a:r>
              <a:rPr kumimoji="0" lang="fa-IR" sz="2400" b="0" i="0" u="none" strike="noStrike" kern="1200" cap="none" spc="0" normalizeH="0" baseline="0" noProof="0" dirty="0" smtClean="0">
                <a:ln>
                  <a:noFill/>
                </a:ln>
                <a:solidFill>
                  <a:schemeClr val="tx1"/>
                </a:solidFill>
                <a:effectLst/>
                <a:uLnTx/>
                <a:uFillTx/>
                <a:latin typeface="+mn-lt"/>
                <a:ea typeface="+mn-ea"/>
                <a:cs typeface="B Mitra" pitchFamily="2" charset="-78"/>
              </a:rPr>
              <a:t>می نماید.</a:t>
            </a: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400" b="0" i="0" u="none" strike="noStrike" kern="1200" cap="none" spc="0" normalizeH="0" baseline="0" noProof="0" dirty="0" smtClean="0">
                <a:ln>
                  <a:noFill/>
                </a:ln>
                <a:solidFill>
                  <a:schemeClr val="tx1"/>
                </a:solidFill>
                <a:effectLst/>
                <a:uLnTx/>
                <a:uFillTx/>
                <a:latin typeface="+mn-lt"/>
                <a:ea typeface="+mn-ea"/>
                <a:cs typeface="B Mitra" pitchFamily="2" charset="-78"/>
              </a:rPr>
              <a:t>	د) خط مشی ها تصمیم گیری را سریع تر می کند.</a:t>
            </a: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400" b="0" i="0" u="none" strike="noStrike" kern="1200" cap="none" spc="0" normalizeH="0" baseline="0" noProof="0" dirty="0" smtClean="0">
                <a:ln>
                  <a:noFill/>
                </a:ln>
                <a:solidFill>
                  <a:schemeClr val="tx1"/>
                </a:solidFill>
                <a:effectLst/>
                <a:uLnTx/>
                <a:uFillTx/>
                <a:latin typeface="+mn-lt"/>
                <a:ea typeface="+mn-ea"/>
                <a:cs typeface="B Mitra" pitchFamily="2" charset="-78"/>
              </a:rPr>
              <a:t>	ه) خط مشی ها پاسخ از پیش تعیین شده ای را به مسایل تکراری می دهند.</a:t>
            </a: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400" b="0" i="0" u="none" strike="noStrike" kern="1200" cap="none" spc="0" normalizeH="0" baseline="0" noProof="0" dirty="0" smtClean="0">
                <a:ln>
                  <a:noFill/>
                </a:ln>
                <a:solidFill>
                  <a:schemeClr val="tx1"/>
                </a:solidFill>
                <a:effectLst/>
                <a:uLnTx/>
                <a:uFillTx/>
                <a:latin typeface="+mn-lt"/>
                <a:ea typeface="+mn-ea"/>
                <a:cs typeface="B Mitra" pitchFamily="2" charset="-78"/>
              </a:rPr>
              <a:t>	و) خط مشی ها عدم قطعیت در تصمیم گیری های روزانه را کاهش می دهد.</a:t>
            </a: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400" b="1" i="0" u="none" strike="noStrike" kern="1200" cap="none" spc="0" normalizeH="0" baseline="0" noProof="0" dirty="0" smtClean="0">
                <a:ln>
                  <a:noFill/>
                </a:ln>
                <a:solidFill>
                  <a:schemeClr val="tx1"/>
                </a:solidFill>
                <a:effectLst/>
                <a:uLnTx/>
                <a:uFillTx/>
                <a:latin typeface="+mn-lt"/>
                <a:ea typeface="+mn-ea"/>
                <a:cs typeface="B Mitra" pitchFamily="2" charset="-78"/>
              </a:rPr>
              <a:t>12-  برنامه هاي اجرايي:</a:t>
            </a: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400" b="0" i="0" u="none" strike="noStrike" kern="1200" cap="none" spc="0" normalizeH="0" baseline="0" noProof="0" dirty="0" smtClean="0">
                <a:ln>
                  <a:noFill/>
                </a:ln>
                <a:solidFill>
                  <a:schemeClr val="tx1"/>
                </a:solidFill>
                <a:effectLst/>
                <a:uLnTx/>
                <a:uFillTx/>
                <a:latin typeface="+mn-lt"/>
                <a:ea typeface="+mn-ea"/>
                <a:cs typeface="B Mitra" pitchFamily="2" charset="-78"/>
              </a:rPr>
              <a:t>    پاسخ به اينكه چه كارهايي بايد انجام شود.</a:t>
            </a: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400" b="1" i="0" u="none" strike="noStrike" kern="1200" cap="none" spc="0" normalizeH="0" baseline="0" noProof="0" dirty="0" smtClean="0">
                <a:ln>
                  <a:noFill/>
                </a:ln>
                <a:solidFill>
                  <a:schemeClr val="tx1"/>
                </a:solidFill>
                <a:effectLst/>
                <a:uLnTx/>
                <a:uFillTx/>
                <a:latin typeface="+mn-lt"/>
                <a:ea typeface="+mn-ea"/>
                <a:cs typeface="B Mitra" pitchFamily="2" charset="-78"/>
              </a:rPr>
              <a:t>13-  ارزيابي فرآيند برنامه ريزي استراتژيك:</a:t>
            </a:r>
          </a:p>
          <a:p>
            <a:pPr marL="342900" marR="0" lvl="0" indent="-342900" algn="just" defTabSz="914400" rtl="1" eaLnBrk="1" fontAlgn="auto" latinLnBrk="0" hangingPunct="1">
              <a:lnSpc>
                <a:spcPct val="80000"/>
              </a:lnSpc>
              <a:spcBef>
                <a:spcPct val="20000"/>
              </a:spcBef>
              <a:spcAft>
                <a:spcPts val="0"/>
              </a:spcAft>
              <a:buClrTx/>
              <a:buSzTx/>
              <a:buFont typeface="Wingdings" pitchFamily="2" charset="2"/>
              <a:buNone/>
              <a:tabLst/>
              <a:defRPr/>
            </a:pPr>
            <a:r>
              <a:rPr kumimoji="0" lang="fa-IR" sz="2400" b="0" i="0" u="none" strike="noStrike" kern="1200" cap="none" spc="0" normalizeH="0" baseline="0" noProof="0" dirty="0" smtClean="0">
                <a:ln>
                  <a:noFill/>
                </a:ln>
                <a:solidFill>
                  <a:schemeClr val="tx1"/>
                </a:solidFill>
                <a:effectLst/>
                <a:uLnTx/>
                <a:uFillTx/>
                <a:latin typeface="+mn-lt"/>
                <a:ea typeface="+mn-ea"/>
                <a:cs typeface="B Mitra" pitchFamily="2" charset="-78"/>
              </a:rPr>
              <a:t>    در نهايت با ارزيابي فرآيند برنامه ريزي استراتژيك مي توان پي به موقعيت سازمان برد.</a:t>
            </a:r>
            <a:endParaRPr kumimoji="0" lang="en-US" sz="2400" b="0" i="0" u="none" strike="noStrike" kern="120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r" defTabSz="914400" rtl="1" eaLnBrk="1" fontAlgn="auto" latinLnBrk="0" hangingPunct="1">
              <a:lnSpc>
                <a:spcPct val="80000"/>
              </a:lnSpc>
              <a:spcBef>
                <a:spcPct val="20000"/>
              </a:spcBef>
              <a:spcAft>
                <a:spcPts val="0"/>
              </a:spcAft>
              <a:buClrTx/>
              <a:buSzTx/>
              <a:buFont typeface="Wingdings" pitchFamily="2" charset="2"/>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B Mitra" pitchFamily="2" charset="-78"/>
            </a:endParaRPr>
          </a:p>
        </p:txBody>
      </p:sp>
    </p:spTree>
  </p:cSld>
  <p:clrMapOvr>
    <a:masterClrMapping/>
  </p:clrMapOvr>
  <p:transition>
    <p:wipe dir="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descr="Recycled paper"/>
          <p:cNvSpPr txBox="1">
            <a:spLocks noChangeArrowheads="1"/>
          </p:cNvSpPr>
          <p:nvPr/>
        </p:nvSpPr>
        <p:spPr bwMode="auto">
          <a:xfrm>
            <a:off x="0" y="0"/>
            <a:ext cx="9144000" cy="857232"/>
          </a:xfrm>
          <a:prstGeom prst="rect">
            <a:avLst/>
          </a:prstGeom>
          <a:blipFill dpi="0" rotWithShape="0">
            <a:blip r:embed="rId2"/>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pPr lvl="0" algn="ctr" rtl="0" eaLnBrk="1" fontAlgn="auto" hangingPunct="1">
              <a:spcAft>
                <a:spcPts val="0"/>
              </a:spcAft>
              <a:defRPr/>
            </a:pPr>
            <a:r>
              <a:rPr lang="fa-IR" sz="4000" b="1" dirty="0" smtClean="0">
                <a:cs typeface="B Mitra" pitchFamily="2" charset="-78"/>
              </a:rPr>
              <a:t>برنامه ریزی استراتژیک</a:t>
            </a:r>
            <a:endParaRPr lang="en-US" sz="4000" b="1" dirty="0">
              <a:cs typeface="B Mitra" pitchFamily="2" charset="-78"/>
            </a:endParaRPr>
          </a:p>
        </p:txBody>
      </p:sp>
      <p:sp>
        <p:nvSpPr>
          <p:cNvPr id="3" name="Rectangle 3"/>
          <p:cNvSpPr txBox="1">
            <a:spLocks noChangeArrowheads="1"/>
          </p:cNvSpPr>
          <p:nvPr/>
        </p:nvSpPr>
        <p:spPr>
          <a:xfrm>
            <a:off x="457200" y="1600200"/>
            <a:ext cx="8229600" cy="4525963"/>
          </a:xfrm>
          <a:prstGeom prst="rect">
            <a:avLst/>
          </a:prstGeom>
        </p:spPr>
        <p:txBody>
          <a:bodyPr/>
          <a:lstStyle/>
          <a:p>
            <a:pPr marL="342900" marR="0" lvl="0" indent="-342900" algn="just" defTabSz="914400" rtl="1" eaLnBrk="1" fontAlgn="auto" latinLnBrk="0" hangingPunct="1">
              <a:lnSpc>
                <a:spcPct val="100000"/>
              </a:lnSpc>
              <a:spcBef>
                <a:spcPct val="20000"/>
              </a:spcBef>
              <a:spcAft>
                <a:spcPts val="0"/>
              </a:spcAft>
              <a:buClrTx/>
              <a:buSzTx/>
              <a:buFont typeface="Wingdings" pitchFamily="2" charset="2"/>
              <a:buNone/>
              <a:tabLst/>
              <a:defRPr/>
            </a:pPr>
            <a:r>
              <a:rPr kumimoji="0" lang="fa-IR" sz="2800" i="1" u="none" strike="noStrike" kern="1200" cap="none" spc="0" normalizeH="0" baseline="0" noProof="0" dirty="0" smtClean="0">
                <a:ln>
                  <a:noFill/>
                </a:ln>
                <a:solidFill>
                  <a:schemeClr val="tx1"/>
                </a:solidFill>
                <a:effectLst/>
                <a:uLnTx/>
                <a:uFillTx/>
                <a:latin typeface="+mn-lt"/>
                <a:ea typeface="+mn-ea"/>
                <a:cs typeface="B Mitra" pitchFamily="2" charset="-78"/>
              </a:rPr>
              <a:t> </a:t>
            </a:r>
            <a:r>
              <a:rPr kumimoji="0" lang="fa-IR" sz="2800" b="1" i="1" u="none" strike="noStrike" kern="1200" cap="none" spc="0" normalizeH="0" baseline="0" noProof="0" dirty="0" smtClean="0">
                <a:ln>
                  <a:noFill/>
                </a:ln>
                <a:solidFill>
                  <a:schemeClr val="tx1"/>
                </a:solidFill>
                <a:effectLst/>
                <a:uLnTx/>
                <a:uFillTx/>
                <a:latin typeface="+mn-lt"/>
                <a:ea typeface="+mn-ea"/>
                <a:cs typeface="B Mitra" pitchFamily="2" charset="-78"/>
              </a:rPr>
              <a:t>ويژگيهاي يك برنامه ريزي استراتژيك موفق:</a:t>
            </a:r>
          </a:p>
          <a:p>
            <a:pPr marL="342900" marR="0" lvl="0" indent="-342900" algn="just" defTabSz="914400" rtl="1" eaLnBrk="1" fontAlgn="auto" latinLnBrk="0" hangingPunct="1">
              <a:lnSpc>
                <a:spcPct val="100000"/>
              </a:lnSpc>
              <a:spcBef>
                <a:spcPct val="20000"/>
              </a:spcBef>
              <a:spcAft>
                <a:spcPts val="0"/>
              </a:spcAft>
              <a:buClrTx/>
              <a:buSzTx/>
              <a:buFont typeface="Wingdings" pitchFamily="2" charset="2"/>
              <a:buNone/>
              <a:tabLst/>
              <a:defRPr/>
            </a:pPr>
            <a:r>
              <a:rPr kumimoji="0" lang="fa-IR" sz="2800" i="0" u="none" strike="noStrike" kern="1200" cap="none" spc="0" normalizeH="0" baseline="0" noProof="0" dirty="0" smtClean="0">
                <a:ln>
                  <a:noFill/>
                </a:ln>
                <a:solidFill>
                  <a:schemeClr val="tx1"/>
                </a:solidFill>
                <a:effectLst/>
                <a:uLnTx/>
                <a:uFillTx/>
                <a:latin typeface="+mn-lt"/>
                <a:ea typeface="+mn-ea"/>
                <a:cs typeface="B Mitra" pitchFamily="2" charset="-78"/>
              </a:rPr>
              <a:t>1- از پشتيباني راهبران و مديريت ارشد برخوردار است.</a:t>
            </a:r>
          </a:p>
          <a:p>
            <a:pPr marL="342900" marR="0" lvl="0" indent="-342900" algn="just" defTabSz="914400" rtl="1" eaLnBrk="1" fontAlgn="auto" latinLnBrk="0" hangingPunct="1">
              <a:lnSpc>
                <a:spcPct val="100000"/>
              </a:lnSpc>
              <a:spcBef>
                <a:spcPct val="20000"/>
              </a:spcBef>
              <a:spcAft>
                <a:spcPts val="0"/>
              </a:spcAft>
              <a:buClrTx/>
              <a:buSzTx/>
              <a:buFont typeface="Wingdings" pitchFamily="2" charset="2"/>
              <a:buNone/>
              <a:tabLst/>
              <a:defRPr/>
            </a:pPr>
            <a:r>
              <a:rPr kumimoji="0" lang="fa-IR" sz="2800" i="0" u="none" strike="noStrike" kern="1200" cap="none" spc="0" normalizeH="0" baseline="0" noProof="0" dirty="0" smtClean="0">
                <a:ln>
                  <a:noFill/>
                </a:ln>
                <a:solidFill>
                  <a:schemeClr val="tx1"/>
                </a:solidFill>
                <a:effectLst/>
                <a:uLnTx/>
                <a:uFillTx/>
                <a:latin typeface="+mn-lt"/>
                <a:ea typeface="+mn-ea"/>
                <a:cs typeface="B Mitra" pitchFamily="2" charset="-78"/>
              </a:rPr>
              <a:t>2- يك فعاليت مشاركتي است و فقط به گروهي به نام برنامه ريزان    محدود نمي شود.</a:t>
            </a:r>
          </a:p>
          <a:p>
            <a:pPr marL="342900" marR="0" lvl="0" indent="-342900" algn="just" defTabSz="914400" rtl="1" eaLnBrk="1" fontAlgn="auto" latinLnBrk="0" hangingPunct="1">
              <a:lnSpc>
                <a:spcPct val="100000"/>
              </a:lnSpc>
              <a:spcBef>
                <a:spcPct val="20000"/>
              </a:spcBef>
              <a:spcAft>
                <a:spcPts val="0"/>
              </a:spcAft>
              <a:buClrTx/>
              <a:buSzTx/>
              <a:buFont typeface="Wingdings" pitchFamily="2" charset="2"/>
              <a:buNone/>
              <a:tabLst/>
              <a:defRPr/>
            </a:pPr>
            <a:r>
              <a:rPr kumimoji="0" lang="fa-IR" sz="2800" i="0" u="none" strike="noStrike" kern="1200" cap="none" spc="0" normalizeH="0" baseline="0" noProof="0" dirty="0" smtClean="0">
                <a:ln>
                  <a:noFill/>
                </a:ln>
                <a:solidFill>
                  <a:schemeClr val="tx1"/>
                </a:solidFill>
                <a:effectLst/>
                <a:uLnTx/>
                <a:uFillTx/>
                <a:latin typeface="+mn-lt"/>
                <a:ea typeface="+mn-ea"/>
                <a:cs typeface="B Mitra" pitchFamily="2" charset="-78"/>
              </a:rPr>
              <a:t>3- انعطاف پذير و متناسب با ويژگي هاي سازمان طراحي مي گردد.</a:t>
            </a:r>
          </a:p>
          <a:p>
            <a:pPr marL="342900" marR="0" lvl="0" indent="-342900" algn="just" defTabSz="914400" rtl="1" eaLnBrk="1" fontAlgn="auto" latinLnBrk="0" hangingPunct="1">
              <a:lnSpc>
                <a:spcPct val="100000"/>
              </a:lnSpc>
              <a:spcBef>
                <a:spcPct val="20000"/>
              </a:spcBef>
              <a:spcAft>
                <a:spcPts val="0"/>
              </a:spcAft>
              <a:buClrTx/>
              <a:buSzTx/>
              <a:buFont typeface="Wingdings" pitchFamily="2" charset="2"/>
              <a:buNone/>
              <a:tabLst/>
              <a:defRPr/>
            </a:pPr>
            <a:r>
              <a:rPr kumimoji="0" lang="fa-IR" sz="2800" i="0" u="none" strike="noStrike" kern="1200" cap="none" spc="0" normalizeH="0" baseline="0" noProof="0" dirty="0" smtClean="0">
                <a:ln>
                  <a:noFill/>
                </a:ln>
                <a:solidFill>
                  <a:schemeClr val="tx1"/>
                </a:solidFill>
                <a:effectLst/>
                <a:uLnTx/>
                <a:uFillTx/>
                <a:latin typeface="+mn-lt"/>
                <a:ea typeface="+mn-ea"/>
                <a:cs typeface="B Mitra" pitchFamily="2" charset="-78"/>
              </a:rPr>
              <a:t>4- مسئوليت ها و زمانبندي فعاليت ها را به روشني بيان مي كند و قابل اعتماد بودن نتايج را تضمين مي كند. </a:t>
            </a:r>
          </a:p>
          <a:p>
            <a:pPr marL="342900" marR="0" lvl="0" indent="-342900" algn="just" defTabSz="914400" rtl="1" eaLnBrk="1" fontAlgn="auto" latinLnBrk="0" hangingPunct="1">
              <a:lnSpc>
                <a:spcPct val="100000"/>
              </a:lnSpc>
              <a:spcBef>
                <a:spcPct val="20000"/>
              </a:spcBef>
              <a:spcAft>
                <a:spcPts val="0"/>
              </a:spcAft>
              <a:buClrTx/>
              <a:buSzTx/>
              <a:buFont typeface="Wingdings" pitchFamily="2" charset="2"/>
              <a:buNone/>
              <a:tabLst/>
              <a:defRPr/>
            </a:pPr>
            <a:r>
              <a:rPr kumimoji="0" lang="fa-IR" sz="2800" i="0" u="none" strike="noStrike" kern="1200" cap="none" spc="0" normalizeH="0" baseline="0" noProof="0" dirty="0" smtClean="0">
                <a:ln>
                  <a:noFill/>
                </a:ln>
                <a:solidFill>
                  <a:schemeClr val="tx1"/>
                </a:solidFill>
                <a:effectLst/>
                <a:uLnTx/>
                <a:uFillTx/>
                <a:latin typeface="+mn-lt"/>
                <a:ea typeface="+mn-ea"/>
                <a:cs typeface="B Mitra" pitchFamily="2" charset="-78"/>
              </a:rPr>
              <a:t>5- مشاركت همگاني و تفاهم را ايجاد مي كند و گسترش مي دهد.</a:t>
            </a:r>
            <a:endParaRPr kumimoji="0" lang="en-US" sz="2800" i="0" u="none" strike="noStrike" kern="1200" cap="none" spc="0" normalizeH="0" baseline="0" noProof="0" dirty="0">
              <a:ln>
                <a:noFill/>
              </a:ln>
              <a:solidFill>
                <a:schemeClr val="tx1"/>
              </a:solidFill>
              <a:effectLst/>
              <a:uLnTx/>
              <a:uFillTx/>
              <a:latin typeface="+mn-lt"/>
              <a:ea typeface="+mn-ea"/>
              <a:cs typeface="B Mitra" pitchFamily="2" charset="-78"/>
            </a:endParaRPr>
          </a:p>
        </p:txBody>
      </p:sp>
    </p:spTree>
  </p:cSld>
  <p:clrMapOvr>
    <a:masterClrMapping/>
  </p:clrMapOvr>
  <p:transition>
    <p:wipe dir="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descr="Recycled paper"/>
          <p:cNvSpPr txBox="1">
            <a:spLocks noChangeArrowheads="1"/>
          </p:cNvSpPr>
          <p:nvPr/>
        </p:nvSpPr>
        <p:spPr bwMode="auto">
          <a:xfrm>
            <a:off x="0" y="0"/>
            <a:ext cx="9144000" cy="857232"/>
          </a:xfrm>
          <a:prstGeom prst="rect">
            <a:avLst/>
          </a:prstGeom>
          <a:blipFill dpi="0" rotWithShape="0">
            <a:blip r:embed="rId2"/>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pPr lvl="0" algn="ctr" rtl="0" eaLnBrk="1" fontAlgn="auto" hangingPunct="1">
              <a:spcAft>
                <a:spcPts val="0"/>
              </a:spcAft>
              <a:defRPr/>
            </a:pPr>
            <a:r>
              <a:rPr lang="fa-IR" sz="4000" b="1" dirty="0" smtClean="0">
                <a:cs typeface="B Mitra" pitchFamily="2" charset="-78"/>
              </a:rPr>
              <a:t>برنامه ریزی استراتژیک</a:t>
            </a:r>
            <a:endParaRPr lang="en-US" sz="4000" b="1" dirty="0">
              <a:cs typeface="B Mitra" pitchFamily="2" charset="-78"/>
            </a:endParaRPr>
          </a:p>
        </p:txBody>
      </p:sp>
      <p:sp>
        <p:nvSpPr>
          <p:cNvPr id="3" name="Rectangle 3"/>
          <p:cNvSpPr txBox="1">
            <a:spLocks noChangeArrowheads="1"/>
          </p:cNvSpPr>
          <p:nvPr/>
        </p:nvSpPr>
        <p:spPr>
          <a:xfrm>
            <a:off x="457200" y="1600200"/>
            <a:ext cx="8229600" cy="4525963"/>
          </a:xfrm>
          <a:prstGeom prst="rect">
            <a:avLst/>
          </a:prstGeom>
        </p:spPr>
        <p:txBody>
          <a:bodyPr/>
          <a:lstStyle/>
          <a:p>
            <a:pPr marL="342900" marR="0" lvl="0" indent="-342900" algn="just" defTabSz="914400" rtl="1" eaLnBrk="1" fontAlgn="auto" latinLnBrk="0" hangingPunct="1">
              <a:lnSpc>
                <a:spcPct val="100000"/>
              </a:lnSpc>
              <a:spcBef>
                <a:spcPct val="20000"/>
              </a:spcBef>
              <a:spcAft>
                <a:spcPts val="0"/>
              </a:spcAft>
              <a:buClrTx/>
              <a:buSzTx/>
              <a:buFont typeface="Wingdings" pitchFamily="2" charset="2"/>
              <a:buNone/>
              <a:tabLst/>
              <a:defRPr/>
            </a:pPr>
            <a:r>
              <a:rPr kumimoji="0" lang="fa-IR" sz="2800" b="0" i="0" u="none" strike="noStrike" kern="1200" cap="none" spc="0" normalizeH="0" baseline="0" noProof="0" dirty="0" smtClean="0">
                <a:ln>
                  <a:noFill/>
                </a:ln>
                <a:solidFill>
                  <a:schemeClr val="tx1"/>
                </a:solidFill>
                <a:effectLst/>
                <a:uLnTx/>
                <a:uFillTx/>
                <a:latin typeface="+mn-lt"/>
                <a:ea typeface="+mn-ea"/>
                <a:cs typeface="B Mitra" pitchFamily="2" charset="-78"/>
              </a:rPr>
              <a:t>6- نسبت به محيط آگاه است و موضوعات محيطي را با حساسيت پيگيري مي كند.</a:t>
            </a:r>
          </a:p>
          <a:p>
            <a:pPr marL="342900" marR="0" lvl="0" indent="-342900" algn="just" defTabSz="914400" rtl="1" eaLnBrk="1" fontAlgn="auto" latinLnBrk="0" hangingPunct="1">
              <a:lnSpc>
                <a:spcPct val="100000"/>
              </a:lnSpc>
              <a:spcBef>
                <a:spcPct val="20000"/>
              </a:spcBef>
              <a:spcAft>
                <a:spcPts val="0"/>
              </a:spcAft>
              <a:buClrTx/>
              <a:buSzTx/>
              <a:buFont typeface="Wingdings" pitchFamily="2" charset="2"/>
              <a:buNone/>
              <a:tabLst/>
              <a:defRPr/>
            </a:pPr>
            <a:r>
              <a:rPr kumimoji="0" lang="fa-IR" sz="2800" b="0" i="0" u="none" strike="noStrike" kern="1200" cap="none" spc="0" normalizeH="0" baseline="0" noProof="0" dirty="0" smtClean="0">
                <a:ln>
                  <a:noFill/>
                </a:ln>
                <a:solidFill>
                  <a:schemeClr val="tx1"/>
                </a:solidFill>
                <a:effectLst/>
                <a:uLnTx/>
                <a:uFillTx/>
                <a:latin typeface="+mn-lt"/>
                <a:ea typeface="+mn-ea"/>
                <a:cs typeface="B Mitra" pitchFamily="2" charset="-78"/>
              </a:rPr>
              <a:t>7- درباره اهداف، اقدامات، نتايج و پيامدها واقع نگر است و موضوعات را به طور جامع و يكپارچه مورد بررسي قرار مي دهد.</a:t>
            </a:r>
          </a:p>
          <a:p>
            <a:pPr marL="342900" marR="0" lvl="0" indent="-342900" algn="just" defTabSz="914400" rtl="1" eaLnBrk="1" fontAlgn="auto" latinLnBrk="0" hangingPunct="1">
              <a:lnSpc>
                <a:spcPct val="100000"/>
              </a:lnSpc>
              <a:spcBef>
                <a:spcPct val="20000"/>
              </a:spcBef>
              <a:spcAft>
                <a:spcPts val="0"/>
              </a:spcAft>
              <a:buClrTx/>
              <a:buSzTx/>
              <a:buFont typeface="Wingdings" pitchFamily="2" charset="2"/>
              <a:buNone/>
              <a:tabLst/>
              <a:defRPr/>
            </a:pPr>
            <a:r>
              <a:rPr kumimoji="0" lang="fa-IR" sz="2800" b="0" i="0" u="none" strike="noStrike" kern="1200" cap="none" spc="0" normalizeH="0" baseline="0" noProof="0" dirty="0" smtClean="0">
                <a:ln>
                  <a:noFill/>
                </a:ln>
                <a:solidFill>
                  <a:schemeClr val="tx1"/>
                </a:solidFill>
                <a:effectLst/>
                <a:uLnTx/>
                <a:uFillTx/>
                <a:latin typeface="+mn-lt"/>
                <a:ea typeface="+mn-ea"/>
                <a:cs typeface="B Mitra" pitchFamily="2" charset="-78"/>
              </a:rPr>
              <a:t>8-  شواهد انگيزه بخش براي توصيه هاي خود ارائه مي دهد.</a:t>
            </a:r>
          </a:p>
          <a:p>
            <a:pPr marL="342900" marR="0" lvl="0" indent="-342900" algn="just" defTabSz="914400" rtl="1" eaLnBrk="1" fontAlgn="auto" latinLnBrk="0" hangingPunct="1">
              <a:lnSpc>
                <a:spcPct val="100000"/>
              </a:lnSpc>
              <a:spcBef>
                <a:spcPct val="20000"/>
              </a:spcBef>
              <a:spcAft>
                <a:spcPts val="0"/>
              </a:spcAft>
              <a:buClrTx/>
              <a:buSzTx/>
              <a:buFont typeface="Wingdings" pitchFamily="2" charset="2"/>
              <a:buNone/>
              <a:tabLst/>
              <a:defRPr/>
            </a:pPr>
            <a:r>
              <a:rPr kumimoji="0" lang="fa-IR" sz="2800" b="0" i="0" u="none" strike="noStrike" kern="1200" cap="none" spc="0" normalizeH="0" baseline="0" noProof="0" dirty="0" smtClean="0">
                <a:ln>
                  <a:noFill/>
                </a:ln>
                <a:solidFill>
                  <a:schemeClr val="tx1"/>
                </a:solidFill>
                <a:effectLst/>
                <a:uLnTx/>
                <a:uFillTx/>
                <a:latin typeface="+mn-lt"/>
                <a:ea typeface="+mn-ea"/>
                <a:cs typeface="B Mitra" pitchFamily="2" charset="-78"/>
              </a:rPr>
              <a:t>9-  براي رفع اختلاف نظرها روش مناسبي ارائه مي دهد.</a:t>
            </a:r>
          </a:p>
          <a:p>
            <a:pPr marL="342900" marR="0" lvl="0" indent="-342900" algn="just" defTabSz="914400" rtl="1" eaLnBrk="1" fontAlgn="auto" latinLnBrk="0" hangingPunct="1">
              <a:lnSpc>
                <a:spcPct val="100000"/>
              </a:lnSpc>
              <a:spcBef>
                <a:spcPct val="20000"/>
              </a:spcBef>
              <a:spcAft>
                <a:spcPts val="0"/>
              </a:spcAft>
              <a:buClrTx/>
              <a:buSzTx/>
              <a:buFont typeface="Wingdings" pitchFamily="2" charset="2"/>
              <a:buNone/>
              <a:tabLst/>
              <a:defRPr/>
            </a:pPr>
            <a:r>
              <a:rPr kumimoji="0" lang="fa-IR" sz="2800" b="0" i="0" u="none" strike="noStrike" kern="1200" cap="none" spc="0" normalizeH="0" baseline="0" noProof="0" dirty="0" smtClean="0">
                <a:ln>
                  <a:noFill/>
                </a:ln>
                <a:solidFill>
                  <a:schemeClr val="tx1"/>
                </a:solidFill>
                <a:effectLst/>
                <a:uLnTx/>
                <a:uFillTx/>
                <a:latin typeface="+mn-lt"/>
                <a:ea typeface="+mn-ea"/>
                <a:cs typeface="B Mitra" pitchFamily="2" charset="-78"/>
              </a:rPr>
              <a:t>10- پويا و جاري است و نه ايستا و راكد.</a:t>
            </a:r>
          </a:p>
          <a:p>
            <a:pPr marL="342900" marR="0" lvl="0" indent="-342900" algn="just" defTabSz="914400" rtl="1" eaLnBrk="1" fontAlgn="auto" latinLnBrk="0" hangingPunct="1">
              <a:lnSpc>
                <a:spcPct val="100000"/>
              </a:lnSpc>
              <a:spcBef>
                <a:spcPct val="20000"/>
              </a:spcBef>
              <a:spcAft>
                <a:spcPts val="0"/>
              </a:spcAft>
              <a:buClrTx/>
              <a:buSzTx/>
              <a:buFont typeface="Wingdings" pitchFamily="2" charset="2"/>
              <a:buNone/>
              <a:tabLst/>
              <a:defRPr/>
            </a:pPr>
            <a:r>
              <a:rPr kumimoji="0" lang="fa-IR" sz="2800" b="0" i="0" u="none" strike="noStrike" kern="1200" cap="none" spc="0" normalizeH="0" baseline="0" noProof="0" dirty="0" smtClean="0">
                <a:ln>
                  <a:noFill/>
                </a:ln>
                <a:solidFill>
                  <a:schemeClr val="tx1"/>
                </a:solidFill>
                <a:effectLst/>
                <a:uLnTx/>
                <a:uFillTx/>
                <a:latin typeface="+mn-lt"/>
                <a:ea typeface="+mn-ea"/>
                <a:cs typeface="B Mitra" pitchFamily="2" charset="-78"/>
              </a:rPr>
              <a:t>11- فرآيند برنامه ريزي و برنامه ها به طور منظم و مستمر بازنگري </a:t>
            </a:r>
            <a:br>
              <a:rPr kumimoji="0" lang="fa-IR" sz="2800" b="0" i="0" u="none" strike="noStrike" kern="1200" cap="none" spc="0" normalizeH="0" baseline="0" noProof="0" dirty="0" smtClean="0">
                <a:ln>
                  <a:noFill/>
                </a:ln>
                <a:solidFill>
                  <a:schemeClr val="tx1"/>
                </a:solidFill>
                <a:effectLst/>
                <a:uLnTx/>
                <a:uFillTx/>
                <a:latin typeface="+mn-lt"/>
                <a:ea typeface="+mn-ea"/>
                <a:cs typeface="B Mitra" pitchFamily="2" charset="-78"/>
              </a:rPr>
            </a:br>
            <a:r>
              <a:rPr kumimoji="0" lang="fa-IR" sz="2800" b="0" i="0" u="none" strike="noStrike" kern="1200" cap="none" spc="0" normalizeH="0" baseline="0" noProof="0" dirty="0" smtClean="0">
                <a:ln>
                  <a:noFill/>
                </a:ln>
                <a:solidFill>
                  <a:schemeClr val="tx1"/>
                </a:solidFill>
                <a:effectLst/>
                <a:uLnTx/>
                <a:uFillTx/>
                <a:latin typeface="+mn-lt"/>
                <a:ea typeface="+mn-ea"/>
                <a:cs typeface="B Mitra" pitchFamily="2" charset="-78"/>
              </a:rPr>
              <a:t>مي شود و بهبود مي يابد.</a:t>
            </a:r>
            <a:endParaRPr kumimoji="0" lang="en-US" sz="2800" b="0" i="0" u="none" strike="noStrike" kern="1200" cap="none" spc="0" normalizeH="0" baseline="0" noProof="0" dirty="0">
              <a:ln>
                <a:noFill/>
              </a:ln>
              <a:solidFill>
                <a:schemeClr val="tx1"/>
              </a:solidFill>
              <a:effectLst/>
              <a:uLnTx/>
              <a:uFillTx/>
              <a:latin typeface="+mn-lt"/>
              <a:ea typeface="+mn-ea"/>
              <a:cs typeface="B Mitra" pitchFamily="2" charset="-78"/>
            </a:endParaRPr>
          </a:p>
        </p:txBody>
      </p:sp>
    </p:spTree>
  </p:cSld>
  <p:clrMapOvr>
    <a:masterClrMapping/>
  </p:clrMapOvr>
  <p:transition>
    <p:wip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descr="Recycled paper"/>
          <p:cNvSpPr txBox="1">
            <a:spLocks noChangeArrowheads="1"/>
          </p:cNvSpPr>
          <p:nvPr/>
        </p:nvSpPr>
        <p:spPr bwMode="auto">
          <a:xfrm>
            <a:off x="0" y="0"/>
            <a:ext cx="9144000" cy="857232"/>
          </a:xfrm>
          <a:prstGeom prst="rect">
            <a:avLst/>
          </a:prstGeom>
          <a:blipFill dpi="0" rotWithShape="0">
            <a:blip r:embed="rId2"/>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pPr lvl="0" algn="ctr" rtl="0" eaLnBrk="1" fontAlgn="auto" hangingPunct="1">
              <a:spcAft>
                <a:spcPts val="0"/>
              </a:spcAft>
              <a:defRPr/>
            </a:pPr>
            <a:endParaRPr lang="en-US" sz="4000" dirty="0">
              <a:cs typeface="B Nazanin" pitchFamily="2" charset="-78"/>
            </a:endParaRPr>
          </a:p>
        </p:txBody>
      </p:sp>
      <p:sp>
        <p:nvSpPr>
          <p:cNvPr id="3" name="Altbilgi Yer Tutucusu 3"/>
          <p:cNvSpPr>
            <a:spLocks noGrp="1"/>
          </p:cNvSpPr>
          <p:nvPr>
            <p:ph type="ftr" sz="quarter" idx="10"/>
          </p:nvPr>
        </p:nvSpPr>
        <p:spPr>
          <a:xfrm>
            <a:off x="5791200" y="6502400"/>
            <a:ext cx="2895600" cy="2286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Company Name</a:t>
            </a:r>
          </a:p>
        </p:txBody>
      </p:sp>
      <p:grpSp>
        <p:nvGrpSpPr>
          <p:cNvPr id="5" name="Group 2"/>
          <p:cNvGrpSpPr>
            <a:grpSpLocks/>
          </p:cNvGrpSpPr>
          <p:nvPr/>
        </p:nvGrpSpPr>
        <p:grpSpPr bwMode="auto">
          <a:xfrm>
            <a:off x="1114425" y="1989138"/>
            <a:ext cx="3600450" cy="3833812"/>
            <a:chOff x="720" y="1248"/>
            <a:chExt cx="2415" cy="2415"/>
          </a:xfrm>
        </p:grpSpPr>
        <p:sp>
          <p:nvSpPr>
            <p:cNvPr id="6" name="AutoShape 3"/>
            <p:cNvSpPr>
              <a:spLocks noChangeArrowheads="1"/>
            </p:cNvSpPr>
            <p:nvPr/>
          </p:nvSpPr>
          <p:spPr bwMode="gray">
            <a:xfrm>
              <a:off x="720" y="1248"/>
              <a:ext cx="2415" cy="2415"/>
            </a:xfrm>
            <a:custGeom>
              <a:avLst/>
              <a:gdLst>
                <a:gd name="G0" fmla="+- 1914 0 0"/>
                <a:gd name="G1" fmla="+- 21600 0 1914"/>
                <a:gd name="G2" fmla="+- 21600 0 191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chemeClr val="hlink">
                    <a:gamma/>
                    <a:tint val="60784"/>
                    <a:invGamma/>
                    <a:alpha val="12000"/>
                  </a:schemeClr>
                </a:gs>
                <a:gs pos="50000">
                  <a:schemeClr val="hlink"/>
                </a:gs>
                <a:gs pos="100000">
                  <a:schemeClr val="hlink">
                    <a:gamma/>
                    <a:tint val="60784"/>
                    <a:invGamma/>
                    <a:alpha val="12000"/>
                  </a:schemeClr>
                </a:gs>
              </a:gsLst>
              <a:lin ang="27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tr-TR"/>
            </a:p>
          </p:txBody>
        </p:sp>
        <p:sp>
          <p:nvSpPr>
            <p:cNvPr id="7" name="Oval 4"/>
            <p:cNvSpPr>
              <a:spLocks noChangeArrowheads="1"/>
            </p:cNvSpPr>
            <p:nvPr/>
          </p:nvSpPr>
          <p:spPr bwMode="gray">
            <a:xfrm>
              <a:off x="912" y="1440"/>
              <a:ext cx="2018" cy="2016"/>
            </a:xfrm>
            <a:prstGeom prst="ellipse">
              <a:avLst/>
            </a:prstGeom>
            <a:gradFill rotWithShape="1">
              <a:gsLst>
                <a:gs pos="0">
                  <a:srgbClr val="FF0000"/>
                </a:gs>
                <a:gs pos="100000">
                  <a:schemeClr val="accent2"/>
                </a:gs>
              </a:gsLst>
              <a:path path="shape">
                <a:fillToRect l="50000" t="50000" r="50000" b="50000"/>
              </a:path>
            </a:gradFill>
            <a:ln w="28575" algn="ctr">
              <a:solidFill>
                <a:srgbClr val="FF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endParaRPr lang="tr-TR" sz="3200" b="1">
                <a:solidFill>
                  <a:schemeClr val="bg1"/>
                </a:solidFill>
                <a:effectLst>
                  <a:outerShdw blurRad="38100" dist="38100" dir="2700000" algn="tl">
                    <a:srgbClr val="000000"/>
                  </a:outerShdw>
                </a:effectLst>
              </a:endParaRPr>
            </a:p>
          </p:txBody>
        </p:sp>
        <p:sp>
          <p:nvSpPr>
            <p:cNvPr id="8" name="Text Box 5"/>
            <p:cNvSpPr txBox="1">
              <a:spLocks noChangeArrowheads="1"/>
            </p:cNvSpPr>
            <p:nvPr/>
          </p:nvSpPr>
          <p:spPr bwMode="gray">
            <a:xfrm>
              <a:off x="763" y="2078"/>
              <a:ext cx="2364" cy="97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txBody>
            <a:bodyPr>
              <a:spAutoFit/>
            </a:bodyPr>
            <a:lstStyle/>
            <a:p>
              <a:pPr algn="ctr" eaLnBrk="0" hangingPunct="0">
                <a:defRPr/>
              </a:pPr>
              <a:r>
                <a:rPr lang="en-US" sz="3200" b="1" dirty="0">
                  <a:solidFill>
                    <a:srgbClr val="FFFFFF"/>
                  </a:solidFill>
                  <a:effectLst>
                    <a:outerShdw blurRad="38100" dist="38100" dir="2700000" algn="tl">
                      <a:srgbClr val="C0C0C0"/>
                    </a:outerShdw>
                  </a:effectLst>
                </a:rPr>
                <a:t>What Is </a:t>
              </a:r>
              <a:endParaRPr lang="tr-TR" sz="3200" b="1" dirty="0">
                <a:solidFill>
                  <a:srgbClr val="FFFFFF"/>
                </a:solidFill>
                <a:effectLst>
                  <a:outerShdw blurRad="38100" dist="38100" dir="2700000" algn="tl">
                    <a:srgbClr val="C0C0C0"/>
                  </a:outerShdw>
                </a:effectLst>
              </a:endParaRPr>
            </a:p>
            <a:p>
              <a:pPr algn="ctr" eaLnBrk="0" hangingPunct="0">
                <a:defRPr/>
              </a:pPr>
              <a:r>
                <a:rPr lang="en-US" sz="3200" b="1" dirty="0">
                  <a:solidFill>
                    <a:srgbClr val="FFFFFF"/>
                  </a:solidFill>
                  <a:effectLst>
                    <a:outerShdw blurRad="38100" dist="38100" dir="2700000" algn="tl">
                      <a:srgbClr val="C0C0C0"/>
                    </a:outerShdw>
                  </a:effectLst>
                </a:rPr>
                <a:t>Strategic Planning?</a:t>
              </a:r>
            </a:p>
          </p:txBody>
        </p:sp>
      </p:grpSp>
      <p:sp>
        <p:nvSpPr>
          <p:cNvPr id="9" name="Rectangle 6"/>
          <p:cNvSpPr>
            <a:spLocks noChangeArrowheads="1"/>
          </p:cNvSpPr>
          <p:nvPr/>
        </p:nvSpPr>
        <p:spPr bwMode="gray">
          <a:xfrm>
            <a:off x="2339975" y="692150"/>
            <a:ext cx="5638800" cy="487363"/>
          </a:xfrm>
          <a:prstGeom prst="rect">
            <a:avLst/>
          </a:prstGeom>
          <a:noFill/>
          <a:ln w="9525">
            <a:noFill/>
            <a:miter lim="800000"/>
            <a:headEnd/>
            <a:tailEnd/>
          </a:ln>
          <a:effectLst>
            <a:outerShdw dist="35921" dir="2700000" algn="ctr" rotWithShape="0">
              <a:schemeClr val="tx1">
                <a:alpha val="50000"/>
              </a:schemeClr>
            </a:outerShdw>
          </a:effectLst>
        </p:spPr>
        <p:txBody>
          <a:bodyPr anchor="ctr"/>
          <a:lstStyle/>
          <a:p>
            <a:pPr algn="ctr"/>
            <a:endParaRPr lang="tr-TR" sz="3200">
              <a:solidFill>
                <a:schemeClr val="bg1"/>
              </a:solidFill>
              <a:latin typeface="Verdana" pitchFamily="34" charset="0"/>
            </a:endParaRPr>
          </a:p>
        </p:txBody>
      </p:sp>
      <p:sp>
        <p:nvSpPr>
          <p:cNvPr id="10" name="Rectangle 7"/>
          <p:cNvSpPr>
            <a:spLocks noChangeArrowheads="1"/>
          </p:cNvSpPr>
          <p:nvPr/>
        </p:nvSpPr>
        <p:spPr bwMode="gray">
          <a:xfrm>
            <a:off x="2124075" y="692150"/>
            <a:ext cx="6624638" cy="487363"/>
          </a:xfrm>
          <a:prstGeom prst="rect">
            <a:avLst/>
          </a:prstGeom>
          <a:noFill/>
          <a:ln w="9525">
            <a:noFill/>
            <a:miter lim="800000"/>
            <a:headEnd/>
            <a:tailEnd/>
          </a:ln>
          <a:effectLst>
            <a:outerShdw dist="35921" dir="2700000" algn="ctr" rotWithShape="0">
              <a:schemeClr val="tx1">
                <a:alpha val="50000"/>
              </a:schemeClr>
            </a:outerShdw>
          </a:effectLst>
        </p:spPr>
        <p:txBody>
          <a:bodyPr anchor="ctr"/>
          <a:lstStyle/>
          <a:p>
            <a:pPr algn="ctr"/>
            <a:endParaRPr lang="tr-TR">
              <a:solidFill>
                <a:schemeClr val="bg1"/>
              </a:solidFill>
              <a:latin typeface="Verdana" pitchFamily="34" charset="0"/>
            </a:endParaRPr>
          </a:p>
        </p:txBody>
      </p:sp>
      <p:sp>
        <p:nvSpPr>
          <p:cNvPr id="11" name="AutoShape 8"/>
          <p:cNvSpPr>
            <a:spLocks noChangeArrowheads="1"/>
          </p:cNvSpPr>
          <p:nvPr/>
        </p:nvSpPr>
        <p:spPr bwMode="gray">
          <a:xfrm>
            <a:off x="4138613" y="1989138"/>
            <a:ext cx="3097212" cy="500062"/>
          </a:xfrm>
          <a:prstGeom prst="roundRect">
            <a:avLst>
              <a:gd name="adj" fmla="val 50000"/>
            </a:avLst>
          </a:prstGeom>
          <a:gradFill rotWithShape="1">
            <a:gsLst>
              <a:gs pos="0">
                <a:srgbClr val="00B0F0"/>
              </a:gs>
              <a:gs pos="100000">
                <a:srgbClr val="5E6D76"/>
              </a:gs>
            </a:gsLst>
            <a:lin ang="5400000" scaled="1"/>
          </a:gradFill>
          <a:ln w="38100" algn="ctr">
            <a:solidFill>
              <a:schemeClr val="bg2"/>
            </a:solidFill>
            <a:round/>
            <a:headEnd/>
            <a:tailEnd/>
          </a:ln>
          <a:effectLst/>
        </p:spPr>
        <p:txBody>
          <a:bodyPr wrap="none" anchor="ctr"/>
          <a:lstStyle/>
          <a:p>
            <a:pPr algn="ctr" eaLnBrk="0" hangingPunct="0"/>
            <a:r>
              <a:rPr lang="en-US" sz="1600" b="1"/>
              <a:t>Plan of results</a:t>
            </a:r>
          </a:p>
        </p:txBody>
      </p:sp>
      <p:sp>
        <p:nvSpPr>
          <p:cNvPr id="12" name="AutoShape 9"/>
          <p:cNvSpPr>
            <a:spLocks noChangeArrowheads="1"/>
          </p:cNvSpPr>
          <p:nvPr/>
        </p:nvSpPr>
        <p:spPr bwMode="gray">
          <a:xfrm>
            <a:off x="4643438" y="2636838"/>
            <a:ext cx="3024187" cy="500062"/>
          </a:xfrm>
          <a:prstGeom prst="roundRect">
            <a:avLst>
              <a:gd name="adj" fmla="val 50000"/>
            </a:avLst>
          </a:prstGeom>
          <a:gradFill rotWithShape="1">
            <a:gsLst>
              <a:gs pos="0">
                <a:srgbClr val="00B0F0"/>
              </a:gs>
              <a:gs pos="100000">
                <a:srgbClr val="5E6D76"/>
              </a:gs>
            </a:gsLst>
            <a:lin ang="5400000" scaled="1"/>
          </a:gradFill>
          <a:ln w="38100" algn="ctr">
            <a:solidFill>
              <a:schemeClr val="bg2"/>
            </a:solidFill>
            <a:round/>
            <a:headEnd/>
            <a:tailEnd/>
          </a:ln>
          <a:effectLst/>
        </p:spPr>
        <p:txBody>
          <a:bodyPr wrap="none" anchor="ctr"/>
          <a:lstStyle/>
          <a:p>
            <a:pPr algn="ctr" eaLnBrk="0" hangingPunct="0"/>
            <a:r>
              <a:rPr lang="en-US" sz="1600" b="1" dirty="0"/>
              <a:t>Plan of changes</a:t>
            </a:r>
          </a:p>
        </p:txBody>
      </p:sp>
      <p:sp>
        <p:nvSpPr>
          <p:cNvPr id="13" name="AutoShape 10"/>
          <p:cNvSpPr>
            <a:spLocks noChangeArrowheads="1"/>
          </p:cNvSpPr>
          <p:nvPr/>
        </p:nvSpPr>
        <p:spPr bwMode="gray">
          <a:xfrm>
            <a:off x="4859338" y="3933825"/>
            <a:ext cx="2881312" cy="500063"/>
          </a:xfrm>
          <a:prstGeom prst="roundRect">
            <a:avLst>
              <a:gd name="adj" fmla="val 50000"/>
            </a:avLst>
          </a:prstGeom>
          <a:gradFill rotWithShape="1">
            <a:gsLst>
              <a:gs pos="0">
                <a:srgbClr val="00B0F0"/>
              </a:gs>
              <a:gs pos="100000">
                <a:srgbClr val="5E6D76"/>
              </a:gs>
            </a:gsLst>
            <a:lin ang="5400000" scaled="1"/>
          </a:gradFill>
          <a:ln w="38100" algn="ctr">
            <a:solidFill>
              <a:schemeClr val="bg2"/>
            </a:solidFill>
            <a:round/>
            <a:headEnd/>
            <a:tailEnd/>
          </a:ln>
          <a:effectLst/>
        </p:spPr>
        <p:txBody>
          <a:bodyPr wrap="none" anchor="ctr"/>
          <a:lstStyle/>
          <a:p>
            <a:pPr algn="ctr" eaLnBrk="0" hangingPunct="0"/>
            <a:r>
              <a:rPr lang="tr-TR" sz="1600" b="1" dirty="0"/>
              <a:t>Realist </a:t>
            </a:r>
            <a:endParaRPr lang="en-US" sz="1600" b="1" dirty="0"/>
          </a:p>
        </p:txBody>
      </p:sp>
      <p:sp>
        <p:nvSpPr>
          <p:cNvPr id="14" name="AutoShape 11"/>
          <p:cNvSpPr>
            <a:spLocks noChangeArrowheads="1"/>
          </p:cNvSpPr>
          <p:nvPr/>
        </p:nvSpPr>
        <p:spPr bwMode="gray">
          <a:xfrm>
            <a:off x="4643438" y="4581525"/>
            <a:ext cx="2951162" cy="500063"/>
          </a:xfrm>
          <a:prstGeom prst="roundRect">
            <a:avLst>
              <a:gd name="adj" fmla="val 50000"/>
            </a:avLst>
          </a:prstGeom>
          <a:gradFill rotWithShape="1">
            <a:gsLst>
              <a:gs pos="0">
                <a:srgbClr val="00B0F0"/>
              </a:gs>
              <a:gs pos="100000">
                <a:srgbClr val="5E6D76"/>
              </a:gs>
            </a:gsLst>
            <a:lin ang="5400000" scaled="1"/>
          </a:gradFill>
          <a:ln w="38100" algn="ctr">
            <a:solidFill>
              <a:schemeClr val="bg2"/>
            </a:solidFill>
            <a:round/>
            <a:headEnd/>
            <a:tailEnd/>
          </a:ln>
          <a:effectLst/>
        </p:spPr>
        <p:txBody>
          <a:bodyPr wrap="none" anchor="ctr"/>
          <a:lstStyle/>
          <a:p>
            <a:pPr algn="ctr" eaLnBrk="0" hangingPunct="0"/>
            <a:r>
              <a:rPr lang="en-US" sz="1600" b="1" dirty="0"/>
              <a:t>Responsibility of </a:t>
            </a:r>
          </a:p>
          <a:p>
            <a:pPr algn="ctr" eaLnBrk="0" hangingPunct="0"/>
            <a:r>
              <a:rPr lang="en-US" sz="1600" b="1" dirty="0"/>
              <a:t>rendering account</a:t>
            </a:r>
          </a:p>
        </p:txBody>
      </p:sp>
      <p:sp>
        <p:nvSpPr>
          <p:cNvPr id="15" name="AutoShape 12"/>
          <p:cNvSpPr>
            <a:spLocks noChangeArrowheads="1"/>
          </p:cNvSpPr>
          <p:nvPr/>
        </p:nvSpPr>
        <p:spPr bwMode="gray">
          <a:xfrm>
            <a:off x="4427538" y="5229225"/>
            <a:ext cx="2952750" cy="500063"/>
          </a:xfrm>
          <a:prstGeom prst="roundRect">
            <a:avLst>
              <a:gd name="adj" fmla="val 50000"/>
            </a:avLst>
          </a:prstGeom>
          <a:gradFill rotWithShape="1">
            <a:gsLst>
              <a:gs pos="0">
                <a:srgbClr val="00B0F0"/>
              </a:gs>
              <a:gs pos="100000">
                <a:srgbClr val="5E6D76"/>
              </a:gs>
            </a:gsLst>
            <a:lin ang="5400000" scaled="1"/>
          </a:gradFill>
          <a:ln w="38100" algn="ctr">
            <a:solidFill>
              <a:schemeClr val="bg2"/>
            </a:solidFill>
            <a:round/>
            <a:headEnd/>
            <a:tailEnd/>
          </a:ln>
          <a:effectLst/>
        </p:spPr>
        <p:txBody>
          <a:bodyPr wrap="none" anchor="ctr"/>
          <a:lstStyle/>
          <a:p>
            <a:pPr algn="ctr" eaLnBrk="0" hangingPunct="0"/>
            <a:r>
              <a:rPr lang="en-US" sz="1600" b="1" dirty="0"/>
              <a:t>Participatory approach </a:t>
            </a:r>
          </a:p>
        </p:txBody>
      </p:sp>
      <p:sp>
        <p:nvSpPr>
          <p:cNvPr id="16" name="AutoShape 13"/>
          <p:cNvSpPr>
            <a:spLocks noChangeArrowheads="1"/>
          </p:cNvSpPr>
          <p:nvPr/>
        </p:nvSpPr>
        <p:spPr bwMode="gray">
          <a:xfrm>
            <a:off x="4859338" y="3284538"/>
            <a:ext cx="2952750" cy="500062"/>
          </a:xfrm>
          <a:prstGeom prst="roundRect">
            <a:avLst>
              <a:gd name="adj" fmla="val 50000"/>
            </a:avLst>
          </a:prstGeom>
          <a:gradFill rotWithShape="1">
            <a:gsLst>
              <a:gs pos="0">
                <a:srgbClr val="00B0F0"/>
              </a:gs>
              <a:gs pos="100000">
                <a:srgbClr val="5E6D76"/>
              </a:gs>
            </a:gsLst>
            <a:lin ang="5400000" scaled="1"/>
          </a:gradFill>
          <a:ln w="38100" algn="ctr">
            <a:solidFill>
              <a:schemeClr val="bg2"/>
            </a:solidFill>
            <a:round/>
            <a:headEnd/>
            <a:tailEnd/>
          </a:ln>
          <a:effectLst/>
        </p:spPr>
        <p:txBody>
          <a:bodyPr wrap="none" anchor="ctr"/>
          <a:lstStyle/>
          <a:p>
            <a:pPr algn="ctr" eaLnBrk="0" hangingPunct="0"/>
            <a:r>
              <a:rPr lang="en-US" sz="1600" b="1" dirty="0"/>
              <a:t>Means of quality management</a:t>
            </a:r>
          </a:p>
        </p:txBody>
      </p:sp>
      <p:sp>
        <p:nvSpPr>
          <p:cNvPr id="17" name="Rectangle 14"/>
          <p:cNvSpPr txBox="1">
            <a:spLocks noChangeArrowheads="1"/>
          </p:cNvSpPr>
          <p:nvPr/>
        </p:nvSpPr>
        <p:spPr bwMode="gray">
          <a:xfrm>
            <a:off x="1214414" y="214290"/>
            <a:ext cx="6985000" cy="360362"/>
          </a:xfrm>
          <a:prstGeom prst="rect">
            <a:avLst/>
          </a:prstGeom>
          <a:effectLst>
            <a:outerShdw dist="35921" dir="2700000" algn="ctr" rotWithShape="0">
              <a:schemeClr val="tx1">
                <a:alpha val="50000"/>
              </a:schemeClr>
            </a:outerShdw>
          </a:effectLst>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smtClean="0">
                <a:ln>
                  <a:noFill/>
                </a:ln>
                <a:solidFill>
                  <a:schemeClr val="tx1"/>
                </a:solidFill>
                <a:effectLst/>
                <a:uLnTx/>
                <a:uFillTx/>
                <a:latin typeface="+mj-lt"/>
                <a:ea typeface="+mj-ea"/>
                <a:cs typeface="+mj-cs"/>
              </a:rPr>
              <a:t>WHAT IS STRATEGIC PLANNING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500"/>
                            </p:stCondLst>
                            <p:childTnLst>
                              <p:par>
                                <p:cTn id="21" presetID="22"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childTnLst>
                          </p:cTn>
                        </p:par>
                        <p:par>
                          <p:cTn id="24" fill="hold">
                            <p:stCondLst>
                              <p:cond delay="4000"/>
                            </p:stCondLst>
                            <p:childTnLst>
                              <p:par>
                                <p:cTn id="25" presetID="2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par>
                          <p:cTn id="28" fill="hold">
                            <p:stCondLst>
                              <p:cond delay="45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descr="Recycled paper"/>
          <p:cNvSpPr txBox="1">
            <a:spLocks noChangeArrowheads="1"/>
          </p:cNvSpPr>
          <p:nvPr/>
        </p:nvSpPr>
        <p:spPr bwMode="auto">
          <a:xfrm>
            <a:off x="0" y="0"/>
            <a:ext cx="9144000" cy="1071546"/>
          </a:xfrm>
          <a:prstGeom prst="rect">
            <a:avLst/>
          </a:prstGeom>
          <a:blipFill dpi="0" rotWithShape="0">
            <a:blip r:embed="rId2"/>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pPr lvl="0" algn="ctr" rtl="0" eaLnBrk="1" fontAlgn="auto" hangingPunct="1">
              <a:spcAft>
                <a:spcPts val="0"/>
              </a:spcAft>
              <a:defRPr/>
            </a:pPr>
            <a:r>
              <a:rPr lang="tr-TR" sz="4000" dirty="0" smtClean="0"/>
              <a:t>2009-2013 </a:t>
            </a:r>
            <a:r>
              <a:rPr lang="en-US" sz="4000" dirty="0" smtClean="0"/>
              <a:t>STRATEGIC PLAN</a:t>
            </a:r>
            <a:r>
              <a:rPr lang="en-US" sz="6600" dirty="0" smtClean="0"/>
              <a:t> </a:t>
            </a:r>
          </a:p>
        </p:txBody>
      </p:sp>
      <p:sp>
        <p:nvSpPr>
          <p:cNvPr id="3" name="Altbilgi Yer Tutucusu 3"/>
          <p:cNvSpPr>
            <a:spLocks noGrp="1"/>
          </p:cNvSpPr>
          <p:nvPr>
            <p:ph type="ftr" sz="quarter" idx="10"/>
          </p:nvPr>
        </p:nvSpPr>
        <p:spPr>
          <a:xfrm>
            <a:off x="5791200" y="6502400"/>
            <a:ext cx="2895600" cy="2286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a:t>Company Name</a:t>
            </a:r>
          </a:p>
        </p:txBody>
      </p:sp>
      <p:sp>
        <p:nvSpPr>
          <p:cNvPr id="5" name="AutoShape 2"/>
          <p:cNvSpPr>
            <a:spLocks noChangeArrowheads="1"/>
          </p:cNvSpPr>
          <p:nvPr/>
        </p:nvSpPr>
        <p:spPr bwMode="gray">
          <a:xfrm>
            <a:off x="1692275" y="1484313"/>
            <a:ext cx="6624638" cy="863600"/>
          </a:xfrm>
          <a:prstGeom prst="roundRect">
            <a:avLst>
              <a:gd name="adj" fmla="val 50000"/>
            </a:avLst>
          </a:prstGeom>
          <a:gradFill rotWithShape="1">
            <a:gsLst>
              <a:gs pos="0">
                <a:schemeClr val="bg1"/>
              </a:gs>
              <a:gs pos="100000">
                <a:srgbClr val="FFFF00"/>
              </a:gs>
            </a:gsLst>
            <a:path path="shape">
              <a:fillToRect l="50000" t="50000" r="50000" b="50000"/>
            </a:path>
          </a:gradFill>
          <a:ln w="28575" algn="ctr">
            <a:solidFill>
              <a:srgbClr val="F2A100"/>
            </a:solidFill>
            <a:round/>
            <a:headEnd/>
            <a:tailEnd/>
          </a:ln>
          <a:effectLst/>
          <a:extLs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algn="ctr" eaLnBrk="0" hangingPunct="0">
              <a:defRPr/>
            </a:pPr>
            <a:r>
              <a:rPr lang="en-US" sz="1800" b="1" i="1"/>
              <a:t>INCREASING VOLUNTARY COMPLIANCE</a:t>
            </a:r>
            <a:r>
              <a:rPr lang="tr-TR" sz="1600">
                <a:effectLst>
                  <a:outerShdw blurRad="38100" dist="38100" dir="2700000" algn="tl">
                    <a:srgbClr val="000000"/>
                  </a:outerShdw>
                </a:effectLst>
              </a:rPr>
              <a:t> </a:t>
            </a:r>
            <a:endParaRPr lang="en-US" sz="1600">
              <a:effectLst>
                <a:outerShdw blurRad="38100" dist="38100" dir="2700000" algn="tl">
                  <a:srgbClr val="000000"/>
                </a:outerShdw>
              </a:effectLst>
            </a:endParaRPr>
          </a:p>
        </p:txBody>
      </p:sp>
      <p:sp>
        <p:nvSpPr>
          <p:cNvPr id="6" name="Rectangle 3"/>
          <p:cNvSpPr txBox="1">
            <a:spLocks noChangeArrowheads="1"/>
          </p:cNvSpPr>
          <p:nvPr/>
        </p:nvSpPr>
        <p:spPr>
          <a:xfrm>
            <a:off x="1331913" y="620713"/>
            <a:ext cx="5973762" cy="13811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AutoShape 4"/>
          <p:cNvSpPr>
            <a:spLocks noChangeArrowheads="1"/>
          </p:cNvSpPr>
          <p:nvPr/>
        </p:nvSpPr>
        <p:spPr bwMode="ltGray">
          <a:xfrm rot="5400000">
            <a:off x="-2249488" y="1871663"/>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shade val="66667"/>
                  <a:invGamma/>
                </a:schemeClr>
              </a:gs>
              <a:gs pos="50000">
                <a:schemeClr val="bg2"/>
              </a:gs>
              <a:gs pos="100000">
                <a:schemeClr val="bg2">
                  <a:gamma/>
                  <a:shade val="66667"/>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a:defRPr/>
            </a:pPr>
            <a:endParaRPr lang="tr-TR"/>
          </a:p>
        </p:txBody>
      </p:sp>
      <p:sp>
        <p:nvSpPr>
          <p:cNvPr id="8" name="AutoShape 5"/>
          <p:cNvSpPr>
            <a:spLocks noChangeArrowheads="1"/>
          </p:cNvSpPr>
          <p:nvPr/>
        </p:nvSpPr>
        <p:spPr bwMode="ltGray">
          <a:xfrm rot="5400000" flipH="1">
            <a:off x="-1843881" y="2307431"/>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chemeClr val="tx1">
                  <a:alpha val="20000"/>
                </a:schemeClr>
              </a:gs>
              <a:gs pos="50000">
                <a:schemeClr val="tx1">
                  <a:gamma/>
                  <a:tint val="22353"/>
                  <a:invGamma/>
                </a:schemeClr>
              </a:gs>
              <a:gs pos="100000">
                <a:schemeClr val="tx1">
                  <a:alpha val="20000"/>
                </a:schemeClr>
              </a:gs>
            </a:gsLst>
            <a:lin ang="5400000" scaled="1"/>
          </a:gradFill>
          <a:ln>
            <a:noFill/>
          </a:ln>
          <a:effectLst/>
          <a:extLst>
            <a:ext uri="{91240B29-F687-4F45-9708-019B960494DF}">
              <a14:hiddenLine xmlns:a14="http://schemas.microsoft.com/office/drawing/2010/main" xmlns="" w="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a:defRPr/>
            </a:pPr>
            <a:endParaRPr lang="tr-TR"/>
          </a:p>
        </p:txBody>
      </p:sp>
      <p:sp>
        <p:nvSpPr>
          <p:cNvPr id="9" name="AutoShape 7"/>
          <p:cNvSpPr>
            <a:spLocks noChangeArrowheads="1"/>
          </p:cNvSpPr>
          <p:nvPr/>
        </p:nvSpPr>
        <p:spPr bwMode="gray">
          <a:xfrm>
            <a:off x="2500298" y="2786058"/>
            <a:ext cx="6192837" cy="1079500"/>
          </a:xfrm>
          <a:prstGeom prst="roundRect">
            <a:avLst>
              <a:gd name="adj" fmla="val 50000"/>
            </a:avLst>
          </a:prstGeom>
          <a:gradFill rotWithShape="1">
            <a:gsLst>
              <a:gs pos="0">
                <a:schemeClr val="bg1"/>
              </a:gs>
              <a:gs pos="100000">
                <a:srgbClr val="00FF00">
                  <a:alpha val="33000"/>
                </a:srgbClr>
              </a:gs>
            </a:gsLst>
            <a:path path="shape">
              <a:fillToRect l="50000" t="50000" r="50000" b="50000"/>
            </a:path>
          </a:gradFill>
          <a:ln w="28575" algn="ctr">
            <a:solidFill>
              <a:srgbClr val="009E00"/>
            </a:solidFill>
            <a:round/>
            <a:headEnd/>
            <a:tailEnd/>
          </a:ln>
          <a:effectLst/>
          <a:extLs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algn="ctr">
              <a:lnSpc>
                <a:spcPct val="80000"/>
              </a:lnSpc>
              <a:spcBef>
                <a:spcPct val="20000"/>
              </a:spcBef>
              <a:buClr>
                <a:schemeClr val="hlink"/>
              </a:buClr>
              <a:buFont typeface="Wingdings" pitchFamily="2" charset="2"/>
              <a:buNone/>
              <a:defRPr/>
            </a:pPr>
            <a:r>
              <a:rPr lang="en-US" sz="1800" b="1" i="1" dirty="0"/>
              <a:t>IMPROVING, COMPREHENDING AND MONITORING </a:t>
            </a:r>
            <a:endParaRPr lang="tr-TR" sz="1800" b="1" i="1" dirty="0"/>
          </a:p>
          <a:p>
            <a:pPr algn="ctr">
              <a:lnSpc>
                <a:spcPct val="80000"/>
              </a:lnSpc>
              <a:spcBef>
                <a:spcPct val="20000"/>
              </a:spcBef>
              <a:buClr>
                <a:schemeClr val="hlink"/>
              </a:buClr>
              <a:buFont typeface="Wingdings" pitchFamily="2" charset="2"/>
              <a:buNone/>
              <a:defRPr/>
            </a:pPr>
            <a:r>
              <a:rPr lang="en-US" sz="1800" b="1" i="1" dirty="0"/>
              <a:t> </a:t>
            </a:r>
            <a:r>
              <a:rPr lang="tr-TR" sz="1800" b="1" i="1" dirty="0"/>
              <a:t> ALL KINDS OF </a:t>
            </a:r>
            <a:r>
              <a:rPr lang="en-US" sz="1800" b="1" i="1" dirty="0"/>
              <a:t>ECONOMIC ACTIVIT</a:t>
            </a:r>
            <a:r>
              <a:rPr lang="tr-TR" sz="1800" b="1" i="1" dirty="0"/>
              <a:t>Y</a:t>
            </a:r>
            <a:endParaRPr lang="en-US" sz="1600" dirty="0">
              <a:effectLst>
                <a:outerShdw blurRad="38100" dist="38100" dir="2700000" algn="tl">
                  <a:srgbClr val="000000"/>
                </a:outerShdw>
              </a:effectLst>
            </a:endParaRPr>
          </a:p>
        </p:txBody>
      </p:sp>
      <p:grpSp>
        <p:nvGrpSpPr>
          <p:cNvPr id="10" name="Group 9"/>
          <p:cNvGrpSpPr>
            <a:grpSpLocks/>
          </p:cNvGrpSpPr>
          <p:nvPr/>
        </p:nvGrpSpPr>
        <p:grpSpPr bwMode="auto">
          <a:xfrm>
            <a:off x="1187450" y="1873250"/>
            <a:ext cx="381000" cy="381000"/>
            <a:chOff x="2078" y="1680"/>
            <a:chExt cx="1615" cy="1615"/>
          </a:xfrm>
        </p:grpSpPr>
        <p:sp>
          <p:nvSpPr>
            <p:cNvPr id="11" name="Oval 10"/>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tr-TR"/>
            </a:p>
          </p:txBody>
        </p:sp>
        <p:sp>
          <p:nvSpPr>
            <p:cNvPr id="12" name="Oval 11"/>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tr-TR"/>
            </a:p>
          </p:txBody>
        </p:sp>
        <p:sp>
          <p:nvSpPr>
            <p:cNvPr id="13" name="Oval 12"/>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defRPr/>
              </a:pPr>
              <a:endParaRPr lang="tr-TR"/>
            </a:p>
          </p:txBody>
        </p:sp>
        <p:sp>
          <p:nvSpPr>
            <p:cNvPr id="14" name="Oval 13"/>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tr-TR"/>
            </a:p>
          </p:txBody>
        </p:sp>
        <p:sp>
          <p:nvSpPr>
            <p:cNvPr id="15" name="Oval 14"/>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defRPr/>
              </a:pPr>
              <a:endParaRPr lang="tr-TR"/>
            </a:p>
          </p:txBody>
        </p:sp>
        <p:sp>
          <p:nvSpPr>
            <p:cNvPr id="16" name="Oval 15"/>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tr-TR"/>
            </a:p>
          </p:txBody>
        </p:sp>
      </p:grpSp>
      <p:grpSp>
        <p:nvGrpSpPr>
          <p:cNvPr id="17" name="Group 16"/>
          <p:cNvGrpSpPr>
            <a:grpSpLocks/>
          </p:cNvGrpSpPr>
          <p:nvPr/>
        </p:nvGrpSpPr>
        <p:grpSpPr bwMode="auto">
          <a:xfrm>
            <a:off x="2124075" y="2997200"/>
            <a:ext cx="381000" cy="381000"/>
            <a:chOff x="2078" y="1680"/>
            <a:chExt cx="1615" cy="1615"/>
          </a:xfrm>
        </p:grpSpPr>
        <p:sp>
          <p:nvSpPr>
            <p:cNvPr id="18" name="Oval 1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tr-TR"/>
            </a:p>
          </p:txBody>
        </p:sp>
        <p:sp>
          <p:nvSpPr>
            <p:cNvPr id="19" name="Oval 1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tr-TR"/>
            </a:p>
          </p:txBody>
        </p:sp>
        <p:sp>
          <p:nvSpPr>
            <p:cNvPr id="20" name="Oval 19"/>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defRPr/>
              </a:pPr>
              <a:endParaRPr lang="tr-TR"/>
            </a:p>
          </p:txBody>
        </p:sp>
        <p:sp>
          <p:nvSpPr>
            <p:cNvPr id="21" name="Oval 20"/>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a:effectLst/>
          </p:spPr>
          <p:txBody>
            <a:bodyPr wrap="none" anchor="ctr">
              <a:spAutoFit/>
            </a:bodyPr>
            <a:lstStyle/>
            <a:p>
              <a:endParaRPr lang="tr-TR"/>
            </a:p>
          </p:txBody>
        </p:sp>
        <p:sp>
          <p:nvSpPr>
            <p:cNvPr id="22" name="Oval 21"/>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defRPr/>
              </a:pPr>
              <a:endParaRPr lang="tr-TR"/>
            </a:p>
          </p:txBody>
        </p:sp>
        <p:sp>
          <p:nvSpPr>
            <p:cNvPr id="23" name="Oval 22"/>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w="38100" algn="ctr">
              <a:noFill/>
              <a:round/>
              <a:headEnd/>
              <a:tailEnd/>
            </a:ln>
            <a:effectLst/>
          </p:spPr>
          <p:txBody>
            <a:bodyPr anchor="ctr">
              <a:spAutoFit/>
            </a:bodyPr>
            <a:lstStyle/>
            <a:p>
              <a:endParaRPr lang="tr-TR"/>
            </a:p>
          </p:txBody>
        </p:sp>
      </p:grpSp>
      <p:grpSp>
        <p:nvGrpSpPr>
          <p:cNvPr id="24" name="Group 23"/>
          <p:cNvGrpSpPr>
            <a:grpSpLocks/>
          </p:cNvGrpSpPr>
          <p:nvPr/>
        </p:nvGrpSpPr>
        <p:grpSpPr bwMode="auto">
          <a:xfrm>
            <a:off x="2339975" y="4365625"/>
            <a:ext cx="381000" cy="381000"/>
            <a:chOff x="2078" y="1680"/>
            <a:chExt cx="1615" cy="1615"/>
          </a:xfrm>
        </p:grpSpPr>
        <p:sp>
          <p:nvSpPr>
            <p:cNvPr id="25" name="Oval 2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tr-TR"/>
            </a:p>
          </p:txBody>
        </p:sp>
        <p:sp>
          <p:nvSpPr>
            <p:cNvPr id="26" name="Oval 2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tr-TR"/>
            </a:p>
          </p:txBody>
        </p:sp>
        <p:sp>
          <p:nvSpPr>
            <p:cNvPr id="27" name="Oval 26"/>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defRPr/>
              </a:pPr>
              <a:endParaRPr lang="tr-TR"/>
            </a:p>
          </p:txBody>
        </p:sp>
        <p:sp>
          <p:nvSpPr>
            <p:cNvPr id="28" name="Oval 27"/>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tr-TR"/>
            </a:p>
          </p:txBody>
        </p:sp>
        <p:sp>
          <p:nvSpPr>
            <p:cNvPr id="29" name="Oval 28"/>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defRPr/>
              </a:pPr>
              <a:endParaRPr lang="tr-TR"/>
            </a:p>
          </p:txBody>
        </p:sp>
        <p:sp>
          <p:nvSpPr>
            <p:cNvPr id="30" name="Oval 29"/>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tr-TR"/>
            </a:p>
          </p:txBody>
        </p:sp>
      </p:grpSp>
      <p:sp>
        <p:nvSpPr>
          <p:cNvPr id="31" name="Text Box 29"/>
          <p:cNvSpPr txBox="1">
            <a:spLocks noChangeArrowheads="1"/>
          </p:cNvSpPr>
          <p:nvPr/>
        </p:nvSpPr>
        <p:spPr bwMode="auto">
          <a:xfrm>
            <a:off x="395288" y="3960813"/>
            <a:ext cx="1655762" cy="519112"/>
          </a:xfrm>
          <a:prstGeom prst="rect">
            <a:avLst/>
          </a:prstGeom>
          <a:noFill/>
          <a:ln w="9525">
            <a:noFill/>
            <a:miter lim="800000"/>
            <a:headEnd/>
            <a:tailEnd/>
          </a:ln>
          <a:effectLst/>
        </p:spPr>
        <p:txBody>
          <a:bodyPr>
            <a:spAutoFit/>
          </a:bodyPr>
          <a:lstStyle/>
          <a:p>
            <a:pPr>
              <a:spcBef>
                <a:spcPct val="50000"/>
              </a:spcBef>
            </a:pPr>
            <a:r>
              <a:rPr lang="tr-TR" b="1" dirty="0"/>
              <a:t>GOALS</a:t>
            </a:r>
          </a:p>
        </p:txBody>
      </p:sp>
      <p:sp>
        <p:nvSpPr>
          <p:cNvPr id="32" name="AutoShape 30"/>
          <p:cNvSpPr>
            <a:spLocks noChangeArrowheads="1"/>
          </p:cNvSpPr>
          <p:nvPr/>
        </p:nvSpPr>
        <p:spPr bwMode="gray">
          <a:xfrm>
            <a:off x="2268538" y="5013325"/>
            <a:ext cx="6624637" cy="936625"/>
          </a:xfrm>
          <a:prstGeom prst="roundRect">
            <a:avLst>
              <a:gd name="adj" fmla="val 50000"/>
            </a:avLst>
          </a:prstGeom>
          <a:gradFill rotWithShape="1">
            <a:gsLst>
              <a:gs pos="0">
                <a:srgbClr val="CC0000">
                  <a:alpha val="53999"/>
                </a:srgbClr>
              </a:gs>
              <a:gs pos="50000">
                <a:schemeClr val="bg1"/>
              </a:gs>
              <a:gs pos="100000">
                <a:srgbClr val="CC0000">
                  <a:alpha val="53999"/>
                </a:srgbClr>
              </a:gs>
            </a:gsLst>
            <a:lin ang="5400000" scaled="1"/>
          </a:gradFill>
          <a:ln w="28575" algn="ctr">
            <a:solidFill>
              <a:srgbClr val="8B5CD0"/>
            </a:solidFill>
            <a:round/>
            <a:headEnd/>
            <a:tailEnd/>
          </a:ln>
          <a:effectLst/>
          <a:extLs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algn="ctr" eaLnBrk="0" hangingPunct="0">
              <a:defRPr/>
            </a:pPr>
            <a:r>
              <a:rPr lang="en-US" sz="1800" b="1" i="1"/>
              <a:t>BECOMING A GLOBALLY ACTIVE AND </a:t>
            </a:r>
            <a:endParaRPr lang="tr-TR" sz="1800" b="1" i="1"/>
          </a:p>
          <a:p>
            <a:pPr algn="ctr" eaLnBrk="0" hangingPunct="0">
              <a:defRPr/>
            </a:pPr>
            <a:r>
              <a:rPr lang="en-US" sz="1800" b="1" i="1"/>
              <a:t>PRODUCTIVE ORGANIZATION </a:t>
            </a:r>
          </a:p>
        </p:txBody>
      </p:sp>
      <p:grpSp>
        <p:nvGrpSpPr>
          <p:cNvPr id="33" name="Group 32"/>
          <p:cNvGrpSpPr>
            <a:grpSpLocks/>
          </p:cNvGrpSpPr>
          <p:nvPr/>
        </p:nvGrpSpPr>
        <p:grpSpPr bwMode="auto">
          <a:xfrm>
            <a:off x="1835150" y="5445125"/>
            <a:ext cx="381000" cy="381000"/>
            <a:chOff x="2078" y="1680"/>
            <a:chExt cx="1615" cy="1615"/>
          </a:xfrm>
        </p:grpSpPr>
        <p:sp>
          <p:nvSpPr>
            <p:cNvPr id="34" name="Oval 3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tr-TR"/>
            </a:p>
          </p:txBody>
        </p:sp>
        <p:sp>
          <p:nvSpPr>
            <p:cNvPr id="35" name="Oval 3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tr-TR"/>
            </a:p>
          </p:txBody>
        </p:sp>
        <p:sp>
          <p:nvSpPr>
            <p:cNvPr id="36" name="Oval 35"/>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defRPr/>
              </a:pPr>
              <a:endParaRPr lang="tr-TR"/>
            </a:p>
          </p:txBody>
        </p:sp>
        <p:sp>
          <p:nvSpPr>
            <p:cNvPr id="37" name="Oval 36"/>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tr-TR"/>
            </a:p>
          </p:txBody>
        </p:sp>
        <p:sp>
          <p:nvSpPr>
            <p:cNvPr id="38" name="Oval 37"/>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defRPr/>
              </a:pPr>
              <a:endParaRPr lang="tr-TR"/>
            </a:p>
          </p:txBody>
        </p:sp>
        <p:sp>
          <p:nvSpPr>
            <p:cNvPr id="39" name="Oval 38"/>
            <p:cNvSpPr>
              <a:spLocks noChangeArrowheads="1"/>
            </p:cNvSpPr>
            <p:nvPr/>
          </p:nvSpPr>
          <p:spPr bwMode="gray">
            <a:xfrm>
              <a:off x="2337" y="1939"/>
              <a:ext cx="1096" cy="1098"/>
            </a:xfrm>
            <a:prstGeom prst="ellipse">
              <a:avLst/>
            </a:prstGeom>
            <a:solidFill>
              <a:srgbClr val="C84104"/>
            </a:solidFill>
            <a:ln w="38100" algn="ctr">
              <a:noFill/>
              <a:round/>
              <a:headEnd/>
              <a:tailEnd/>
            </a:ln>
            <a:effectLst/>
          </p:spPr>
          <p:txBody>
            <a:bodyPr anchor="ctr">
              <a:spAutoFit/>
            </a:bodyPr>
            <a:lstStyle/>
            <a:p>
              <a:endParaRPr lang="tr-T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par>
                          <p:cTn id="20" fill="hold">
                            <p:stCondLst>
                              <p:cond delay="3500"/>
                            </p:stCondLst>
                            <p:childTnLst>
                              <p:par>
                                <p:cTn id="21" presetID="22" presetClass="entr" presetSubtype="8"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31"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a:off x="5026025" y="3838575"/>
            <a:ext cx="239713" cy="704850"/>
          </a:xfrm>
          <a:prstGeom prst="line">
            <a:avLst/>
          </a:prstGeom>
          <a:noFill/>
          <a:ln w="57150">
            <a:solidFill>
              <a:srgbClr val="FF0000"/>
            </a:solidFill>
            <a:round/>
            <a:headEnd/>
            <a:tailEnd/>
          </a:ln>
        </p:spPr>
        <p:txBody>
          <a:bodyPr/>
          <a:lstStyle/>
          <a:p>
            <a:endParaRPr lang="en-US"/>
          </a:p>
        </p:txBody>
      </p:sp>
      <p:sp>
        <p:nvSpPr>
          <p:cNvPr id="3" name="Line 3"/>
          <p:cNvSpPr>
            <a:spLocks noChangeShapeType="1"/>
          </p:cNvSpPr>
          <p:nvPr/>
        </p:nvSpPr>
        <p:spPr bwMode="auto">
          <a:xfrm>
            <a:off x="5254625" y="4505325"/>
            <a:ext cx="11113" cy="885825"/>
          </a:xfrm>
          <a:prstGeom prst="line">
            <a:avLst/>
          </a:prstGeom>
          <a:noFill/>
          <a:ln w="57150">
            <a:solidFill>
              <a:srgbClr val="FF0000"/>
            </a:solidFill>
            <a:round/>
            <a:headEnd/>
            <a:tailEnd type="triangle" w="med" len="med"/>
          </a:ln>
        </p:spPr>
        <p:txBody>
          <a:bodyPr/>
          <a:lstStyle/>
          <a:p>
            <a:endParaRPr lang="en-US"/>
          </a:p>
        </p:txBody>
      </p:sp>
      <p:sp>
        <p:nvSpPr>
          <p:cNvPr id="4" name="Line 4"/>
          <p:cNvSpPr>
            <a:spLocks noChangeShapeType="1"/>
          </p:cNvSpPr>
          <p:nvPr/>
        </p:nvSpPr>
        <p:spPr bwMode="auto">
          <a:xfrm>
            <a:off x="2873375" y="3162300"/>
            <a:ext cx="430213" cy="1228725"/>
          </a:xfrm>
          <a:prstGeom prst="line">
            <a:avLst/>
          </a:prstGeom>
          <a:noFill/>
          <a:ln w="57150">
            <a:solidFill>
              <a:srgbClr val="FF0000"/>
            </a:solidFill>
            <a:round/>
            <a:headEnd/>
            <a:tailEnd/>
          </a:ln>
        </p:spPr>
        <p:txBody>
          <a:bodyPr/>
          <a:lstStyle/>
          <a:p>
            <a:endParaRPr lang="en-US"/>
          </a:p>
        </p:txBody>
      </p:sp>
      <p:sp>
        <p:nvSpPr>
          <p:cNvPr id="5" name="Line 5"/>
          <p:cNvSpPr>
            <a:spLocks noChangeShapeType="1"/>
          </p:cNvSpPr>
          <p:nvPr/>
        </p:nvSpPr>
        <p:spPr bwMode="auto">
          <a:xfrm>
            <a:off x="2873375" y="2628900"/>
            <a:ext cx="430213" cy="1257300"/>
          </a:xfrm>
          <a:prstGeom prst="line">
            <a:avLst/>
          </a:prstGeom>
          <a:noFill/>
          <a:ln w="57150">
            <a:solidFill>
              <a:srgbClr val="FF0000"/>
            </a:solidFill>
            <a:round/>
            <a:headEnd/>
            <a:tailEnd/>
          </a:ln>
        </p:spPr>
        <p:txBody>
          <a:bodyPr/>
          <a:lstStyle/>
          <a:p>
            <a:endParaRPr lang="en-US"/>
          </a:p>
        </p:txBody>
      </p:sp>
      <p:sp>
        <p:nvSpPr>
          <p:cNvPr id="6" name="Rectangle 6"/>
          <p:cNvSpPr txBox="1">
            <a:spLocks noChangeArrowheads="1"/>
          </p:cNvSpPr>
          <p:nvPr/>
        </p:nvSpPr>
        <p:spPr bwMode="auto">
          <a:xfrm>
            <a:off x="1571604" y="285728"/>
            <a:ext cx="6634163" cy="458787"/>
          </a:xfrm>
          <a:prstGeom prst="rect">
            <a:avLst/>
          </a:prstGeom>
          <a:noFill/>
        </p:spPr>
        <p:txBody>
          <a:bodyPr lIns="99813" tIns="49909" rIns="99813" bIns="49909" anchor="b"/>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sz="4400" b="1" i="0" u="none" strike="noStrike" kern="1200" cap="none" spc="0" normalizeH="0" baseline="0" noProof="0" dirty="0" smtClean="0">
                <a:ln>
                  <a:noFill/>
                </a:ln>
                <a:effectLst/>
                <a:uLnTx/>
                <a:uFillTx/>
                <a:latin typeface="+mj-lt"/>
                <a:ea typeface="+mj-ea"/>
                <a:cs typeface="B Mitra" pitchFamily="2" charset="-78"/>
              </a:rPr>
              <a:t>مدل برنامه‌ريزي استراتژيك</a:t>
            </a:r>
            <a:endParaRPr kumimoji="0" lang="en-US" sz="4400" b="1" i="0" u="none" strike="noStrike" kern="1200" cap="none" spc="0" normalizeH="0" baseline="0" noProof="0" dirty="0" smtClean="0">
              <a:ln>
                <a:noFill/>
              </a:ln>
              <a:effectLst/>
              <a:uLnTx/>
              <a:uFillTx/>
              <a:latin typeface="+mj-lt"/>
              <a:ea typeface="+mj-ea"/>
              <a:cs typeface="B Mitra" pitchFamily="2" charset="-78"/>
            </a:endParaRPr>
          </a:p>
        </p:txBody>
      </p:sp>
      <p:sp>
        <p:nvSpPr>
          <p:cNvPr id="7" name="Rectangle 7"/>
          <p:cNvSpPr>
            <a:spLocks noChangeArrowheads="1"/>
          </p:cNvSpPr>
          <p:nvPr/>
        </p:nvSpPr>
        <p:spPr bwMode="auto">
          <a:xfrm>
            <a:off x="6283325" y="3990975"/>
            <a:ext cx="889000" cy="890588"/>
          </a:xfrm>
          <a:prstGeom prst="rect">
            <a:avLst/>
          </a:prstGeom>
          <a:gradFill rotWithShape="1">
            <a:gsLst>
              <a:gs pos="0">
                <a:srgbClr val="767600"/>
              </a:gs>
              <a:gs pos="100000">
                <a:srgbClr val="FFFF00"/>
              </a:gs>
            </a:gsLst>
            <a:lin ang="0" scaled="1"/>
          </a:gradFill>
          <a:ln w="9525">
            <a:solidFill>
              <a:schemeClr val="tx1"/>
            </a:solidFill>
            <a:miter lim="800000"/>
            <a:headEnd/>
            <a:tailEnd/>
          </a:ln>
        </p:spPr>
        <p:txBody>
          <a:bodyPr wrap="none" anchor="ctr"/>
          <a:lstStyle/>
          <a:p>
            <a:r>
              <a:rPr lang="en-US" sz="2400">
                <a:latin typeface="Arial Black" pitchFamily="34" charset="0"/>
                <a:cs typeface="Arial" charset="0"/>
              </a:rPr>
              <a:t>D</a:t>
            </a:r>
          </a:p>
          <a:p>
            <a:r>
              <a:rPr lang="en-US" sz="1400" b="1">
                <a:cs typeface="Arial" charset="0"/>
              </a:rPr>
              <a:t>Down to</a:t>
            </a:r>
          </a:p>
          <a:p>
            <a:r>
              <a:rPr lang="en-US" sz="1400" b="1">
                <a:cs typeface="Arial" charset="0"/>
              </a:rPr>
              <a:t>Action</a:t>
            </a:r>
          </a:p>
        </p:txBody>
      </p:sp>
      <p:sp>
        <p:nvSpPr>
          <p:cNvPr id="8" name="AutoShape 8"/>
          <p:cNvSpPr>
            <a:spLocks noChangeArrowheads="1"/>
          </p:cNvSpPr>
          <p:nvPr/>
        </p:nvSpPr>
        <p:spPr bwMode="auto">
          <a:xfrm rot="457706">
            <a:off x="4381500" y="2867025"/>
            <a:ext cx="3887788" cy="895350"/>
          </a:xfrm>
          <a:prstGeom prst="curvedDownArrow">
            <a:avLst>
              <a:gd name="adj1" fmla="val 86844"/>
              <a:gd name="adj2" fmla="val 173688"/>
              <a:gd name="adj3" fmla="val 33333"/>
            </a:avLst>
          </a:prstGeom>
          <a:gradFill rotWithShape="1">
            <a:gsLst>
              <a:gs pos="0">
                <a:srgbClr val="00FF00"/>
              </a:gs>
              <a:gs pos="100000">
                <a:srgbClr val="FFFF00"/>
              </a:gs>
            </a:gsLst>
            <a:lin ang="5400000" scaled="1"/>
          </a:gradFill>
          <a:ln w="9525">
            <a:solidFill>
              <a:schemeClr val="tx1"/>
            </a:solidFill>
            <a:miter lim="800000"/>
            <a:headEnd/>
            <a:tailEnd/>
          </a:ln>
        </p:spPr>
        <p:txBody>
          <a:bodyPr wrap="none" anchor="ctr"/>
          <a:lstStyle/>
          <a:p>
            <a:endParaRPr lang="en-GB"/>
          </a:p>
        </p:txBody>
      </p:sp>
      <p:sp>
        <p:nvSpPr>
          <p:cNvPr id="9" name="Rectangle 9"/>
          <p:cNvSpPr>
            <a:spLocks noChangeArrowheads="1"/>
          </p:cNvSpPr>
          <p:nvPr/>
        </p:nvSpPr>
        <p:spPr bwMode="auto">
          <a:xfrm>
            <a:off x="3967163" y="3275013"/>
            <a:ext cx="1096962" cy="1096962"/>
          </a:xfrm>
          <a:prstGeom prst="rect">
            <a:avLst/>
          </a:prstGeom>
          <a:gradFill rotWithShape="1">
            <a:gsLst>
              <a:gs pos="0">
                <a:srgbClr val="007600"/>
              </a:gs>
              <a:gs pos="100000">
                <a:srgbClr val="00FF00"/>
              </a:gs>
            </a:gsLst>
            <a:lin ang="0" scaled="1"/>
          </a:gradFill>
          <a:ln w="9525">
            <a:solidFill>
              <a:schemeClr val="tx1"/>
            </a:solidFill>
            <a:miter lim="800000"/>
            <a:headEnd/>
            <a:tailEnd/>
          </a:ln>
        </p:spPr>
        <p:txBody>
          <a:bodyPr wrap="none" anchor="ctr"/>
          <a:lstStyle/>
          <a:p>
            <a:r>
              <a:rPr lang="en-US" sz="2400">
                <a:latin typeface="Arial Black" pitchFamily="34" charset="0"/>
                <a:cs typeface="Arial" charset="0"/>
              </a:rPr>
              <a:t>C</a:t>
            </a:r>
          </a:p>
          <a:p>
            <a:pPr>
              <a:lnSpc>
                <a:spcPct val="80000"/>
              </a:lnSpc>
            </a:pPr>
            <a:r>
              <a:rPr lang="en-US" sz="1600" b="1">
                <a:solidFill>
                  <a:schemeClr val="bg1"/>
                </a:solidFill>
                <a:cs typeface="Arial" charset="0"/>
              </a:rPr>
              <a:t>Clear…</a:t>
            </a:r>
          </a:p>
          <a:p>
            <a:pPr>
              <a:lnSpc>
                <a:spcPct val="80000"/>
              </a:lnSpc>
            </a:pPr>
            <a:r>
              <a:rPr lang="en-US" sz="1600" b="1">
                <a:solidFill>
                  <a:schemeClr val="bg1"/>
                </a:solidFill>
                <a:cs typeface="Arial" charset="0"/>
              </a:rPr>
              <a:t>Vision</a:t>
            </a:r>
          </a:p>
          <a:p>
            <a:pPr>
              <a:lnSpc>
                <a:spcPct val="80000"/>
              </a:lnSpc>
            </a:pPr>
            <a:r>
              <a:rPr lang="en-US" sz="1600" b="1">
                <a:solidFill>
                  <a:schemeClr val="bg1"/>
                </a:solidFill>
                <a:cs typeface="Arial" charset="0"/>
              </a:rPr>
              <a:t>Mission</a:t>
            </a:r>
          </a:p>
          <a:p>
            <a:pPr>
              <a:lnSpc>
                <a:spcPct val="80000"/>
              </a:lnSpc>
            </a:pPr>
            <a:r>
              <a:rPr lang="en-US" sz="1600" b="1">
                <a:solidFill>
                  <a:schemeClr val="bg1"/>
                </a:solidFill>
                <a:cs typeface="Arial" charset="0"/>
              </a:rPr>
              <a:t>Goals</a:t>
            </a:r>
          </a:p>
        </p:txBody>
      </p:sp>
      <p:sp>
        <p:nvSpPr>
          <p:cNvPr id="10" name="AutoShape 10"/>
          <p:cNvSpPr>
            <a:spLocks noChangeArrowheads="1"/>
          </p:cNvSpPr>
          <p:nvPr/>
        </p:nvSpPr>
        <p:spPr bwMode="auto">
          <a:xfrm rot="1550917">
            <a:off x="2397125" y="1974850"/>
            <a:ext cx="2743200" cy="882650"/>
          </a:xfrm>
          <a:prstGeom prst="curvedDownArrow">
            <a:avLst>
              <a:gd name="adj1" fmla="val 62158"/>
              <a:gd name="adj2" fmla="val 124317"/>
              <a:gd name="adj3" fmla="val 33333"/>
            </a:avLst>
          </a:prstGeom>
          <a:gradFill rotWithShape="1">
            <a:gsLst>
              <a:gs pos="0">
                <a:srgbClr val="FF3300"/>
              </a:gs>
              <a:gs pos="100000">
                <a:srgbClr val="00FF00"/>
              </a:gs>
            </a:gsLst>
            <a:lin ang="5400000" scaled="1"/>
          </a:gradFill>
          <a:ln w="9525">
            <a:solidFill>
              <a:schemeClr val="tx1"/>
            </a:solidFill>
            <a:miter lim="800000"/>
            <a:headEnd/>
            <a:tailEnd/>
          </a:ln>
        </p:spPr>
        <p:txBody>
          <a:bodyPr wrap="none" anchor="ctr"/>
          <a:lstStyle/>
          <a:p>
            <a:endParaRPr lang="en-GB"/>
          </a:p>
        </p:txBody>
      </p:sp>
      <p:sp>
        <p:nvSpPr>
          <p:cNvPr id="11" name="Rectangle 11"/>
          <p:cNvSpPr>
            <a:spLocks noChangeArrowheads="1"/>
          </p:cNvSpPr>
          <p:nvPr/>
        </p:nvSpPr>
        <p:spPr bwMode="auto">
          <a:xfrm>
            <a:off x="1787525" y="1704975"/>
            <a:ext cx="1098550" cy="1096963"/>
          </a:xfrm>
          <a:prstGeom prst="rect">
            <a:avLst/>
          </a:prstGeom>
          <a:gradFill rotWithShape="1">
            <a:gsLst>
              <a:gs pos="0">
                <a:srgbClr val="760000"/>
              </a:gs>
              <a:gs pos="100000">
                <a:srgbClr val="FF0000"/>
              </a:gs>
            </a:gsLst>
            <a:lin ang="0" scaled="1"/>
          </a:gradFill>
          <a:ln w="9525">
            <a:solidFill>
              <a:schemeClr val="tx1"/>
            </a:solidFill>
            <a:miter lim="800000"/>
            <a:headEnd/>
            <a:tailEnd/>
          </a:ln>
        </p:spPr>
        <p:txBody>
          <a:bodyPr wrap="none"/>
          <a:lstStyle/>
          <a:p>
            <a:r>
              <a:rPr lang="en-US" sz="2400">
                <a:latin typeface="Arial Black" pitchFamily="34" charset="0"/>
                <a:cs typeface="Arial" charset="0"/>
              </a:rPr>
              <a:t>A</a:t>
            </a:r>
          </a:p>
          <a:p>
            <a:r>
              <a:rPr lang="en-US" sz="1600" b="1">
                <a:solidFill>
                  <a:schemeClr val="bg1"/>
                </a:solidFill>
                <a:cs typeface="Arial" charset="0"/>
              </a:rPr>
              <a:t>Awareness</a:t>
            </a:r>
          </a:p>
        </p:txBody>
      </p:sp>
      <p:cxnSp>
        <p:nvCxnSpPr>
          <p:cNvPr id="12" name="AutoShape 12"/>
          <p:cNvCxnSpPr>
            <a:cxnSpLocks noChangeShapeType="1"/>
          </p:cNvCxnSpPr>
          <p:nvPr/>
        </p:nvCxnSpPr>
        <p:spPr bwMode="auto">
          <a:xfrm>
            <a:off x="1174750" y="3060700"/>
            <a:ext cx="0" cy="0"/>
          </a:xfrm>
          <a:prstGeom prst="straightConnector1">
            <a:avLst/>
          </a:prstGeom>
          <a:noFill/>
          <a:ln w="9525">
            <a:solidFill>
              <a:schemeClr val="tx1"/>
            </a:solidFill>
            <a:round/>
            <a:headEnd/>
            <a:tailEnd type="triangle" w="med" len="med"/>
          </a:ln>
        </p:spPr>
      </p:cxnSp>
      <p:sp>
        <p:nvSpPr>
          <p:cNvPr id="13" name="AutoShape 13"/>
          <p:cNvSpPr>
            <a:spLocks noChangeArrowheads="1"/>
          </p:cNvSpPr>
          <p:nvPr/>
        </p:nvSpPr>
        <p:spPr bwMode="auto">
          <a:xfrm>
            <a:off x="1254125" y="2162175"/>
            <a:ext cx="460375" cy="180975"/>
          </a:xfrm>
          <a:prstGeom prst="rightArrow">
            <a:avLst>
              <a:gd name="adj1" fmla="val 43750"/>
              <a:gd name="adj2" fmla="val 63596"/>
            </a:avLst>
          </a:prstGeom>
          <a:solidFill>
            <a:srgbClr val="FF0000"/>
          </a:solidFill>
          <a:ln w="9525">
            <a:solidFill>
              <a:srgbClr val="FF0000"/>
            </a:solidFill>
            <a:miter lim="800000"/>
            <a:headEnd/>
            <a:tailEnd/>
          </a:ln>
        </p:spPr>
        <p:txBody>
          <a:bodyPr wrap="none" anchor="ctr"/>
          <a:lstStyle/>
          <a:p>
            <a:endParaRPr lang="en-GB"/>
          </a:p>
        </p:txBody>
      </p:sp>
      <p:sp>
        <p:nvSpPr>
          <p:cNvPr id="14" name="AutoShape 14"/>
          <p:cNvSpPr>
            <a:spLocks noChangeArrowheads="1"/>
          </p:cNvSpPr>
          <p:nvPr/>
        </p:nvSpPr>
        <p:spPr bwMode="auto">
          <a:xfrm>
            <a:off x="1254125" y="3457575"/>
            <a:ext cx="460375" cy="152400"/>
          </a:xfrm>
          <a:prstGeom prst="rightArrow">
            <a:avLst>
              <a:gd name="adj1" fmla="val 50000"/>
              <a:gd name="adj2" fmla="val 75521"/>
            </a:avLst>
          </a:prstGeom>
          <a:solidFill>
            <a:srgbClr val="FF0000"/>
          </a:solidFill>
          <a:ln w="9525">
            <a:solidFill>
              <a:srgbClr val="FF0000"/>
            </a:solidFill>
            <a:miter lim="800000"/>
            <a:headEnd/>
            <a:tailEnd/>
          </a:ln>
        </p:spPr>
        <p:txBody>
          <a:bodyPr wrap="none" anchor="ctr"/>
          <a:lstStyle/>
          <a:p>
            <a:endParaRPr lang="en-GB"/>
          </a:p>
        </p:txBody>
      </p:sp>
      <p:sp>
        <p:nvSpPr>
          <p:cNvPr id="15" name="AutoShape 15"/>
          <p:cNvSpPr>
            <a:spLocks noChangeArrowheads="1"/>
          </p:cNvSpPr>
          <p:nvPr/>
        </p:nvSpPr>
        <p:spPr bwMode="auto">
          <a:xfrm>
            <a:off x="4454525" y="4371975"/>
            <a:ext cx="152400" cy="954088"/>
          </a:xfrm>
          <a:prstGeom prst="upArrow">
            <a:avLst>
              <a:gd name="adj1" fmla="val 50000"/>
              <a:gd name="adj2" fmla="val 156510"/>
            </a:avLst>
          </a:prstGeom>
          <a:solidFill>
            <a:srgbClr val="FF0000"/>
          </a:solidFill>
          <a:ln w="9525">
            <a:solidFill>
              <a:srgbClr val="FF0000"/>
            </a:solidFill>
            <a:miter lim="800000"/>
            <a:headEnd/>
            <a:tailEnd/>
          </a:ln>
        </p:spPr>
        <p:txBody>
          <a:bodyPr wrap="none" anchor="ctr"/>
          <a:lstStyle/>
          <a:p>
            <a:endParaRPr lang="en-GB"/>
          </a:p>
        </p:txBody>
      </p:sp>
      <p:sp>
        <p:nvSpPr>
          <p:cNvPr id="16" name="WordArt 16"/>
          <p:cNvSpPr>
            <a:spLocks noChangeArrowheads="1" noChangeShapeType="1" noTextEdit="1"/>
          </p:cNvSpPr>
          <p:nvPr/>
        </p:nvSpPr>
        <p:spPr bwMode="auto">
          <a:xfrm>
            <a:off x="1479550" y="1179513"/>
            <a:ext cx="1855788" cy="552450"/>
          </a:xfrm>
          <a:prstGeom prst="rect">
            <a:avLst/>
          </a:prstGeom>
        </p:spPr>
        <p:txBody>
          <a:bodyPr wrap="none" fromWordArt="1">
            <a:prstTxWarp prst="textPlain">
              <a:avLst>
                <a:gd name="adj" fmla="val 50000"/>
              </a:avLst>
            </a:prstTxWarp>
          </a:bodyPr>
          <a:lstStyle/>
          <a:p>
            <a:pPr rtl="1"/>
            <a:r>
              <a:rPr lang="fa-IR" sz="2400" b="1" kern="10" spc="480">
                <a:ln w="9525">
                  <a:noFill/>
                  <a:round/>
                  <a:headEnd/>
                  <a:tailEnd/>
                </a:ln>
                <a:effectLst>
                  <a:outerShdw dist="45791" dir="3378596" algn="ctr" rotWithShape="0">
                    <a:srgbClr val="4D4D4D">
                      <a:alpha val="79999"/>
                    </a:srgbClr>
                  </a:outerShdw>
                </a:effectLst>
                <a:latin typeface="+mn-cs"/>
                <a:ea typeface="+mn-cs"/>
              </a:rPr>
              <a:t>اكنون كجا هستيم</a:t>
            </a:r>
            <a:endParaRPr lang="en-US" sz="2400" b="1" kern="10" spc="480">
              <a:ln w="9525">
                <a:noFill/>
                <a:round/>
                <a:headEnd/>
                <a:tailEnd/>
              </a:ln>
              <a:effectLst>
                <a:outerShdw dist="45791" dir="3378596" algn="ctr" rotWithShape="0">
                  <a:srgbClr val="4D4D4D">
                    <a:alpha val="79999"/>
                  </a:srgbClr>
                </a:outerShdw>
              </a:effectLst>
              <a:latin typeface="+mn-cs"/>
              <a:ea typeface="+mn-cs"/>
            </a:endParaRPr>
          </a:p>
        </p:txBody>
      </p:sp>
      <p:sp>
        <p:nvSpPr>
          <p:cNvPr id="17" name="WordArt 17"/>
          <p:cNvSpPr>
            <a:spLocks noChangeArrowheads="1" noChangeShapeType="1" noTextEdit="1"/>
          </p:cNvSpPr>
          <p:nvPr/>
        </p:nvSpPr>
        <p:spPr bwMode="auto">
          <a:xfrm>
            <a:off x="3159125" y="2771775"/>
            <a:ext cx="3182938" cy="552450"/>
          </a:xfrm>
          <a:prstGeom prst="rect">
            <a:avLst/>
          </a:prstGeom>
        </p:spPr>
        <p:txBody>
          <a:bodyPr wrap="none" fromWordArt="1">
            <a:prstTxWarp prst="textPlain">
              <a:avLst>
                <a:gd name="adj" fmla="val 50000"/>
              </a:avLst>
            </a:prstTxWarp>
          </a:bodyPr>
          <a:lstStyle/>
          <a:p>
            <a:pPr rtl="1"/>
            <a:r>
              <a:rPr lang="fa-IR" sz="2400" b="1" kern="10" spc="480">
                <a:ln w="9525">
                  <a:noFill/>
                  <a:round/>
                  <a:headEnd/>
                  <a:tailEnd/>
                </a:ln>
                <a:effectLst>
                  <a:outerShdw dist="45791" dir="3378596" algn="ctr" rotWithShape="0">
                    <a:srgbClr val="4D4D4D">
                      <a:alpha val="79999"/>
                    </a:srgbClr>
                  </a:outerShdw>
                </a:effectLst>
                <a:latin typeface="+mn-cs"/>
                <a:ea typeface="+mn-cs"/>
              </a:rPr>
              <a:t>در كجا مي‌خواهيم قرار بگيريم</a:t>
            </a:r>
            <a:endParaRPr lang="en-US" sz="2400" b="1" kern="10" spc="480">
              <a:ln w="9525">
                <a:noFill/>
                <a:round/>
                <a:headEnd/>
                <a:tailEnd/>
              </a:ln>
              <a:effectLst>
                <a:outerShdw dist="45791" dir="3378596" algn="ctr" rotWithShape="0">
                  <a:srgbClr val="4D4D4D">
                    <a:alpha val="79999"/>
                  </a:srgbClr>
                </a:outerShdw>
              </a:effectLst>
              <a:latin typeface="+mn-cs"/>
              <a:ea typeface="+mn-cs"/>
            </a:endParaRPr>
          </a:p>
        </p:txBody>
      </p:sp>
      <p:sp>
        <p:nvSpPr>
          <p:cNvPr id="18" name="WordArt 18"/>
          <p:cNvSpPr>
            <a:spLocks noChangeArrowheads="1" noChangeShapeType="1" noTextEdit="1"/>
          </p:cNvSpPr>
          <p:nvPr/>
        </p:nvSpPr>
        <p:spPr bwMode="auto">
          <a:xfrm>
            <a:off x="6207125" y="3533775"/>
            <a:ext cx="2470150" cy="552450"/>
          </a:xfrm>
          <a:prstGeom prst="rect">
            <a:avLst/>
          </a:prstGeom>
        </p:spPr>
        <p:txBody>
          <a:bodyPr wrap="none" fromWordArt="1">
            <a:prstTxWarp prst="textPlain">
              <a:avLst>
                <a:gd name="adj" fmla="val 50000"/>
              </a:avLst>
            </a:prstTxWarp>
          </a:bodyPr>
          <a:lstStyle/>
          <a:p>
            <a:pPr rtl="1"/>
            <a:r>
              <a:rPr lang="fa-IR" sz="2400" b="1" kern="10" spc="480">
                <a:ln w="9525">
                  <a:noFill/>
                  <a:round/>
                  <a:headEnd/>
                  <a:tailEnd/>
                </a:ln>
                <a:effectLst>
                  <a:outerShdw dist="45791" dir="3378596" algn="ctr" rotWithShape="0">
                    <a:srgbClr val="4D4D4D">
                      <a:alpha val="79999"/>
                    </a:srgbClr>
                  </a:outerShdw>
                </a:effectLst>
                <a:latin typeface="+mn-cs"/>
                <a:ea typeface="+mn-cs"/>
              </a:rPr>
              <a:t>چگونه به آنجا مي‌رسيم</a:t>
            </a:r>
            <a:endParaRPr lang="en-US" sz="2400" b="1" kern="10" spc="480">
              <a:ln w="9525">
                <a:noFill/>
                <a:round/>
                <a:headEnd/>
                <a:tailEnd/>
              </a:ln>
              <a:effectLst>
                <a:outerShdw dist="45791" dir="3378596" algn="ctr" rotWithShape="0">
                  <a:srgbClr val="4D4D4D">
                    <a:alpha val="79999"/>
                  </a:srgbClr>
                </a:outerShdw>
              </a:effectLst>
              <a:latin typeface="+mn-cs"/>
              <a:ea typeface="+mn-cs"/>
            </a:endParaRPr>
          </a:p>
        </p:txBody>
      </p:sp>
      <p:sp>
        <p:nvSpPr>
          <p:cNvPr id="19" name="Rectangle 19"/>
          <p:cNvSpPr>
            <a:spLocks noChangeArrowheads="1"/>
          </p:cNvSpPr>
          <p:nvPr/>
        </p:nvSpPr>
        <p:spPr bwMode="auto">
          <a:xfrm>
            <a:off x="1254125" y="2257425"/>
            <a:ext cx="76200" cy="3051175"/>
          </a:xfrm>
          <a:prstGeom prst="rect">
            <a:avLst/>
          </a:prstGeom>
          <a:solidFill>
            <a:srgbClr val="FF0000"/>
          </a:solidFill>
          <a:ln w="9525">
            <a:solidFill>
              <a:srgbClr val="FF0000"/>
            </a:solidFill>
            <a:miter lim="800000"/>
            <a:headEnd/>
            <a:tailEnd/>
          </a:ln>
        </p:spPr>
        <p:txBody>
          <a:bodyPr wrap="none" anchor="ctr"/>
          <a:lstStyle/>
          <a:p>
            <a:endParaRPr lang="en-GB"/>
          </a:p>
        </p:txBody>
      </p:sp>
      <p:sp>
        <p:nvSpPr>
          <p:cNvPr id="20" name="Rectangle 20"/>
          <p:cNvSpPr>
            <a:spLocks noChangeArrowheads="1"/>
          </p:cNvSpPr>
          <p:nvPr/>
        </p:nvSpPr>
        <p:spPr bwMode="auto">
          <a:xfrm>
            <a:off x="1795463" y="2970213"/>
            <a:ext cx="1096962" cy="1096962"/>
          </a:xfrm>
          <a:prstGeom prst="rect">
            <a:avLst/>
          </a:prstGeom>
          <a:gradFill rotWithShape="1">
            <a:gsLst>
              <a:gs pos="0">
                <a:srgbClr val="760000"/>
              </a:gs>
              <a:gs pos="100000">
                <a:srgbClr val="FF0000"/>
              </a:gs>
            </a:gsLst>
            <a:lin ang="0" scaled="1"/>
          </a:gradFill>
          <a:ln w="9525">
            <a:solidFill>
              <a:schemeClr val="tx1"/>
            </a:solidFill>
            <a:miter lim="800000"/>
            <a:headEnd/>
            <a:tailEnd/>
          </a:ln>
        </p:spPr>
        <p:txBody>
          <a:bodyPr wrap="none"/>
          <a:lstStyle/>
          <a:p>
            <a:r>
              <a:rPr lang="en-US" sz="2400">
                <a:latin typeface="Arial Black" pitchFamily="34" charset="0"/>
                <a:cs typeface="Arial" charset="0"/>
              </a:rPr>
              <a:t>B</a:t>
            </a:r>
          </a:p>
          <a:p>
            <a:r>
              <a:rPr lang="en-US" b="1">
                <a:solidFill>
                  <a:schemeClr val="bg1"/>
                </a:solidFill>
                <a:cs typeface="Arial" charset="0"/>
              </a:rPr>
              <a:t>Baseline</a:t>
            </a:r>
          </a:p>
        </p:txBody>
      </p:sp>
      <p:sp>
        <p:nvSpPr>
          <p:cNvPr id="21" name="Rectangle 21"/>
          <p:cNvSpPr>
            <a:spLocks noChangeArrowheads="1"/>
          </p:cNvSpPr>
          <p:nvPr/>
        </p:nvSpPr>
        <p:spPr bwMode="auto">
          <a:xfrm>
            <a:off x="396875" y="5356225"/>
            <a:ext cx="8020050" cy="587375"/>
          </a:xfrm>
          <a:prstGeom prst="rect">
            <a:avLst/>
          </a:prstGeom>
          <a:gradFill rotWithShape="1">
            <a:gsLst>
              <a:gs pos="0">
                <a:srgbClr val="182F76"/>
              </a:gs>
              <a:gs pos="100000">
                <a:srgbClr val="3366FF"/>
              </a:gs>
            </a:gsLst>
            <a:lin ang="0" scaled="1"/>
          </a:gradFill>
          <a:ln w="9525">
            <a:solidFill>
              <a:schemeClr val="tx1"/>
            </a:solidFill>
            <a:miter lim="800000"/>
            <a:headEnd/>
            <a:tailEnd/>
          </a:ln>
        </p:spPr>
        <p:txBody>
          <a:bodyPr wrap="none" anchor="ctr"/>
          <a:lstStyle/>
          <a:p>
            <a:pPr>
              <a:lnSpc>
                <a:spcPct val="85000"/>
              </a:lnSpc>
            </a:pPr>
            <a:r>
              <a:rPr lang="en-US" sz="2400">
                <a:latin typeface="Arial Black" pitchFamily="34" charset="0"/>
                <a:cs typeface="Arial" charset="0"/>
              </a:rPr>
              <a:t> </a:t>
            </a:r>
            <a:r>
              <a:rPr lang="en-US" sz="2400">
                <a:solidFill>
                  <a:schemeClr val="bg1"/>
                </a:solidFill>
                <a:latin typeface="Arial Black" pitchFamily="34" charset="0"/>
                <a:cs typeface="Arial" charset="0"/>
              </a:rPr>
              <a:t>F</a:t>
            </a:r>
          </a:p>
          <a:p>
            <a:pPr>
              <a:lnSpc>
                <a:spcPct val="85000"/>
              </a:lnSpc>
            </a:pPr>
            <a:r>
              <a:rPr lang="en-US" sz="2000" b="1">
                <a:solidFill>
                  <a:schemeClr val="bg1"/>
                </a:solidFill>
                <a:cs typeface="Arial" charset="0"/>
              </a:rPr>
              <a:t>Feedback (</a:t>
            </a:r>
            <a:r>
              <a:rPr lang="en-US" b="1">
                <a:solidFill>
                  <a:schemeClr val="bg1"/>
                </a:solidFill>
                <a:cs typeface="Arial" charset="0"/>
              </a:rPr>
              <a:t>continuous)</a:t>
            </a:r>
          </a:p>
        </p:txBody>
      </p:sp>
      <p:sp>
        <p:nvSpPr>
          <p:cNvPr id="22" name="Rectangle 22"/>
          <p:cNvSpPr>
            <a:spLocks noChangeArrowheads="1"/>
          </p:cNvSpPr>
          <p:nvPr/>
        </p:nvSpPr>
        <p:spPr bwMode="auto">
          <a:xfrm>
            <a:off x="7350125" y="3990975"/>
            <a:ext cx="889000" cy="890588"/>
          </a:xfrm>
          <a:prstGeom prst="rect">
            <a:avLst/>
          </a:prstGeom>
          <a:gradFill rotWithShape="1">
            <a:gsLst>
              <a:gs pos="0">
                <a:srgbClr val="767600"/>
              </a:gs>
              <a:gs pos="100000">
                <a:srgbClr val="FFFF00"/>
              </a:gs>
            </a:gsLst>
            <a:lin ang="0" scaled="1"/>
          </a:gradFill>
          <a:ln w="9525">
            <a:solidFill>
              <a:schemeClr val="tx1"/>
            </a:solidFill>
            <a:miter lim="800000"/>
            <a:headEnd/>
            <a:tailEnd/>
          </a:ln>
        </p:spPr>
        <p:txBody>
          <a:bodyPr wrap="none" anchor="ctr"/>
          <a:lstStyle/>
          <a:p>
            <a:r>
              <a:rPr lang="en-US" sz="2400">
                <a:latin typeface="Arial Black" pitchFamily="34" charset="0"/>
                <a:cs typeface="Arial" charset="0"/>
              </a:rPr>
              <a:t>E</a:t>
            </a:r>
          </a:p>
          <a:p>
            <a:r>
              <a:rPr lang="en-US" sz="1400" b="1">
                <a:cs typeface="Arial" charset="0"/>
              </a:rPr>
              <a:t>Evaluation</a:t>
            </a:r>
          </a:p>
        </p:txBody>
      </p:sp>
      <p:sp>
        <p:nvSpPr>
          <p:cNvPr id="23" name="AutoShape 23"/>
          <p:cNvSpPr>
            <a:spLocks noChangeArrowheads="1"/>
          </p:cNvSpPr>
          <p:nvPr/>
        </p:nvSpPr>
        <p:spPr bwMode="auto">
          <a:xfrm>
            <a:off x="7731125" y="4905375"/>
            <a:ext cx="152400" cy="457200"/>
          </a:xfrm>
          <a:prstGeom prst="upArrow">
            <a:avLst>
              <a:gd name="adj1" fmla="val 50000"/>
              <a:gd name="adj2" fmla="val 75000"/>
            </a:avLst>
          </a:prstGeom>
          <a:solidFill>
            <a:srgbClr val="FF0000"/>
          </a:solidFill>
          <a:ln w="9525">
            <a:solidFill>
              <a:srgbClr val="FF0000"/>
            </a:solidFill>
            <a:miter lim="800000"/>
            <a:headEnd/>
            <a:tailEnd/>
          </a:ln>
        </p:spPr>
        <p:txBody>
          <a:bodyPr wrap="none" anchor="ctr"/>
          <a:lstStyle/>
          <a:p>
            <a:endParaRPr lang="en-GB"/>
          </a:p>
        </p:txBody>
      </p:sp>
      <p:sp>
        <p:nvSpPr>
          <p:cNvPr id="24" name="Rectangle 24"/>
          <p:cNvSpPr>
            <a:spLocks noChangeArrowheads="1"/>
          </p:cNvSpPr>
          <p:nvPr/>
        </p:nvSpPr>
        <p:spPr bwMode="auto">
          <a:xfrm flipH="1">
            <a:off x="8645525" y="4295775"/>
            <a:ext cx="76200" cy="1317625"/>
          </a:xfrm>
          <a:prstGeom prst="rect">
            <a:avLst/>
          </a:prstGeom>
          <a:solidFill>
            <a:srgbClr val="FF0000"/>
          </a:solidFill>
          <a:ln w="9525">
            <a:solidFill>
              <a:srgbClr val="FF0000"/>
            </a:solidFill>
            <a:miter lim="800000"/>
            <a:headEnd/>
            <a:tailEnd/>
          </a:ln>
        </p:spPr>
        <p:txBody>
          <a:bodyPr wrap="none" anchor="ctr"/>
          <a:lstStyle/>
          <a:p>
            <a:endParaRPr lang="en-GB"/>
          </a:p>
        </p:txBody>
      </p:sp>
      <p:sp>
        <p:nvSpPr>
          <p:cNvPr id="25" name="Rectangle 25"/>
          <p:cNvSpPr>
            <a:spLocks noChangeArrowheads="1"/>
          </p:cNvSpPr>
          <p:nvPr/>
        </p:nvSpPr>
        <p:spPr bwMode="auto">
          <a:xfrm>
            <a:off x="8264525" y="4295775"/>
            <a:ext cx="457200" cy="76200"/>
          </a:xfrm>
          <a:prstGeom prst="rect">
            <a:avLst/>
          </a:prstGeom>
          <a:solidFill>
            <a:srgbClr val="FF0000"/>
          </a:solidFill>
          <a:ln w="9525">
            <a:solidFill>
              <a:srgbClr val="FF0000"/>
            </a:solidFill>
            <a:miter lim="800000"/>
            <a:headEnd/>
            <a:tailEnd/>
          </a:ln>
        </p:spPr>
        <p:txBody>
          <a:bodyPr wrap="none" anchor="ctr"/>
          <a:lstStyle/>
          <a:p>
            <a:endParaRPr lang="en-GB"/>
          </a:p>
        </p:txBody>
      </p:sp>
      <p:sp>
        <p:nvSpPr>
          <p:cNvPr id="26" name="AutoShape 26"/>
          <p:cNvSpPr>
            <a:spLocks noChangeArrowheads="1"/>
          </p:cNvSpPr>
          <p:nvPr/>
        </p:nvSpPr>
        <p:spPr bwMode="auto">
          <a:xfrm>
            <a:off x="8416925" y="5514975"/>
            <a:ext cx="304800" cy="152400"/>
          </a:xfrm>
          <a:prstGeom prst="leftArrow">
            <a:avLst>
              <a:gd name="adj1" fmla="val 50000"/>
              <a:gd name="adj2" fmla="val 50000"/>
            </a:avLst>
          </a:prstGeom>
          <a:solidFill>
            <a:srgbClr val="FF0000"/>
          </a:solidFill>
          <a:ln w="9525">
            <a:solidFill>
              <a:srgbClr val="FF0000"/>
            </a:solidFill>
            <a:miter lim="800000"/>
            <a:headEnd/>
            <a:tailEnd/>
          </a:ln>
        </p:spPr>
        <p:txBody>
          <a:bodyPr wrap="none" anchor="ctr"/>
          <a:lstStyle/>
          <a:p>
            <a:endParaRPr lang="en-GB"/>
          </a:p>
        </p:txBody>
      </p:sp>
      <p:sp>
        <p:nvSpPr>
          <p:cNvPr id="27" name="AutoShape 27"/>
          <p:cNvSpPr>
            <a:spLocks noChangeArrowheads="1"/>
          </p:cNvSpPr>
          <p:nvPr/>
        </p:nvSpPr>
        <p:spPr bwMode="auto">
          <a:xfrm>
            <a:off x="6664325" y="4905375"/>
            <a:ext cx="152400" cy="457200"/>
          </a:xfrm>
          <a:prstGeom prst="upArrow">
            <a:avLst>
              <a:gd name="adj1" fmla="val 50000"/>
              <a:gd name="adj2" fmla="val 75000"/>
            </a:avLst>
          </a:prstGeom>
          <a:solidFill>
            <a:srgbClr val="FF0000"/>
          </a:solidFill>
          <a:ln w="9525">
            <a:solidFill>
              <a:srgbClr val="FF0000"/>
            </a:solidFill>
            <a:miter lim="800000"/>
            <a:headEnd/>
            <a:tailEnd/>
          </a:ln>
        </p:spPr>
        <p:txBody>
          <a:bodyPr wrap="none" anchor="ctr"/>
          <a:lstStyle/>
          <a:p>
            <a:endParaRPr lang="en-GB"/>
          </a:p>
        </p:txBody>
      </p:sp>
      <p:sp>
        <p:nvSpPr>
          <p:cNvPr id="28" name="Line 28"/>
          <p:cNvSpPr>
            <a:spLocks noChangeShapeType="1"/>
          </p:cNvSpPr>
          <p:nvPr/>
        </p:nvSpPr>
        <p:spPr bwMode="auto">
          <a:xfrm>
            <a:off x="3303588" y="3857625"/>
            <a:ext cx="7937" cy="1485900"/>
          </a:xfrm>
          <a:prstGeom prst="line">
            <a:avLst/>
          </a:prstGeom>
          <a:noFill/>
          <a:ln w="57150">
            <a:solidFill>
              <a:srgbClr val="FF0000"/>
            </a:solidFill>
            <a:round/>
            <a:headEnd/>
            <a:tailEnd type="triangle" w="med" len="med"/>
          </a:ln>
        </p:spPr>
        <p:txBody>
          <a:bodyPr/>
          <a:lstStyle/>
          <a:p>
            <a:endParaRPr lang="en-US"/>
          </a:p>
        </p:txBody>
      </p:sp>
      <p:sp>
        <p:nvSpPr>
          <p:cNvPr id="29" name="Line 29"/>
          <p:cNvSpPr>
            <a:spLocks noChangeShapeType="1"/>
          </p:cNvSpPr>
          <p:nvPr/>
        </p:nvSpPr>
        <p:spPr bwMode="auto">
          <a:xfrm>
            <a:off x="7064375" y="4886325"/>
            <a:ext cx="0" cy="476250"/>
          </a:xfrm>
          <a:prstGeom prst="line">
            <a:avLst/>
          </a:prstGeom>
          <a:noFill/>
          <a:ln w="57150">
            <a:solidFill>
              <a:srgbClr val="FF0000"/>
            </a:solidFill>
            <a:round/>
            <a:headEnd/>
            <a:tailEnd type="triangle" w="med" len="med"/>
          </a:ln>
        </p:spPr>
        <p:txBody>
          <a:bodyPr/>
          <a:lstStyle/>
          <a:p>
            <a:endParaRPr lang="en-US"/>
          </a:p>
        </p:txBody>
      </p:sp>
      <p:sp>
        <p:nvSpPr>
          <p:cNvPr id="30" name="Text Box 30"/>
          <p:cNvSpPr txBox="1">
            <a:spLocks noChangeArrowheads="1"/>
          </p:cNvSpPr>
          <p:nvPr/>
        </p:nvSpPr>
        <p:spPr bwMode="auto">
          <a:xfrm>
            <a:off x="960438" y="4238625"/>
            <a:ext cx="735012" cy="609600"/>
          </a:xfrm>
          <a:prstGeom prst="rect">
            <a:avLst/>
          </a:prstGeom>
          <a:solidFill>
            <a:schemeClr val="tx2"/>
          </a:solidFill>
          <a:ln w="9525">
            <a:noFill/>
            <a:miter lim="800000"/>
            <a:headEnd/>
            <a:tailEnd/>
          </a:ln>
        </p:spPr>
        <p:txBody>
          <a:bodyPr wrap="none">
            <a:spAutoFit/>
          </a:bodyPr>
          <a:lstStyle/>
          <a:p>
            <a:pPr eaLnBrk="0" hangingPunct="0"/>
            <a:r>
              <a:rPr lang="en-US" sz="2400">
                <a:solidFill>
                  <a:schemeClr val="bg1"/>
                </a:solidFill>
                <a:latin typeface="Arial Black" pitchFamily="34" charset="0"/>
                <a:cs typeface="Arial" charset="0"/>
              </a:rPr>
              <a:t>G</a:t>
            </a:r>
            <a:r>
              <a:rPr lang="en-US" sz="2400" b="1">
                <a:solidFill>
                  <a:schemeClr val="bg1"/>
                </a:solidFill>
                <a:cs typeface="Arial" charset="0"/>
              </a:rPr>
              <a:t> </a:t>
            </a:r>
          </a:p>
          <a:p>
            <a:pPr eaLnBrk="0" hangingPunct="0"/>
            <a:r>
              <a:rPr lang="en-US" sz="1000" b="1">
                <a:solidFill>
                  <a:schemeClr val="bg1"/>
                </a:solidFill>
                <a:cs typeface="Arial" charset="0"/>
              </a:rPr>
              <a:t>Get Better</a:t>
            </a:r>
          </a:p>
        </p:txBody>
      </p:sp>
      <p:sp>
        <p:nvSpPr>
          <p:cNvPr id="31" name="Text Box 31"/>
          <p:cNvSpPr txBox="1">
            <a:spLocks noChangeArrowheads="1"/>
          </p:cNvSpPr>
          <p:nvPr/>
        </p:nvSpPr>
        <p:spPr bwMode="auto">
          <a:xfrm>
            <a:off x="7654925" y="4845050"/>
            <a:ext cx="996950" cy="366713"/>
          </a:xfrm>
          <a:prstGeom prst="rect">
            <a:avLst/>
          </a:prstGeom>
          <a:noFill/>
          <a:ln w="12700">
            <a:noFill/>
            <a:miter lim="800000"/>
            <a:headEnd type="none" w="sm" len="sm"/>
            <a:tailEnd type="none" w="sm" len="sm"/>
          </a:ln>
        </p:spPr>
        <p:txBody>
          <a:bodyPr>
            <a:spAutoFit/>
          </a:bodyPr>
          <a:lstStyle/>
          <a:p>
            <a:pPr algn="r" rtl="1">
              <a:spcBef>
                <a:spcPct val="50000"/>
              </a:spcBef>
            </a:pPr>
            <a:r>
              <a:rPr lang="fa-IR" b="1">
                <a:latin typeface="Verdana" pitchFamily="34" charset="0"/>
                <a:cs typeface="B Traffic" pitchFamily="2" charset="-78"/>
              </a:rPr>
              <a:t>ارزيابي</a:t>
            </a:r>
            <a:endParaRPr lang="en-US" b="1">
              <a:latin typeface="Verdana" pitchFamily="34" charset="0"/>
              <a:cs typeface="B Traffic" pitchFamily="2" charset="-78"/>
            </a:endParaRPr>
          </a:p>
        </p:txBody>
      </p:sp>
      <p:sp>
        <p:nvSpPr>
          <p:cNvPr id="32" name="Text Box 32"/>
          <p:cNvSpPr txBox="1">
            <a:spLocks noChangeArrowheads="1"/>
          </p:cNvSpPr>
          <p:nvPr/>
        </p:nvSpPr>
        <p:spPr bwMode="auto">
          <a:xfrm>
            <a:off x="1838325" y="2403475"/>
            <a:ext cx="995363" cy="396875"/>
          </a:xfrm>
          <a:prstGeom prst="rect">
            <a:avLst/>
          </a:prstGeom>
          <a:noFill/>
          <a:ln w="12700">
            <a:noFill/>
            <a:miter lim="800000"/>
            <a:headEnd type="none" w="sm" len="sm"/>
            <a:tailEnd type="none" w="sm" len="sm"/>
          </a:ln>
        </p:spPr>
        <p:txBody>
          <a:bodyPr>
            <a:spAutoFit/>
          </a:bodyPr>
          <a:lstStyle/>
          <a:p>
            <a:pPr rtl="1">
              <a:spcBef>
                <a:spcPct val="50000"/>
              </a:spcBef>
            </a:pPr>
            <a:r>
              <a:rPr lang="fa-IR" sz="2000" b="1">
                <a:latin typeface="Verdana" pitchFamily="34" charset="0"/>
                <a:cs typeface="B Traffic" pitchFamily="2" charset="-78"/>
              </a:rPr>
              <a:t>آگاهي</a:t>
            </a:r>
            <a:endParaRPr lang="en-US" sz="2000" b="1">
              <a:latin typeface="Verdana" pitchFamily="34" charset="0"/>
              <a:cs typeface="B Traffic" pitchFamily="2" charset="-78"/>
            </a:endParaRPr>
          </a:p>
        </p:txBody>
      </p:sp>
      <p:sp>
        <p:nvSpPr>
          <p:cNvPr id="33" name="Text Box 33"/>
          <p:cNvSpPr txBox="1">
            <a:spLocks noChangeArrowheads="1"/>
          </p:cNvSpPr>
          <p:nvPr/>
        </p:nvSpPr>
        <p:spPr bwMode="auto">
          <a:xfrm>
            <a:off x="1752600" y="3665538"/>
            <a:ext cx="1130300" cy="336550"/>
          </a:xfrm>
          <a:prstGeom prst="rect">
            <a:avLst/>
          </a:prstGeom>
          <a:noFill/>
          <a:ln w="12700">
            <a:noFill/>
            <a:miter lim="800000"/>
            <a:headEnd type="none" w="sm" len="sm"/>
            <a:tailEnd type="none" w="sm" len="sm"/>
          </a:ln>
        </p:spPr>
        <p:txBody>
          <a:bodyPr>
            <a:spAutoFit/>
          </a:bodyPr>
          <a:lstStyle/>
          <a:p>
            <a:pPr algn="r" rtl="1">
              <a:spcBef>
                <a:spcPct val="50000"/>
              </a:spcBef>
            </a:pPr>
            <a:r>
              <a:rPr lang="fa-IR" sz="1600" b="1">
                <a:latin typeface="Verdana" pitchFamily="34" charset="0"/>
                <a:cs typeface="B Traffic" pitchFamily="2" charset="-78"/>
              </a:rPr>
              <a:t>وضعيت‌پايه</a:t>
            </a:r>
            <a:endParaRPr lang="en-US" sz="1600" b="1">
              <a:latin typeface="Verdana" pitchFamily="34" charset="0"/>
              <a:cs typeface="B Traffic" pitchFamily="2" charset="-78"/>
            </a:endParaRPr>
          </a:p>
        </p:txBody>
      </p:sp>
      <p:sp>
        <p:nvSpPr>
          <p:cNvPr id="34" name="Text Box 34"/>
          <p:cNvSpPr txBox="1">
            <a:spLocks noChangeArrowheads="1"/>
          </p:cNvSpPr>
          <p:nvPr/>
        </p:nvSpPr>
        <p:spPr bwMode="auto">
          <a:xfrm>
            <a:off x="4594225" y="5330825"/>
            <a:ext cx="1130300" cy="457200"/>
          </a:xfrm>
          <a:prstGeom prst="rect">
            <a:avLst/>
          </a:prstGeom>
          <a:noFill/>
          <a:ln w="12700">
            <a:noFill/>
            <a:miter lim="800000"/>
            <a:headEnd type="none" w="sm" len="sm"/>
            <a:tailEnd type="none" w="sm" len="sm"/>
          </a:ln>
        </p:spPr>
        <p:txBody>
          <a:bodyPr>
            <a:spAutoFit/>
          </a:bodyPr>
          <a:lstStyle/>
          <a:p>
            <a:pPr algn="r" rtl="1">
              <a:spcBef>
                <a:spcPct val="50000"/>
              </a:spcBef>
            </a:pPr>
            <a:r>
              <a:rPr lang="fa-IR" sz="2400" b="1" dirty="0">
                <a:solidFill>
                  <a:srgbClr val="FFFF00"/>
                </a:solidFill>
                <a:latin typeface="Verdana" pitchFamily="34" charset="0"/>
                <a:cs typeface="B Traffic" pitchFamily="2" charset="-78"/>
              </a:rPr>
              <a:t>بازخورد</a:t>
            </a:r>
            <a:endParaRPr lang="en-US" sz="2400" b="1" dirty="0">
              <a:solidFill>
                <a:srgbClr val="FFFF00"/>
              </a:solidFill>
              <a:latin typeface="Verdana" pitchFamily="34" charset="0"/>
              <a:cs typeface="B Traffic" pitchFamily="2" charset="-78"/>
            </a:endParaRPr>
          </a:p>
        </p:txBody>
      </p:sp>
      <p:sp>
        <p:nvSpPr>
          <p:cNvPr id="35" name="Text Box 35"/>
          <p:cNvSpPr txBox="1">
            <a:spLocks noChangeArrowheads="1"/>
          </p:cNvSpPr>
          <p:nvPr/>
        </p:nvSpPr>
        <p:spPr bwMode="auto">
          <a:xfrm>
            <a:off x="0" y="4341813"/>
            <a:ext cx="942975" cy="461665"/>
          </a:xfrm>
          <a:prstGeom prst="rect">
            <a:avLst/>
          </a:prstGeom>
          <a:noFill/>
          <a:ln w="12700">
            <a:noFill/>
            <a:miter lim="800000"/>
            <a:headEnd type="none" w="sm" len="sm"/>
            <a:tailEnd type="none" w="sm" len="sm"/>
          </a:ln>
        </p:spPr>
        <p:txBody>
          <a:bodyPr wrap="square">
            <a:spAutoFit/>
          </a:bodyPr>
          <a:lstStyle/>
          <a:p>
            <a:pPr algn="r" rtl="1">
              <a:spcBef>
                <a:spcPct val="50000"/>
              </a:spcBef>
            </a:pPr>
            <a:r>
              <a:rPr lang="fa-IR" b="1" dirty="0">
                <a:latin typeface="Verdana" pitchFamily="34" charset="0"/>
                <a:cs typeface="B Traffic" pitchFamily="2" charset="-78"/>
              </a:rPr>
              <a:t>بهبود</a:t>
            </a:r>
            <a:endParaRPr lang="en-US" b="1" dirty="0">
              <a:latin typeface="Verdana" pitchFamily="34" charset="0"/>
              <a:cs typeface="B Traffic" pitchFamily="2" charset="-78"/>
            </a:endParaRPr>
          </a:p>
        </p:txBody>
      </p:sp>
      <p:sp>
        <p:nvSpPr>
          <p:cNvPr id="36" name="Text Box 36"/>
          <p:cNvSpPr txBox="1">
            <a:spLocks noChangeArrowheads="1"/>
          </p:cNvSpPr>
          <p:nvPr/>
        </p:nvSpPr>
        <p:spPr bwMode="auto">
          <a:xfrm>
            <a:off x="5395913" y="4203700"/>
            <a:ext cx="930275" cy="339725"/>
          </a:xfrm>
          <a:prstGeom prst="rect">
            <a:avLst/>
          </a:prstGeom>
          <a:noFill/>
          <a:ln w="12700">
            <a:noFill/>
            <a:miter lim="800000"/>
            <a:headEnd type="none" w="sm" len="sm"/>
            <a:tailEnd type="none" w="sm" len="sm"/>
          </a:ln>
        </p:spPr>
        <p:txBody>
          <a:bodyPr>
            <a:spAutoFit/>
          </a:bodyPr>
          <a:lstStyle/>
          <a:p>
            <a:pPr algn="r" rtl="1">
              <a:lnSpc>
                <a:spcPct val="90000"/>
              </a:lnSpc>
            </a:pPr>
            <a:r>
              <a:rPr lang="fa-IR" b="1">
                <a:latin typeface="Verdana" pitchFamily="34" charset="0"/>
                <a:cs typeface="B Traffic" pitchFamily="2" charset="-78"/>
              </a:rPr>
              <a:t>اقدام</a:t>
            </a:r>
            <a:endParaRPr lang="en-US" b="1">
              <a:latin typeface="Verdana" pitchFamily="34" charset="0"/>
              <a:cs typeface="B Traffic" pitchFamily="2" charset="-78"/>
            </a:endParaRPr>
          </a:p>
        </p:txBody>
      </p:sp>
      <p:sp>
        <p:nvSpPr>
          <p:cNvPr id="37" name="Text Box 37"/>
          <p:cNvSpPr txBox="1">
            <a:spLocks noChangeArrowheads="1"/>
          </p:cNvSpPr>
          <p:nvPr/>
        </p:nvSpPr>
        <p:spPr bwMode="auto">
          <a:xfrm>
            <a:off x="3400425" y="4348163"/>
            <a:ext cx="996950" cy="366712"/>
          </a:xfrm>
          <a:prstGeom prst="rect">
            <a:avLst/>
          </a:prstGeom>
          <a:noFill/>
          <a:ln w="12700">
            <a:noFill/>
            <a:miter lim="800000"/>
            <a:headEnd type="none" w="sm" len="sm"/>
            <a:tailEnd type="none" w="sm" len="sm"/>
          </a:ln>
        </p:spPr>
        <p:txBody>
          <a:bodyPr>
            <a:spAutoFit/>
          </a:bodyPr>
          <a:lstStyle/>
          <a:p>
            <a:pPr algn="r" rtl="1">
              <a:spcBef>
                <a:spcPct val="50000"/>
              </a:spcBef>
            </a:pPr>
            <a:r>
              <a:rPr lang="fa-IR" b="1">
                <a:latin typeface="Verdana" pitchFamily="34" charset="0"/>
                <a:cs typeface="B Traffic" pitchFamily="2" charset="-78"/>
              </a:rPr>
              <a:t>... شفاف</a:t>
            </a:r>
            <a:endParaRPr lang="en-US" b="1">
              <a:latin typeface="Verdana" pitchFamily="34" charset="0"/>
              <a:cs typeface="B Traffic" pitchFamily="2" charset="-78"/>
            </a:endParaRPr>
          </a:p>
        </p:txBody>
      </p:sp>
      <p:sp>
        <p:nvSpPr>
          <p:cNvPr id="38" name="Rectangle 38"/>
          <p:cNvSpPr>
            <a:spLocks noChangeArrowheads="1"/>
          </p:cNvSpPr>
          <p:nvPr/>
        </p:nvSpPr>
        <p:spPr bwMode="auto">
          <a:xfrm>
            <a:off x="0" y="642918"/>
            <a:ext cx="1793875" cy="500063"/>
          </a:xfrm>
          <a:prstGeom prst="rect">
            <a:avLst/>
          </a:prstGeom>
          <a:noFill/>
          <a:ln w="9525" algn="ctr">
            <a:noFill/>
            <a:miter lim="800000"/>
            <a:headEnd/>
            <a:tailEnd/>
          </a:ln>
        </p:spPr>
        <p:txBody>
          <a:bodyPr lIns="99813" tIns="49909" rIns="99813" bIns="49909" anchor="b"/>
          <a:lstStyle/>
          <a:p>
            <a:r>
              <a:rPr lang="fa-IR" altLang="en-US" dirty="0">
                <a:latin typeface="Verdana" pitchFamily="34" charset="0"/>
              </a:rPr>
              <a:t>منطق مدل</a:t>
            </a:r>
            <a:endParaRPr lang="en-GB" altLang="en-US" dirty="0">
              <a:latin typeface="Verdana" pitchFamily="34" charset="0"/>
            </a:endParaRPr>
          </a:p>
        </p:txBody>
      </p:sp>
    </p:spTree>
  </p:cSld>
  <p:clrMapOvr>
    <a:masterClrMapping/>
  </p:clrMapOvr>
  <p:transition>
    <p:dissolv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AutoShape 2"/>
          <p:cNvCxnSpPr>
            <a:cxnSpLocks noChangeShapeType="1"/>
          </p:cNvCxnSpPr>
          <p:nvPr/>
        </p:nvCxnSpPr>
        <p:spPr bwMode="auto">
          <a:xfrm>
            <a:off x="1855787" y="4144941"/>
            <a:ext cx="0" cy="0"/>
          </a:xfrm>
          <a:prstGeom prst="straightConnector1">
            <a:avLst/>
          </a:prstGeom>
          <a:noFill/>
          <a:ln w="9525">
            <a:solidFill>
              <a:schemeClr val="tx1"/>
            </a:solidFill>
            <a:round/>
            <a:headEnd/>
            <a:tailEnd type="triangle" w="med" len="med"/>
          </a:ln>
        </p:spPr>
      </p:cxnSp>
      <p:sp>
        <p:nvSpPr>
          <p:cNvPr id="3" name="Rectangle 3"/>
          <p:cNvSpPr>
            <a:spLocks noChangeArrowheads="1"/>
          </p:cNvSpPr>
          <p:nvPr/>
        </p:nvSpPr>
        <p:spPr bwMode="auto">
          <a:xfrm>
            <a:off x="3395662" y="3094016"/>
            <a:ext cx="728663" cy="696912"/>
          </a:xfrm>
          <a:prstGeom prst="rect">
            <a:avLst/>
          </a:prstGeom>
          <a:gradFill rotWithShape="1">
            <a:gsLst>
              <a:gs pos="0">
                <a:srgbClr val="007600"/>
              </a:gs>
              <a:gs pos="100000">
                <a:srgbClr val="00FF00"/>
              </a:gs>
            </a:gsLst>
            <a:lin ang="0" scaled="1"/>
          </a:gradFill>
          <a:ln w="9525">
            <a:solidFill>
              <a:schemeClr val="tx1"/>
            </a:solidFill>
            <a:miter lim="800000"/>
            <a:headEnd/>
            <a:tailEnd/>
          </a:ln>
        </p:spPr>
        <p:txBody>
          <a:bodyPr anchor="ctr"/>
          <a:lstStyle/>
          <a:p>
            <a:r>
              <a:rPr lang="en-US" sz="2400">
                <a:latin typeface="Arial Black" pitchFamily="34" charset="0"/>
                <a:cs typeface="B Traffic" pitchFamily="2" charset="-78"/>
              </a:rPr>
              <a:t>C</a:t>
            </a:r>
          </a:p>
          <a:p>
            <a:r>
              <a:rPr lang="en-US" sz="1200" b="1">
                <a:solidFill>
                  <a:srgbClr val="FFFFCC"/>
                </a:solidFill>
                <a:cs typeface="B Traffic" pitchFamily="2" charset="-78"/>
              </a:rPr>
              <a:t>Clear</a:t>
            </a:r>
            <a:r>
              <a:rPr lang="en-US" sz="1200" b="1">
                <a:cs typeface="B Traffic" pitchFamily="2" charset="-78"/>
              </a:rPr>
              <a:t>…</a:t>
            </a:r>
          </a:p>
        </p:txBody>
      </p:sp>
      <p:sp>
        <p:nvSpPr>
          <p:cNvPr id="4" name="Rectangle 4"/>
          <p:cNvSpPr>
            <a:spLocks noChangeArrowheads="1"/>
          </p:cNvSpPr>
          <p:nvPr/>
        </p:nvSpPr>
        <p:spPr bwMode="auto">
          <a:xfrm>
            <a:off x="4268787" y="3094016"/>
            <a:ext cx="700088" cy="696912"/>
          </a:xfrm>
          <a:prstGeom prst="rect">
            <a:avLst/>
          </a:prstGeom>
          <a:solidFill>
            <a:srgbClr val="00FF00">
              <a:alpha val="50195"/>
            </a:srgbClr>
          </a:solidFill>
          <a:ln w="9525">
            <a:solidFill>
              <a:schemeClr val="tx1"/>
            </a:solidFill>
            <a:miter lim="800000"/>
            <a:headEnd/>
            <a:tailEnd/>
          </a:ln>
        </p:spPr>
        <p:txBody>
          <a:bodyPr anchor="ctr"/>
          <a:lstStyle/>
          <a:p>
            <a:endParaRPr lang="en-US" sz="1400">
              <a:cs typeface="B Traffic" pitchFamily="2" charset="-78"/>
            </a:endParaRPr>
          </a:p>
          <a:p>
            <a:r>
              <a:rPr lang="fa-IR" sz="1000" b="1">
                <a:cs typeface="B Traffic" pitchFamily="2" charset="-78"/>
              </a:rPr>
              <a:t>چشم‌انداز</a:t>
            </a:r>
            <a:endParaRPr lang="en-US" sz="1000" b="1">
              <a:cs typeface="B Traffic" pitchFamily="2" charset="-78"/>
            </a:endParaRPr>
          </a:p>
          <a:p>
            <a:endParaRPr lang="en-US" sz="1000" b="1">
              <a:cs typeface="B Traffic" pitchFamily="2" charset="-78"/>
            </a:endParaRPr>
          </a:p>
        </p:txBody>
      </p:sp>
      <p:sp>
        <p:nvSpPr>
          <p:cNvPr id="5" name="Rectangle 5"/>
          <p:cNvSpPr>
            <a:spLocks noChangeArrowheads="1"/>
          </p:cNvSpPr>
          <p:nvPr/>
        </p:nvSpPr>
        <p:spPr bwMode="auto">
          <a:xfrm>
            <a:off x="6808787" y="3094016"/>
            <a:ext cx="730250" cy="696912"/>
          </a:xfrm>
          <a:prstGeom prst="rect">
            <a:avLst/>
          </a:prstGeom>
          <a:solidFill>
            <a:srgbClr val="00FF00">
              <a:alpha val="50195"/>
            </a:srgbClr>
          </a:solidFill>
          <a:ln w="9525">
            <a:solidFill>
              <a:schemeClr val="tx1"/>
            </a:solidFill>
            <a:miter lim="800000"/>
            <a:headEnd/>
            <a:tailEnd/>
          </a:ln>
        </p:spPr>
        <p:txBody>
          <a:bodyPr anchor="ctr"/>
          <a:lstStyle/>
          <a:p>
            <a:r>
              <a:rPr lang="fa-IR" sz="1200" b="1">
                <a:cs typeface="B Traffic" pitchFamily="2" charset="-78"/>
              </a:rPr>
              <a:t>اهداف/</a:t>
            </a:r>
          </a:p>
          <a:p>
            <a:r>
              <a:rPr lang="fa-IR" sz="1200" b="1">
                <a:cs typeface="B Traffic" pitchFamily="2" charset="-78"/>
              </a:rPr>
              <a:t>استراتژي‌ها</a:t>
            </a:r>
            <a:endParaRPr lang="en-US" sz="1200" b="1">
              <a:cs typeface="B Traffic" pitchFamily="2" charset="-78"/>
            </a:endParaRPr>
          </a:p>
        </p:txBody>
      </p:sp>
      <p:sp>
        <p:nvSpPr>
          <p:cNvPr id="6" name="Rectangle 6"/>
          <p:cNvSpPr>
            <a:spLocks noChangeArrowheads="1"/>
          </p:cNvSpPr>
          <p:nvPr/>
        </p:nvSpPr>
        <p:spPr bwMode="auto">
          <a:xfrm>
            <a:off x="5130800" y="3094016"/>
            <a:ext cx="730250" cy="696912"/>
          </a:xfrm>
          <a:prstGeom prst="rect">
            <a:avLst/>
          </a:prstGeom>
          <a:solidFill>
            <a:srgbClr val="00FF00">
              <a:alpha val="50195"/>
            </a:srgbClr>
          </a:solidFill>
          <a:ln w="9525">
            <a:solidFill>
              <a:schemeClr val="tx1"/>
            </a:solidFill>
            <a:miter lim="800000"/>
            <a:headEnd/>
            <a:tailEnd/>
          </a:ln>
        </p:spPr>
        <p:txBody>
          <a:bodyPr anchor="ctr"/>
          <a:lstStyle/>
          <a:p>
            <a:endParaRPr lang="en-US" sz="1400">
              <a:cs typeface="B Traffic" pitchFamily="2" charset="-78"/>
            </a:endParaRPr>
          </a:p>
          <a:p>
            <a:r>
              <a:rPr lang="fa-IR" sz="1000" b="1">
                <a:cs typeface="B Traffic" pitchFamily="2" charset="-78"/>
              </a:rPr>
              <a:t>ماموريت</a:t>
            </a:r>
            <a:endParaRPr lang="en-US" sz="1000" b="1">
              <a:cs typeface="B Traffic" pitchFamily="2" charset="-78"/>
            </a:endParaRPr>
          </a:p>
          <a:p>
            <a:endParaRPr lang="en-US" sz="1000">
              <a:cs typeface="B Traffic" pitchFamily="2" charset="-78"/>
            </a:endParaRPr>
          </a:p>
        </p:txBody>
      </p:sp>
      <p:sp>
        <p:nvSpPr>
          <p:cNvPr id="7" name="Rectangle 7"/>
          <p:cNvSpPr>
            <a:spLocks noChangeArrowheads="1"/>
          </p:cNvSpPr>
          <p:nvPr/>
        </p:nvSpPr>
        <p:spPr bwMode="auto">
          <a:xfrm>
            <a:off x="5959475" y="3094016"/>
            <a:ext cx="728662" cy="696912"/>
          </a:xfrm>
          <a:prstGeom prst="rect">
            <a:avLst/>
          </a:prstGeom>
          <a:solidFill>
            <a:srgbClr val="00FF00">
              <a:alpha val="50195"/>
            </a:srgbClr>
          </a:solidFill>
          <a:ln w="9525">
            <a:solidFill>
              <a:schemeClr val="tx1"/>
            </a:solidFill>
            <a:miter lim="800000"/>
            <a:headEnd/>
            <a:tailEnd/>
          </a:ln>
        </p:spPr>
        <p:txBody>
          <a:bodyPr anchor="ctr"/>
          <a:lstStyle/>
          <a:p>
            <a:r>
              <a:rPr lang="fa-IR" sz="1200" b="1">
                <a:cs typeface="B Traffic" pitchFamily="2" charset="-78"/>
              </a:rPr>
              <a:t>ارزشها/ اصول راهنما</a:t>
            </a:r>
            <a:endParaRPr lang="en-US" sz="1200" b="1">
              <a:cs typeface="B Traffic" pitchFamily="2" charset="-78"/>
            </a:endParaRPr>
          </a:p>
        </p:txBody>
      </p:sp>
      <p:sp>
        <p:nvSpPr>
          <p:cNvPr id="8" name="Rectangle 8"/>
          <p:cNvSpPr>
            <a:spLocks noChangeArrowheads="1"/>
          </p:cNvSpPr>
          <p:nvPr/>
        </p:nvSpPr>
        <p:spPr bwMode="auto">
          <a:xfrm>
            <a:off x="4459287" y="4197328"/>
            <a:ext cx="965200" cy="698500"/>
          </a:xfrm>
          <a:prstGeom prst="rect">
            <a:avLst/>
          </a:prstGeom>
          <a:gradFill rotWithShape="1">
            <a:gsLst>
              <a:gs pos="0">
                <a:srgbClr val="767600"/>
              </a:gs>
              <a:gs pos="100000">
                <a:srgbClr val="FFFF00"/>
              </a:gs>
            </a:gsLst>
            <a:lin ang="0" scaled="1"/>
          </a:gradFill>
          <a:ln w="9525">
            <a:solidFill>
              <a:schemeClr val="tx1"/>
            </a:solidFill>
            <a:miter lim="800000"/>
            <a:headEnd/>
            <a:tailEnd/>
          </a:ln>
        </p:spPr>
        <p:txBody>
          <a:bodyPr anchor="ctr"/>
          <a:lstStyle/>
          <a:p>
            <a:r>
              <a:rPr lang="en-US" sz="2400">
                <a:latin typeface="Arial Black" pitchFamily="34" charset="0"/>
                <a:cs typeface="B Traffic" pitchFamily="2" charset="-78"/>
              </a:rPr>
              <a:t>D</a:t>
            </a:r>
          </a:p>
          <a:p>
            <a:r>
              <a:rPr lang="en-US" sz="1200" b="1">
                <a:cs typeface="B Traffic" pitchFamily="2" charset="-78"/>
              </a:rPr>
              <a:t>Down to</a:t>
            </a:r>
          </a:p>
          <a:p>
            <a:r>
              <a:rPr lang="en-US" sz="1200" b="1">
                <a:cs typeface="B Traffic" pitchFamily="2" charset="-78"/>
              </a:rPr>
              <a:t>Action</a:t>
            </a:r>
          </a:p>
        </p:txBody>
      </p:sp>
      <p:sp>
        <p:nvSpPr>
          <p:cNvPr id="9" name="Rectangle 9"/>
          <p:cNvSpPr>
            <a:spLocks noChangeArrowheads="1"/>
          </p:cNvSpPr>
          <p:nvPr/>
        </p:nvSpPr>
        <p:spPr bwMode="auto">
          <a:xfrm>
            <a:off x="6342062" y="4197328"/>
            <a:ext cx="725488" cy="698500"/>
          </a:xfrm>
          <a:prstGeom prst="rect">
            <a:avLst/>
          </a:prstGeom>
          <a:solidFill>
            <a:srgbClr val="FFFF00">
              <a:alpha val="50195"/>
            </a:srgbClr>
          </a:solidFill>
          <a:ln w="9525">
            <a:solidFill>
              <a:schemeClr val="tx1"/>
            </a:solidFill>
            <a:miter lim="800000"/>
            <a:headEnd/>
            <a:tailEnd/>
          </a:ln>
        </p:spPr>
        <p:txBody>
          <a:bodyPr anchor="ctr"/>
          <a:lstStyle/>
          <a:p>
            <a:r>
              <a:rPr lang="fa-IR" sz="1000" b="1">
                <a:cs typeface="B Traffic" pitchFamily="2" charset="-78"/>
              </a:rPr>
              <a:t>اهداف خرد و اقدامات استراتژيك</a:t>
            </a:r>
            <a:endParaRPr lang="en-US" sz="1000" b="1">
              <a:cs typeface="B Traffic" pitchFamily="2" charset="-78"/>
            </a:endParaRPr>
          </a:p>
        </p:txBody>
      </p:sp>
      <p:sp>
        <p:nvSpPr>
          <p:cNvPr id="10" name="Rectangle 10"/>
          <p:cNvSpPr>
            <a:spLocks noChangeArrowheads="1"/>
          </p:cNvSpPr>
          <p:nvPr/>
        </p:nvSpPr>
        <p:spPr bwMode="auto">
          <a:xfrm>
            <a:off x="5521325" y="4197328"/>
            <a:ext cx="725487" cy="698500"/>
          </a:xfrm>
          <a:prstGeom prst="rect">
            <a:avLst/>
          </a:prstGeom>
          <a:solidFill>
            <a:srgbClr val="FFFF00">
              <a:alpha val="50195"/>
            </a:srgbClr>
          </a:solidFill>
          <a:ln w="9525">
            <a:solidFill>
              <a:schemeClr val="tx1"/>
            </a:solidFill>
            <a:miter lim="800000"/>
            <a:headEnd/>
            <a:tailEnd/>
          </a:ln>
        </p:spPr>
        <p:txBody>
          <a:bodyPr anchor="ctr"/>
          <a:lstStyle/>
          <a:p>
            <a:endParaRPr lang="en-US" sz="1400">
              <a:cs typeface="B Traffic" pitchFamily="2" charset="-78"/>
            </a:endParaRPr>
          </a:p>
          <a:p>
            <a:endParaRPr lang="en-US" sz="1400">
              <a:cs typeface="B Traffic" pitchFamily="2" charset="-78"/>
            </a:endParaRPr>
          </a:p>
          <a:p>
            <a:r>
              <a:rPr lang="fa-IR" sz="1000" b="1">
                <a:cs typeface="B Traffic" pitchFamily="2" charset="-78"/>
              </a:rPr>
              <a:t>اهداف كلان و معيارها</a:t>
            </a:r>
            <a:endParaRPr lang="en-US" sz="1000" b="1">
              <a:cs typeface="B Traffic" pitchFamily="2" charset="-78"/>
            </a:endParaRPr>
          </a:p>
          <a:p>
            <a:endParaRPr lang="en-US" sz="1000">
              <a:cs typeface="B Traffic" pitchFamily="2" charset="-78"/>
            </a:endParaRPr>
          </a:p>
          <a:p>
            <a:endParaRPr lang="en-US" sz="1400">
              <a:cs typeface="B Traffic" pitchFamily="2" charset="-78"/>
            </a:endParaRPr>
          </a:p>
        </p:txBody>
      </p:sp>
      <p:sp>
        <p:nvSpPr>
          <p:cNvPr id="11" name="Rectangle 11"/>
          <p:cNvSpPr>
            <a:spLocks noChangeArrowheads="1"/>
          </p:cNvSpPr>
          <p:nvPr/>
        </p:nvSpPr>
        <p:spPr bwMode="auto">
          <a:xfrm>
            <a:off x="7164387" y="4197328"/>
            <a:ext cx="723900" cy="698500"/>
          </a:xfrm>
          <a:prstGeom prst="rect">
            <a:avLst/>
          </a:prstGeom>
          <a:solidFill>
            <a:srgbClr val="FFFF00">
              <a:alpha val="50195"/>
            </a:srgbClr>
          </a:solidFill>
          <a:ln w="9525">
            <a:solidFill>
              <a:schemeClr val="tx1"/>
            </a:solidFill>
            <a:miter lim="800000"/>
            <a:headEnd/>
            <a:tailEnd/>
          </a:ln>
        </p:spPr>
        <p:txBody>
          <a:bodyPr anchor="ctr"/>
          <a:lstStyle/>
          <a:p>
            <a:r>
              <a:rPr lang="fa-IR" sz="1200" b="1">
                <a:cs typeface="B Traffic" pitchFamily="2" charset="-78"/>
              </a:rPr>
              <a:t>تدوين برنامه اقدامات</a:t>
            </a:r>
            <a:endParaRPr lang="en-US" sz="1200" b="1">
              <a:cs typeface="B Traffic" pitchFamily="2" charset="-78"/>
            </a:endParaRPr>
          </a:p>
        </p:txBody>
      </p:sp>
      <p:sp>
        <p:nvSpPr>
          <p:cNvPr id="12" name="Rectangle 12"/>
          <p:cNvSpPr>
            <a:spLocks noChangeArrowheads="1"/>
          </p:cNvSpPr>
          <p:nvPr/>
        </p:nvSpPr>
        <p:spPr bwMode="auto">
          <a:xfrm>
            <a:off x="2401887" y="1439841"/>
            <a:ext cx="968375" cy="673100"/>
          </a:xfrm>
          <a:prstGeom prst="rect">
            <a:avLst/>
          </a:prstGeom>
          <a:gradFill rotWithShape="1">
            <a:gsLst>
              <a:gs pos="0">
                <a:srgbClr val="760000"/>
              </a:gs>
              <a:gs pos="100000">
                <a:srgbClr val="FF0000"/>
              </a:gs>
            </a:gsLst>
            <a:lin ang="0" scaled="1"/>
          </a:gradFill>
          <a:ln w="9525">
            <a:solidFill>
              <a:schemeClr val="tx1"/>
            </a:solidFill>
            <a:miter lim="800000"/>
            <a:headEnd/>
            <a:tailEnd/>
          </a:ln>
        </p:spPr>
        <p:txBody>
          <a:bodyPr anchor="ctr"/>
          <a:lstStyle/>
          <a:p>
            <a:r>
              <a:rPr lang="en-US" sz="2400">
                <a:latin typeface="Arial Black" pitchFamily="34" charset="0"/>
                <a:cs typeface="B Traffic" pitchFamily="2" charset="-78"/>
              </a:rPr>
              <a:t>A</a:t>
            </a:r>
          </a:p>
          <a:p>
            <a:r>
              <a:rPr lang="en-US" sz="1000" b="1">
                <a:solidFill>
                  <a:srgbClr val="FFFFCC"/>
                </a:solidFill>
                <a:cs typeface="B Traffic" pitchFamily="2" charset="-78"/>
              </a:rPr>
              <a:t>Awareness</a:t>
            </a:r>
          </a:p>
        </p:txBody>
      </p:sp>
      <p:sp>
        <p:nvSpPr>
          <p:cNvPr id="13" name="Rectangle 13"/>
          <p:cNvSpPr>
            <a:spLocks noChangeArrowheads="1"/>
          </p:cNvSpPr>
          <p:nvPr/>
        </p:nvSpPr>
        <p:spPr bwMode="auto">
          <a:xfrm>
            <a:off x="2379662" y="2208191"/>
            <a:ext cx="968375" cy="671512"/>
          </a:xfrm>
          <a:prstGeom prst="rect">
            <a:avLst/>
          </a:prstGeom>
          <a:gradFill rotWithShape="1">
            <a:gsLst>
              <a:gs pos="0">
                <a:srgbClr val="760000"/>
              </a:gs>
              <a:gs pos="100000">
                <a:srgbClr val="FF0000"/>
              </a:gs>
            </a:gsLst>
            <a:lin ang="0" scaled="1"/>
          </a:gradFill>
          <a:ln w="9525">
            <a:solidFill>
              <a:schemeClr val="tx1"/>
            </a:solidFill>
            <a:miter lim="800000"/>
            <a:headEnd/>
            <a:tailEnd/>
          </a:ln>
        </p:spPr>
        <p:txBody>
          <a:bodyPr anchor="ctr"/>
          <a:lstStyle/>
          <a:p>
            <a:r>
              <a:rPr lang="en-US" sz="2400">
                <a:latin typeface="Arial Black" pitchFamily="34" charset="0"/>
                <a:cs typeface="B Traffic" pitchFamily="2" charset="-78"/>
              </a:rPr>
              <a:t>B</a:t>
            </a:r>
          </a:p>
          <a:p>
            <a:r>
              <a:rPr lang="en-US" sz="1200" b="1">
                <a:solidFill>
                  <a:srgbClr val="FFFFCC"/>
                </a:solidFill>
                <a:cs typeface="B Traffic" pitchFamily="2" charset="-78"/>
              </a:rPr>
              <a:t>Baseline</a:t>
            </a:r>
          </a:p>
        </p:txBody>
      </p:sp>
      <p:sp>
        <p:nvSpPr>
          <p:cNvPr id="14" name="Rectangle 14"/>
          <p:cNvSpPr>
            <a:spLocks noChangeArrowheads="1"/>
          </p:cNvSpPr>
          <p:nvPr/>
        </p:nvSpPr>
        <p:spPr bwMode="auto">
          <a:xfrm>
            <a:off x="3413125" y="1439841"/>
            <a:ext cx="969962" cy="673100"/>
          </a:xfrm>
          <a:prstGeom prst="rect">
            <a:avLst/>
          </a:prstGeom>
          <a:solidFill>
            <a:srgbClr val="FF0000">
              <a:alpha val="50195"/>
            </a:srgbClr>
          </a:solidFill>
          <a:ln w="9525">
            <a:solidFill>
              <a:schemeClr val="tx1"/>
            </a:solidFill>
            <a:miter lim="800000"/>
            <a:headEnd/>
            <a:tailEnd/>
          </a:ln>
        </p:spPr>
        <p:txBody>
          <a:bodyPr anchor="ctr"/>
          <a:lstStyle/>
          <a:p>
            <a:r>
              <a:rPr lang="fa-IR" sz="1400" b="1">
                <a:cs typeface="B Traffic" pitchFamily="2" charset="-78"/>
              </a:rPr>
              <a:t>برنامه</a:t>
            </a:r>
            <a:r>
              <a:rPr lang="fa-IR" sz="1400" b="1">
                <a:cs typeface="Arial" charset="0"/>
              </a:rPr>
              <a:t>‌</a:t>
            </a:r>
            <a:r>
              <a:rPr lang="fa-IR" sz="1400" b="1">
                <a:cs typeface="B Traffic" pitchFamily="2" charset="-78"/>
              </a:rPr>
              <a:t>ريزي براي برنامه</a:t>
            </a:r>
            <a:endParaRPr lang="en-US" sz="1400" b="1">
              <a:cs typeface="B Traffic" pitchFamily="2" charset="-78"/>
            </a:endParaRPr>
          </a:p>
        </p:txBody>
      </p:sp>
      <p:sp>
        <p:nvSpPr>
          <p:cNvPr id="15" name="Rectangle 15"/>
          <p:cNvSpPr>
            <a:spLocks noChangeArrowheads="1"/>
          </p:cNvSpPr>
          <p:nvPr/>
        </p:nvSpPr>
        <p:spPr bwMode="auto">
          <a:xfrm>
            <a:off x="5464175" y="2208191"/>
            <a:ext cx="968375" cy="671512"/>
          </a:xfrm>
          <a:prstGeom prst="rect">
            <a:avLst/>
          </a:prstGeom>
          <a:solidFill>
            <a:srgbClr val="FF0000">
              <a:alpha val="50195"/>
            </a:srgbClr>
          </a:solidFill>
          <a:ln w="9525">
            <a:solidFill>
              <a:schemeClr val="tx1"/>
            </a:solidFill>
            <a:miter lim="800000"/>
            <a:headEnd/>
            <a:tailEnd/>
          </a:ln>
        </p:spPr>
        <p:txBody>
          <a:bodyPr anchor="ctr"/>
          <a:lstStyle/>
          <a:p>
            <a:r>
              <a:rPr lang="fa-IR" sz="1600" b="1">
                <a:cs typeface="B Traffic" pitchFamily="2" charset="-78"/>
              </a:rPr>
              <a:t>نيمرخ سازماني</a:t>
            </a:r>
            <a:endParaRPr lang="en-US" sz="1600" b="1">
              <a:cs typeface="B Traffic" pitchFamily="2" charset="-78"/>
            </a:endParaRPr>
          </a:p>
        </p:txBody>
      </p:sp>
      <p:sp>
        <p:nvSpPr>
          <p:cNvPr id="16" name="Rectangle 16"/>
          <p:cNvSpPr>
            <a:spLocks noChangeArrowheads="1"/>
          </p:cNvSpPr>
          <p:nvPr/>
        </p:nvSpPr>
        <p:spPr bwMode="auto">
          <a:xfrm>
            <a:off x="3413125" y="2208191"/>
            <a:ext cx="969962" cy="671512"/>
          </a:xfrm>
          <a:prstGeom prst="rect">
            <a:avLst/>
          </a:prstGeom>
          <a:solidFill>
            <a:srgbClr val="FF0000">
              <a:alpha val="50195"/>
            </a:srgbClr>
          </a:solidFill>
          <a:ln w="9525">
            <a:solidFill>
              <a:schemeClr val="tx1"/>
            </a:solidFill>
            <a:miter lim="800000"/>
            <a:headEnd/>
            <a:tailEnd/>
          </a:ln>
        </p:spPr>
        <p:txBody>
          <a:bodyPr anchor="ctr"/>
          <a:lstStyle/>
          <a:p>
            <a:r>
              <a:rPr lang="fa-IR" sz="1000" b="1">
                <a:cs typeface="B Traffic" pitchFamily="2" charset="-78"/>
              </a:rPr>
              <a:t>مجدوديتها/</a:t>
            </a:r>
          </a:p>
          <a:p>
            <a:r>
              <a:rPr lang="fa-IR" sz="1000" b="1">
                <a:cs typeface="B Traffic" pitchFamily="2" charset="-78"/>
              </a:rPr>
              <a:t>خطوط راهنماي برنامه</a:t>
            </a:r>
            <a:endParaRPr lang="en-US" sz="1000" b="1">
              <a:cs typeface="B Traffic" pitchFamily="2" charset="-78"/>
            </a:endParaRPr>
          </a:p>
        </p:txBody>
      </p:sp>
      <p:sp>
        <p:nvSpPr>
          <p:cNvPr id="17" name="Rectangle 17"/>
          <p:cNvSpPr>
            <a:spLocks noChangeArrowheads="1"/>
          </p:cNvSpPr>
          <p:nvPr/>
        </p:nvSpPr>
        <p:spPr bwMode="auto">
          <a:xfrm>
            <a:off x="6523037" y="1438253"/>
            <a:ext cx="968375" cy="673100"/>
          </a:xfrm>
          <a:prstGeom prst="rect">
            <a:avLst/>
          </a:prstGeom>
          <a:solidFill>
            <a:srgbClr val="FF0000">
              <a:alpha val="50195"/>
            </a:srgbClr>
          </a:solidFill>
          <a:ln w="9525">
            <a:solidFill>
              <a:schemeClr val="tx1"/>
            </a:solidFill>
            <a:miter lim="800000"/>
            <a:headEnd/>
            <a:tailEnd/>
          </a:ln>
        </p:spPr>
        <p:txBody>
          <a:bodyPr anchor="ctr"/>
          <a:lstStyle/>
          <a:p>
            <a:r>
              <a:rPr lang="fa-IR" sz="1600" b="1">
                <a:cs typeface="B Traffic" pitchFamily="2" charset="-78"/>
              </a:rPr>
              <a:t>آموزش</a:t>
            </a:r>
            <a:endParaRPr lang="en-US" sz="1600" b="1">
              <a:cs typeface="B Traffic" pitchFamily="2" charset="-78"/>
            </a:endParaRPr>
          </a:p>
        </p:txBody>
      </p:sp>
      <p:sp>
        <p:nvSpPr>
          <p:cNvPr id="18" name="Rectangle 18"/>
          <p:cNvSpPr>
            <a:spLocks noChangeArrowheads="1"/>
          </p:cNvSpPr>
          <p:nvPr/>
        </p:nvSpPr>
        <p:spPr bwMode="auto">
          <a:xfrm>
            <a:off x="5470525" y="1439841"/>
            <a:ext cx="969962" cy="673100"/>
          </a:xfrm>
          <a:prstGeom prst="rect">
            <a:avLst/>
          </a:prstGeom>
          <a:solidFill>
            <a:srgbClr val="FF0000">
              <a:alpha val="50195"/>
            </a:srgbClr>
          </a:solidFill>
          <a:ln w="9525">
            <a:solidFill>
              <a:schemeClr val="tx1"/>
            </a:solidFill>
            <a:miter lim="800000"/>
            <a:headEnd/>
            <a:tailEnd/>
          </a:ln>
        </p:spPr>
        <p:txBody>
          <a:bodyPr anchor="ctr"/>
          <a:lstStyle/>
          <a:p>
            <a:r>
              <a:rPr lang="fa-IR" sz="1600" b="1">
                <a:cs typeface="B Traffic" pitchFamily="2" charset="-78"/>
              </a:rPr>
              <a:t>استراتژي درگيري</a:t>
            </a:r>
            <a:endParaRPr lang="en-US" sz="1600" b="1">
              <a:cs typeface="B Traffic" pitchFamily="2" charset="-78"/>
            </a:endParaRPr>
          </a:p>
        </p:txBody>
      </p:sp>
      <p:sp>
        <p:nvSpPr>
          <p:cNvPr id="19" name="Rectangle 19"/>
          <p:cNvSpPr>
            <a:spLocks noChangeArrowheads="1"/>
          </p:cNvSpPr>
          <p:nvPr/>
        </p:nvSpPr>
        <p:spPr bwMode="auto">
          <a:xfrm>
            <a:off x="4446587" y="1439841"/>
            <a:ext cx="968375" cy="673100"/>
          </a:xfrm>
          <a:prstGeom prst="rect">
            <a:avLst/>
          </a:prstGeom>
          <a:solidFill>
            <a:srgbClr val="FF0000">
              <a:alpha val="50195"/>
            </a:srgbClr>
          </a:solidFill>
          <a:ln w="9525">
            <a:solidFill>
              <a:schemeClr val="tx1"/>
            </a:solidFill>
            <a:miter lim="800000"/>
            <a:headEnd/>
            <a:tailEnd/>
          </a:ln>
        </p:spPr>
        <p:txBody>
          <a:bodyPr anchor="ctr"/>
          <a:lstStyle/>
          <a:p>
            <a:r>
              <a:rPr lang="fa-IR" sz="1600" b="1">
                <a:cs typeface="B Traffic" pitchFamily="2" charset="-78"/>
              </a:rPr>
              <a:t>تعهد رهبري</a:t>
            </a:r>
            <a:endParaRPr lang="en-US" sz="1600" b="1">
              <a:cs typeface="B Traffic" pitchFamily="2" charset="-78"/>
            </a:endParaRPr>
          </a:p>
        </p:txBody>
      </p:sp>
      <p:sp>
        <p:nvSpPr>
          <p:cNvPr id="20" name="Rectangle 20"/>
          <p:cNvSpPr>
            <a:spLocks noChangeArrowheads="1"/>
          </p:cNvSpPr>
          <p:nvPr/>
        </p:nvSpPr>
        <p:spPr bwMode="auto">
          <a:xfrm>
            <a:off x="4325937" y="2208191"/>
            <a:ext cx="1196975" cy="671512"/>
          </a:xfrm>
          <a:prstGeom prst="rect">
            <a:avLst/>
          </a:prstGeom>
          <a:solidFill>
            <a:srgbClr val="FF0000">
              <a:alpha val="50195"/>
            </a:srgbClr>
          </a:solidFill>
          <a:ln w="9525">
            <a:solidFill>
              <a:schemeClr val="tx1"/>
            </a:solidFill>
            <a:miter lim="800000"/>
            <a:headEnd/>
            <a:tailEnd/>
          </a:ln>
        </p:spPr>
        <p:txBody>
          <a:bodyPr anchor="ctr"/>
          <a:lstStyle/>
          <a:p>
            <a:endParaRPr lang="en-US" sz="900" b="1" dirty="0">
              <a:cs typeface="B Traffic" pitchFamily="2" charset="-78"/>
            </a:endParaRPr>
          </a:p>
          <a:p>
            <a:pPr algn="ctr"/>
            <a:r>
              <a:rPr lang="fa-IR" sz="1300" b="1" dirty="0">
                <a:cs typeface="B Traffic" pitchFamily="2" charset="-78"/>
              </a:rPr>
              <a:t>نيازها</a:t>
            </a:r>
            <a:r>
              <a:rPr lang="fa-IR" sz="1300" b="1" dirty="0" smtClean="0">
                <a:cs typeface="B Traffic" pitchFamily="2" charset="-78"/>
              </a:rPr>
              <a:t>/</a:t>
            </a:r>
            <a:endParaRPr lang="en-GB" sz="1300" b="1" dirty="0" smtClean="0">
              <a:cs typeface="B Traffic" pitchFamily="2" charset="-78"/>
            </a:endParaRPr>
          </a:p>
          <a:p>
            <a:pPr algn="ctr"/>
            <a:r>
              <a:rPr lang="fa-IR" sz="1300" b="1" dirty="0" smtClean="0">
                <a:cs typeface="B Traffic" pitchFamily="2" charset="-78"/>
              </a:rPr>
              <a:t>انتظارات ذینفعان</a:t>
            </a:r>
            <a:endParaRPr lang="en-US" sz="1300" b="1" dirty="0">
              <a:cs typeface="B Traffic" pitchFamily="2" charset="-78"/>
            </a:endParaRPr>
          </a:p>
        </p:txBody>
      </p:sp>
      <p:sp>
        <p:nvSpPr>
          <p:cNvPr id="21" name="Rectangle 21"/>
          <p:cNvSpPr>
            <a:spLocks noChangeArrowheads="1"/>
          </p:cNvSpPr>
          <p:nvPr/>
        </p:nvSpPr>
        <p:spPr bwMode="auto">
          <a:xfrm>
            <a:off x="7716837" y="3382941"/>
            <a:ext cx="968375" cy="671512"/>
          </a:xfrm>
          <a:prstGeom prst="rect">
            <a:avLst/>
          </a:prstGeom>
          <a:solidFill>
            <a:srgbClr val="FF0000">
              <a:alpha val="50195"/>
            </a:srgbClr>
          </a:solidFill>
          <a:ln w="9525">
            <a:solidFill>
              <a:schemeClr val="tx1"/>
            </a:solidFill>
            <a:miter lim="800000"/>
            <a:headEnd/>
            <a:tailEnd/>
          </a:ln>
        </p:spPr>
        <p:txBody>
          <a:bodyPr anchor="ctr"/>
          <a:lstStyle/>
          <a:p>
            <a:r>
              <a:rPr lang="fa-IR" b="1">
                <a:cs typeface="B Traffic" pitchFamily="2" charset="-78"/>
              </a:rPr>
              <a:t>تحليل فاصله</a:t>
            </a:r>
            <a:endParaRPr lang="en-US" b="1">
              <a:cs typeface="B Traffic" pitchFamily="2" charset="-78"/>
            </a:endParaRPr>
          </a:p>
        </p:txBody>
      </p:sp>
      <p:sp>
        <p:nvSpPr>
          <p:cNvPr id="22" name="Rectangle 23"/>
          <p:cNvSpPr>
            <a:spLocks noChangeArrowheads="1"/>
          </p:cNvSpPr>
          <p:nvPr/>
        </p:nvSpPr>
        <p:spPr bwMode="auto">
          <a:xfrm>
            <a:off x="4459287" y="4981553"/>
            <a:ext cx="952500" cy="698500"/>
          </a:xfrm>
          <a:prstGeom prst="rect">
            <a:avLst/>
          </a:prstGeom>
          <a:gradFill rotWithShape="1">
            <a:gsLst>
              <a:gs pos="0">
                <a:srgbClr val="767600"/>
              </a:gs>
              <a:gs pos="100000">
                <a:srgbClr val="FFFF00"/>
              </a:gs>
            </a:gsLst>
            <a:lin ang="0" scaled="1"/>
          </a:gradFill>
          <a:ln w="9525">
            <a:solidFill>
              <a:schemeClr val="tx1"/>
            </a:solidFill>
            <a:miter lim="800000"/>
            <a:headEnd/>
            <a:tailEnd/>
          </a:ln>
        </p:spPr>
        <p:txBody>
          <a:bodyPr anchor="ctr"/>
          <a:lstStyle/>
          <a:p>
            <a:r>
              <a:rPr lang="en-US" sz="2400">
                <a:latin typeface="Arial Black" pitchFamily="34" charset="0"/>
                <a:cs typeface="B Traffic" pitchFamily="2" charset="-78"/>
              </a:rPr>
              <a:t>E</a:t>
            </a:r>
          </a:p>
          <a:p>
            <a:r>
              <a:rPr lang="en-US" sz="1100" b="1">
                <a:cs typeface="B Traffic" pitchFamily="2" charset="-78"/>
              </a:rPr>
              <a:t>Evaluation</a:t>
            </a:r>
          </a:p>
        </p:txBody>
      </p:sp>
      <p:sp>
        <p:nvSpPr>
          <p:cNvPr id="23" name="AutoShape 24"/>
          <p:cNvSpPr>
            <a:spLocks noChangeArrowheads="1"/>
          </p:cNvSpPr>
          <p:nvPr/>
        </p:nvSpPr>
        <p:spPr bwMode="auto">
          <a:xfrm rot="3591517">
            <a:off x="906462" y="2509816"/>
            <a:ext cx="1219200" cy="228600"/>
          </a:xfrm>
          <a:prstGeom prst="rightArrow">
            <a:avLst>
              <a:gd name="adj1" fmla="val 50000"/>
              <a:gd name="adj2" fmla="val 133333"/>
            </a:avLst>
          </a:prstGeom>
          <a:solidFill>
            <a:schemeClr val="tx1"/>
          </a:solidFill>
          <a:ln w="9525">
            <a:solidFill>
              <a:schemeClr val="tx1"/>
            </a:solidFill>
            <a:miter lim="800000"/>
            <a:headEnd/>
            <a:tailEnd/>
          </a:ln>
        </p:spPr>
        <p:txBody>
          <a:bodyPr anchor="ctr"/>
          <a:lstStyle/>
          <a:p>
            <a:endParaRPr lang="en-GB"/>
          </a:p>
        </p:txBody>
      </p:sp>
      <p:sp>
        <p:nvSpPr>
          <p:cNvPr id="24" name="AutoShape 25"/>
          <p:cNvSpPr>
            <a:spLocks noChangeArrowheads="1"/>
          </p:cNvSpPr>
          <p:nvPr/>
        </p:nvSpPr>
        <p:spPr bwMode="auto">
          <a:xfrm rot="3591517">
            <a:off x="1874043" y="3994922"/>
            <a:ext cx="923925" cy="274638"/>
          </a:xfrm>
          <a:prstGeom prst="rightArrow">
            <a:avLst>
              <a:gd name="adj1" fmla="val 50000"/>
              <a:gd name="adj2" fmla="val 84104"/>
            </a:avLst>
          </a:prstGeom>
          <a:solidFill>
            <a:schemeClr val="tx1"/>
          </a:solidFill>
          <a:ln w="9525">
            <a:solidFill>
              <a:schemeClr val="tx1"/>
            </a:solidFill>
            <a:miter lim="800000"/>
            <a:headEnd/>
            <a:tailEnd/>
          </a:ln>
        </p:spPr>
        <p:txBody>
          <a:bodyPr anchor="ctr"/>
          <a:lstStyle/>
          <a:p>
            <a:endParaRPr lang="en-GB"/>
          </a:p>
        </p:txBody>
      </p:sp>
      <p:sp>
        <p:nvSpPr>
          <p:cNvPr id="25" name="AutoShape 26"/>
          <p:cNvSpPr>
            <a:spLocks noChangeArrowheads="1"/>
          </p:cNvSpPr>
          <p:nvPr/>
        </p:nvSpPr>
        <p:spPr bwMode="auto">
          <a:xfrm rot="3591517">
            <a:off x="2641599" y="5373666"/>
            <a:ext cx="923925" cy="273050"/>
          </a:xfrm>
          <a:prstGeom prst="rightArrow">
            <a:avLst>
              <a:gd name="adj1" fmla="val 50000"/>
              <a:gd name="adj2" fmla="val 84593"/>
            </a:avLst>
          </a:prstGeom>
          <a:solidFill>
            <a:schemeClr val="tx1"/>
          </a:solidFill>
          <a:ln w="9525">
            <a:solidFill>
              <a:schemeClr val="tx1"/>
            </a:solidFill>
            <a:miter lim="800000"/>
            <a:headEnd/>
            <a:tailEnd/>
          </a:ln>
        </p:spPr>
        <p:txBody>
          <a:bodyPr anchor="ctr"/>
          <a:lstStyle/>
          <a:p>
            <a:endParaRPr lang="en-GB"/>
          </a:p>
        </p:txBody>
      </p:sp>
      <p:sp>
        <p:nvSpPr>
          <p:cNvPr id="26" name="AutoShape 27"/>
          <p:cNvSpPr>
            <a:spLocks noChangeArrowheads="1"/>
          </p:cNvSpPr>
          <p:nvPr/>
        </p:nvSpPr>
        <p:spPr bwMode="auto">
          <a:xfrm>
            <a:off x="388937" y="5983266"/>
            <a:ext cx="838200" cy="228600"/>
          </a:xfrm>
          <a:prstGeom prst="leftArrow">
            <a:avLst>
              <a:gd name="adj1" fmla="val 50000"/>
              <a:gd name="adj2" fmla="val 91667"/>
            </a:avLst>
          </a:prstGeom>
          <a:solidFill>
            <a:schemeClr val="tx1"/>
          </a:solidFill>
          <a:ln w="9525">
            <a:solidFill>
              <a:schemeClr val="tx1"/>
            </a:solidFill>
            <a:miter lim="800000"/>
            <a:headEnd/>
            <a:tailEnd/>
          </a:ln>
        </p:spPr>
        <p:txBody>
          <a:bodyPr anchor="ctr"/>
          <a:lstStyle/>
          <a:p>
            <a:endParaRPr lang="en-GB"/>
          </a:p>
        </p:txBody>
      </p:sp>
      <p:sp>
        <p:nvSpPr>
          <p:cNvPr id="27" name="AutoShape 28"/>
          <p:cNvSpPr>
            <a:spLocks noChangeArrowheads="1"/>
          </p:cNvSpPr>
          <p:nvPr/>
        </p:nvSpPr>
        <p:spPr bwMode="auto">
          <a:xfrm>
            <a:off x="268287" y="2771753"/>
            <a:ext cx="228600" cy="3276600"/>
          </a:xfrm>
          <a:prstGeom prst="upArrow">
            <a:avLst>
              <a:gd name="adj1" fmla="val 50000"/>
              <a:gd name="adj2" fmla="val 358333"/>
            </a:avLst>
          </a:prstGeom>
          <a:solidFill>
            <a:schemeClr val="tx1"/>
          </a:solidFill>
          <a:ln w="9525">
            <a:solidFill>
              <a:schemeClr val="tx1"/>
            </a:solidFill>
            <a:miter lim="800000"/>
            <a:headEnd/>
            <a:tailEnd/>
          </a:ln>
        </p:spPr>
        <p:txBody>
          <a:bodyPr anchor="ctr"/>
          <a:lstStyle/>
          <a:p>
            <a:endParaRPr lang="en-GB"/>
          </a:p>
        </p:txBody>
      </p:sp>
      <p:sp>
        <p:nvSpPr>
          <p:cNvPr id="28" name="Rectangle 29"/>
          <p:cNvSpPr>
            <a:spLocks noChangeArrowheads="1"/>
          </p:cNvSpPr>
          <p:nvPr/>
        </p:nvSpPr>
        <p:spPr bwMode="auto">
          <a:xfrm>
            <a:off x="7988300" y="4197328"/>
            <a:ext cx="773112" cy="698500"/>
          </a:xfrm>
          <a:prstGeom prst="rect">
            <a:avLst/>
          </a:prstGeom>
          <a:solidFill>
            <a:srgbClr val="FFFF00">
              <a:alpha val="50195"/>
            </a:srgbClr>
          </a:solidFill>
          <a:ln w="9525">
            <a:solidFill>
              <a:schemeClr val="tx1"/>
            </a:solidFill>
            <a:miter lim="800000"/>
            <a:headEnd/>
            <a:tailEnd/>
          </a:ln>
        </p:spPr>
        <p:txBody>
          <a:bodyPr anchor="ctr"/>
          <a:lstStyle/>
          <a:p>
            <a:r>
              <a:rPr lang="fa-IR" sz="1200" b="1">
                <a:cs typeface="B Traffic" pitchFamily="2" charset="-78"/>
              </a:rPr>
              <a:t>برنامه پياده‌سازي</a:t>
            </a:r>
            <a:endParaRPr lang="en-US" sz="1200" b="1">
              <a:cs typeface="B Traffic" pitchFamily="2" charset="-78"/>
            </a:endParaRPr>
          </a:p>
        </p:txBody>
      </p:sp>
      <p:sp>
        <p:nvSpPr>
          <p:cNvPr id="29" name="Rectangle 30"/>
          <p:cNvSpPr>
            <a:spLocks noChangeArrowheads="1"/>
          </p:cNvSpPr>
          <p:nvPr/>
        </p:nvSpPr>
        <p:spPr bwMode="auto">
          <a:xfrm>
            <a:off x="6530975" y="2208191"/>
            <a:ext cx="968375" cy="671512"/>
          </a:xfrm>
          <a:prstGeom prst="rect">
            <a:avLst/>
          </a:prstGeom>
          <a:solidFill>
            <a:srgbClr val="FF0000">
              <a:alpha val="50195"/>
            </a:srgbClr>
          </a:solidFill>
          <a:ln w="9525">
            <a:solidFill>
              <a:schemeClr val="tx1"/>
            </a:solidFill>
            <a:miter lim="800000"/>
            <a:headEnd/>
            <a:tailEnd/>
          </a:ln>
        </p:spPr>
        <p:txBody>
          <a:bodyPr anchor="ctr"/>
          <a:lstStyle/>
          <a:p>
            <a:r>
              <a:rPr lang="fa-IR" sz="1000" b="1">
                <a:cs typeface="B Traffic" pitchFamily="2" charset="-78"/>
              </a:rPr>
              <a:t>اسناد و قوانين محدودكننده</a:t>
            </a:r>
            <a:endParaRPr lang="en-US" sz="1000" b="1">
              <a:cs typeface="B Traffic" pitchFamily="2" charset="-78"/>
            </a:endParaRPr>
          </a:p>
        </p:txBody>
      </p:sp>
      <p:grpSp>
        <p:nvGrpSpPr>
          <p:cNvPr id="30" name="Group 31"/>
          <p:cNvGrpSpPr>
            <a:grpSpLocks/>
          </p:cNvGrpSpPr>
          <p:nvPr/>
        </p:nvGrpSpPr>
        <p:grpSpPr bwMode="auto">
          <a:xfrm>
            <a:off x="5322887" y="4051278"/>
            <a:ext cx="1973263" cy="914400"/>
            <a:chOff x="4708" y="3067"/>
            <a:chExt cx="1346" cy="576"/>
          </a:xfrm>
        </p:grpSpPr>
        <p:sp>
          <p:nvSpPr>
            <p:cNvPr id="31" name="Oval 32"/>
            <p:cNvSpPr>
              <a:spLocks noChangeArrowheads="1"/>
            </p:cNvSpPr>
            <p:nvPr/>
          </p:nvSpPr>
          <p:spPr bwMode="auto">
            <a:xfrm>
              <a:off x="4708" y="3067"/>
              <a:ext cx="1346" cy="576"/>
            </a:xfrm>
            <a:prstGeom prst="ellipse">
              <a:avLst/>
            </a:prstGeom>
            <a:solidFill>
              <a:srgbClr val="FF9900">
                <a:alpha val="59999"/>
              </a:srgbClr>
            </a:solidFill>
            <a:ln w="9525">
              <a:solidFill>
                <a:schemeClr val="tx1"/>
              </a:solidFill>
              <a:round/>
              <a:headEnd/>
              <a:tailEnd/>
            </a:ln>
          </p:spPr>
          <p:txBody>
            <a:bodyPr anchor="ctr"/>
            <a:lstStyle/>
            <a:p>
              <a:endParaRPr lang="en-GB"/>
            </a:p>
          </p:txBody>
        </p:sp>
        <p:sp>
          <p:nvSpPr>
            <p:cNvPr id="32" name="Text Box 33"/>
            <p:cNvSpPr txBox="1">
              <a:spLocks noChangeArrowheads="1"/>
            </p:cNvSpPr>
            <p:nvPr/>
          </p:nvSpPr>
          <p:spPr bwMode="auto">
            <a:xfrm>
              <a:off x="4934" y="3203"/>
              <a:ext cx="883" cy="327"/>
            </a:xfrm>
            <a:prstGeom prst="rect">
              <a:avLst/>
            </a:prstGeom>
            <a:noFill/>
            <a:ln w="9525">
              <a:noFill/>
              <a:miter lim="800000"/>
              <a:headEnd/>
              <a:tailEnd/>
            </a:ln>
          </p:spPr>
          <p:txBody>
            <a:bodyPr>
              <a:spAutoFit/>
            </a:bodyPr>
            <a:lstStyle/>
            <a:p>
              <a:pPr>
                <a:spcBef>
                  <a:spcPct val="50000"/>
                </a:spcBef>
              </a:pPr>
              <a:r>
                <a:rPr lang="en-US" sz="2800" b="1">
                  <a:cs typeface="B Traffic" pitchFamily="2" charset="-78"/>
                </a:rPr>
                <a:t>BSC</a:t>
              </a:r>
            </a:p>
          </p:txBody>
        </p:sp>
      </p:grpSp>
      <p:sp>
        <p:nvSpPr>
          <p:cNvPr id="33" name="Text Box 34"/>
          <p:cNvSpPr txBox="1">
            <a:spLocks noChangeArrowheads="1"/>
          </p:cNvSpPr>
          <p:nvPr/>
        </p:nvSpPr>
        <p:spPr bwMode="auto">
          <a:xfrm>
            <a:off x="0" y="4352903"/>
            <a:ext cx="735012" cy="762000"/>
          </a:xfrm>
          <a:prstGeom prst="rect">
            <a:avLst/>
          </a:prstGeom>
          <a:solidFill>
            <a:srgbClr val="0070C0"/>
          </a:solidFill>
          <a:ln w="9525">
            <a:noFill/>
            <a:miter lim="800000"/>
            <a:headEnd/>
            <a:tailEnd/>
          </a:ln>
        </p:spPr>
        <p:txBody>
          <a:bodyPr>
            <a:spAutoFit/>
          </a:bodyPr>
          <a:lstStyle/>
          <a:p>
            <a:pPr eaLnBrk="0" hangingPunct="0"/>
            <a:r>
              <a:rPr lang="en-US" sz="2400">
                <a:solidFill>
                  <a:schemeClr val="bg1"/>
                </a:solidFill>
                <a:latin typeface="Arial Black" pitchFamily="34" charset="0"/>
                <a:cs typeface="B Traffic" pitchFamily="2" charset="-78"/>
              </a:rPr>
              <a:t>G</a:t>
            </a:r>
            <a:r>
              <a:rPr lang="en-US" sz="2400" b="1">
                <a:solidFill>
                  <a:schemeClr val="bg1"/>
                </a:solidFill>
                <a:cs typeface="B Traffic" pitchFamily="2" charset="-78"/>
              </a:rPr>
              <a:t> </a:t>
            </a:r>
          </a:p>
          <a:p>
            <a:pPr eaLnBrk="0" hangingPunct="0"/>
            <a:r>
              <a:rPr lang="en-US" sz="1000" b="1">
                <a:solidFill>
                  <a:schemeClr val="bg1"/>
                </a:solidFill>
                <a:cs typeface="B Traffic" pitchFamily="2" charset="-78"/>
              </a:rPr>
              <a:t>Get Better</a:t>
            </a:r>
          </a:p>
        </p:txBody>
      </p:sp>
      <p:sp>
        <p:nvSpPr>
          <p:cNvPr id="34" name="WordArt 35"/>
          <p:cNvSpPr>
            <a:spLocks noChangeArrowheads="1" noChangeShapeType="1" noTextEdit="1"/>
          </p:cNvSpPr>
          <p:nvPr/>
        </p:nvSpPr>
        <p:spPr bwMode="auto">
          <a:xfrm>
            <a:off x="403225" y="1582716"/>
            <a:ext cx="1855787" cy="552450"/>
          </a:xfrm>
          <a:prstGeom prst="rect">
            <a:avLst/>
          </a:prstGeom>
        </p:spPr>
        <p:txBody>
          <a:bodyPr wrap="none" fromWordArt="1">
            <a:prstTxWarp prst="textPlain">
              <a:avLst>
                <a:gd name="adj" fmla="val 50000"/>
              </a:avLst>
            </a:prstTxWarp>
          </a:bodyPr>
          <a:lstStyle/>
          <a:p>
            <a:pPr rtl="1"/>
            <a:r>
              <a:rPr lang="fa-IR" sz="2400" b="1" kern="10" spc="480">
                <a:ln w="9525">
                  <a:noFill/>
                  <a:round/>
                  <a:headEnd/>
                  <a:tailEnd/>
                </a:ln>
                <a:effectLst>
                  <a:outerShdw dist="45791" dir="3378596" algn="ctr" rotWithShape="0">
                    <a:srgbClr val="4D4D4D">
                      <a:alpha val="79999"/>
                    </a:srgbClr>
                  </a:outerShdw>
                </a:effectLst>
                <a:latin typeface="+mn-cs"/>
                <a:ea typeface="+mn-cs"/>
              </a:rPr>
              <a:t>اكنون كجا هستيم</a:t>
            </a:r>
            <a:endParaRPr lang="en-US" sz="2400" b="1" kern="10" spc="480">
              <a:ln w="9525">
                <a:noFill/>
                <a:round/>
                <a:headEnd/>
                <a:tailEnd/>
              </a:ln>
              <a:effectLst>
                <a:outerShdw dist="45791" dir="3378596" algn="ctr" rotWithShape="0">
                  <a:srgbClr val="4D4D4D">
                    <a:alpha val="79999"/>
                  </a:srgbClr>
                </a:outerShdw>
              </a:effectLst>
              <a:latin typeface="+mn-cs"/>
              <a:ea typeface="+mn-cs"/>
            </a:endParaRPr>
          </a:p>
        </p:txBody>
      </p:sp>
      <p:sp>
        <p:nvSpPr>
          <p:cNvPr id="35" name="WordArt 36"/>
          <p:cNvSpPr>
            <a:spLocks noChangeArrowheads="1" noChangeShapeType="1" noTextEdit="1"/>
          </p:cNvSpPr>
          <p:nvPr/>
        </p:nvSpPr>
        <p:spPr bwMode="auto">
          <a:xfrm>
            <a:off x="819150" y="3165453"/>
            <a:ext cx="2443162" cy="428625"/>
          </a:xfrm>
          <a:prstGeom prst="rect">
            <a:avLst/>
          </a:prstGeom>
        </p:spPr>
        <p:txBody>
          <a:bodyPr wrap="none" fromWordArt="1">
            <a:prstTxWarp prst="textPlain">
              <a:avLst>
                <a:gd name="adj" fmla="val 50000"/>
              </a:avLst>
            </a:prstTxWarp>
          </a:bodyPr>
          <a:lstStyle/>
          <a:p>
            <a:pPr rtl="1"/>
            <a:r>
              <a:rPr lang="fa-IR" sz="2000" b="1" kern="10" spc="400">
                <a:ln w="9525">
                  <a:noFill/>
                  <a:round/>
                  <a:headEnd/>
                  <a:tailEnd/>
                </a:ln>
                <a:effectLst>
                  <a:outerShdw dist="45791" dir="3378596" algn="ctr" rotWithShape="0">
                    <a:srgbClr val="4D4D4D">
                      <a:alpha val="79999"/>
                    </a:srgbClr>
                  </a:outerShdw>
                </a:effectLst>
                <a:latin typeface="+mn-cs"/>
                <a:ea typeface="+mn-cs"/>
              </a:rPr>
              <a:t>در كجا مي‌خواهيم قرار بگيريم</a:t>
            </a:r>
            <a:endParaRPr lang="en-US" sz="2000" b="1" kern="10" spc="400">
              <a:ln w="9525">
                <a:noFill/>
                <a:round/>
                <a:headEnd/>
                <a:tailEnd/>
              </a:ln>
              <a:effectLst>
                <a:outerShdw dist="45791" dir="3378596" algn="ctr" rotWithShape="0">
                  <a:srgbClr val="4D4D4D">
                    <a:alpha val="79999"/>
                  </a:srgbClr>
                </a:outerShdw>
              </a:effectLst>
              <a:latin typeface="+mn-cs"/>
              <a:ea typeface="+mn-cs"/>
            </a:endParaRPr>
          </a:p>
        </p:txBody>
      </p:sp>
      <p:sp>
        <p:nvSpPr>
          <p:cNvPr id="36" name="WordArt 37"/>
          <p:cNvSpPr>
            <a:spLocks noChangeArrowheads="1" noChangeShapeType="1" noTextEdit="1"/>
          </p:cNvSpPr>
          <p:nvPr/>
        </p:nvSpPr>
        <p:spPr bwMode="auto">
          <a:xfrm>
            <a:off x="1468437" y="4606903"/>
            <a:ext cx="2470150" cy="552450"/>
          </a:xfrm>
          <a:prstGeom prst="rect">
            <a:avLst/>
          </a:prstGeom>
        </p:spPr>
        <p:txBody>
          <a:bodyPr wrap="none" fromWordArt="1">
            <a:prstTxWarp prst="textPlain">
              <a:avLst>
                <a:gd name="adj" fmla="val 50000"/>
              </a:avLst>
            </a:prstTxWarp>
          </a:bodyPr>
          <a:lstStyle/>
          <a:p>
            <a:pPr rtl="1"/>
            <a:r>
              <a:rPr lang="fa-IR" sz="2400" b="1" kern="10" spc="480">
                <a:ln w="9525">
                  <a:noFill/>
                  <a:round/>
                  <a:headEnd/>
                  <a:tailEnd/>
                </a:ln>
                <a:effectLst>
                  <a:outerShdw dist="45791" dir="3378596" algn="ctr" rotWithShape="0">
                    <a:srgbClr val="4D4D4D">
                      <a:alpha val="79999"/>
                    </a:srgbClr>
                  </a:outerShdw>
                </a:effectLst>
                <a:latin typeface="+mn-cs"/>
                <a:ea typeface="+mn-cs"/>
              </a:rPr>
              <a:t>چگونه به آنجا مي‌رسيم</a:t>
            </a:r>
            <a:endParaRPr lang="en-US" sz="2400" b="1" kern="10" spc="480">
              <a:ln w="9525">
                <a:noFill/>
                <a:round/>
                <a:headEnd/>
                <a:tailEnd/>
              </a:ln>
              <a:effectLst>
                <a:outerShdw dist="45791" dir="3378596" algn="ctr" rotWithShape="0">
                  <a:srgbClr val="4D4D4D">
                    <a:alpha val="79999"/>
                  </a:srgbClr>
                </a:outerShdw>
              </a:effectLst>
              <a:latin typeface="+mn-cs"/>
              <a:ea typeface="+mn-cs"/>
            </a:endParaRPr>
          </a:p>
        </p:txBody>
      </p:sp>
      <p:sp>
        <p:nvSpPr>
          <p:cNvPr id="37" name="Rectangle 38"/>
          <p:cNvSpPr txBox="1">
            <a:spLocks noChangeArrowheads="1"/>
          </p:cNvSpPr>
          <p:nvPr/>
        </p:nvSpPr>
        <p:spPr bwMode="auto">
          <a:xfrm>
            <a:off x="3529012" y="357166"/>
            <a:ext cx="5265738" cy="576262"/>
          </a:xfrm>
          <a:prstGeom prst="rect">
            <a:avLst/>
          </a:prstGeom>
          <a:noFill/>
        </p:spPr>
        <p:txBody>
          <a:bodyPr lIns="99813" tIns="49909" rIns="99813" bIns="49909" anchor="b"/>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sz="3200" b="1" i="0" u="none" strike="noStrike" kern="1200" cap="none" spc="0" normalizeH="0" baseline="0" noProof="0" dirty="0" smtClean="0">
                <a:ln>
                  <a:noFill/>
                </a:ln>
                <a:solidFill>
                  <a:schemeClr val="tx1"/>
                </a:solidFill>
                <a:effectLst/>
                <a:uLnTx/>
                <a:uFillTx/>
                <a:latin typeface="+mj-lt"/>
                <a:ea typeface="+mj-ea"/>
                <a:cs typeface="B Mitra" pitchFamily="2" charset="-78"/>
              </a:rPr>
              <a:t>مدل برنامه‌ريزي استراتژيك</a:t>
            </a:r>
            <a:endParaRPr kumimoji="0" lang="en-US" sz="3200" b="1" i="0" u="none" strike="noStrike" kern="1200" cap="none" spc="0" normalizeH="0" baseline="0" noProof="0" dirty="0" smtClean="0">
              <a:ln>
                <a:noFill/>
              </a:ln>
              <a:solidFill>
                <a:schemeClr val="tx1"/>
              </a:solidFill>
              <a:effectLst/>
              <a:uLnTx/>
              <a:uFillTx/>
              <a:latin typeface="+mj-lt"/>
              <a:ea typeface="+mj-ea"/>
              <a:cs typeface="B Mitra" pitchFamily="2" charset="-78"/>
            </a:endParaRPr>
          </a:p>
        </p:txBody>
      </p:sp>
      <p:sp>
        <p:nvSpPr>
          <p:cNvPr id="38" name="Rectangle 39"/>
          <p:cNvSpPr>
            <a:spLocks noChangeArrowheads="1"/>
          </p:cNvSpPr>
          <p:nvPr/>
        </p:nvSpPr>
        <p:spPr bwMode="auto">
          <a:xfrm>
            <a:off x="215900" y="501628"/>
            <a:ext cx="1793875" cy="500063"/>
          </a:xfrm>
          <a:prstGeom prst="rect">
            <a:avLst/>
          </a:prstGeom>
          <a:noFill/>
          <a:ln w="9525" algn="ctr">
            <a:noFill/>
            <a:miter lim="800000"/>
            <a:headEnd/>
            <a:tailEnd/>
          </a:ln>
        </p:spPr>
        <p:txBody>
          <a:bodyPr lIns="99813" tIns="49909" rIns="99813" bIns="49909" anchor="b"/>
          <a:lstStyle/>
          <a:p>
            <a:r>
              <a:rPr lang="fa-IR" altLang="en-US" sz="2400">
                <a:solidFill>
                  <a:srgbClr val="008000"/>
                </a:solidFill>
                <a:latin typeface="Verdana" pitchFamily="34" charset="0"/>
                <a:cs typeface="B Nazanin" pitchFamily="2" charset="-78"/>
              </a:rPr>
              <a:t>منطق مدل</a:t>
            </a:r>
            <a:endParaRPr lang="en-GB" altLang="en-US" sz="2400">
              <a:solidFill>
                <a:srgbClr val="008000"/>
              </a:solidFill>
              <a:latin typeface="Verdana" pitchFamily="34" charset="0"/>
              <a:cs typeface="B Nazanin" pitchFamily="2" charset="-78"/>
            </a:endParaRPr>
          </a:p>
        </p:txBody>
      </p:sp>
      <p:sp>
        <p:nvSpPr>
          <p:cNvPr id="39" name="Rectangle 22"/>
          <p:cNvSpPr>
            <a:spLocks noChangeArrowheads="1"/>
          </p:cNvSpPr>
          <p:nvPr/>
        </p:nvSpPr>
        <p:spPr bwMode="auto">
          <a:xfrm>
            <a:off x="1285852" y="5857892"/>
            <a:ext cx="7010400" cy="460375"/>
          </a:xfrm>
          <a:prstGeom prst="rect">
            <a:avLst/>
          </a:prstGeom>
          <a:gradFill rotWithShape="1">
            <a:gsLst>
              <a:gs pos="0">
                <a:srgbClr val="182F76"/>
              </a:gs>
              <a:gs pos="100000">
                <a:srgbClr val="3366FF"/>
              </a:gs>
            </a:gsLst>
            <a:lin ang="0" scaled="1"/>
          </a:gradFill>
          <a:ln w="9525">
            <a:solidFill>
              <a:schemeClr val="tx1"/>
            </a:solidFill>
            <a:miter lim="800000"/>
            <a:headEnd/>
            <a:tailEnd/>
          </a:ln>
        </p:spPr>
        <p:txBody>
          <a:bodyPr anchor="ctr"/>
          <a:lstStyle/>
          <a:p>
            <a:pPr algn="ctr">
              <a:lnSpc>
                <a:spcPct val="85000"/>
              </a:lnSpc>
            </a:pPr>
            <a:r>
              <a:rPr lang="en-US" sz="2400" dirty="0">
                <a:solidFill>
                  <a:srgbClr val="FFFFCC"/>
                </a:solidFill>
                <a:latin typeface="Arial Black" pitchFamily="34" charset="0"/>
                <a:cs typeface="B Traffic" pitchFamily="2" charset="-78"/>
              </a:rPr>
              <a:t>F</a:t>
            </a:r>
          </a:p>
          <a:p>
            <a:pPr algn="ctr">
              <a:lnSpc>
                <a:spcPct val="85000"/>
              </a:lnSpc>
            </a:pPr>
            <a:r>
              <a:rPr lang="en-US" sz="1200" b="1" dirty="0">
                <a:solidFill>
                  <a:srgbClr val="FFFFCC"/>
                </a:solidFill>
                <a:cs typeface="B Traffic" pitchFamily="2" charset="-78"/>
              </a:rPr>
              <a:t>Feedback (continuous)</a:t>
            </a:r>
          </a:p>
        </p:txBody>
      </p:sp>
    </p:spTree>
  </p:cSld>
  <p:clrMapOvr>
    <a:masterClrMapping/>
  </p:clrMapOvr>
  <p:transition>
    <p:dissolv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
          <p:cNvSpPr txBox="1">
            <a:spLocks noChangeArrowheads="1"/>
          </p:cNvSpPr>
          <p:nvPr/>
        </p:nvSpPr>
        <p:spPr bwMode="auto">
          <a:xfrm>
            <a:off x="214313" y="433388"/>
            <a:ext cx="8715375" cy="633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lnSpc>
                <a:spcPct val="90000"/>
              </a:lnSpc>
              <a:spcBef>
                <a:spcPct val="20000"/>
              </a:spcBef>
              <a:buFont typeface="Wingdings" pitchFamily="2" charset="2"/>
              <a:buNone/>
            </a:pPr>
            <a:r>
              <a:rPr lang="fa-IR" sz="3600" b="1" dirty="0" smtClean="0">
                <a:latin typeface="Calibri" pitchFamily="34" charset="0"/>
                <a:cs typeface="B Mitra" pitchFamily="2" charset="-78"/>
              </a:rPr>
              <a:t>برنامه ریزی استراتژیک مدیریت دانش</a:t>
            </a:r>
            <a:endParaRPr lang="fa-IR" sz="3600" b="1" dirty="0">
              <a:latin typeface="Calibri" pitchFamily="34" charset="0"/>
              <a:cs typeface="B Mitra" pitchFamily="2" charset="-78"/>
            </a:endParaRPr>
          </a:p>
        </p:txBody>
      </p:sp>
      <p:sp>
        <p:nvSpPr>
          <p:cNvPr id="3" name="Rectangle 18"/>
          <p:cNvSpPr txBox="1">
            <a:spLocks noChangeArrowheads="1"/>
          </p:cNvSpPr>
          <p:nvPr/>
        </p:nvSpPr>
        <p:spPr bwMode="auto">
          <a:xfrm>
            <a:off x="312738" y="838200"/>
            <a:ext cx="8678862" cy="3357562"/>
          </a:xfrm>
          <a:prstGeom prst="rect">
            <a:avLst/>
          </a:prstGeom>
          <a:noFill/>
          <a:ln w="9525">
            <a:noFill/>
            <a:miter lim="800000"/>
            <a:headEnd/>
            <a:tailEnd/>
          </a:ln>
          <a:effectLst/>
        </p:spPr>
        <p:txBody>
          <a:bodyPr anchor="ctr"/>
          <a:lstStyle/>
          <a:p>
            <a:pPr lvl="1" indent="-469900" algn="r" rtl="1">
              <a:lnSpc>
                <a:spcPct val="160000"/>
              </a:lnSpc>
              <a:buSzPct val="130000"/>
              <a:buFont typeface="Wingdings" pitchFamily="2" charset="2"/>
              <a:buChar char="ü"/>
              <a:defRPr/>
            </a:pPr>
            <a:r>
              <a:rPr lang="ar-SA" sz="2800" b="1" dirty="0">
                <a:latin typeface="Georgia" pitchFamily="18" charset="0"/>
                <a:cs typeface="B Mitra" pitchFamily="2" charset="-78"/>
              </a:rPr>
              <a:t>فرآيند ايجاد و توليد چشم‌انداز دانش سازماني، طراحي مديريت دانش مناسب و سازماندهي يک سري از فعاليت‌ها و منابع جهت اجراي </a:t>
            </a:r>
            <a:r>
              <a:rPr lang="ar-SA" sz="2800" b="1" dirty="0" smtClean="0">
                <a:latin typeface="Georgia" pitchFamily="18" charset="0"/>
                <a:cs typeface="B Mitra" pitchFamily="2" charset="-78"/>
              </a:rPr>
              <a:t>آن</a:t>
            </a:r>
            <a:endParaRPr lang="fa-IR" sz="2800" b="1" dirty="0">
              <a:latin typeface="Georgia" pitchFamily="18" charset="0"/>
              <a:cs typeface="B Mitra" pitchFamily="2" charset="-78"/>
            </a:endParaRPr>
          </a:p>
        </p:txBody>
      </p:sp>
      <p:pic>
        <p:nvPicPr>
          <p:cNvPr id="4" name="Picture 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379538" y="2971800"/>
            <a:ext cx="5783262"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wipe dir="d"/>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450947546"/>
              </p:ext>
            </p:extLst>
          </p:nvPr>
        </p:nvGraphicFramePr>
        <p:xfrm>
          <a:off x="190665" y="3810000"/>
          <a:ext cx="8739023" cy="167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18"/>
          <p:cNvSpPr txBox="1">
            <a:spLocks noChangeArrowheads="1"/>
          </p:cNvSpPr>
          <p:nvPr/>
        </p:nvSpPr>
        <p:spPr bwMode="auto">
          <a:xfrm>
            <a:off x="214313" y="433388"/>
            <a:ext cx="8715375" cy="633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lnSpc>
                <a:spcPct val="90000"/>
              </a:lnSpc>
              <a:spcBef>
                <a:spcPct val="20000"/>
              </a:spcBef>
              <a:buFont typeface="Wingdings" pitchFamily="2" charset="2"/>
              <a:buNone/>
            </a:pPr>
            <a:r>
              <a:rPr lang="fa-IR" sz="3600" b="1" dirty="0" smtClean="0">
                <a:latin typeface="Calibri" pitchFamily="34" charset="0"/>
                <a:cs typeface="B Mitra" pitchFamily="2" charset="-78"/>
              </a:rPr>
              <a:t>برنامه ریزی استراتژیک مدیریت دانش</a:t>
            </a:r>
            <a:endParaRPr lang="fa-IR" sz="3600" b="1" dirty="0">
              <a:latin typeface="Calibri" pitchFamily="34" charset="0"/>
              <a:cs typeface="B Mitra" pitchFamily="2" charset="-78"/>
            </a:endParaRPr>
          </a:p>
        </p:txBody>
      </p:sp>
      <p:sp>
        <p:nvSpPr>
          <p:cNvPr id="4" name="Rectangle 18"/>
          <p:cNvSpPr txBox="1">
            <a:spLocks noChangeArrowheads="1"/>
          </p:cNvSpPr>
          <p:nvPr/>
        </p:nvSpPr>
        <p:spPr bwMode="auto">
          <a:xfrm>
            <a:off x="312738" y="838200"/>
            <a:ext cx="8678862" cy="3357562"/>
          </a:xfrm>
          <a:prstGeom prst="rect">
            <a:avLst/>
          </a:prstGeom>
          <a:noFill/>
          <a:ln w="9525">
            <a:noFill/>
            <a:miter lim="800000"/>
            <a:headEnd/>
            <a:tailEnd/>
          </a:ln>
          <a:effectLst/>
        </p:spPr>
        <p:txBody>
          <a:bodyPr anchor="ctr"/>
          <a:lstStyle/>
          <a:p>
            <a:pPr lvl="1" indent="-469900" algn="r" rtl="1">
              <a:lnSpc>
                <a:spcPct val="160000"/>
              </a:lnSpc>
              <a:buSzPct val="130000"/>
              <a:buFont typeface="Wingdings" pitchFamily="2" charset="2"/>
              <a:buChar char="ü"/>
              <a:defRPr/>
            </a:pPr>
            <a:r>
              <a:rPr lang="fa-IR" sz="2800" b="1" dirty="0" smtClean="0">
                <a:latin typeface="Georgia" pitchFamily="18" charset="0"/>
                <a:cs typeface="B Mitra" pitchFamily="2" charset="-78"/>
              </a:rPr>
              <a:t>نمونه ای از مدل های برنامه ریزی استراتژیک مدیریت دانش</a:t>
            </a:r>
          </a:p>
          <a:p>
            <a:pPr lvl="2" indent="-469900" algn="r" rtl="1">
              <a:lnSpc>
                <a:spcPct val="160000"/>
              </a:lnSpc>
              <a:buSzPct val="130000"/>
              <a:buFont typeface="Courier New" pitchFamily="49" charset="0"/>
              <a:buChar char="o"/>
              <a:defRPr/>
            </a:pPr>
            <a:r>
              <a:rPr lang="fa-IR" sz="2200" b="1" dirty="0" smtClean="0">
                <a:latin typeface="Georgia" pitchFamily="18" charset="0"/>
                <a:cs typeface="B Mitra" pitchFamily="2" charset="-78"/>
              </a:rPr>
              <a:t>مدل فرآیند گرای </a:t>
            </a:r>
            <a:r>
              <a:rPr lang="en-US" sz="2200" dirty="0" smtClean="0">
                <a:cs typeface="B Mitra" pitchFamily="2" charset="-78"/>
              </a:rPr>
              <a:t>p2KSP</a:t>
            </a:r>
          </a:p>
          <a:p>
            <a:pPr lvl="2" indent="-469900" algn="r" rtl="1">
              <a:lnSpc>
                <a:spcPct val="160000"/>
              </a:lnSpc>
              <a:buSzPct val="130000"/>
              <a:buFont typeface="Courier New" pitchFamily="49" charset="0"/>
              <a:buChar char="o"/>
              <a:defRPr/>
            </a:pPr>
            <a:r>
              <a:rPr lang="fa-IR" sz="2200" b="1" dirty="0" smtClean="0">
                <a:latin typeface="Georgia" pitchFamily="18" charset="0"/>
                <a:cs typeface="B Mitra" pitchFamily="2" charset="-78"/>
              </a:rPr>
              <a:t>برنامه ریزی اجرای مدیریت دانش به عنوان یکی از گام های اصلی</a:t>
            </a:r>
          </a:p>
          <a:p>
            <a:pPr marL="0" lvl="1" algn="r" rtl="1">
              <a:lnSpc>
                <a:spcPct val="160000"/>
              </a:lnSpc>
              <a:buSzPct val="130000"/>
              <a:defRPr/>
            </a:pPr>
            <a:endParaRPr lang="fa-IR" sz="2800" b="1" dirty="0">
              <a:latin typeface="Georgia" pitchFamily="18" charset="0"/>
              <a:cs typeface="B Mitra" pitchFamily="2" charset="-78"/>
            </a:endParaRPr>
          </a:p>
        </p:txBody>
      </p:sp>
      <p:sp>
        <p:nvSpPr>
          <p:cNvPr id="5" name="Right Arrow 4"/>
          <p:cNvSpPr/>
          <p:nvPr/>
        </p:nvSpPr>
        <p:spPr>
          <a:xfrm rot="5400000">
            <a:off x="7468300" y="3352102"/>
            <a:ext cx="665651" cy="819450"/>
          </a:xfrm>
          <a:prstGeom prst="rightArrow">
            <a:avLst>
              <a:gd name="adj1" fmla="val 50000"/>
              <a:gd name="adj2" fmla="val 4902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285728"/>
            <a:ext cx="7772400" cy="1143000"/>
          </a:xfrm>
        </p:spPr>
        <p:txBody>
          <a:bodyPr/>
          <a:lstStyle/>
          <a:p>
            <a:r>
              <a:rPr lang="fa-IR" b="1" dirty="0" smtClean="0">
                <a:solidFill>
                  <a:schemeClr val="accent1">
                    <a:lumMod val="50000"/>
                  </a:schemeClr>
                </a:solidFill>
                <a:cs typeface="B Mitra" pitchFamily="2" charset="-78"/>
              </a:rPr>
              <a:t>دانش (تحلیل اطلاعات ) </a:t>
            </a:r>
            <a:endParaRPr lang="en-US" dirty="0">
              <a:solidFill>
                <a:schemeClr val="accent1">
                  <a:lumMod val="50000"/>
                </a:schemeClr>
              </a:solidFill>
              <a:cs typeface="B Mitra" pitchFamily="2" charset="-78"/>
            </a:endParaRPr>
          </a:p>
        </p:txBody>
      </p:sp>
      <p:sp>
        <p:nvSpPr>
          <p:cNvPr id="3" name="Content Placeholder 2"/>
          <p:cNvSpPr>
            <a:spLocks noGrp="1"/>
          </p:cNvSpPr>
          <p:nvPr>
            <p:ph idx="1"/>
          </p:nvPr>
        </p:nvSpPr>
        <p:spPr>
          <a:xfrm>
            <a:off x="857224" y="1357298"/>
            <a:ext cx="7772400" cy="4114800"/>
          </a:xfrm>
        </p:spPr>
        <p:txBody>
          <a:bodyPr/>
          <a:lstStyle/>
          <a:p>
            <a:pPr>
              <a:buNone/>
            </a:pPr>
            <a:r>
              <a:rPr lang="fa-IR" sz="2000" b="1" dirty="0" smtClean="0">
                <a:cs typeface="B Nazanin" pitchFamily="2" charset="-78"/>
              </a:rPr>
              <a:t>دانش:</a:t>
            </a:r>
            <a:r>
              <a:rPr lang="fa-IR" sz="2000" dirty="0" smtClean="0">
                <a:cs typeface="B Nazanin" pitchFamily="2" charset="-78"/>
              </a:rPr>
              <a:t> دانش از اطلاعات و اطلاعات از داده‌ها ریشه می‌گیرند. دانش ترکیب سازمان یافته‌ای است از داده­ها که از طریق قوانین، فرایندها و عملکردها و تجربه حاصل آمده است. به عبارت دیگر، دانش معنا ومفهومی است که از فکر پدید آمده است و بدون آن اطلاعات و داده‌ تلقی می‌شود. تنها از طریق این مفهوم است که اطلاعات حیات یافته و به دانش تبدیل می‌شوند</a:t>
            </a:r>
          </a:p>
          <a:p>
            <a:pPr>
              <a:buNone/>
            </a:pPr>
            <a:endParaRPr lang="en-US" sz="2000" dirty="0"/>
          </a:p>
        </p:txBody>
      </p:sp>
      <p:sp>
        <p:nvSpPr>
          <p:cNvPr id="4" name="Content Placeholder 2"/>
          <p:cNvSpPr txBox="1">
            <a:spLocks/>
          </p:cNvSpPr>
          <p:nvPr/>
        </p:nvSpPr>
        <p:spPr bwMode="auto">
          <a:xfrm>
            <a:off x="714348" y="2857496"/>
            <a:ext cx="8143932" cy="23574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Nazanin" pitchFamily="2" charset="-78"/>
              </a:rPr>
              <a:t>ترکیبی از اطلاعات + تجربه فرد است</a:t>
            </a: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Nazanin" pitchFamily="2" charset="-78"/>
              </a:rPr>
              <a:t>اطلاعات + ادراک+ تجربیات = دانش</a:t>
            </a: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Nazanin" pitchFamily="2" charset="-78"/>
              </a:rPr>
              <a:t>دانش موضوعی چند لایه،پیچیده ،پویا و انتزاعی که منجر به اقدام و تصمیم گیری می شود  </a:t>
            </a:r>
          </a:p>
          <a:p>
            <a:pPr marL="342900" marR="0" lvl="0" indent="-342900" algn="r" defTabSz="914400" rtl="1" eaLnBrk="0" fontAlgn="base" latinLnBrk="0" hangingPunct="0">
              <a:lnSpc>
                <a:spcPct val="100000"/>
              </a:lnSpc>
              <a:spcBef>
                <a:spcPct val="20000"/>
              </a:spcBef>
              <a:spcAft>
                <a:spcPct val="0"/>
              </a:spcAft>
              <a:buClrTx/>
              <a:buSzTx/>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3824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38243" name="Group 3"/>
          <p:cNvGrpSpPr>
            <a:grpSpLocks noChangeAspect="1"/>
          </p:cNvGrpSpPr>
          <p:nvPr/>
        </p:nvGrpSpPr>
        <p:grpSpPr bwMode="auto">
          <a:xfrm>
            <a:off x="928662" y="5000636"/>
            <a:ext cx="2670175" cy="1143000"/>
            <a:chOff x="3759" y="4044"/>
            <a:chExt cx="4205" cy="1800"/>
          </a:xfrm>
        </p:grpSpPr>
        <p:sp>
          <p:nvSpPr>
            <p:cNvPr id="138248" name="AutoShape 8"/>
            <p:cNvSpPr>
              <a:spLocks noChangeAspect="1" noChangeArrowheads="1" noTextEdit="1"/>
            </p:cNvSpPr>
            <p:nvPr/>
          </p:nvSpPr>
          <p:spPr bwMode="auto">
            <a:xfrm>
              <a:off x="3759" y="4044"/>
              <a:ext cx="4205" cy="180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8247" name="AutoShape 7"/>
            <p:cNvSpPr>
              <a:spLocks noChangeArrowheads="1"/>
            </p:cNvSpPr>
            <p:nvPr/>
          </p:nvSpPr>
          <p:spPr bwMode="auto">
            <a:xfrm>
              <a:off x="5019" y="4764"/>
              <a:ext cx="1676" cy="815"/>
            </a:xfrm>
            <a:custGeom>
              <a:avLst/>
              <a:gdLst>
                <a:gd name="G0" fmla="+- 6480 0 0"/>
                <a:gd name="G1" fmla="+- 8640 0 0"/>
                <a:gd name="G2" fmla="+- 6171 0 0"/>
                <a:gd name="G3" fmla="+- 21600 0 6480"/>
                <a:gd name="G4" fmla="+- 21600 0 8640"/>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5429 h 21600"/>
                <a:gd name="T4" fmla="*/ 10800 w 21600"/>
                <a:gd name="T5" fmla="*/ 18514 h 21600"/>
                <a:gd name="T6" fmla="*/ 21600 w 21600"/>
                <a:gd name="T7" fmla="*/ 15429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8246" name="Oval 6"/>
            <p:cNvSpPr>
              <a:spLocks noChangeArrowheads="1"/>
            </p:cNvSpPr>
            <p:nvPr/>
          </p:nvSpPr>
          <p:spPr bwMode="auto">
            <a:xfrm>
              <a:off x="5313" y="4168"/>
              <a:ext cx="1080" cy="561"/>
            </a:xfrm>
            <a:prstGeom prst="ellipse">
              <a:avLst/>
            </a:prstGeom>
            <a:solidFill>
              <a:srgbClr val="EAEAEA"/>
            </a:solidFill>
            <a:ln w="12700">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300" b="1" i="0" u="none" strike="noStrike" cap="none" normalizeH="0" baseline="0" smtClean="0">
                  <a:ln>
                    <a:noFill/>
                  </a:ln>
                  <a:solidFill>
                    <a:schemeClr val="tx1"/>
                  </a:solidFill>
                  <a:effectLst/>
                  <a:latin typeface="Arial" pitchFamily="34" charset="0"/>
                  <a:ea typeface="Times New Roman" pitchFamily="18" charset="0"/>
                  <a:cs typeface="Nazanin" pitchFamily="2" charset="-78"/>
                </a:rPr>
                <a:t>دانش</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8245" name="Oval 5"/>
            <p:cNvSpPr>
              <a:spLocks noChangeArrowheads="1"/>
            </p:cNvSpPr>
            <p:nvPr/>
          </p:nvSpPr>
          <p:spPr bwMode="auto">
            <a:xfrm>
              <a:off x="6770" y="5047"/>
              <a:ext cx="1080" cy="561"/>
            </a:xfrm>
            <a:prstGeom prst="ellipse">
              <a:avLst/>
            </a:prstGeom>
            <a:solidFill>
              <a:srgbClr val="EAEAEA"/>
            </a:solidFill>
            <a:ln w="12700">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300" b="1" i="0" u="none" strike="noStrike" cap="none" normalizeH="0" baseline="0" smtClean="0">
                  <a:ln>
                    <a:noFill/>
                  </a:ln>
                  <a:solidFill>
                    <a:schemeClr val="tx1"/>
                  </a:solidFill>
                  <a:effectLst/>
                  <a:latin typeface="Arial" pitchFamily="34" charset="0"/>
                  <a:ea typeface="Times New Roman" pitchFamily="18" charset="0"/>
                  <a:cs typeface="Nazanin" pitchFamily="2" charset="-78"/>
                </a:rPr>
                <a:t>اطلاعات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8244" name="Oval 4"/>
            <p:cNvSpPr>
              <a:spLocks noChangeArrowheads="1"/>
            </p:cNvSpPr>
            <p:nvPr/>
          </p:nvSpPr>
          <p:spPr bwMode="auto">
            <a:xfrm>
              <a:off x="3885" y="5013"/>
              <a:ext cx="1080" cy="561"/>
            </a:xfrm>
            <a:prstGeom prst="ellipse">
              <a:avLst/>
            </a:prstGeom>
            <a:solidFill>
              <a:srgbClr val="EAEAEA"/>
            </a:solidFill>
            <a:ln w="12700">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300" b="1" i="0" u="none" strike="noStrike" cap="none" normalizeH="0" baseline="0" smtClean="0">
                  <a:ln>
                    <a:noFill/>
                  </a:ln>
                  <a:solidFill>
                    <a:schemeClr val="tx1"/>
                  </a:solidFill>
                  <a:effectLst/>
                  <a:latin typeface="Arial" pitchFamily="34" charset="0"/>
                  <a:ea typeface="Times New Roman" pitchFamily="18" charset="0"/>
                  <a:cs typeface="Nazanin" pitchFamily="2" charset="-78"/>
                </a:rPr>
                <a:t>داده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3" name="Rectangle 12"/>
          <p:cNvSpPr/>
          <p:nvPr/>
        </p:nvSpPr>
        <p:spPr>
          <a:xfrm>
            <a:off x="1214414" y="6143644"/>
            <a:ext cx="2143536" cy="461665"/>
          </a:xfrm>
          <a:prstGeom prst="rect">
            <a:avLst/>
          </a:prstGeom>
          <a:effectLst>
            <a:outerShdw blurRad="50800" dist="50800" dir="5400000" algn="ctr" rotWithShape="0">
              <a:schemeClr val="bg1"/>
            </a:outerShdw>
          </a:effectLst>
        </p:spPr>
        <p:txBody>
          <a:bodyPr wrap="none">
            <a:spAutoFit/>
          </a:bodyPr>
          <a:lstStyle/>
          <a:p>
            <a:r>
              <a:rPr lang="ar-SA" b="1" dirty="0" smtClean="0"/>
              <a:t> </a:t>
            </a:r>
            <a:r>
              <a:rPr lang="ar-SA" sz="1400" b="1" dirty="0" smtClean="0"/>
              <a:t>ارتباط بين داده، اطلاعات، دانش</a:t>
            </a:r>
            <a:endParaRPr lang="en-US" sz="1400" dirty="0"/>
          </a:p>
        </p:txBody>
      </p:sp>
    </p:spTree>
  </p:cSld>
  <p:clrMapOvr>
    <a:masterClrMapping/>
  </p:clrMapOvr>
  <p:transition>
    <p:cut/>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j0250626"/>
          <p:cNvPicPr>
            <a:picLocks noChangeAspect="1" noChangeArrowheads="1"/>
          </p:cNvPicPr>
          <p:nvPr/>
        </p:nvPicPr>
        <p:blipFill>
          <a:blip r:embed="rId2"/>
          <a:srcRect/>
          <a:stretch>
            <a:fillRect/>
          </a:stretch>
        </p:blipFill>
        <p:spPr bwMode="auto">
          <a:xfrm>
            <a:off x="7451725" y="2492375"/>
            <a:ext cx="1328738" cy="2801938"/>
          </a:xfrm>
          <a:prstGeom prst="rect">
            <a:avLst/>
          </a:prstGeom>
          <a:noFill/>
          <a:ln w="9525">
            <a:noFill/>
            <a:miter lim="800000"/>
            <a:headEnd/>
            <a:tailEnd/>
          </a:ln>
        </p:spPr>
      </p:pic>
      <p:sp>
        <p:nvSpPr>
          <p:cNvPr id="4" name="Rectangle 3"/>
          <p:cNvSpPr/>
          <p:nvPr/>
        </p:nvSpPr>
        <p:spPr>
          <a:xfrm>
            <a:off x="2138509" y="214290"/>
            <a:ext cx="5242141" cy="707886"/>
          </a:xfrm>
          <a:prstGeom prst="rect">
            <a:avLst/>
          </a:prstGeom>
        </p:spPr>
        <p:txBody>
          <a:bodyPr wrap="none">
            <a:spAutoFit/>
          </a:bodyPr>
          <a:lstStyle/>
          <a:p>
            <a:r>
              <a:rPr lang="fa-IR" sz="4000" b="1" dirty="0" smtClean="0">
                <a:cs typeface="B Mitra" pitchFamily="2" charset="-78"/>
              </a:rPr>
              <a:t>نقش برنامه ریزی استراتژیک</a:t>
            </a:r>
            <a:endParaRPr lang="en-US" sz="4000" b="1" dirty="0">
              <a:cs typeface="B Mitra" pitchFamily="2" charset="-78"/>
            </a:endParaRPr>
          </a:p>
        </p:txBody>
      </p:sp>
      <p:sp>
        <p:nvSpPr>
          <p:cNvPr id="5" name="Rectangle 4"/>
          <p:cNvSpPr/>
          <p:nvPr/>
        </p:nvSpPr>
        <p:spPr>
          <a:xfrm>
            <a:off x="214282" y="1785926"/>
            <a:ext cx="7715304" cy="523220"/>
          </a:xfrm>
          <a:prstGeom prst="rect">
            <a:avLst/>
          </a:prstGeom>
        </p:spPr>
        <p:txBody>
          <a:bodyPr wrap="square">
            <a:spAutoFit/>
          </a:bodyPr>
          <a:lstStyle/>
          <a:p>
            <a:pPr>
              <a:buFont typeface="Arial" pitchFamily="34" charset="0"/>
              <a:buChar char="•"/>
            </a:pPr>
            <a:r>
              <a:rPr lang="fa-IR" sz="2800" b="1" dirty="0" smtClean="0">
                <a:cs typeface="B Mitra" pitchFamily="2" charset="-78"/>
              </a:rPr>
              <a:t>خطررفتن به سمت سیستم مدیریت دانش بدون استراتژی</a:t>
            </a:r>
            <a:endParaRPr lang="en-US" sz="2800" b="1" dirty="0">
              <a:cs typeface="B Mitra" pitchFamily="2" charset="-78"/>
            </a:endParaRPr>
          </a:p>
        </p:txBody>
      </p:sp>
      <p:sp>
        <p:nvSpPr>
          <p:cNvPr id="6" name="Rectangle 5"/>
          <p:cNvSpPr/>
          <p:nvPr/>
        </p:nvSpPr>
        <p:spPr>
          <a:xfrm>
            <a:off x="1071538" y="3013502"/>
            <a:ext cx="5786462" cy="3046988"/>
          </a:xfrm>
          <a:prstGeom prst="rect">
            <a:avLst/>
          </a:prstGeom>
        </p:spPr>
        <p:txBody>
          <a:bodyPr wrap="square">
            <a:spAutoFit/>
          </a:bodyPr>
          <a:lstStyle/>
          <a:p>
            <a:r>
              <a:rPr lang="fa-IR" b="1" dirty="0" smtClean="0">
                <a:cs typeface="B Mitra" pitchFamily="2" charset="-78"/>
              </a:rPr>
              <a:t> برای توسعه دانش باید موارد زیر را در نظر بگیرند:</a:t>
            </a:r>
          </a:p>
          <a:p>
            <a:endParaRPr lang="fa-IR" b="1" dirty="0" smtClean="0">
              <a:cs typeface="B Mitra" pitchFamily="2" charset="-78"/>
            </a:endParaRPr>
          </a:p>
          <a:p>
            <a:pPr>
              <a:buFont typeface="Wingdings" pitchFamily="2" charset="2"/>
              <a:buChar char="q"/>
            </a:pPr>
            <a:r>
              <a:rPr lang="fa-IR" b="1" dirty="0" smtClean="0">
                <a:cs typeface="B Mitra" pitchFamily="2" charset="-78"/>
              </a:rPr>
              <a:t>  </a:t>
            </a:r>
            <a:r>
              <a:rPr lang="en-US" b="1" dirty="0" smtClean="0">
                <a:cs typeface="B Mitra" pitchFamily="2" charset="-78"/>
              </a:rPr>
              <a:t>Vision</a:t>
            </a:r>
            <a:r>
              <a:rPr lang="fa-IR" b="1" dirty="0" smtClean="0">
                <a:cs typeface="B Mitra" pitchFamily="2" charset="-78"/>
              </a:rPr>
              <a:t> ( چشم انداز)</a:t>
            </a:r>
          </a:p>
          <a:p>
            <a:endParaRPr lang="fa-IR" b="1" dirty="0" smtClean="0">
              <a:cs typeface="B Mitra" pitchFamily="2" charset="-78"/>
            </a:endParaRPr>
          </a:p>
          <a:p>
            <a:pPr>
              <a:buFont typeface="Wingdings" pitchFamily="2" charset="2"/>
              <a:buChar char="q"/>
            </a:pPr>
            <a:r>
              <a:rPr lang="fa-IR" b="1" dirty="0" smtClean="0">
                <a:cs typeface="B Mitra" pitchFamily="2" charset="-78"/>
              </a:rPr>
              <a:t>  </a:t>
            </a:r>
            <a:r>
              <a:rPr lang="en-US" b="1" dirty="0" smtClean="0">
                <a:cs typeface="B Mitra" pitchFamily="2" charset="-78"/>
              </a:rPr>
              <a:t>Resources</a:t>
            </a:r>
            <a:r>
              <a:rPr lang="fa-IR" b="1" dirty="0" smtClean="0">
                <a:cs typeface="B Mitra" pitchFamily="2" charset="-78"/>
              </a:rPr>
              <a:t> ( منابع )</a:t>
            </a:r>
          </a:p>
          <a:p>
            <a:endParaRPr lang="fa-IR" b="1" dirty="0" smtClean="0">
              <a:cs typeface="B Mitra" pitchFamily="2" charset="-78"/>
            </a:endParaRPr>
          </a:p>
          <a:p>
            <a:pPr>
              <a:buFont typeface="Wingdings" pitchFamily="2" charset="2"/>
              <a:buChar char="q"/>
            </a:pPr>
            <a:r>
              <a:rPr lang="fa-IR" b="1" dirty="0" smtClean="0">
                <a:cs typeface="B Mitra" pitchFamily="2" charset="-78"/>
              </a:rPr>
              <a:t> </a:t>
            </a:r>
            <a:r>
              <a:rPr lang="en-US" b="1" dirty="0" smtClean="0">
                <a:cs typeface="B Mitra" pitchFamily="2" charset="-78"/>
              </a:rPr>
              <a:t>Culture </a:t>
            </a:r>
            <a:r>
              <a:rPr lang="fa-IR" b="1" dirty="0" smtClean="0">
                <a:cs typeface="B Mitra" pitchFamily="2" charset="-78"/>
              </a:rPr>
              <a:t> ( فرهنگ ) </a:t>
            </a:r>
            <a:r>
              <a:rPr lang="en-US" b="1" dirty="0" smtClean="0">
                <a:cs typeface="B Mitra" pitchFamily="2" charset="-78"/>
              </a:rPr>
              <a:t/>
            </a:r>
            <a:br>
              <a:rPr lang="en-US" b="1" dirty="0" smtClean="0">
                <a:cs typeface="B Mitra" pitchFamily="2" charset="-78"/>
              </a:rPr>
            </a:br>
            <a:endParaRPr lang="en-US" b="1" dirty="0">
              <a:cs typeface="B Mitra" pitchFamily="2" charset="-78"/>
            </a:endParaRPr>
          </a:p>
        </p:txBody>
      </p:sp>
    </p:spTree>
  </p:cSld>
  <p:clrMapOvr>
    <a:masterClrMapping/>
  </p:clrMapOvr>
  <p:transition>
    <p:wip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52" y="1500174"/>
            <a:ext cx="7000924" cy="4524315"/>
          </a:xfrm>
          <a:prstGeom prst="rect">
            <a:avLst/>
          </a:prstGeom>
        </p:spPr>
        <p:txBody>
          <a:bodyPr wrap="square">
            <a:spAutoFit/>
          </a:bodyPr>
          <a:lstStyle/>
          <a:p>
            <a:r>
              <a:rPr lang="fa-IR" sz="3600" dirty="0" smtClean="0">
                <a:cs typeface="B Mitra" pitchFamily="2" charset="-78"/>
              </a:rPr>
              <a:t>نقش برنامه ریزی استراتژیک نمی تواند تضعیف شود.توسعه دانش باید قادر به پیش بینی آنچه را که کسب و کار تلاش برای دستیابی به آن می کند، چگونه آن انجام خواهد شد، و چگونه سیستم جدید می تواند به اهداف دست یابد باشد. او باید منابع و فرهنگ شرکت  را به شیوه ای که می تواند  سیستم مدیریت دانشبه طور موثر از این منابع برای رسیدن به منافع خود استفاده کند مطالعه نماید.</a:t>
            </a:r>
            <a:endParaRPr lang="en-US" sz="3600" dirty="0">
              <a:cs typeface="B Mitra" pitchFamily="2" charset="-78"/>
            </a:endParaRPr>
          </a:p>
        </p:txBody>
      </p:sp>
      <p:sp>
        <p:nvSpPr>
          <p:cNvPr id="3" name="Rectangle 2"/>
          <p:cNvSpPr/>
          <p:nvPr/>
        </p:nvSpPr>
        <p:spPr>
          <a:xfrm>
            <a:off x="2138509" y="214290"/>
            <a:ext cx="5242141" cy="707886"/>
          </a:xfrm>
          <a:prstGeom prst="rect">
            <a:avLst/>
          </a:prstGeom>
        </p:spPr>
        <p:txBody>
          <a:bodyPr wrap="none">
            <a:spAutoFit/>
          </a:bodyPr>
          <a:lstStyle/>
          <a:p>
            <a:r>
              <a:rPr lang="fa-IR" sz="4000" b="1" dirty="0" smtClean="0">
                <a:cs typeface="B Mitra" pitchFamily="2" charset="-78"/>
              </a:rPr>
              <a:t>نقش برنامه ریزی استراتژیک</a:t>
            </a:r>
            <a:endParaRPr lang="en-US" sz="4000" b="1" dirty="0">
              <a:cs typeface="B Mitra" pitchFamily="2" charset="-78"/>
            </a:endParaRPr>
          </a:p>
        </p:txBody>
      </p:sp>
    </p:spTree>
  </p:cSld>
  <p:clrMapOvr>
    <a:masterClrMapping/>
  </p:clrMapOvr>
  <p:transition>
    <p:wip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j0439275"/>
          <p:cNvPicPr>
            <a:picLocks noChangeAspect="1" noChangeArrowheads="1"/>
          </p:cNvPicPr>
          <p:nvPr/>
        </p:nvPicPr>
        <p:blipFill>
          <a:blip r:embed="rId2"/>
          <a:srcRect/>
          <a:stretch>
            <a:fillRect/>
          </a:stretch>
        </p:blipFill>
        <p:spPr bwMode="auto">
          <a:xfrm>
            <a:off x="0" y="3588724"/>
            <a:ext cx="4357686" cy="3269276"/>
          </a:xfrm>
          <a:prstGeom prst="rect">
            <a:avLst/>
          </a:prstGeom>
          <a:noFill/>
          <a:ln w="9525">
            <a:noFill/>
            <a:miter lim="800000"/>
            <a:headEnd/>
            <a:tailEnd/>
          </a:ln>
        </p:spPr>
      </p:pic>
      <p:sp>
        <p:nvSpPr>
          <p:cNvPr id="3" name="Rectangle 2"/>
          <p:cNvSpPr/>
          <p:nvPr/>
        </p:nvSpPr>
        <p:spPr>
          <a:xfrm>
            <a:off x="4071934" y="1428736"/>
            <a:ext cx="4572000" cy="2246769"/>
          </a:xfrm>
          <a:prstGeom prst="rect">
            <a:avLst/>
          </a:prstGeom>
        </p:spPr>
        <p:txBody>
          <a:bodyPr>
            <a:spAutoFit/>
          </a:bodyPr>
          <a:lstStyle/>
          <a:p>
            <a:r>
              <a:rPr lang="fa-IR" sz="2800" b="1" dirty="0" smtClean="0">
                <a:cs typeface="B Mitra" pitchFamily="2" charset="-78"/>
              </a:rPr>
              <a:t>پیش بینی کند آنچه  را که کسب و کار برای دستیابی به  آن تلاش می کند، چگونه آن انجام خواهد شد، و چگونه سیستم جدید می تواند به اهداف دست یابد</a:t>
            </a:r>
            <a:endParaRPr lang="en-US" sz="2800" b="1" dirty="0">
              <a:cs typeface="B Mitra" pitchFamily="2" charset="-78"/>
            </a:endParaRPr>
          </a:p>
        </p:txBody>
      </p:sp>
      <p:sp>
        <p:nvSpPr>
          <p:cNvPr id="4" name="Rectangle 3"/>
          <p:cNvSpPr/>
          <p:nvPr/>
        </p:nvSpPr>
        <p:spPr>
          <a:xfrm>
            <a:off x="3786183" y="142853"/>
            <a:ext cx="2357453" cy="1384995"/>
          </a:xfrm>
          <a:prstGeom prst="rect">
            <a:avLst/>
          </a:prstGeom>
        </p:spPr>
        <p:txBody>
          <a:bodyPr wrap="square">
            <a:spAutoFit/>
          </a:bodyPr>
          <a:lstStyle/>
          <a:p>
            <a:pPr lvl="0"/>
            <a:r>
              <a:rPr lang="en-GB" sz="6000" dirty="0" smtClean="0">
                <a:cs typeface="B Mitra" pitchFamily="2" charset="-78"/>
              </a:rPr>
              <a:t>vision</a:t>
            </a:r>
            <a:endParaRPr lang="en-US" altLang="ja-JP" b="1" dirty="0" smtClean="0">
              <a:solidFill>
                <a:schemeClr val="tx2">
                  <a:lumMod val="40000"/>
                  <a:lumOff val="60000"/>
                </a:schemeClr>
              </a:solidFill>
              <a:ea typeface="ＭＳ Ｐゴシック" pitchFamily="50" charset="-128"/>
              <a:cs typeface="B Mitra" pitchFamily="2" charset="-78"/>
            </a:endParaRPr>
          </a:p>
          <a:p>
            <a:endParaRPr lang="en-US" dirty="0">
              <a:cs typeface="B Mitra" pitchFamily="2" charset="-78"/>
            </a:endParaRPr>
          </a:p>
        </p:txBody>
      </p:sp>
    </p:spTree>
  </p:cSld>
  <p:clrMapOvr>
    <a:masterClrMapping/>
  </p:clrMapOvr>
  <p:transition>
    <p:dissolv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1802" y="357166"/>
            <a:ext cx="3347391" cy="1015663"/>
          </a:xfrm>
          <a:prstGeom prst="rect">
            <a:avLst/>
          </a:prstGeom>
        </p:spPr>
        <p:txBody>
          <a:bodyPr wrap="none">
            <a:spAutoFit/>
          </a:bodyPr>
          <a:lstStyle/>
          <a:p>
            <a:r>
              <a:rPr lang="en-US" sz="6000" dirty="0" smtClean="0"/>
              <a:t>Resources</a:t>
            </a:r>
            <a:endParaRPr lang="en-US" sz="6000" dirty="0"/>
          </a:p>
        </p:txBody>
      </p:sp>
      <p:pic>
        <p:nvPicPr>
          <p:cNvPr id="3" name="Picture 4" descr="j0438780"/>
          <p:cNvPicPr>
            <a:picLocks noChangeAspect="1" noChangeArrowheads="1"/>
          </p:cNvPicPr>
          <p:nvPr/>
        </p:nvPicPr>
        <p:blipFill>
          <a:blip r:embed="rId2"/>
          <a:srcRect/>
          <a:stretch>
            <a:fillRect/>
          </a:stretch>
        </p:blipFill>
        <p:spPr bwMode="auto">
          <a:xfrm>
            <a:off x="0" y="3432175"/>
            <a:ext cx="4111625" cy="3425825"/>
          </a:xfrm>
          <a:prstGeom prst="rect">
            <a:avLst/>
          </a:prstGeom>
          <a:noFill/>
          <a:ln w="9525">
            <a:noFill/>
            <a:miter lim="800000"/>
            <a:headEnd/>
            <a:tailEnd/>
          </a:ln>
        </p:spPr>
      </p:pic>
      <p:sp>
        <p:nvSpPr>
          <p:cNvPr id="4" name="Rectangle 3"/>
          <p:cNvSpPr/>
          <p:nvPr/>
        </p:nvSpPr>
        <p:spPr>
          <a:xfrm>
            <a:off x="3643306" y="2214554"/>
            <a:ext cx="5357850" cy="1754326"/>
          </a:xfrm>
          <a:prstGeom prst="rect">
            <a:avLst/>
          </a:prstGeom>
        </p:spPr>
        <p:txBody>
          <a:bodyPr wrap="square">
            <a:spAutoFit/>
          </a:bodyPr>
          <a:lstStyle/>
          <a:p>
            <a:r>
              <a:rPr lang="fa-IR" sz="3600" dirty="0" smtClean="0">
                <a:cs typeface="B Mitra" pitchFamily="2" charset="-78"/>
              </a:rPr>
              <a:t>بررسی کردن در استطاعت از کسب و کار به منظور سرمایه گذاری در یک سیستم جدید مدیریت دانش</a:t>
            </a:r>
            <a:endParaRPr lang="en-US" sz="3600" dirty="0">
              <a:cs typeface="B Mitra" pitchFamily="2" charset="-78"/>
            </a:endParaRPr>
          </a:p>
        </p:txBody>
      </p:sp>
    </p:spTree>
  </p:cSld>
  <p:clrMapOvr>
    <a:masterClrMapping/>
  </p:clrMapOvr>
  <p:transition>
    <p:dissolv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8926" y="357166"/>
            <a:ext cx="2954655" cy="1200329"/>
          </a:xfrm>
          <a:prstGeom prst="rect">
            <a:avLst/>
          </a:prstGeom>
        </p:spPr>
        <p:txBody>
          <a:bodyPr wrap="none">
            <a:spAutoFit/>
          </a:bodyPr>
          <a:lstStyle/>
          <a:p>
            <a:r>
              <a:rPr lang="en-US" sz="7200" dirty="0" smtClean="0"/>
              <a:t>Culture</a:t>
            </a:r>
            <a:endParaRPr lang="en-US" dirty="0"/>
          </a:p>
        </p:txBody>
      </p:sp>
      <p:pic>
        <p:nvPicPr>
          <p:cNvPr id="3" name="Picture 4" descr="j0438805"/>
          <p:cNvPicPr>
            <a:picLocks noChangeAspect="1" noChangeArrowheads="1"/>
          </p:cNvPicPr>
          <p:nvPr/>
        </p:nvPicPr>
        <p:blipFill>
          <a:blip r:embed="rId2" cstate="print"/>
          <a:srcRect/>
          <a:stretch>
            <a:fillRect/>
          </a:stretch>
        </p:blipFill>
        <p:spPr bwMode="auto">
          <a:xfrm>
            <a:off x="0" y="2667465"/>
            <a:ext cx="3149982" cy="4190535"/>
          </a:xfrm>
          <a:prstGeom prst="rect">
            <a:avLst/>
          </a:prstGeom>
          <a:noFill/>
          <a:ln w="9525">
            <a:noFill/>
            <a:miter lim="800000"/>
            <a:headEnd/>
            <a:tailEnd/>
          </a:ln>
        </p:spPr>
      </p:pic>
      <p:sp>
        <p:nvSpPr>
          <p:cNvPr id="4" name="Rectangle 3"/>
          <p:cNvSpPr/>
          <p:nvPr/>
        </p:nvSpPr>
        <p:spPr>
          <a:xfrm>
            <a:off x="3714744" y="2500306"/>
            <a:ext cx="4572000" cy="1754326"/>
          </a:xfrm>
          <a:prstGeom prst="rect">
            <a:avLst/>
          </a:prstGeom>
        </p:spPr>
        <p:txBody>
          <a:bodyPr>
            <a:spAutoFit/>
          </a:bodyPr>
          <a:lstStyle/>
          <a:p>
            <a:r>
              <a:rPr lang="fa-IR" sz="3600" dirty="0" smtClean="0">
                <a:cs typeface="B Mitra" pitchFamily="2" charset="-78"/>
              </a:rPr>
              <a:t>آیا محیط سیاسی و اجتماعی شرکت باز و پاسخگو به اتخاذ یک سیستم جدید مدیریت دانش است؟</a:t>
            </a:r>
            <a:endParaRPr lang="en-US" sz="3600" dirty="0">
              <a:cs typeface="B Mitra" pitchFamily="2" charset="-78"/>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cludegraphics[width = 14cm ,height=80mm]{KM_CH_2_fig_3.eps}"/>
          <p:cNvPicPr/>
          <p:nvPr/>
        </p:nvPicPr>
        <p:blipFill>
          <a:blip r:embed="rId2">
            <a:lum contrast="20000"/>
          </a:blip>
          <a:srcRect/>
          <a:stretch>
            <a:fillRect/>
          </a:stretch>
        </p:blipFill>
        <p:spPr bwMode="auto">
          <a:xfrm>
            <a:off x="785786" y="1733550"/>
            <a:ext cx="7500990" cy="4052904"/>
          </a:xfrm>
          <a:prstGeom prst="rect">
            <a:avLst/>
          </a:prstGeom>
          <a:noFill/>
        </p:spPr>
      </p:pic>
      <p:sp>
        <p:nvSpPr>
          <p:cNvPr id="220161" name="Rectangle 1"/>
          <p:cNvSpPr>
            <a:spLocks noChangeArrowheads="1"/>
          </p:cNvSpPr>
          <p:nvPr/>
        </p:nvSpPr>
        <p:spPr bwMode="auto">
          <a:xfrm>
            <a:off x="2357422" y="642918"/>
            <a:ext cx="4289508"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IE" sz="4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Strategic Planning</a:t>
            </a:r>
            <a:endParaRPr kumimoji="0" lang="en-IE"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dissolv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rtl="1"/>
            <a:r>
              <a:rPr lang="fa-IR" sz="4000" b="1" dirty="0" smtClean="0">
                <a:cs typeface="B Mitra" pitchFamily="2" charset="-78"/>
              </a:rPr>
              <a:t>همسوسازی مدیریت دانش با راهبردهای سازمان</a:t>
            </a:r>
            <a:endParaRPr lang="en-US" sz="4000" dirty="0" smtClean="0">
              <a:cs typeface="B Mitra" pitchFamily="2" charset="-78"/>
            </a:endParaRPr>
          </a:p>
        </p:txBody>
      </p:sp>
      <p:sp>
        <p:nvSpPr>
          <p:cNvPr id="3" name="Content Placeholder 2"/>
          <p:cNvSpPr>
            <a:spLocks noGrp="1"/>
          </p:cNvSpPr>
          <p:nvPr>
            <p:ph idx="1"/>
          </p:nvPr>
        </p:nvSpPr>
        <p:spPr/>
        <p:txBody>
          <a:bodyPr rtlCol="0">
            <a:normAutofit/>
          </a:bodyPr>
          <a:lstStyle/>
          <a:p>
            <a:pPr algn="just" fontAlgn="auto">
              <a:spcAft>
                <a:spcPts val="0"/>
              </a:spcAft>
              <a:defRPr/>
            </a:pPr>
            <a:r>
              <a:rPr lang="fa-IR" sz="2400" dirty="0">
                <a:cs typeface="B Mitra" pitchFamily="2" charset="-78"/>
              </a:rPr>
              <a:t>بايد توجه داشت كه اصولاً مديريت چيزي ناملموس و ذهني نظير دانش، امكان‌پذير نيست. آنچه مديريت مي‌شود، منابع دانش- تكنولوژي‌هاي مربوط به آنها- فرايندها و تكنيك‌ها و از همه مهمتر، عنصر انساني است كه منبع تمامي دانش‌هاست. سازمان يا شركتي كه در كاركنان خود انگيزه لازم براي اشتراك دانش ايجاد نكرده باشد، حجم بسيار چشمگيري از دانش خود را از دست خواهد داد</a:t>
            </a:r>
            <a:r>
              <a:rPr lang="fa-IR" sz="2400" dirty="0" smtClean="0">
                <a:cs typeface="B Mitra" pitchFamily="2" charset="-78"/>
              </a:rPr>
              <a:t>.</a:t>
            </a:r>
            <a:endParaRPr lang="en-GB" sz="2400" dirty="0" smtClean="0">
              <a:cs typeface="B Mitra" pitchFamily="2" charset="-78"/>
            </a:endParaRPr>
          </a:p>
          <a:p>
            <a:pPr algn="just" fontAlgn="auto">
              <a:spcAft>
                <a:spcPts val="0"/>
              </a:spcAft>
              <a:buNone/>
              <a:defRPr/>
            </a:pPr>
            <a:endParaRPr lang="fa-IR" sz="2400" dirty="0">
              <a:cs typeface="B Mitra" pitchFamily="2" charset="-78"/>
            </a:endParaRPr>
          </a:p>
          <a:p>
            <a:pPr algn="just" fontAlgn="auto">
              <a:spcAft>
                <a:spcPts val="0"/>
              </a:spcAft>
              <a:defRPr/>
            </a:pPr>
            <a:r>
              <a:rPr lang="fa-IR" sz="2400" dirty="0">
                <a:cs typeface="B Mitra" pitchFamily="2" charset="-78"/>
              </a:rPr>
              <a:t>نكته اساسي پشت پرده مديريت دانش اين است كه بهبود تمام عوامل منجر به موفقيت يك سازمان، مثل خلاقيت سازماني، كيفيت محصولات و خدمات، در گرو دسترس‌پذيري و استفاده كارامد از دانش برتر و بهتر است.</a:t>
            </a:r>
          </a:p>
          <a:p>
            <a:pPr algn="just" fontAlgn="auto">
              <a:spcAft>
                <a:spcPts val="0"/>
              </a:spcAft>
              <a:defRPr/>
            </a:pPr>
            <a:endParaRPr lang="en-US" sz="2400" dirty="0">
              <a:cs typeface="B Nazanin" pitchFamily="2" charset="-78"/>
            </a:endParaRPr>
          </a:p>
        </p:txBody>
      </p:sp>
    </p:spTree>
    <p:extLst>
      <p:ext uri="{BB962C8B-B14F-4D97-AF65-F5344CB8AC3E}">
        <p14:creationId xmlns:p14="http://schemas.microsoft.com/office/powerpoint/2010/main" xmlns="" val="302499476"/>
      </p:ext>
    </p:extLst>
  </p:cSld>
  <p:clrMapOvr>
    <a:masterClrMapping/>
  </p:clrMapOvr>
  <p:transition spd="slow">
    <p:wip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8600" y="304800"/>
            <a:ext cx="8458200" cy="1139825"/>
          </a:xfrm>
        </p:spPr>
        <p:txBody>
          <a:bodyPr/>
          <a:lstStyle/>
          <a:p>
            <a:pPr rtl="1"/>
            <a:r>
              <a:rPr lang="fa-IR" sz="3600" b="1" dirty="0" smtClean="0">
                <a:cs typeface="B Mitra" pitchFamily="2" charset="-78"/>
              </a:rPr>
              <a:t>تاث</a:t>
            </a:r>
            <a:r>
              <a:rPr lang="ar-SA" sz="3600" b="1" dirty="0" smtClean="0">
                <a:cs typeface="B Mitra" pitchFamily="2" charset="-78"/>
              </a:rPr>
              <a:t>ي</a:t>
            </a:r>
            <a:r>
              <a:rPr lang="fa-IR" sz="3600" b="1" dirty="0" smtClean="0">
                <a:cs typeface="B Mitra" pitchFamily="2" charset="-78"/>
              </a:rPr>
              <a:t>ر مد</a:t>
            </a:r>
            <a:r>
              <a:rPr lang="ar-SA" sz="3600" b="1" dirty="0" smtClean="0">
                <a:cs typeface="B Mitra" pitchFamily="2" charset="-78"/>
              </a:rPr>
              <a:t>ي</a:t>
            </a:r>
            <a:r>
              <a:rPr lang="fa-IR" sz="3600" b="1" dirty="0" smtClean="0">
                <a:cs typeface="B Mitra" pitchFamily="2" charset="-78"/>
              </a:rPr>
              <a:t>ر</a:t>
            </a:r>
            <a:r>
              <a:rPr lang="ar-SA" sz="3600" b="1" dirty="0" smtClean="0">
                <a:cs typeface="B Mitra" pitchFamily="2" charset="-78"/>
              </a:rPr>
              <a:t>ي</a:t>
            </a:r>
            <a:r>
              <a:rPr lang="fa-IR" sz="3600" b="1" dirty="0" smtClean="0">
                <a:cs typeface="B Mitra" pitchFamily="2" charset="-78"/>
              </a:rPr>
              <a:t>ت دانش بر حوزه ها</a:t>
            </a:r>
            <a:r>
              <a:rPr lang="ar-SA" sz="3600" b="1" dirty="0" smtClean="0">
                <a:cs typeface="B Mitra" pitchFamily="2" charset="-78"/>
              </a:rPr>
              <a:t>ي</a:t>
            </a:r>
            <a:r>
              <a:rPr lang="fa-IR" sz="3600" b="1" dirty="0" smtClean="0">
                <a:cs typeface="B Mitra" pitchFamily="2" charset="-78"/>
              </a:rPr>
              <a:t> کل</a:t>
            </a:r>
            <a:r>
              <a:rPr lang="ar-SA" sz="3600" b="1" dirty="0" smtClean="0">
                <a:cs typeface="B Mitra" pitchFamily="2" charset="-78"/>
              </a:rPr>
              <a:t>ي</a:t>
            </a:r>
            <a:r>
              <a:rPr lang="fa-IR" sz="3600" b="1" dirty="0" smtClean="0">
                <a:cs typeface="B Mitra" pitchFamily="2" charset="-78"/>
              </a:rPr>
              <a:t>د</a:t>
            </a:r>
            <a:r>
              <a:rPr lang="ar-SA" sz="3600" b="1" dirty="0" smtClean="0">
                <a:cs typeface="B Mitra" pitchFamily="2" charset="-78"/>
              </a:rPr>
              <a:t>ي</a:t>
            </a:r>
            <a:r>
              <a:rPr lang="fa-IR" sz="3600" b="1" dirty="0" smtClean="0">
                <a:cs typeface="B Mitra" pitchFamily="2" charset="-78"/>
              </a:rPr>
              <a:t> سازمان</a:t>
            </a:r>
            <a:endParaRPr lang="en-US" sz="3600" b="1" dirty="0" smtClean="0">
              <a:cs typeface="B Mitra" pitchFamily="2" charset="-78"/>
            </a:endParaRPr>
          </a:p>
        </p:txBody>
      </p:sp>
      <p:grpSp>
        <p:nvGrpSpPr>
          <p:cNvPr id="38915" name="Group 22"/>
          <p:cNvGrpSpPr>
            <a:grpSpLocks/>
          </p:cNvGrpSpPr>
          <p:nvPr/>
        </p:nvGrpSpPr>
        <p:grpSpPr bwMode="auto">
          <a:xfrm>
            <a:off x="1447800" y="1752600"/>
            <a:ext cx="6019800" cy="4568825"/>
            <a:chOff x="912" y="1104"/>
            <a:chExt cx="3792" cy="2878"/>
          </a:xfrm>
        </p:grpSpPr>
        <p:sp>
          <p:nvSpPr>
            <p:cNvPr id="38916" name="AutoShape 5"/>
            <p:cNvSpPr>
              <a:spLocks noChangeAspect="1" noChangeArrowheads="1"/>
            </p:cNvSpPr>
            <p:nvPr/>
          </p:nvSpPr>
          <p:spPr bwMode="auto">
            <a:xfrm>
              <a:off x="912" y="1104"/>
              <a:ext cx="3792" cy="28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cs typeface="B Mitra" pitchFamily="2" charset="-78"/>
              </a:endParaRPr>
            </a:p>
          </p:txBody>
        </p:sp>
        <p:sp>
          <p:nvSpPr>
            <p:cNvPr id="38917" name="AutoShape 6"/>
            <p:cNvSpPr>
              <a:spLocks noChangeArrowheads="1"/>
            </p:cNvSpPr>
            <p:nvPr/>
          </p:nvSpPr>
          <p:spPr bwMode="auto">
            <a:xfrm>
              <a:off x="1923" y="1104"/>
              <a:ext cx="2023" cy="1349"/>
            </a:xfrm>
            <a:custGeom>
              <a:avLst/>
              <a:gdLst>
                <a:gd name="T0" fmla="*/ 1012 w 21600"/>
                <a:gd name="T1" fmla="*/ 0 h 21600"/>
                <a:gd name="T2" fmla="*/ 539 w 21600"/>
                <a:gd name="T3" fmla="*/ 230 h 21600"/>
                <a:gd name="T4" fmla="*/ 1012 w 21600"/>
                <a:gd name="T5" fmla="*/ 259 h 21600"/>
                <a:gd name="T6" fmla="*/ 1484 w 21600"/>
                <a:gd name="T7" fmla="*/ 230 h 21600"/>
                <a:gd name="T8" fmla="*/ 0 60000 65536"/>
                <a:gd name="T9" fmla="*/ 0 60000 65536"/>
                <a:gd name="T10" fmla="*/ 0 60000 65536"/>
                <a:gd name="T11" fmla="*/ 0 60000 65536"/>
                <a:gd name="T12" fmla="*/ 2915 w 21600"/>
                <a:gd name="T13" fmla="*/ 0 h 21600"/>
                <a:gd name="T14" fmla="*/ 18685 w 21600"/>
                <a:gd name="T15" fmla="*/ 6245 h 21600"/>
              </a:gdLst>
              <a:ahLst/>
              <a:cxnLst>
                <a:cxn ang="T8">
                  <a:pos x="T0" y="T1"/>
                </a:cxn>
                <a:cxn ang="T9">
                  <a:pos x="T2" y="T3"/>
                </a:cxn>
                <a:cxn ang="T10">
                  <a:pos x="T4" y="T5"/>
                </a:cxn>
                <a:cxn ang="T11">
                  <a:pos x="T6" y="T7"/>
                </a:cxn>
              </a:cxnLst>
              <a:rect l="T12" t="T13" r="T14" b="T15"/>
              <a:pathLst>
                <a:path w="21600" h="21600">
                  <a:moveTo>
                    <a:pt x="6950" y="5370"/>
                  </a:moveTo>
                  <a:cubicBezTo>
                    <a:pt x="8075" y="4572"/>
                    <a:pt x="9420" y="4144"/>
                    <a:pt x="10800" y="4144"/>
                  </a:cubicBezTo>
                  <a:cubicBezTo>
                    <a:pt x="12179" y="4144"/>
                    <a:pt x="13524" y="4572"/>
                    <a:pt x="14649" y="5370"/>
                  </a:cubicBezTo>
                  <a:lnTo>
                    <a:pt x="17046" y="1989"/>
                  </a:lnTo>
                  <a:cubicBezTo>
                    <a:pt x="15220" y="695"/>
                    <a:pt x="13038" y="0"/>
                    <a:pt x="10799" y="0"/>
                  </a:cubicBezTo>
                  <a:cubicBezTo>
                    <a:pt x="8561" y="0"/>
                    <a:pt x="6379" y="695"/>
                    <a:pt x="4553" y="1989"/>
                  </a:cubicBezTo>
                  <a:lnTo>
                    <a:pt x="6950" y="5370"/>
                  </a:lnTo>
                  <a:close/>
                </a:path>
              </a:pathLst>
            </a:custGeom>
            <a:solidFill>
              <a:srgbClr val="FFFF00"/>
            </a:solidFill>
            <a:ln w="9525">
              <a:solidFill>
                <a:srgbClr val="FFFF00"/>
              </a:solidFill>
              <a:miter lim="800000"/>
              <a:headEnd/>
              <a:tailEnd/>
            </a:ln>
          </p:spPr>
          <p:txBody>
            <a:bodyPr/>
            <a:lstStyle/>
            <a:p>
              <a:endParaRPr lang="en-US">
                <a:cs typeface="B Mitra" pitchFamily="2" charset="-78"/>
              </a:endParaRPr>
            </a:p>
          </p:txBody>
        </p:sp>
        <p:sp>
          <p:nvSpPr>
            <p:cNvPr id="38918" name="AutoShape 7"/>
            <p:cNvSpPr>
              <a:spLocks noChangeArrowheads="1"/>
            </p:cNvSpPr>
            <p:nvPr/>
          </p:nvSpPr>
          <p:spPr bwMode="auto">
            <a:xfrm rot="-4510157">
              <a:off x="2123" y="1832"/>
              <a:ext cx="359" cy="590"/>
            </a:xfrm>
            <a:prstGeom prst="upArrow">
              <a:avLst>
                <a:gd name="adj1" fmla="val 50000"/>
                <a:gd name="adj2" fmla="val 41086"/>
              </a:avLst>
            </a:prstGeom>
            <a:solidFill>
              <a:srgbClr val="FF0000"/>
            </a:solidFill>
            <a:ln w="9525">
              <a:solidFill>
                <a:srgbClr val="FF0000"/>
              </a:solidFill>
              <a:miter lim="800000"/>
              <a:headEnd/>
              <a:tailEnd/>
            </a:ln>
          </p:spPr>
          <p:txBody>
            <a:bodyPr/>
            <a:lstStyle/>
            <a:p>
              <a:endParaRPr lang="en-US">
                <a:cs typeface="B Mitra" pitchFamily="2" charset="-78"/>
              </a:endParaRPr>
            </a:p>
          </p:txBody>
        </p:sp>
        <p:sp>
          <p:nvSpPr>
            <p:cNvPr id="38919" name="AutoShape 8"/>
            <p:cNvSpPr>
              <a:spLocks noChangeArrowheads="1"/>
            </p:cNvSpPr>
            <p:nvPr/>
          </p:nvSpPr>
          <p:spPr bwMode="auto">
            <a:xfrm rot="-8531138">
              <a:off x="2345" y="2537"/>
              <a:ext cx="359" cy="590"/>
            </a:xfrm>
            <a:prstGeom prst="upArrow">
              <a:avLst>
                <a:gd name="adj1" fmla="val 50000"/>
                <a:gd name="adj2" fmla="val 41086"/>
              </a:avLst>
            </a:prstGeom>
            <a:solidFill>
              <a:srgbClr val="FF6600"/>
            </a:solidFill>
            <a:ln w="9525">
              <a:solidFill>
                <a:srgbClr val="FF9900"/>
              </a:solidFill>
              <a:miter lim="800000"/>
              <a:headEnd/>
              <a:tailEnd/>
            </a:ln>
          </p:spPr>
          <p:txBody>
            <a:bodyPr/>
            <a:lstStyle/>
            <a:p>
              <a:endParaRPr lang="en-US">
                <a:cs typeface="B Mitra" pitchFamily="2" charset="-78"/>
              </a:endParaRPr>
            </a:p>
          </p:txBody>
        </p:sp>
        <p:sp>
          <p:nvSpPr>
            <p:cNvPr id="38920" name="AutoShape 9"/>
            <p:cNvSpPr>
              <a:spLocks noChangeArrowheads="1"/>
            </p:cNvSpPr>
            <p:nvPr/>
          </p:nvSpPr>
          <p:spPr bwMode="auto">
            <a:xfrm rot="8733898">
              <a:off x="3103" y="2621"/>
              <a:ext cx="359" cy="590"/>
            </a:xfrm>
            <a:prstGeom prst="upArrow">
              <a:avLst>
                <a:gd name="adj1" fmla="val 50000"/>
                <a:gd name="adj2" fmla="val 41086"/>
              </a:avLst>
            </a:prstGeom>
            <a:solidFill>
              <a:srgbClr val="FF9900"/>
            </a:solidFill>
            <a:ln w="9525">
              <a:solidFill>
                <a:srgbClr val="FF9900"/>
              </a:solidFill>
              <a:miter lim="800000"/>
              <a:headEnd/>
              <a:tailEnd/>
            </a:ln>
          </p:spPr>
          <p:txBody>
            <a:bodyPr/>
            <a:lstStyle/>
            <a:p>
              <a:endParaRPr lang="en-US">
                <a:cs typeface="B Mitra" pitchFamily="2" charset="-78"/>
              </a:endParaRPr>
            </a:p>
          </p:txBody>
        </p:sp>
        <p:sp>
          <p:nvSpPr>
            <p:cNvPr id="38921" name="AutoShape 10"/>
            <p:cNvSpPr>
              <a:spLocks noChangeArrowheads="1"/>
            </p:cNvSpPr>
            <p:nvPr/>
          </p:nvSpPr>
          <p:spPr bwMode="auto">
            <a:xfrm rot="4658696">
              <a:off x="3388" y="1915"/>
              <a:ext cx="359" cy="591"/>
            </a:xfrm>
            <a:prstGeom prst="upArrow">
              <a:avLst>
                <a:gd name="adj1" fmla="val 50000"/>
                <a:gd name="adj2" fmla="val 41156"/>
              </a:avLst>
            </a:prstGeom>
            <a:solidFill>
              <a:srgbClr val="FFCC00"/>
            </a:solidFill>
            <a:ln w="9525">
              <a:solidFill>
                <a:srgbClr val="FF9900"/>
              </a:solidFill>
              <a:miter lim="800000"/>
              <a:headEnd/>
              <a:tailEnd/>
            </a:ln>
          </p:spPr>
          <p:txBody>
            <a:bodyPr/>
            <a:lstStyle/>
            <a:p>
              <a:endParaRPr lang="en-US">
                <a:cs typeface="B Mitra" pitchFamily="2" charset="-78"/>
              </a:endParaRPr>
            </a:p>
          </p:txBody>
        </p:sp>
        <p:sp>
          <p:nvSpPr>
            <p:cNvPr id="38922" name="AutoShape 11"/>
            <p:cNvSpPr>
              <a:spLocks noChangeArrowheads="1"/>
            </p:cNvSpPr>
            <p:nvPr/>
          </p:nvSpPr>
          <p:spPr bwMode="auto">
            <a:xfrm>
              <a:off x="2767" y="1441"/>
              <a:ext cx="358" cy="590"/>
            </a:xfrm>
            <a:prstGeom prst="upArrow">
              <a:avLst>
                <a:gd name="adj1" fmla="val 50000"/>
                <a:gd name="adj2" fmla="val 41201"/>
              </a:avLst>
            </a:prstGeom>
            <a:solidFill>
              <a:srgbClr val="FFFF00"/>
            </a:solidFill>
            <a:ln w="9525">
              <a:solidFill>
                <a:srgbClr val="FFFF00"/>
              </a:solidFill>
              <a:miter lim="800000"/>
              <a:headEnd/>
              <a:tailEnd/>
            </a:ln>
          </p:spPr>
          <p:txBody>
            <a:bodyPr/>
            <a:lstStyle/>
            <a:p>
              <a:endParaRPr lang="en-US">
                <a:cs typeface="B Mitra" pitchFamily="2" charset="-78"/>
              </a:endParaRPr>
            </a:p>
          </p:txBody>
        </p:sp>
        <p:sp>
          <p:nvSpPr>
            <p:cNvPr id="38923" name="AutoShape 12"/>
            <p:cNvSpPr>
              <a:spLocks noChangeArrowheads="1"/>
            </p:cNvSpPr>
            <p:nvPr/>
          </p:nvSpPr>
          <p:spPr bwMode="auto">
            <a:xfrm rot="-8491997">
              <a:off x="1334" y="2284"/>
              <a:ext cx="2022" cy="1349"/>
            </a:xfrm>
            <a:custGeom>
              <a:avLst/>
              <a:gdLst>
                <a:gd name="T0" fmla="*/ 1011 w 21600"/>
                <a:gd name="T1" fmla="*/ 0 h 21600"/>
                <a:gd name="T2" fmla="*/ 538 w 21600"/>
                <a:gd name="T3" fmla="*/ 230 h 21600"/>
                <a:gd name="T4" fmla="*/ 1011 w 21600"/>
                <a:gd name="T5" fmla="*/ 259 h 21600"/>
                <a:gd name="T6" fmla="*/ 1484 w 21600"/>
                <a:gd name="T7" fmla="*/ 230 h 21600"/>
                <a:gd name="T8" fmla="*/ 0 60000 65536"/>
                <a:gd name="T9" fmla="*/ 0 60000 65536"/>
                <a:gd name="T10" fmla="*/ 0 60000 65536"/>
                <a:gd name="T11" fmla="*/ 0 60000 65536"/>
                <a:gd name="T12" fmla="*/ 2916 w 21600"/>
                <a:gd name="T13" fmla="*/ 0 h 21600"/>
                <a:gd name="T14" fmla="*/ 18684 w 21600"/>
                <a:gd name="T15" fmla="*/ 6245 h 21600"/>
              </a:gdLst>
              <a:ahLst/>
              <a:cxnLst>
                <a:cxn ang="T8">
                  <a:pos x="T0" y="T1"/>
                </a:cxn>
                <a:cxn ang="T9">
                  <a:pos x="T2" y="T3"/>
                </a:cxn>
                <a:cxn ang="T10">
                  <a:pos x="T4" y="T5"/>
                </a:cxn>
                <a:cxn ang="T11">
                  <a:pos x="T6" y="T7"/>
                </a:cxn>
              </a:cxnLst>
              <a:rect l="T12" t="T13" r="T14" b="T15"/>
              <a:pathLst>
                <a:path w="21600" h="21600">
                  <a:moveTo>
                    <a:pt x="6950" y="5370"/>
                  </a:moveTo>
                  <a:cubicBezTo>
                    <a:pt x="8075" y="4572"/>
                    <a:pt x="9420" y="4144"/>
                    <a:pt x="10800" y="4144"/>
                  </a:cubicBezTo>
                  <a:cubicBezTo>
                    <a:pt x="12179" y="4144"/>
                    <a:pt x="13524" y="4572"/>
                    <a:pt x="14649" y="5370"/>
                  </a:cubicBezTo>
                  <a:lnTo>
                    <a:pt x="17046" y="1989"/>
                  </a:lnTo>
                  <a:cubicBezTo>
                    <a:pt x="15220" y="695"/>
                    <a:pt x="13038" y="0"/>
                    <a:pt x="10799" y="0"/>
                  </a:cubicBezTo>
                  <a:cubicBezTo>
                    <a:pt x="8561" y="0"/>
                    <a:pt x="6379" y="695"/>
                    <a:pt x="4553" y="1989"/>
                  </a:cubicBezTo>
                  <a:lnTo>
                    <a:pt x="6950" y="5370"/>
                  </a:lnTo>
                  <a:close/>
                </a:path>
              </a:pathLst>
            </a:custGeom>
            <a:solidFill>
              <a:srgbClr val="FF6600"/>
            </a:solidFill>
            <a:ln w="9525">
              <a:solidFill>
                <a:srgbClr val="FF6600"/>
              </a:solidFill>
              <a:miter lim="800000"/>
              <a:headEnd/>
              <a:tailEnd/>
            </a:ln>
          </p:spPr>
          <p:txBody>
            <a:bodyPr/>
            <a:lstStyle/>
            <a:p>
              <a:endParaRPr lang="en-US">
                <a:cs typeface="B Mitra" pitchFamily="2" charset="-78"/>
              </a:endParaRPr>
            </a:p>
          </p:txBody>
        </p:sp>
        <p:sp>
          <p:nvSpPr>
            <p:cNvPr id="38924" name="AutoShape 13"/>
            <p:cNvSpPr>
              <a:spLocks noChangeArrowheads="1"/>
            </p:cNvSpPr>
            <p:nvPr/>
          </p:nvSpPr>
          <p:spPr bwMode="auto">
            <a:xfrm rot="8535290">
              <a:off x="2345" y="2284"/>
              <a:ext cx="2022" cy="1349"/>
            </a:xfrm>
            <a:custGeom>
              <a:avLst/>
              <a:gdLst>
                <a:gd name="T0" fmla="*/ 1011 w 21600"/>
                <a:gd name="T1" fmla="*/ 0 h 21600"/>
                <a:gd name="T2" fmla="*/ 538 w 21600"/>
                <a:gd name="T3" fmla="*/ 230 h 21600"/>
                <a:gd name="T4" fmla="*/ 1011 w 21600"/>
                <a:gd name="T5" fmla="*/ 259 h 21600"/>
                <a:gd name="T6" fmla="*/ 1484 w 21600"/>
                <a:gd name="T7" fmla="*/ 230 h 21600"/>
                <a:gd name="T8" fmla="*/ 0 60000 65536"/>
                <a:gd name="T9" fmla="*/ 0 60000 65536"/>
                <a:gd name="T10" fmla="*/ 0 60000 65536"/>
                <a:gd name="T11" fmla="*/ 0 60000 65536"/>
                <a:gd name="T12" fmla="*/ 2916 w 21600"/>
                <a:gd name="T13" fmla="*/ 0 h 21600"/>
                <a:gd name="T14" fmla="*/ 18684 w 21600"/>
                <a:gd name="T15" fmla="*/ 6245 h 21600"/>
              </a:gdLst>
              <a:ahLst/>
              <a:cxnLst>
                <a:cxn ang="T8">
                  <a:pos x="T0" y="T1"/>
                </a:cxn>
                <a:cxn ang="T9">
                  <a:pos x="T2" y="T3"/>
                </a:cxn>
                <a:cxn ang="T10">
                  <a:pos x="T4" y="T5"/>
                </a:cxn>
                <a:cxn ang="T11">
                  <a:pos x="T6" y="T7"/>
                </a:cxn>
              </a:cxnLst>
              <a:rect l="T12" t="T13" r="T14" b="T15"/>
              <a:pathLst>
                <a:path w="21600" h="21600">
                  <a:moveTo>
                    <a:pt x="6950" y="5370"/>
                  </a:moveTo>
                  <a:cubicBezTo>
                    <a:pt x="8075" y="4572"/>
                    <a:pt x="9420" y="4144"/>
                    <a:pt x="10800" y="4144"/>
                  </a:cubicBezTo>
                  <a:cubicBezTo>
                    <a:pt x="12179" y="4144"/>
                    <a:pt x="13524" y="4572"/>
                    <a:pt x="14649" y="5370"/>
                  </a:cubicBezTo>
                  <a:lnTo>
                    <a:pt x="17046" y="1989"/>
                  </a:lnTo>
                  <a:cubicBezTo>
                    <a:pt x="15220" y="695"/>
                    <a:pt x="13038" y="0"/>
                    <a:pt x="10799" y="0"/>
                  </a:cubicBezTo>
                  <a:cubicBezTo>
                    <a:pt x="8561" y="0"/>
                    <a:pt x="6379" y="695"/>
                    <a:pt x="4553" y="1989"/>
                  </a:cubicBezTo>
                  <a:lnTo>
                    <a:pt x="6950" y="5370"/>
                  </a:lnTo>
                  <a:close/>
                </a:path>
              </a:pathLst>
            </a:custGeom>
            <a:solidFill>
              <a:srgbClr val="FF9900"/>
            </a:solidFill>
            <a:ln w="9525">
              <a:solidFill>
                <a:srgbClr val="FF9900"/>
              </a:solidFill>
              <a:miter lim="800000"/>
              <a:headEnd/>
              <a:tailEnd/>
            </a:ln>
          </p:spPr>
          <p:txBody>
            <a:bodyPr/>
            <a:lstStyle/>
            <a:p>
              <a:endParaRPr lang="en-US">
                <a:cs typeface="B Mitra" pitchFamily="2" charset="-78"/>
              </a:endParaRPr>
            </a:p>
          </p:txBody>
        </p:sp>
        <p:sp>
          <p:nvSpPr>
            <p:cNvPr id="38925" name="AutoShape 14"/>
            <p:cNvSpPr>
              <a:spLocks noChangeArrowheads="1"/>
            </p:cNvSpPr>
            <p:nvPr/>
          </p:nvSpPr>
          <p:spPr bwMode="auto">
            <a:xfrm rot="4654026">
              <a:off x="2597" y="1611"/>
              <a:ext cx="2023" cy="1348"/>
            </a:xfrm>
            <a:custGeom>
              <a:avLst/>
              <a:gdLst>
                <a:gd name="T0" fmla="*/ 1012 w 21600"/>
                <a:gd name="T1" fmla="*/ 0 h 21600"/>
                <a:gd name="T2" fmla="*/ 539 w 21600"/>
                <a:gd name="T3" fmla="*/ 230 h 21600"/>
                <a:gd name="T4" fmla="*/ 1012 w 21600"/>
                <a:gd name="T5" fmla="*/ 259 h 21600"/>
                <a:gd name="T6" fmla="*/ 1484 w 21600"/>
                <a:gd name="T7" fmla="*/ 230 h 21600"/>
                <a:gd name="T8" fmla="*/ 0 60000 65536"/>
                <a:gd name="T9" fmla="*/ 0 60000 65536"/>
                <a:gd name="T10" fmla="*/ 0 60000 65536"/>
                <a:gd name="T11" fmla="*/ 0 60000 65536"/>
                <a:gd name="T12" fmla="*/ 2915 w 21600"/>
                <a:gd name="T13" fmla="*/ 0 h 21600"/>
                <a:gd name="T14" fmla="*/ 18685 w 21600"/>
                <a:gd name="T15" fmla="*/ 6249 h 21600"/>
              </a:gdLst>
              <a:ahLst/>
              <a:cxnLst>
                <a:cxn ang="T8">
                  <a:pos x="T0" y="T1"/>
                </a:cxn>
                <a:cxn ang="T9">
                  <a:pos x="T2" y="T3"/>
                </a:cxn>
                <a:cxn ang="T10">
                  <a:pos x="T4" y="T5"/>
                </a:cxn>
                <a:cxn ang="T11">
                  <a:pos x="T6" y="T7"/>
                </a:cxn>
              </a:cxnLst>
              <a:rect l="T12" t="T13" r="T14" b="T15"/>
              <a:pathLst>
                <a:path w="21600" h="21600">
                  <a:moveTo>
                    <a:pt x="6950" y="5370"/>
                  </a:moveTo>
                  <a:cubicBezTo>
                    <a:pt x="8075" y="4572"/>
                    <a:pt x="9420" y="4144"/>
                    <a:pt x="10800" y="4144"/>
                  </a:cubicBezTo>
                  <a:cubicBezTo>
                    <a:pt x="12179" y="4144"/>
                    <a:pt x="13524" y="4572"/>
                    <a:pt x="14649" y="5370"/>
                  </a:cubicBezTo>
                  <a:lnTo>
                    <a:pt x="17046" y="1989"/>
                  </a:lnTo>
                  <a:cubicBezTo>
                    <a:pt x="15220" y="695"/>
                    <a:pt x="13038" y="0"/>
                    <a:pt x="10799" y="0"/>
                  </a:cubicBezTo>
                  <a:cubicBezTo>
                    <a:pt x="8561" y="0"/>
                    <a:pt x="6379" y="695"/>
                    <a:pt x="4553" y="1989"/>
                  </a:cubicBezTo>
                  <a:lnTo>
                    <a:pt x="6950" y="5370"/>
                  </a:lnTo>
                  <a:close/>
                </a:path>
              </a:pathLst>
            </a:custGeom>
            <a:solidFill>
              <a:srgbClr val="FFCC00"/>
            </a:solidFill>
            <a:ln w="9525">
              <a:solidFill>
                <a:srgbClr val="FF9900"/>
              </a:solidFill>
              <a:miter lim="800000"/>
              <a:headEnd/>
              <a:tailEnd/>
            </a:ln>
          </p:spPr>
          <p:txBody>
            <a:bodyPr/>
            <a:lstStyle/>
            <a:p>
              <a:endParaRPr lang="en-US">
                <a:cs typeface="B Mitra" pitchFamily="2" charset="-78"/>
              </a:endParaRPr>
            </a:p>
          </p:txBody>
        </p:sp>
        <p:sp>
          <p:nvSpPr>
            <p:cNvPr id="38926" name="AutoShape 15"/>
            <p:cNvSpPr>
              <a:spLocks noChangeArrowheads="1"/>
            </p:cNvSpPr>
            <p:nvPr/>
          </p:nvSpPr>
          <p:spPr bwMode="auto">
            <a:xfrm rot="-4169606">
              <a:off x="1165" y="1525"/>
              <a:ext cx="2023" cy="1349"/>
            </a:xfrm>
            <a:custGeom>
              <a:avLst/>
              <a:gdLst>
                <a:gd name="T0" fmla="*/ 1012 w 21600"/>
                <a:gd name="T1" fmla="*/ 0 h 21600"/>
                <a:gd name="T2" fmla="*/ 539 w 21600"/>
                <a:gd name="T3" fmla="*/ 230 h 21600"/>
                <a:gd name="T4" fmla="*/ 1012 w 21600"/>
                <a:gd name="T5" fmla="*/ 259 h 21600"/>
                <a:gd name="T6" fmla="*/ 1484 w 21600"/>
                <a:gd name="T7" fmla="*/ 230 h 21600"/>
                <a:gd name="T8" fmla="*/ 0 60000 65536"/>
                <a:gd name="T9" fmla="*/ 0 60000 65536"/>
                <a:gd name="T10" fmla="*/ 0 60000 65536"/>
                <a:gd name="T11" fmla="*/ 0 60000 65536"/>
                <a:gd name="T12" fmla="*/ 2915 w 21600"/>
                <a:gd name="T13" fmla="*/ 0 h 21600"/>
                <a:gd name="T14" fmla="*/ 18685 w 21600"/>
                <a:gd name="T15" fmla="*/ 6245 h 21600"/>
              </a:gdLst>
              <a:ahLst/>
              <a:cxnLst>
                <a:cxn ang="T8">
                  <a:pos x="T0" y="T1"/>
                </a:cxn>
                <a:cxn ang="T9">
                  <a:pos x="T2" y="T3"/>
                </a:cxn>
                <a:cxn ang="T10">
                  <a:pos x="T4" y="T5"/>
                </a:cxn>
                <a:cxn ang="T11">
                  <a:pos x="T6" y="T7"/>
                </a:cxn>
              </a:cxnLst>
              <a:rect l="T12" t="T13" r="T14" b="T15"/>
              <a:pathLst>
                <a:path w="21600" h="21600">
                  <a:moveTo>
                    <a:pt x="6950" y="5370"/>
                  </a:moveTo>
                  <a:cubicBezTo>
                    <a:pt x="8075" y="4572"/>
                    <a:pt x="9420" y="4144"/>
                    <a:pt x="10800" y="4144"/>
                  </a:cubicBezTo>
                  <a:cubicBezTo>
                    <a:pt x="12179" y="4144"/>
                    <a:pt x="13524" y="4572"/>
                    <a:pt x="14649" y="5370"/>
                  </a:cubicBezTo>
                  <a:lnTo>
                    <a:pt x="17046" y="1989"/>
                  </a:lnTo>
                  <a:cubicBezTo>
                    <a:pt x="15220" y="695"/>
                    <a:pt x="13038" y="0"/>
                    <a:pt x="10799" y="0"/>
                  </a:cubicBezTo>
                  <a:cubicBezTo>
                    <a:pt x="8561" y="0"/>
                    <a:pt x="6379" y="695"/>
                    <a:pt x="4553" y="1989"/>
                  </a:cubicBezTo>
                  <a:lnTo>
                    <a:pt x="6950" y="5370"/>
                  </a:lnTo>
                  <a:close/>
                </a:path>
              </a:pathLst>
            </a:custGeom>
            <a:solidFill>
              <a:srgbClr val="FF0000"/>
            </a:solidFill>
            <a:ln w="9525">
              <a:solidFill>
                <a:srgbClr val="FF0000"/>
              </a:solidFill>
              <a:miter lim="800000"/>
              <a:headEnd/>
              <a:tailEnd/>
            </a:ln>
          </p:spPr>
          <p:txBody>
            <a:bodyPr/>
            <a:lstStyle/>
            <a:p>
              <a:endParaRPr lang="en-US">
                <a:cs typeface="B Mitra" pitchFamily="2" charset="-78"/>
              </a:endParaRPr>
            </a:p>
          </p:txBody>
        </p:sp>
        <p:sp>
          <p:nvSpPr>
            <p:cNvPr id="38927" name="Text Box 16"/>
            <p:cNvSpPr txBox="1">
              <a:spLocks noChangeArrowheads="1"/>
            </p:cNvSpPr>
            <p:nvPr/>
          </p:nvSpPr>
          <p:spPr bwMode="auto">
            <a:xfrm>
              <a:off x="1536" y="1248"/>
              <a:ext cx="927" cy="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r>
                <a:rPr lang="ar-SA" altLang="zh-CN" sz="1600" b="1" dirty="0">
                  <a:latin typeface="Times New Roman" pitchFamily="18" charset="0"/>
                  <a:ea typeface="SimSun" pitchFamily="2" charset="-122"/>
                  <a:cs typeface="B Mitra" pitchFamily="2" charset="-78"/>
                </a:rPr>
                <a:t>استراتژي سازمان</a:t>
              </a:r>
              <a:r>
                <a:rPr lang="en-US" altLang="zh-CN" sz="1600" b="1" dirty="0">
                  <a:latin typeface="Times New Roman" pitchFamily="18" charset="0"/>
                  <a:ea typeface="SimSun" pitchFamily="2" charset="-122"/>
                  <a:cs typeface="B Mitra" pitchFamily="2" charset="-78"/>
                </a:rPr>
                <a:t> </a:t>
              </a:r>
              <a:endParaRPr lang="en-US" sz="1600" b="1" dirty="0">
                <a:latin typeface="Arial" pitchFamily="34" charset="0"/>
                <a:cs typeface="B Mitra" pitchFamily="2" charset="-78"/>
              </a:endParaRPr>
            </a:p>
          </p:txBody>
        </p:sp>
        <p:sp>
          <p:nvSpPr>
            <p:cNvPr id="38928" name="Text Box 17"/>
            <p:cNvSpPr txBox="1">
              <a:spLocks noChangeArrowheads="1"/>
            </p:cNvSpPr>
            <p:nvPr/>
          </p:nvSpPr>
          <p:spPr bwMode="auto">
            <a:xfrm>
              <a:off x="3312" y="1344"/>
              <a:ext cx="927" cy="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r>
                <a:rPr lang="ar-SA" altLang="zh-CN" sz="1600" b="1">
                  <a:latin typeface="Times New Roman" pitchFamily="18" charset="0"/>
                  <a:ea typeface="SimSun" pitchFamily="2" charset="-122"/>
                  <a:cs typeface="B Mitra" pitchFamily="2" charset="-78"/>
                </a:rPr>
                <a:t>ابزار و تكنولوژي</a:t>
              </a:r>
              <a:r>
                <a:rPr lang="en-US" altLang="zh-CN" sz="1600" b="1">
                  <a:latin typeface="Times New Roman" pitchFamily="18" charset="0"/>
                  <a:ea typeface="SimSun" pitchFamily="2" charset="-122"/>
                  <a:cs typeface="B Mitra" pitchFamily="2" charset="-78"/>
                </a:rPr>
                <a:t> </a:t>
              </a:r>
              <a:endParaRPr lang="en-US" sz="1600" b="1">
                <a:latin typeface="Arial" pitchFamily="34" charset="0"/>
                <a:cs typeface="B Mitra" pitchFamily="2" charset="-78"/>
              </a:endParaRPr>
            </a:p>
          </p:txBody>
        </p:sp>
        <p:sp>
          <p:nvSpPr>
            <p:cNvPr id="38929" name="Text Box 18"/>
            <p:cNvSpPr txBox="1">
              <a:spLocks noChangeArrowheads="1"/>
            </p:cNvSpPr>
            <p:nvPr/>
          </p:nvSpPr>
          <p:spPr bwMode="auto">
            <a:xfrm>
              <a:off x="3600" y="2784"/>
              <a:ext cx="1095" cy="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r>
                <a:rPr lang="ar-SA" altLang="zh-CN" sz="1600" b="1">
                  <a:latin typeface="Times New Roman" pitchFamily="18" charset="0"/>
                  <a:ea typeface="SimSun" pitchFamily="2" charset="-122"/>
                  <a:cs typeface="B Mitra" pitchFamily="2" charset="-78"/>
                </a:rPr>
                <a:t>سيستمهاي اطلاعاتي</a:t>
              </a:r>
              <a:r>
                <a:rPr lang="en-US" altLang="zh-CN" sz="1600" b="1">
                  <a:latin typeface="Times New Roman" pitchFamily="18" charset="0"/>
                  <a:ea typeface="SimSun" pitchFamily="2" charset="-122"/>
                  <a:cs typeface="B Mitra" pitchFamily="2" charset="-78"/>
                </a:rPr>
                <a:t> </a:t>
              </a:r>
              <a:endParaRPr lang="en-US" sz="1600" b="1">
                <a:latin typeface="Arial" pitchFamily="34" charset="0"/>
                <a:cs typeface="B Mitra" pitchFamily="2" charset="-78"/>
              </a:endParaRPr>
            </a:p>
          </p:txBody>
        </p:sp>
        <p:sp>
          <p:nvSpPr>
            <p:cNvPr id="38930" name="Text Box 19"/>
            <p:cNvSpPr txBox="1">
              <a:spLocks noChangeArrowheads="1"/>
            </p:cNvSpPr>
            <p:nvPr/>
          </p:nvSpPr>
          <p:spPr bwMode="auto">
            <a:xfrm>
              <a:off x="2385" y="2250"/>
              <a:ext cx="939" cy="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r>
                <a:rPr lang="ar-SA" altLang="zh-CN" sz="2000" b="1" dirty="0">
                  <a:latin typeface="Times New Roman" pitchFamily="18" charset="0"/>
                  <a:ea typeface="SimSun" pitchFamily="2" charset="-122"/>
                  <a:cs typeface="B Mitra" pitchFamily="2" charset="-78"/>
                </a:rPr>
                <a:t>مديريت دانش</a:t>
              </a:r>
              <a:r>
                <a:rPr lang="en-US" altLang="zh-CN" sz="2000" b="1" dirty="0">
                  <a:latin typeface="Times New Roman" pitchFamily="18" charset="0"/>
                  <a:ea typeface="SimSun" pitchFamily="2" charset="-122"/>
                  <a:cs typeface="B Mitra" pitchFamily="2" charset="-78"/>
                </a:rPr>
                <a:t> </a:t>
              </a:r>
              <a:endParaRPr lang="en-US" sz="2000" b="1" dirty="0">
                <a:latin typeface="Arial" pitchFamily="34" charset="0"/>
                <a:cs typeface="B Mitra" pitchFamily="2" charset="-78"/>
              </a:endParaRPr>
            </a:p>
          </p:txBody>
        </p:sp>
        <p:sp>
          <p:nvSpPr>
            <p:cNvPr id="38931" name="Text Box 20"/>
            <p:cNvSpPr txBox="1">
              <a:spLocks noChangeArrowheads="1"/>
            </p:cNvSpPr>
            <p:nvPr/>
          </p:nvSpPr>
          <p:spPr bwMode="auto">
            <a:xfrm>
              <a:off x="2340" y="3645"/>
              <a:ext cx="925" cy="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r>
                <a:rPr lang="ar-SA" altLang="zh-CN" sz="1600" b="1" dirty="0">
                  <a:latin typeface="Times New Roman" pitchFamily="18" charset="0"/>
                  <a:ea typeface="SimSun" pitchFamily="2" charset="-122"/>
                  <a:cs typeface="B Mitra" pitchFamily="2" charset="-78"/>
                </a:rPr>
                <a:t>فرهنگ سازماني</a:t>
              </a:r>
              <a:r>
                <a:rPr lang="en-US" altLang="zh-CN" sz="1600" b="1" dirty="0">
                  <a:latin typeface="Times New Roman" pitchFamily="18" charset="0"/>
                  <a:ea typeface="SimSun" pitchFamily="2" charset="-122"/>
                  <a:cs typeface="B Mitra" pitchFamily="2" charset="-78"/>
                </a:rPr>
                <a:t>  </a:t>
              </a:r>
              <a:endParaRPr lang="en-US" sz="1600" b="1" dirty="0">
                <a:latin typeface="Arial" pitchFamily="34" charset="0"/>
                <a:cs typeface="B Mitra" pitchFamily="2" charset="-78"/>
              </a:endParaRPr>
            </a:p>
          </p:txBody>
        </p:sp>
        <p:sp>
          <p:nvSpPr>
            <p:cNvPr id="38932" name="Text Box 21"/>
            <p:cNvSpPr txBox="1">
              <a:spLocks noChangeArrowheads="1"/>
            </p:cNvSpPr>
            <p:nvPr/>
          </p:nvSpPr>
          <p:spPr bwMode="auto">
            <a:xfrm>
              <a:off x="997" y="2706"/>
              <a:ext cx="841" cy="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r>
                <a:rPr lang="ar-SA" altLang="zh-CN" sz="1600" b="1">
                  <a:latin typeface="Times New Roman" pitchFamily="18" charset="0"/>
                  <a:ea typeface="SimSun" pitchFamily="2" charset="-122"/>
                  <a:cs typeface="B Mitra" pitchFamily="2" charset="-78"/>
                </a:rPr>
                <a:t>ساختار سازماني</a:t>
              </a:r>
              <a:endParaRPr lang="en-US" sz="1600" b="1">
                <a:latin typeface="Arial" pitchFamily="34" charset="0"/>
                <a:ea typeface="SimSun" pitchFamily="2" charset="-122"/>
                <a:cs typeface="B Mitra" pitchFamily="2" charset="-78"/>
              </a:endParaRPr>
            </a:p>
          </p:txBody>
        </p:sp>
      </p:grpSp>
    </p:spTree>
    <p:extLst>
      <p:ext uri="{BB962C8B-B14F-4D97-AF65-F5344CB8AC3E}">
        <p14:creationId xmlns:p14="http://schemas.microsoft.com/office/powerpoint/2010/main" xmlns="" val="2712431221"/>
      </p:ext>
    </p:extLst>
  </p:cSld>
  <p:clrMapOvr>
    <a:masterClrMapping/>
  </p:clrMapOvr>
  <p:transition spd="slow">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a:xfrm>
            <a:off x="500034" y="1785926"/>
            <a:ext cx="8229600" cy="4530725"/>
          </a:xfrm>
        </p:spPr>
        <p:txBody>
          <a:bodyPr/>
          <a:lstStyle/>
          <a:p>
            <a:pPr algn="just">
              <a:lnSpc>
                <a:spcPct val="80000"/>
              </a:lnSpc>
            </a:pPr>
            <a:r>
              <a:rPr lang="ar-SA" sz="2400" b="1" u="sng" dirty="0" smtClean="0">
                <a:solidFill>
                  <a:srgbClr val="00B0F0"/>
                </a:solidFill>
                <a:cs typeface="B Mitra" pitchFamily="2" charset="-78"/>
              </a:rPr>
              <a:t>استراتژي سازمان</a:t>
            </a:r>
            <a:r>
              <a:rPr lang="ar-SA" sz="2400" b="1" u="sng" dirty="0" smtClean="0">
                <a:cs typeface="B Mitra" pitchFamily="2" charset="-78"/>
              </a:rPr>
              <a:t>:</a:t>
            </a:r>
            <a:r>
              <a:rPr lang="fa-IR" sz="2400" dirty="0" smtClean="0">
                <a:cs typeface="B Mitra" pitchFamily="2" charset="-78"/>
              </a:rPr>
              <a:t> </a:t>
            </a:r>
            <a:r>
              <a:rPr lang="ar-SA" sz="2400" dirty="0" smtClean="0">
                <a:cs typeface="B Mitra" pitchFamily="2" charset="-78"/>
              </a:rPr>
              <a:t>استراتژي سازماني بر پايه اطلاعات دقيق ،قابل اطمينان و پويا براي تصميم گيري استوار </a:t>
            </a:r>
            <a:r>
              <a:rPr lang="fa-IR" sz="2400" dirty="0" smtClean="0">
                <a:cs typeface="B Mitra" pitchFamily="2" charset="-78"/>
              </a:rPr>
              <a:t>بوده و ن</a:t>
            </a:r>
            <a:r>
              <a:rPr lang="ar-SA" sz="2400" dirty="0" smtClean="0">
                <a:cs typeface="B Mitra" pitchFamily="2" charset="-78"/>
              </a:rPr>
              <a:t>ي</a:t>
            </a:r>
            <a:r>
              <a:rPr lang="fa-IR" sz="2400" dirty="0" smtClean="0">
                <a:cs typeface="B Mitra" pitchFamily="2" charset="-78"/>
              </a:rPr>
              <a:t>ازمند </a:t>
            </a:r>
            <a:r>
              <a:rPr lang="ar-SA" sz="2400" dirty="0" smtClean="0">
                <a:cs typeface="B Mitra" pitchFamily="2" charset="-78"/>
              </a:rPr>
              <a:t>معرفي شاخصهاي جديد موفقيت </a:t>
            </a:r>
            <a:r>
              <a:rPr lang="fa-IR" sz="2400" dirty="0" smtClean="0">
                <a:cs typeface="B Mitra" pitchFamily="2" charset="-78"/>
              </a:rPr>
              <a:t>بوده</a:t>
            </a:r>
            <a:r>
              <a:rPr lang="ar-SA" sz="2400" dirty="0" smtClean="0">
                <a:cs typeface="B Mitra" pitchFamily="2" charset="-78"/>
              </a:rPr>
              <a:t> </a:t>
            </a:r>
            <a:r>
              <a:rPr lang="fa-IR" sz="2400" dirty="0" smtClean="0">
                <a:cs typeface="B Mitra" pitchFamily="2" charset="-78"/>
              </a:rPr>
              <a:t>تا</a:t>
            </a:r>
            <a:r>
              <a:rPr lang="ar-SA" sz="2400" dirty="0" smtClean="0">
                <a:cs typeface="B Mitra" pitchFamily="2" charset="-78"/>
              </a:rPr>
              <a:t> ارزش واقعي دانش را كامل تر از آن چيزي كه در صفحات ترازنامه مي آيد، نشان دهد.اين نگرش جديد به استراتژي سازماني،راههاي نوآورانه تفكر راجع به سرمايه هاي فكري را پديد آورده است</a:t>
            </a:r>
            <a:r>
              <a:rPr lang="fa-IR" sz="2400" dirty="0" smtClean="0">
                <a:cs typeface="B Mitra" pitchFamily="2" charset="-78"/>
              </a:rPr>
              <a:t>.</a:t>
            </a:r>
            <a:r>
              <a:rPr lang="ar-SA" sz="2400" dirty="0" smtClean="0">
                <a:cs typeface="B Mitra" pitchFamily="2" charset="-78"/>
              </a:rPr>
              <a:t> </a:t>
            </a:r>
            <a:endParaRPr lang="fa-IR" sz="2400" dirty="0" smtClean="0">
              <a:cs typeface="B Mitra" pitchFamily="2" charset="-78"/>
            </a:endParaRPr>
          </a:p>
          <a:p>
            <a:pPr algn="just">
              <a:lnSpc>
                <a:spcPct val="80000"/>
              </a:lnSpc>
            </a:pPr>
            <a:endParaRPr lang="fa-IR" sz="2400" dirty="0" smtClean="0">
              <a:cs typeface="B Mitra" pitchFamily="2" charset="-78"/>
            </a:endParaRPr>
          </a:p>
          <a:p>
            <a:pPr algn="just">
              <a:lnSpc>
                <a:spcPct val="80000"/>
              </a:lnSpc>
            </a:pPr>
            <a:r>
              <a:rPr lang="ar-SA" sz="2400" dirty="0" smtClean="0">
                <a:cs typeface="B Mitra" pitchFamily="2" charset="-78"/>
              </a:rPr>
              <a:t> </a:t>
            </a:r>
            <a:r>
              <a:rPr lang="ar-SA" sz="2400" b="1" u="sng" dirty="0" smtClean="0">
                <a:solidFill>
                  <a:srgbClr val="00B0F0"/>
                </a:solidFill>
                <a:cs typeface="B Mitra" pitchFamily="2" charset="-78"/>
              </a:rPr>
              <a:t>فرهنگ سازماني:</a:t>
            </a:r>
            <a:r>
              <a:rPr lang="fa-IR" sz="2400" dirty="0" smtClean="0">
                <a:solidFill>
                  <a:srgbClr val="00B0F0"/>
                </a:solidFill>
                <a:cs typeface="B Mitra" pitchFamily="2" charset="-78"/>
              </a:rPr>
              <a:t> </a:t>
            </a:r>
            <a:r>
              <a:rPr lang="ar-SA" sz="2400" dirty="0" smtClean="0">
                <a:cs typeface="B Mitra" pitchFamily="2" charset="-78"/>
              </a:rPr>
              <a:t>مديريت دانش با فرهنگ سازماني مرتبط است.مهمترين چالش سازمان خلق </a:t>
            </a:r>
            <a:r>
              <a:rPr lang="ar-SA" sz="2400" u="sng" dirty="0" smtClean="0">
                <a:cs typeface="B Mitra" pitchFamily="2" charset="-78"/>
              </a:rPr>
              <a:t>استراتژي</a:t>
            </a:r>
            <a:r>
              <a:rPr lang="ar-SA" sz="2400" dirty="0" smtClean="0">
                <a:cs typeface="B Mitra" pitchFamily="2" charset="-78"/>
              </a:rPr>
              <a:t> هاي مديريت دانشي است كه بر</a:t>
            </a:r>
            <a:r>
              <a:rPr lang="fa-IR" sz="2400" dirty="0" smtClean="0">
                <a:cs typeface="B Mitra" pitchFamily="2" charset="-78"/>
              </a:rPr>
              <a:t>ر</a:t>
            </a:r>
            <a:r>
              <a:rPr lang="ar-SA" sz="2400" dirty="0" smtClean="0">
                <a:cs typeface="B Mitra" pitchFamily="2" charset="-78"/>
              </a:rPr>
              <a:t>وي توسعه سيستمهاي تسهيم دانش تمركز دارد. </a:t>
            </a:r>
            <a:endParaRPr lang="fa-IR" sz="2400" dirty="0" smtClean="0">
              <a:cs typeface="B Mitra" pitchFamily="2" charset="-78"/>
            </a:endParaRPr>
          </a:p>
          <a:p>
            <a:pPr algn="just">
              <a:lnSpc>
                <a:spcPct val="80000"/>
              </a:lnSpc>
            </a:pPr>
            <a:endParaRPr lang="fa-IR" sz="2400" dirty="0" smtClean="0">
              <a:cs typeface="B Mitra" pitchFamily="2" charset="-78"/>
            </a:endParaRPr>
          </a:p>
          <a:p>
            <a:pPr algn="just">
              <a:lnSpc>
                <a:spcPct val="80000"/>
              </a:lnSpc>
            </a:pPr>
            <a:r>
              <a:rPr lang="ar-SA" sz="2400" b="1" u="sng" dirty="0" smtClean="0">
                <a:solidFill>
                  <a:srgbClr val="00B0F0"/>
                </a:solidFill>
                <a:cs typeface="B Mitra" pitchFamily="2" charset="-78"/>
              </a:rPr>
              <a:t>سيستمها:</a:t>
            </a:r>
            <a:r>
              <a:rPr lang="ar-SA" sz="2400" dirty="0" smtClean="0">
                <a:solidFill>
                  <a:srgbClr val="00B0F0"/>
                </a:solidFill>
                <a:cs typeface="B Mitra" pitchFamily="2" charset="-78"/>
              </a:rPr>
              <a:t> </a:t>
            </a:r>
            <a:r>
              <a:rPr lang="fa-IR" sz="2400" dirty="0" smtClean="0">
                <a:cs typeface="B Mitra" pitchFamily="2" charset="-78"/>
              </a:rPr>
              <a:t>از آنجائ</a:t>
            </a:r>
            <a:r>
              <a:rPr lang="ar-SA" sz="2400" dirty="0" smtClean="0">
                <a:cs typeface="B Mitra" pitchFamily="2" charset="-78"/>
              </a:rPr>
              <a:t>ي</a:t>
            </a:r>
            <a:r>
              <a:rPr lang="fa-IR" sz="2400" dirty="0" smtClean="0">
                <a:cs typeface="B Mitra" pitchFamily="2" charset="-78"/>
              </a:rPr>
              <a:t>که</a:t>
            </a:r>
            <a:r>
              <a:rPr lang="ar-SA" sz="2400" dirty="0" smtClean="0">
                <a:cs typeface="B Mitra" pitchFamily="2" charset="-78"/>
              </a:rPr>
              <a:t> دانش يک منبع کليدي براي توسعه شرکت هاي کوچک و متوسط است ،لازم است که سيستمهاي مورد نياز کاربر در سطوح مختلف مديريت را برآورده کند</a:t>
            </a:r>
            <a:r>
              <a:rPr lang="fa-IR" sz="2400" dirty="0" smtClean="0">
                <a:cs typeface="B Mitra" pitchFamily="2" charset="-78"/>
              </a:rPr>
              <a:t>.</a:t>
            </a:r>
            <a:endParaRPr lang="en-US" sz="2400" dirty="0" smtClean="0">
              <a:cs typeface="B Mitra" pitchFamily="2" charset="-78"/>
            </a:endParaRPr>
          </a:p>
        </p:txBody>
      </p:sp>
      <p:sp>
        <p:nvSpPr>
          <p:cNvPr id="39939" name="Rectangle 2"/>
          <p:cNvSpPr>
            <a:spLocks noGrp="1" noChangeArrowheads="1"/>
          </p:cNvSpPr>
          <p:nvPr>
            <p:ph type="title"/>
          </p:nvPr>
        </p:nvSpPr>
        <p:spPr>
          <a:xfrm>
            <a:off x="642910" y="357166"/>
            <a:ext cx="7772400" cy="1143000"/>
          </a:xfrm>
        </p:spPr>
        <p:txBody>
          <a:bodyPr/>
          <a:lstStyle/>
          <a:p>
            <a:r>
              <a:rPr lang="fa-IR" sz="3600" b="1" dirty="0" smtClean="0">
                <a:cs typeface="B Mitra" pitchFamily="2" charset="-78"/>
              </a:rPr>
              <a:t>تاث</a:t>
            </a:r>
            <a:r>
              <a:rPr lang="ar-SA" sz="3600" b="1" dirty="0" smtClean="0">
                <a:cs typeface="B Mitra" pitchFamily="2" charset="-78"/>
              </a:rPr>
              <a:t>ي</a:t>
            </a:r>
            <a:r>
              <a:rPr lang="fa-IR" sz="3600" b="1" dirty="0" smtClean="0">
                <a:cs typeface="B Mitra" pitchFamily="2" charset="-78"/>
              </a:rPr>
              <a:t>ر مد</a:t>
            </a:r>
            <a:r>
              <a:rPr lang="ar-SA" sz="3600" b="1" dirty="0" smtClean="0">
                <a:cs typeface="B Mitra" pitchFamily="2" charset="-78"/>
              </a:rPr>
              <a:t>ي</a:t>
            </a:r>
            <a:r>
              <a:rPr lang="fa-IR" sz="3600" b="1" dirty="0" smtClean="0">
                <a:cs typeface="B Mitra" pitchFamily="2" charset="-78"/>
              </a:rPr>
              <a:t>ر</a:t>
            </a:r>
            <a:r>
              <a:rPr lang="ar-SA" sz="3600" b="1" dirty="0" smtClean="0">
                <a:cs typeface="B Mitra" pitchFamily="2" charset="-78"/>
              </a:rPr>
              <a:t>ي</a:t>
            </a:r>
            <a:r>
              <a:rPr lang="fa-IR" sz="3600" b="1" dirty="0" smtClean="0">
                <a:cs typeface="B Mitra" pitchFamily="2" charset="-78"/>
              </a:rPr>
              <a:t>ت دانش بر حوزه ها</a:t>
            </a:r>
            <a:r>
              <a:rPr lang="ar-SA" sz="3600" b="1" dirty="0" smtClean="0">
                <a:cs typeface="B Mitra" pitchFamily="2" charset="-78"/>
              </a:rPr>
              <a:t>ي</a:t>
            </a:r>
            <a:r>
              <a:rPr lang="fa-IR" sz="3600" b="1" dirty="0" smtClean="0">
                <a:cs typeface="B Mitra" pitchFamily="2" charset="-78"/>
              </a:rPr>
              <a:t> کل</a:t>
            </a:r>
            <a:r>
              <a:rPr lang="ar-SA" sz="3600" b="1" dirty="0" smtClean="0">
                <a:cs typeface="B Mitra" pitchFamily="2" charset="-78"/>
              </a:rPr>
              <a:t>ي</a:t>
            </a:r>
            <a:r>
              <a:rPr lang="fa-IR" sz="3600" b="1" dirty="0" smtClean="0">
                <a:cs typeface="B Mitra" pitchFamily="2" charset="-78"/>
              </a:rPr>
              <a:t>د</a:t>
            </a:r>
            <a:r>
              <a:rPr lang="ar-SA" sz="3600" b="1" dirty="0" smtClean="0">
                <a:cs typeface="B Mitra" pitchFamily="2" charset="-78"/>
              </a:rPr>
              <a:t>ي</a:t>
            </a:r>
            <a:r>
              <a:rPr lang="fa-IR" sz="3600" b="1" dirty="0" smtClean="0">
                <a:cs typeface="B Mitra" pitchFamily="2" charset="-78"/>
              </a:rPr>
              <a:t> سازمان</a:t>
            </a:r>
            <a:endParaRPr lang="en-US" sz="3600" b="1" dirty="0" smtClean="0">
              <a:cs typeface="B Mitra" pitchFamily="2" charset="-78"/>
            </a:endParaRPr>
          </a:p>
        </p:txBody>
      </p:sp>
    </p:spTree>
    <p:extLst>
      <p:ext uri="{BB962C8B-B14F-4D97-AF65-F5344CB8AC3E}">
        <p14:creationId xmlns:p14="http://schemas.microsoft.com/office/powerpoint/2010/main" xmlns="" val="111357710"/>
      </p:ext>
    </p:extLst>
  </p:cSld>
  <p:clrMapOvr>
    <a:masterClrMapping/>
  </p:clrMapOvr>
  <p:transition spd="slow">
    <p:fade thruBlk="1"/>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p:txBody>
          <a:bodyPr rtlCol="0">
            <a:normAutofit fontScale="92500" lnSpcReduction="20000"/>
          </a:bodyPr>
          <a:lstStyle/>
          <a:p>
            <a:pPr algn="just" fontAlgn="auto">
              <a:lnSpc>
                <a:spcPct val="80000"/>
              </a:lnSpc>
              <a:spcAft>
                <a:spcPts val="0"/>
              </a:spcAft>
              <a:defRPr/>
            </a:pPr>
            <a:r>
              <a:rPr lang="ar-SA" sz="2600" b="1" u="sng" dirty="0">
                <a:solidFill>
                  <a:srgbClr val="00B0F0"/>
                </a:solidFill>
                <a:cs typeface="B Mitra" pitchFamily="2" charset="-78"/>
              </a:rPr>
              <a:t>تكنولوژي :</a:t>
            </a:r>
            <a:r>
              <a:rPr lang="ar-SA" sz="2600" b="1" dirty="0">
                <a:solidFill>
                  <a:srgbClr val="00B0F0"/>
                </a:solidFill>
                <a:cs typeface="B Mitra" pitchFamily="2" charset="-78"/>
              </a:rPr>
              <a:t> </a:t>
            </a:r>
            <a:r>
              <a:rPr lang="ar-SA" sz="2600" dirty="0">
                <a:cs typeface="B Mitra" pitchFamily="2" charset="-78"/>
              </a:rPr>
              <a:t>سازمان ها نياز</a:t>
            </a:r>
            <a:r>
              <a:rPr lang="fa-IR" sz="2600" dirty="0">
                <a:cs typeface="B Mitra" pitchFamily="2" charset="-78"/>
              </a:rPr>
              <a:t>مند</a:t>
            </a:r>
            <a:r>
              <a:rPr lang="ar-SA" sz="2600" dirty="0">
                <a:cs typeface="B Mitra" pitchFamily="2" charset="-78"/>
              </a:rPr>
              <a:t> درك چگونگي بهبود فناوري اطلاعات خود ، به روشي كه دانش به آساني شناسائي </a:t>
            </a:r>
            <a:r>
              <a:rPr lang="fa-IR" sz="2600" dirty="0">
                <a:cs typeface="B Mitra" pitchFamily="2" charset="-78"/>
              </a:rPr>
              <a:t>شده</a:t>
            </a:r>
            <a:r>
              <a:rPr lang="ar-SA" sz="2600" dirty="0">
                <a:cs typeface="B Mitra" pitchFamily="2" charset="-78"/>
              </a:rPr>
              <a:t> (فناوري اطلاعات </a:t>
            </a:r>
            <a:r>
              <a:rPr lang="fa-IR" sz="2600" dirty="0">
                <a:cs typeface="B Mitra" pitchFamily="2" charset="-78"/>
              </a:rPr>
              <a:t> </a:t>
            </a:r>
            <a:r>
              <a:rPr lang="ar-SA" sz="2600" dirty="0">
                <a:cs typeface="B Mitra" pitchFamily="2" charset="-78"/>
              </a:rPr>
              <a:t>به عنوان ابزار جستجو ) ، تخصيص داده شده و براي توليد دانش جديد تركيب شوند ، </a:t>
            </a:r>
            <a:r>
              <a:rPr lang="fa-IR" sz="2600" dirty="0">
                <a:cs typeface="B Mitra" pitchFamily="2" charset="-78"/>
              </a:rPr>
              <a:t>هستند</a:t>
            </a:r>
            <a:r>
              <a:rPr lang="ar-SA" sz="2600" dirty="0">
                <a:cs typeface="B Mitra" pitchFamily="2" charset="-78"/>
              </a:rPr>
              <a:t> . </a:t>
            </a:r>
            <a:r>
              <a:rPr lang="fa-IR" sz="2600" dirty="0">
                <a:cs typeface="B Mitra" pitchFamily="2" charset="-78"/>
              </a:rPr>
              <a:t> </a:t>
            </a:r>
          </a:p>
          <a:p>
            <a:pPr algn="just" fontAlgn="auto">
              <a:lnSpc>
                <a:spcPct val="80000"/>
              </a:lnSpc>
              <a:spcAft>
                <a:spcPts val="0"/>
              </a:spcAft>
              <a:defRPr/>
            </a:pPr>
            <a:endParaRPr lang="fa-IR" sz="2600" dirty="0">
              <a:cs typeface="B Mitra" pitchFamily="2" charset="-78"/>
            </a:endParaRPr>
          </a:p>
          <a:p>
            <a:pPr algn="just" fontAlgn="auto">
              <a:lnSpc>
                <a:spcPct val="80000"/>
              </a:lnSpc>
              <a:spcAft>
                <a:spcPts val="0"/>
              </a:spcAft>
              <a:defRPr/>
            </a:pPr>
            <a:r>
              <a:rPr lang="ar-SA" sz="2600" b="1" u="sng" dirty="0">
                <a:solidFill>
                  <a:srgbClr val="00B0F0"/>
                </a:solidFill>
                <a:cs typeface="B Mitra" pitchFamily="2" charset="-78"/>
              </a:rPr>
              <a:t>افراد :</a:t>
            </a:r>
            <a:r>
              <a:rPr lang="ar-SA" sz="2600" b="1" dirty="0">
                <a:solidFill>
                  <a:srgbClr val="00B0F0"/>
                </a:solidFill>
                <a:cs typeface="B Mitra" pitchFamily="2" charset="-78"/>
              </a:rPr>
              <a:t> </a:t>
            </a:r>
            <a:r>
              <a:rPr lang="ar-SA" sz="2600" dirty="0">
                <a:cs typeface="B Mitra" pitchFamily="2" charset="-78"/>
              </a:rPr>
              <a:t>سازمان ها نياز به آمورش جديد ، انتخاب و استخدام نيروهاي تازه دارند . سياست هاي نيروهاي انساني</a:t>
            </a:r>
            <a:r>
              <a:rPr lang="fa-IR" sz="2600" dirty="0">
                <a:cs typeface="B Mitra" pitchFamily="2" charset="-78"/>
              </a:rPr>
              <a:t> </a:t>
            </a:r>
            <a:r>
              <a:rPr lang="ar-SA" sz="2600" dirty="0">
                <a:cs typeface="B Mitra" pitchFamily="2" charset="-78"/>
              </a:rPr>
              <a:t>بايد بر مبناي آموزش درازمدت آنها باشد و سازمان ها بايد به فکر جذابيت شغل و محيط كار باشند . در اين تلاش ، سازمان نياز به يافتن تركيبي متناسب ميان عناصر فرايند خلق دانش دارد . </a:t>
            </a:r>
            <a:endParaRPr lang="fa-IR" sz="2600" dirty="0">
              <a:cs typeface="B Mitra" pitchFamily="2" charset="-78"/>
            </a:endParaRPr>
          </a:p>
          <a:p>
            <a:pPr algn="just" fontAlgn="auto">
              <a:lnSpc>
                <a:spcPct val="80000"/>
              </a:lnSpc>
              <a:spcAft>
                <a:spcPts val="0"/>
              </a:spcAft>
              <a:defRPr/>
            </a:pPr>
            <a:endParaRPr lang="fa-IR" sz="2600" dirty="0">
              <a:cs typeface="B Mitra" pitchFamily="2" charset="-78"/>
            </a:endParaRPr>
          </a:p>
          <a:p>
            <a:pPr algn="just" fontAlgn="auto">
              <a:lnSpc>
                <a:spcPct val="80000"/>
              </a:lnSpc>
              <a:spcAft>
                <a:spcPts val="0"/>
              </a:spcAft>
              <a:buClr>
                <a:schemeClr val="tx1"/>
              </a:buClr>
              <a:defRPr/>
            </a:pPr>
            <a:r>
              <a:rPr lang="ar-SA" sz="2600" b="1" u="sng" dirty="0">
                <a:solidFill>
                  <a:srgbClr val="00B0F0"/>
                </a:solidFill>
                <a:cs typeface="B Mitra" pitchFamily="2" charset="-78"/>
              </a:rPr>
              <a:t>عوامل درون سازماني </a:t>
            </a:r>
            <a:r>
              <a:rPr lang="ar-SA" sz="2600" u="sng" dirty="0">
                <a:solidFill>
                  <a:srgbClr val="00B0F0"/>
                </a:solidFill>
                <a:cs typeface="B Mitra" pitchFamily="2" charset="-78"/>
              </a:rPr>
              <a:t>:</a:t>
            </a:r>
            <a:r>
              <a:rPr lang="ar-SA" sz="2600" dirty="0">
                <a:solidFill>
                  <a:srgbClr val="00B0F0"/>
                </a:solidFill>
                <a:cs typeface="B Mitra" pitchFamily="2" charset="-78"/>
              </a:rPr>
              <a:t> </a:t>
            </a:r>
            <a:r>
              <a:rPr lang="ar-SA" sz="2600" dirty="0">
                <a:cs typeface="B Mitra" pitchFamily="2" charset="-78"/>
              </a:rPr>
              <a:t>اگر بخواهيم شغل ها پشتيبان قابليت هاي نواوري سازمان باشند ، بايدب</a:t>
            </a:r>
            <a:r>
              <a:rPr lang="fa-IR" sz="2600" dirty="0">
                <a:cs typeface="B Mitra" pitchFamily="2" charset="-78"/>
              </a:rPr>
              <a:t>ه </a:t>
            </a:r>
            <a:r>
              <a:rPr lang="ar-SA" sz="2600" dirty="0">
                <a:cs typeface="B Mitra" pitchFamily="2" charset="-78"/>
              </a:rPr>
              <a:t>گونه اي طراحي شوند كه روح رقابت و شايسته سالاري در آنها وجود داشته باشد </a:t>
            </a:r>
            <a:r>
              <a:rPr lang="ar-SA" sz="2600" dirty="0" smtClean="0">
                <a:cs typeface="B Mitra" pitchFamily="2" charset="-78"/>
              </a:rPr>
              <a:t>.</a:t>
            </a:r>
            <a:endParaRPr lang="en-GB" sz="2600" dirty="0" smtClean="0">
              <a:cs typeface="B Mitra" pitchFamily="2" charset="-78"/>
            </a:endParaRPr>
          </a:p>
          <a:p>
            <a:pPr algn="just" fontAlgn="auto">
              <a:lnSpc>
                <a:spcPct val="80000"/>
              </a:lnSpc>
              <a:spcAft>
                <a:spcPts val="0"/>
              </a:spcAft>
              <a:buClr>
                <a:schemeClr val="tx1"/>
              </a:buClr>
              <a:buNone/>
              <a:defRPr/>
            </a:pPr>
            <a:endParaRPr lang="fa-IR" sz="2600" b="1" dirty="0">
              <a:solidFill>
                <a:srgbClr val="00B0F0"/>
              </a:solidFill>
              <a:cs typeface="B Mitra" pitchFamily="2" charset="-78"/>
            </a:endParaRPr>
          </a:p>
          <a:p>
            <a:pPr algn="just" fontAlgn="auto">
              <a:lnSpc>
                <a:spcPct val="80000"/>
              </a:lnSpc>
              <a:spcAft>
                <a:spcPts val="0"/>
              </a:spcAft>
              <a:buClr>
                <a:schemeClr val="tx1"/>
              </a:buClr>
              <a:defRPr/>
            </a:pPr>
            <a:r>
              <a:rPr lang="fa-IR" sz="2600" b="1" dirty="0">
                <a:solidFill>
                  <a:srgbClr val="00B0F0"/>
                </a:solidFill>
                <a:cs typeface="B Mitra" pitchFamily="2" charset="-78"/>
              </a:rPr>
              <a:t> </a:t>
            </a:r>
            <a:r>
              <a:rPr lang="ar-SA" sz="2600" b="1" u="sng" dirty="0">
                <a:solidFill>
                  <a:srgbClr val="00B0F0"/>
                </a:solidFill>
                <a:cs typeface="B Mitra" pitchFamily="2" charset="-78"/>
              </a:rPr>
              <a:t>عوامل خارج سازماني :</a:t>
            </a:r>
            <a:r>
              <a:rPr lang="ar-SA" sz="2600" b="1" dirty="0">
                <a:cs typeface="B Mitra" pitchFamily="2" charset="-78"/>
              </a:rPr>
              <a:t> </a:t>
            </a:r>
            <a:r>
              <a:rPr lang="ar-SA" sz="2600" dirty="0">
                <a:cs typeface="B Mitra" pitchFamily="2" charset="-78"/>
              </a:rPr>
              <a:t>ارتباط با مشتريان و تأمين كنندگان يك سازمان لازم است . سازمانها بايد براي دست يابي به نيازهاي مشتريان و تأمين كنندگان</a:t>
            </a:r>
            <a:r>
              <a:rPr lang="fa-IR" sz="2600" dirty="0">
                <a:cs typeface="B Mitra" pitchFamily="2" charset="-78"/>
              </a:rPr>
              <a:t>  </a:t>
            </a:r>
            <a:r>
              <a:rPr lang="ar-SA" sz="2600" dirty="0">
                <a:cs typeface="B Mitra" pitchFamily="2" charset="-78"/>
              </a:rPr>
              <a:t>با فكر باز عمل کنند. اين مشكلات و نيازها اساس توليدات و خدمات جديد است </a:t>
            </a:r>
            <a:r>
              <a:rPr lang="ar-SA" sz="2000" dirty="0">
                <a:cs typeface="B Mitra" pitchFamily="2" charset="-78"/>
              </a:rPr>
              <a:t>. </a:t>
            </a:r>
            <a:endParaRPr lang="en-US" sz="2000" dirty="0">
              <a:cs typeface="B Mitra" pitchFamily="2" charset="-78"/>
            </a:endParaRPr>
          </a:p>
        </p:txBody>
      </p:sp>
      <p:sp>
        <p:nvSpPr>
          <p:cNvPr id="25602" name="Rectangle 2"/>
          <p:cNvSpPr>
            <a:spLocks noGrp="1" noChangeArrowheads="1"/>
          </p:cNvSpPr>
          <p:nvPr>
            <p:ph type="title"/>
          </p:nvPr>
        </p:nvSpPr>
        <p:spPr>
          <a:xfrm>
            <a:off x="714348" y="428604"/>
            <a:ext cx="7772400" cy="1143000"/>
          </a:xfrm>
        </p:spPr>
        <p:txBody>
          <a:bodyPr rtlCol="0">
            <a:normAutofit fontScale="90000"/>
          </a:bodyPr>
          <a:lstStyle/>
          <a:p>
            <a:pPr fontAlgn="auto">
              <a:spcAft>
                <a:spcPts val="0"/>
              </a:spcAft>
              <a:defRPr/>
            </a:pPr>
            <a:r>
              <a:rPr lang="fa-IR" b="1" dirty="0">
                <a:cs typeface="B Mitra" pitchFamily="2" charset="-78"/>
              </a:rPr>
              <a:t>تاثير مديريت دانش بر حوزه ها</a:t>
            </a:r>
            <a:r>
              <a:rPr lang="ar-SA" b="1" dirty="0">
                <a:cs typeface="B Mitra" pitchFamily="2" charset="-78"/>
              </a:rPr>
              <a:t>ي</a:t>
            </a:r>
            <a:r>
              <a:rPr lang="fa-IR" b="1" dirty="0">
                <a:cs typeface="B Mitra" pitchFamily="2" charset="-78"/>
              </a:rPr>
              <a:t> کليد</a:t>
            </a:r>
            <a:r>
              <a:rPr lang="ar-SA" b="1" dirty="0">
                <a:cs typeface="B Mitra" pitchFamily="2" charset="-78"/>
              </a:rPr>
              <a:t>ي</a:t>
            </a:r>
            <a:r>
              <a:rPr lang="fa-IR" b="1" dirty="0">
                <a:cs typeface="B Mitra" pitchFamily="2" charset="-78"/>
              </a:rPr>
              <a:t> سازمان</a:t>
            </a:r>
            <a:endParaRPr lang="en-US" b="1" dirty="0">
              <a:cs typeface="B Mitra" pitchFamily="2" charset="-78"/>
            </a:endParaRPr>
          </a:p>
        </p:txBody>
      </p:sp>
    </p:spTree>
    <p:extLst>
      <p:ext uri="{BB962C8B-B14F-4D97-AF65-F5344CB8AC3E}">
        <p14:creationId xmlns:p14="http://schemas.microsoft.com/office/powerpoint/2010/main" xmlns="" val="3741463894"/>
      </p:ext>
    </p:extLst>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457200"/>
            <a:ext cx="8686800" cy="838200"/>
          </a:xfrm>
        </p:spPr>
        <p:txBody>
          <a:bodyPr/>
          <a:lstStyle/>
          <a:p>
            <a:r>
              <a:rPr lang="fa-IR" sz="4800" b="1" dirty="0" smtClean="0">
                <a:latin typeface="Times New Roman" pitchFamily="26" charset="0"/>
                <a:cs typeface="B Mitra" pitchFamily="2" charset="-78"/>
              </a:rPr>
              <a:t>ویژگی های دانش</a:t>
            </a:r>
            <a:endParaRPr lang="en-US" sz="2400" b="1" dirty="0" smtClean="0">
              <a:solidFill>
                <a:schemeClr val="tx1"/>
              </a:solidFill>
              <a:latin typeface="Times New Roman" pitchFamily="26" charset="0"/>
              <a:ea typeface="Times New Roman (Arabic)" pitchFamily="26" charset="0"/>
              <a:cs typeface="B Mitra" pitchFamily="2" charset="-78"/>
            </a:endParaRPr>
          </a:p>
        </p:txBody>
      </p:sp>
      <p:sp>
        <p:nvSpPr>
          <p:cNvPr id="5" name="Content Placeholder 2"/>
          <p:cNvSpPr>
            <a:spLocks noGrp="1"/>
          </p:cNvSpPr>
          <p:nvPr>
            <p:ph idx="1"/>
          </p:nvPr>
        </p:nvSpPr>
        <p:spPr>
          <a:xfrm>
            <a:off x="304800" y="1905000"/>
            <a:ext cx="8686800" cy="4525963"/>
          </a:xfrm>
        </p:spPr>
        <p:txBody>
          <a:bodyPr/>
          <a:lstStyle/>
          <a:p>
            <a:pPr algn="r" rtl="1"/>
            <a:r>
              <a:rPr lang="fa-IR" dirty="0" smtClean="0">
                <a:cs typeface="B Nazanin" pitchFamily="2" charset="-78"/>
              </a:rPr>
              <a:t>دانش مختص انسان است </a:t>
            </a:r>
          </a:p>
          <a:p>
            <a:pPr algn="r" rtl="1"/>
            <a:r>
              <a:rPr lang="fa-IR" dirty="0" smtClean="0">
                <a:cs typeface="B Nazanin" pitchFamily="2" charset="-78"/>
              </a:rPr>
              <a:t>حاصل تفکر است </a:t>
            </a:r>
          </a:p>
          <a:p>
            <a:pPr algn="r" rtl="1"/>
            <a:r>
              <a:rPr lang="fa-IR" dirty="0" smtClean="0">
                <a:cs typeface="B Nazanin" pitchFamily="2" charset="-78"/>
              </a:rPr>
              <a:t>خاستگاه و محل بکار گیری دانش در ذهن انسان است </a:t>
            </a:r>
          </a:p>
          <a:p>
            <a:pPr algn="r" rtl="1"/>
            <a:r>
              <a:rPr lang="fa-IR" dirty="0" smtClean="0">
                <a:cs typeface="B Nazanin" pitchFamily="2" charset="-78"/>
              </a:rPr>
              <a:t>دانش با همکاری و مشارکت انسان ها در یک گروهی می تواند تولید شود </a:t>
            </a:r>
          </a:p>
          <a:p>
            <a:pPr algn="r" rtl="1"/>
            <a:r>
              <a:rPr lang="fa-IR" dirty="0" smtClean="0">
                <a:cs typeface="B Nazanin" pitchFamily="2" charset="-78"/>
              </a:rPr>
              <a:t>کاربردی و مورد استفاده در تصمیمات است </a:t>
            </a:r>
            <a:endParaRPr lang="en-US" dirty="0" smtClean="0">
              <a:cs typeface="B Nazanin" pitchFamily="2" charset="-78"/>
            </a:endParaRPr>
          </a:p>
        </p:txBody>
      </p:sp>
    </p:spTree>
  </p:cSld>
  <p:clrMapOvr>
    <a:masterClrMapping/>
  </p:clrMapOvr>
  <p:transition>
    <p:dissolv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714348" y="1643050"/>
            <a:ext cx="7843838" cy="4857784"/>
          </a:xfrm>
        </p:spPr>
        <p:txBody>
          <a:bodyPr rtlCol="0">
            <a:normAutofit fontScale="32500" lnSpcReduction="20000"/>
          </a:bodyPr>
          <a:lstStyle/>
          <a:p>
            <a:pPr algn="just" fontAlgn="auto">
              <a:lnSpc>
                <a:spcPct val="80000"/>
              </a:lnSpc>
              <a:spcAft>
                <a:spcPts val="0"/>
              </a:spcAft>
              <a:buClr>
                <a:schemeClr val="tx1"/>
              </a:buClr>
              <a:defRPr/>
            </a:pPr>
            <a:r>
              <a:rPr lang="ar-SA" sz="7400" dirty="0">
                <a:cs typeface="B Mitra" pitchFamily="2" charset="-78"/>
              </a:rPr>
              <a:t>در اقتصاد دانش بنيان و عصر سرعت تغييرات در حوزه هايي چون فناوري، دانش، روشها و شبكه اي شدن</a:t>
            </a:r>
            <a:r>
              <a:rPr lang="fa-IR" sz="7400" dirty="0">
                <a:cs typeface="B Mitra" pitchFamily="2" charset="-78"/>
              </a:rPr>
              <a:t> </a:t>
            </a:r>
            <a:r>
              <a:rPr lang="ar-SA" sz="7400" dirty="0">
                <a:cs typeface="B Mitra" pitchFamily="2" charset="-78"/>
              </a:rPr>
              <a:t>بازارها و همينطور شبكه اي شدن سازمانهاي كارآفريني كه در اصطلاح فارسي آنرا " </a:t>
            </a:r>
            <a:r>
              <a:rPr lang="fa-IR" sz="7400" dirty="0">
                <a:cs typeface="B Mitra" pitchFamily="2" charset="-78"/>
              </a:rPr>
              <a:t>خوشه ها</a:t>
            </a:r>
            <a:r>
              <a:rPr lang="ar-SA" sz="7400" dirty="0">
                <a:cs typeface="B Mitra" pitchFamily="2" charset="-78"/>
              </a:rPr>
              <a:t>ي توليدارزش</a:t>
            </a:r>
            <a:r>
              <a:rPr lang="fa-IR" sz="7400" dirty="0">
                <a:cs typeface="B Mitra" pitchFamily="2" charset="-78"/>
              </a:rPr>
              <a:t> </a:t>
            </a:r>
            <a:r>
              <a:rPr lang="ar-SA" sz="7400" dirty="0">
                <a:cs typeface="B Mitra" pitchFamily="2" charset="-78"/>
              </a:rPr>
              <a:t>ناب</a:t>
            </a:r>
            <a:r>
              <a:rPr lang="fa-IR" sz="7400" dirty="0">
                <a:cs typeface="B Mitra" pitchFamily="2" charset="-78"/>
              </a:rPr>
              <a:t> </a:t>
            </a:r>
            <a:r>
              <a:rPr lang="ar-SA" sz="7400" dirty="0">
                <a:cs typeface="B Mitra" pitchFamily="2" charset="-78"/>
              </a:rPr>
              <a:t>" ( </a:t>
            </a:r>
            <a:r>
              <a:rPr lang="en-US" sz="7400" dirty="0">
                <a:solidFill>
                  <a:srgbClr val="FF0000"/>
                </a:solidFill>
                <a:cs typeface="B Mitra" pitchFamily="2" charset="-78"/>
              </a:rPr>
              <a:t>Lean value clusters</a:t>
            </a:r>
            <a:r>
              <a:rPr lang="ar-SA" sz="7400" dirty="0">
                <a:solidFill>
                  <a:srgbClr val="FF0000"/>
                </a:solidFill>
                <a:cs typeface="B Mitra" pitchFamily="2" charset="-78"/>
              </a:rPr>
              <a:t> </a:t>
            </a:r>
            <a:r>
              <a:rPr lang="ar-SA" sz="7400" dirty="0">
                <a:cs typeface="B Mitra" pitchFamily="2" charset="-78"/>
              </a:rPr>
              <a:t>) مي</a:t>
            </a:r>
            <a:r>
              <a:rPr lang="fa-IR" sz="7400" dirty="0">
                <a:cs typeface="B Mitra" pitchFamily="2" charset="-78"/>
              </a:rPr>
              <a:t> </a:t>
            </a:r>
            <a:r>
              <a:rPr lang="ar-SA" sz="7400" dirty="0">
                <a:cs typeface="B Mitra" pitchFamily="2" charset="-78"/>
              </a:rPr>
              <a:t>نامند، تنها راه نجات سازمانهاي كارآفريني</a:t>
            </a:r>
            <a:r>
              <a:rPr lang="fa-IR" sz="7400" dirty="0">
                <a:cs typeface="B Mitra" pitchFamily="2" charset="-78"/>
              </a:rPr>
              <a:t> </a:t>
            </a:r>
            <a:r>
              <a:rPr lang="ar-SA" sz="7400" dirty="0">
                <a:cs typeface="B Mitra" pitchFamily="2" charset="-78"/>
              </a:rPr>
              <a:t>انعطاف پذيري آن نه تنها در مشاهده تغييرات بلكه استفاده كننده ازتغييرات به منظور ايجاد تعا</a:t>
            </a:r>
            <a:r>
              <a:rPr lang="fa-IR" sz="7400" dirty="0">
                <a:cs typeface="B Mitra" pitchFamily="2" charset="-78"/>
              </a:rPr>
              <a:t>م</a:t>
            </a:r>
            <a:r>
              <a:rPr lang="ar-SA" sz="7400" dirty="0">
                <a:cs typeface="B Mitra" pitchFamily="2" charset="-78"/>
              </a:rPr>
              <a:t>ل با تغييرات در چهار حوزه دانش و فناوري، بازارهاي جديد و بكر</a:t>
            </a:r>
            <a:r>
              <a:rPr lang="fa-IR" sz="7400" dirty="0">
                <a:cs typeface="B Mitra" pitchFamily="2" charset="-78"/>
              </a:rPr>
              <a:t> ر</a:t>
            </a:r>
            <a:r>
              <a:rPr lang="ar-SA" sz="7400" dirty="0">
                <a:cs typeface="B Mitra" pitchFamily="2" charset="-78"/>
              </a:rPr>
              <a:t>وشها و فرآيندهاي نوين و وضعيت رقابت و رقباء مي باشد. </a:t>
            </a:r>
            <a:endParaRPr lang="fa-IR" sz="7400" dirty="0">
              <a:cs typeface="B Mitra" pitchFamily="2" charset="-78"/>
            </a:endParaRPr>
          </a:p>
          <a:p>
            <a:pPr algn="just" fontAlgn="auto">
              <a:lnSpc>
                <a:spcPct val="80000"/>
              </a:lnSpc>
              <a:spcAft>
                <a:spcPts val="0"/>
              </a:spcAft>
              <a:buClr>
                <a:schemeClr val="tx1"/>
              </a:buClr>
              <a:defRPr/>
            </a:pPr>
            <a:endParaRPr lang="fa-IR" sz="7400" dirty="0">
              <a:cs typeface="B Mitra" pitchFamily="2" charset="-78"/>
            </a:endParaRPr>
          </a:p>
          <a:p>
            <a:pPr algn="just" fontAlgn="auto">
              <a:lnSpc>
                <a:spcPct val="80000"/>
              </a:lnSpc>
              <a:spcAft>
                <a:spcPts val="0"/>
              </a:spcAft>
              <a:buClr>
                <a:schemeClr val="tx1"/>
              </a:buClr>
              <a:defRPr/>
            </a:pPr>
            <a:r>
              <a:rPr lang="ar-SA" sz="7400" dirty="0">
                <a:cs typeface="B Mitra" pitchFamily="2" charset="-78"/>
              </a:rPr>
              <a:t>در مرحله اول بلوغ در سازمانها بنوعي يك سير رشد طبيعي وجود دارد كه با توجه به تغييرات در حوزه هاي كه طبيعتاً خارج از حيطه قدرت كارآفرينان مي باشد، نتيجتاً سازمان را وادار به ايجاد تغييرات اساسي در پايه ريزي اساسي و كاملاً متفاوت بارشد درمرحله اول سازماني مي نمايد</a:t>
            </a:r>
            <a:r>
              <a:rPr lang="fa-IR" sz="7400" dirty="0">
                <a:cs typeface="B Mitra" pitchFamily="2" charset="-78"/>
              </a:rPr>
              <a:t>.</a:t>
            </a:r>
          </a:p>
          <a:p>
            <a:pPr algn="just" fontAlgn="auto">
              <a:lnSpc>
                <a:spcPct val="80000"/>
              </a:lnSpc>
              <a:spcAft>
                <a:spcPts val="0"/>
              </a:spcAft>
              <a:buClr>
                <a:schemeClr val="tx1"/>
              </a:buClr>
              <a:defRPr/>
            </a:pPr>
            <a:endParaRPr lang="fa-IR" sz="7400" dirty="0">
              <a:cs typeface="B Mitra" pitchFamily="2" charset="-78"/>
            </a:endParaRPr>
          </a:p>
          <a:p>
            <a:pPr algn="just" fontAlgn="auto">
              <a:lnSpc>
                <a:spcPct val="80000"/>
              </a:lnSpc>
              <a:spcAft>
                <a:spcPts val="0"/>
              </a:spcAft>
              <a:buClr>
                <a:schemeClr val="tx1"/>
              </a:buClr>
              <a:defRPr/>
            </a:pPr>
            <a:r>
              <a:rPr lang="ar-SA" sz="7400" dirty="0">
                <a:cs typeface="B Mitra" pitchFamily="2" charset="-78"/>
              </a:rPr>
              <a:t> فاز دوم ( مرحله دوم ) از بلوغ سازمانها را بايد فرآيند تصنعي و مشتمل بر٩دانايي و بكارگيري فناوريهاي پيشرفته و مهمتر از همه بكارگيري قابليتهاي جديدي از كارآفرينان دانست </a:t>
            </a:r>
            <a:r>
              <a:rPr lang="ar-SA" sz="7400" dirty="0" smtClean="0">
                <a:cs typeface="B Mitra" pitchFamily="2" charset="-78"/>
              </a:rPr>
              <a:t>.</a:t>
            </a:r>
            <a:endParaRPr lang="en-GB" sz="7400" dirty="0" smtClean="0">
              <a:cs typeface="B Mitra" pitchFamily="2" charset="-78"/>
            </a:endParaRPr>
          </a:p>
          <a:p>
            <a:pPr algn="just" fontAlgn="auto">
              <a:lnSpc>
                <a:spcPct val="80000"/>
              </a:lnSpc>
              <a:spcAft>
                <a:spcPts val="0"/>
              </a:spcAft>
              <a:buClr>
                <a:schemeClr val="tx1"/>
              </a:buClr>
              <a:defRPr/>
            </a:pPr>
            <a:endParaRPr lang="ar-SA" sz="7400" dirty="0">
              <a:cs typeface="B Mitra" pitchFamily="2" charset="-78"/>
            </a:endParaRPr>
          </a:p>
          <a:p>
            <a:pPr algn="just" fontAlgn="auto">
              <a:lnSpc>
                <a:spcPct val="80000"/>
              </a:lnSpc>
              <a:spcAft>
                <a:spcPts val="0"/>
              </a:spcAft>
              <a:buClr>
                <a:schemeClr val="tx1"/>
              </a:buClr>
              <a:defRPr/>
            </a:pPr>
            <a:r>
              <a:rPr lang="ar-SA" sz="7400" dirty="0">
                <a:solidFill>
                  <a:srgbClr val="FF0000"/>
                </a:solidFill>
                <a:cs typeface="B Mitra" pitchFamily="2" charset="-78"/>
              </a:rPr>
              <a:t>(</a:t>
            </a:r>
            <a:r>
              <a:rPr lang="ar-SA" sz="7400" dirty="0">
                <a:cs typeface="B Mitra" pitchFamily="2" charset="-78"/>
              </a:rPr>
              <a:t> </a:t>
            </a:r>
            <a:r>
              <a:rPr lang="en-US" sz="7400" dirty="0">
                <a:solidFill>
                  <a:srgbClr val="FF0000"/>
                </a:solidFill>
                <a:cs typeface="B Mitra" pitchFamily="2" charset="-78"/>
              </a:rPr>
              <a:t>institutional Growth phase</a:t>
            </a:r>
            <a:r>
              <a:rPr lang="ar-SA" sz="7400" dirty="0">
                <a:solidFill>
                  <a:srgbClr val="FF0000"/>
                </a:solidFill>
                <a:cs typeface="B Mitra" pitchFamily="2" charset="-78"/>
              </a:rPr>
              <a:t> )</a:t>
            </a:r>
            <a:r>
              <a:rPr lang="ar-SA" sz="7400" dirty="0">
                <a:cs typeface="B Mitra" pitchFamily="2" charset="-78"/>
              </a:rPr>
              <a:t> اين مرحله را مرحله رشد بنيادي</a:t>
            </a:r>
            <a:r>
              <a:rPr lang="fa-IR" sz="7400" dirty="0">
                <a:cs typeface="B Mitra" pitchFamily="2" charset="-78"/>
              </a:rPr>
              <a:t> م</a:t>
            </a:r>
            <a:r>
              <a:rPr lang="ar-SA" sz="7400" dirty="0">
                <a:cs typeface="B Mitra" pitchFamily="2" charset="-78"/>
              </a:rPr>
              <a:t>ي</a:t>
            </a:r>
            <a:r>
              <a:rPr lang="fa-IR" sz="7400" dirty="0">
                <a:cs typeface="B Mitra" pitchFamily="2" charset="-78"/>
              </a:rPr>
              <a:t> نامند.</a:t>
            </a:r>
            <a:endParaRPr lang="ar-SA" sz="7400" dirty="0">
              <a:cs typeface="B Mitra" pitchFamily="2" charset="-78"/>
            </a:endParaRPr>
          </a:p>
          <a:p>
            <a:pPr marL="274320" indent="-274320" algn="r" rtl="1" fontAlgn="auto">
              <a:lnSpc>
                <a:spcPct val="80000"/>
              </a:lnSpc>
              <a:spcAft>
                <a:spcPts val="0"/>
              </a:spcAft>
              <a:defRPr/>
            </a:pPr>
            <a:endParaRPr lang="en-US" sz="2200" dirty="0">
              <a:cs typeface="B Mitra" pitchFamily="2" charset="-78"/>
            </a:endParaRPr>
          </a:p>
        </p:txBody>
      </p:sp>
      <p:sp>
        <p:nvSpPr>
          <p:cNvPr id="41987" name="Rectangle 2"/>
          <p:cNvSpPr>
            <a:spLocks noGrp="1" noChangeArrowheads="1"/>
          </p:cNvSpPr>
          <p:nvPr>
            <p:ph type="title"/>
          </p:nvPr>
        </p:nvSpPr>
        <p:spPr>
          <a:xfrm>
            <a:off x="785786" y="214290"/>
            <a:ext cx="7772400" cy="1143000"/>
          </a:xfrm>
        </p:spPr>
        <p:txBody>
          <a:bodyPr/>
          <a:lstStyle/>
          <a:p>
            <a:pPr rtl="1"/>
            <a:r>
              <a:rPr lang="fa-IR" b="1" dirty="0" smtClean="0">
                <a:cs typeface="B Mitra" pitchFamily="2" charset="-78"/>
              </a:rPr>
              <a:t>و</a:t>
            </a:r>
            <a:r>
              <a:rPr lang="ar-SA" b="1" dirty="0" smtClean="0">
                <a:cs typeface="B Mitra" pitchFamily="2" charset="-78"/>
              </a:rPr>
              <a:t>ي</a:t>
            </a:r>
            <a:r>
              <a:rPr lang="fa-IR" b="1" dirty="0" smtClean="0">
                <a:cs typeface="B Mitra" pitchFamily="2" charset="-78"/>
              </a:rPr>
              <a:t>ژگ</a:t>
            </a:r>
            <a:r>
              <a:rPr lang="ar-SA" b="1" dirty="0" smtClean="0">
                <a:cs typeface="B Mitra" pitchFamily="2" charset="-78"/>
              </a:rPr>
              <a:t>ي</a:t>
            </a:r>
            <a:r>
              <a:rPr lang="fa-IR" b="1" dirty="0" smtClean="0">
                <a:cs typeface="B Mitra" pitchFamily="2" charset="-78"/>
              </a:rPr>
              <a:t> سازمانها</a:t>
            </a:r>
            <a:r>
              <a:rPr lang="ar-SA" b="1" dirty="0" smtClean="0">
                <a:cs typeface="B Mitra" pitchFamily="2" charset="-78"/>
              </a:rPr>
              <a:t>ي</a:t>
            </a:r>
            <a:r>
              <a:rPr lang="fa-IR" b="1" dirty="0" smtClean="0">
                <a:cs typeface="B Mitra" pitchFamily="2" charset="-78"/>
              </a:rPr>
              <a:t> دانش بنيان</a:t>
            </a:r>
            <a:endParaRPr lang="en-US" b="1" dirty="0" smtClean="0">
              <a:cs typeface="B Mitra" pitchFamily="2" charset="-78"/>
            </a:endParaRPr>
          </a:p>
        </p:txBody>
      </p:sp>
    </p:spTree>
    <p:extLst>
      <p:ext uri="{BB962C8B-B14F-4D97-AF65-F5344CB8AC3E}">
        <p14:creationId xmlns:p14="http://schemas.microsoft.com/office/powerpoint/2010/main" xmlns="" val="3711237952"/>
      </p:ext>
    </p:extLst>
  </p:cSld>
  <p:clrMapOvr>
    <a:masterClrMapping/>
  </p:clrMapOvr>
  <p:transition spd="slow">
    <p:cut thruBlk="1"/>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p:txBody>
          <a:bodyPr rtlCol="0">
            <a:noAutofit/>
          </a:bodyPr>
          <a:lstStyle/>
          <a:p>
            <a:pPr marL="274320" indent="-274320" algn="just" rtl="1" fontAlgn="auto">
              <a:spcAft>
                <a:spcPts val="0"/>
              </a:spcAft>
              <a:defRPr/>
            </a:pPr>
            <a:r>
              <a:rPr lang="ar-SA" sz="2400" b="1" dirty="0">
                <a:cs typeface="B Mitra" pitchFamily="2" charset="-78"/>
              </a:rPr>
              <a:t>دوباره مهندسي كردن ساختار؛ اولين گام در بكارگيري استراتژي دانايي مدار و ورودسازمانهاي كارآفريني به مرحله دوم رشد</a:t>
            </a:r>
            <a:endParaRPr lang="fa-IR" sz="2400" b="1" dirty="0">
              <a:cs typeface="B Mitra" pitchFamily="2" charset="-78"/>
            </a:endParaRPr>
          </a:p>
          <a:p>
            <a:pPr marL="274320" indent="-274320" algn="just" rtl="1" fontAlgn="auto">
              <a:spcAft>
                <a:spcPts val="0"/>
              </a:spcAft>
              <a:defRPr/>
            </a:pPr>
            <a:endParaRPr lang="ar-SA" sz="2400" dirty="0">
              <a:cs typeface="B Mitra" pitchFamily="2" charset="-78"/>
            </a:endParaRPr>
          </a:p>
          <a:p>
            <a:pPr marL="274320" indent="-274320" algn="just" rtl="1" fontAlgn="auto">
              <a:spcAft>
                <a:spcPts val="0"/>
              </a:spcAft>
              <a:defRPr/>
            </a:pPr>
            <a:r>
              <a:rPr lang="ar-SA" sz="2400" dirty="0" smtClean="0">
                <a:solidFill>
                  <a:srgbClr val="FF0000"/>
                </a:solidFill>
                <a:cs typeface="B Mitra" pitchFamily="2" charset="-78"/>
              </a:rPr>
              <a:t>( </a:t>
            </a:r>
            <a:r>
              <a:rPr lang="en-US" sz="2400" dirty="0" smtClean="0">
                <a:solidFill>
                  <a:srgbClr val="FF0000"/>
                </a:solidFill>
                <a:cs typeface="B Mitra" pitchFamily="2" charset="-78"/>
              </a:rPr>
              <a:t>Knowledge-bused Entrepreneurs</a:t>
            </a:r>
            <a:r>
              <a:rPr lang="ar-SA" sz="2400" dirty="0" smtClean="0">
                <a:solidFill>
                  <a:srgbClr val="FF0000"/>
                </a:solidFill>
                <a:cs typeface="B Mitra" pitchFamily="2" charset="-78"/>
              </a:rPr>
              <a:t>) </a:t>
            </a:r>
            <a:r>
              <a:rPr lang="ar-SA" sz="2400" dirty="0" smtClean="0">
                <a:cs typeface="B Mitra" pitchFamily="2" charset="-78"/>
              </a:rPr>
              <a:t>مهمترين </a:t>
            </a:r>
            <a:r>
              <a:rPr lang="ar-SA" sz="2400" dirty="0">
                <a:cs typeface="B Mitra" pitchFamily="2" charset="-78"/>
              </a:rPr>
              <a:t>و يا متمايزترين تفاوت بين كارآفرينان دانش مدارباساير كارآفرينان ديگر را ميتوان، در بكارگيري</a:t>
            </a:r>
            <a:r>
              <a:rPr lang="fa-IR" sz="2400" dirty="0">
                <a:cs typeface="B Mitra" pitchFamily="2" charset="-78"/>
              </a:rPr>
              <a:t> </a:t>
            </a:r>
            <a:r>
              <a:rPr lang="ar-SA" sz="2400" dirty="0">
                <a:cs typeface="B Mitra" pitchFamily="2" charset="-78"/>
              </a:rPr>
              <a:t>فرآيندهاي تغيير و نهادينه كردن آنها در رسيدن به رشد شتابان</a:t>
            </a:r>
            <a:r>
              <a:rPr lang="fa-IR" sz="2400" dirty="0">
                <a:cs typeface="B Mitra" pitchFamily="2" charset="-78"/>
              </a:rPr>
              <a:t> </a:t>
            </a:r>
            <a:r>
              <a:rPr lang="ar-SA" sz="2400" dirty="0">
                <a:cs typeface="B Mitra" pitchFamily="2" charset="-78"/>
              </a:rPr>
              <a:t>متذكر شد.</a:t>
            </a:r>
            <a:endParaRPr lang="fa-IR" sz="2400" dirty="0">
              <a:cs typeface="B Mitra" pitchFamily="2" charset="-78"/>
            </a:endParaRPr>
          </a:p>
          <a:p>
            <a:pPr marL="274320" indent="-274320" algn="just" rtl="1" fontAlgn="auto">
              <a:spcAft>
                <a:spcPts val="0"/>
              </a:spcAft>
              <a:buFont typeface="Wingdings" pitchFamily="2" charset="2"/>
              <a:buNone/>
              <a:defRPr/>
            </a:pPr>
            <a:endParaRPr lang="fa-IR" sz="2400" dirty="0">
              <a:cs typeface="B Mitra" pitchFamily="2" charset="-78"/>
            </a:endParaRPr>
          </a:p>
          <a:p>
            <a:pPr marL="274320" indent="-274320" algn="just" rtl="1" fontAlgn="auto">
              <a:spcAft>
                <a:spcPts val="0"/>
              </a:spcAft>
              <a:defRPr/>
            </a:pPr>
            <a:r>
              <a:rPr lang="ar-SA" sz="2400" dirty="0">
                <a:cs typeface="B Mitra" pitchFamily="2" charset="-78"/>
              </a:rPr>
              <a:t>در برگيرنده تغييرات بنيادي در تمامي فعاليتهاي كه با همدي</a:t>
            </a:r>
            <a:r>
              <a:rPr lang="fa-IR" sz="2400" dirty="0">
                <a:cs typeface="B Mitra" pitchFamily="2" charset="-78"/>
              </a:rPr>
              <a:t>گر</a:t>
            </a:r>
            <a:r>
              <a:rPr lang="ar-SA" sz="2400" dirty="0">
                <a:cs typeface="B Mitra" pitchFamily="2" charset="-78"/>
              </a:rPr>
              <a:t>در تعامل ايجاد زنجيره ارزش و دسترسي به بالاترين سطح از رضايتمندي مشتريان مي باشند را در بر</a:t>
            </a:r>
            <a:r>
              <a:rPr lang="fa-IR" sz="2400" dirty="0">
                <a:cs typeface="B Mitra" pitchFamily="2" charset="-78"/>
              </a:rPr>
              <a:t>م</a:t>
            </a:r>
            <a:r>
              <a:rPr lang="ar-SA" sz="2400" dirty="0">
                <a:cs typeface="B Mitra" pitchFamily="2" charset="-78"/>
              </a:rPr>
              <a:t>ي</a:t>
            </a:r>
            <a:r>
              <a:rPr lang="fa-IR" sz="2400" dirty="0">
                <a:cs typeface="B Mitra" pitchFamily="2" charset="-78"/>
              </a:rPr>
              <a:t> گ</a:t>
            </a:r>
            <a:r>
              <a:rPr lang="ar-SA" sz="2400" dirty="0">
                <a:cs typeface="B Mitra" pitchFamily="2" charset="-78"/>
              </a:rPr>
              <a:t>ي</a:t>
            </a:r>
            <a:r>
              <a:rPr lang="fa-IR" sz="2400" dirty="0">
                <a:cs typeface="B Mitra" pitchFamily="2" charset="-78"/>
              </a:rPr>
              <a:t>رد.</a:t>
            </a:r>
            <a:endParaRPr lang="ar-SA" sz="2400" dirty="0">
              <a:cs typeface="B Mitra" pitchFamily="2" charset="-78"/>
            </a:endParaRPr>
          </a:p>
        </p:txBody>
      </p:sp>
      <p:sp>
        <p:nvSpPr>
          <p:cNvPr id="43011" name="Rectangle 2"/>
          <p:cNvSpPr>
            <a:spLocks noGrp="1" noChangeArrowheads="1"/>
          </p:cNvSpPr>
          <p:nvPr>
            <p:ph type="title"/>
          </p:nvPr>
        </p:nvSpPr>
        <p:spPr>
          <a:xfrm>
            <a:off x="642910" y="428604"/>
            <a:ext cx="7772400" cy="1143000"/>
          </a:xfrm>
        </p:spPr>
        <p:txBody>
          <a:bodyPr/>
          <a:lstStyle/>
          <a:p>
            <a:pPr rtl="1"/>
            <a:r>
              <a:rPr lang="fa-IR" b="1" dirty="0" smtClean="0">
                <a:cs typeface="B Mitra" pitchFamily="2" charset="-78"/>
              </a:rPr>
              <a:t>و</a:t>
            </a:r>
            <a:r>
              <a:rPr lang="ar-SA" b="1" dirty="0" smtClean="0">
                <a:cs typeface="B Mitra" pitchFamily="2" charset="-78"/>
              </a:rPr>
              <a:t>ي</a:t>
            </a:r>
            <a:r>
              <a:rPr lang="fa-IR" b="1" dirty="0" smtClean="0">
                <a:cs typeface="B Mitra" pitchFamily="2" charset="-78"/>
              </a:rPr>
              <a:t>ژگ</a:t>
            </a:r>
            <a:r>
              <a:rPr lang="ar-SA" b="1" dirty="0" smtClean="0">
                <a:cs typeface="B Mitra" pitchFamily="2" charset="-78"/>
              </a:rPr>
              <a:t>ي</a:t>
            </a:r>
            <a:r>
              <a:rPr lang="fa-IR" b="1" dirty="0" smtClean="0">
                <a:cs typeface="B Mitra" pitchFamily="2" charset="-78"/>
              </a:rPr>
              <a:t> سازمانها</a:t>
            </a:r>
            <a:r>
              <a:rPr lang="ar-SA" b="1" dirty="0" smtClean="0">
                <a:cs typeface="B Mitra" pitchFamily="2" charset="-78"/>
              </a:rPr>
              <a:t>ي</a:t>
            </a:r>
            <a:r>
              <a:rPr lang="fa-IR" b="1" dirty="0" smtClean="0">
                <a:cs typeface="B Mitra" pitchFamily="2" charset="-78"/>
              </a:rPr>
              <a:t> دانش بنيان</a:t>
            </a:r>
            <a:endParaRPr lang="en-US" b="1" dirty="0" smtClean="0">
              <a:cs typeface="B Mitra" pitchFamily="2" charset="-78"/>
            </a:endParaRPr>
          </a:p>
        </p:txBody>
      </p:sp>
    </p:spTree>
    <p:extLst>
      <p:ext uri="{BB962C8B-B14F-4D97-AF65-F5344CB8AC3E}">
        <p14:creationId xmlns:p14="http://schemas.microsoft.com/office/powerpoint/2010/main" xmlns="" val="1963271776"/>
      </p:ext>
    </p:extLst>
  </p:cSld>
  <p:clrMapOvr>
    <a:masterClrMapping/>
  </p:clrMapOvr>
  <p:transition spd="slow">
    <p:fade thruBlk="1"/>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642910" y="1643050"/>
            <a:ext cx="7772400" cy="4114800"/>
          </a:xfrm>
        </p:spPr>
        <p:txBody>
          <a:bodyPr rtlCol="0">
            <a:noAutofit/>
          </a:bodyPr>
          <a:lstStyle/>
          <a:p>
            <a:pPr marL="274320" indent="-274320" algn="r" rtl="1" fontAlgn="auto">
              <a:lnSpc>
                <a:spcPct val="90000"/>
              </a:lnSpc>
              <a:spcAft>
                <a:spcPts val="0"/>
              </a:spcAft>
              <a:buClr>
                <a:schemeClr val="tx1"/>
              </a:buClr>
              <a:buFont typeface="Wingdings" pitchFamily="2" charset="2"/>
              <a:buNone/>
              <a:defRPr/>
            </a:pPr>
            <a:r>
              <a:rPr lang="ar-SA" sz="2400" b="1" u="sng" dirty="0">
                <a:solidFill>
                  <a:srgbClr val="FF0000"/>
                </a:solidFill>
                <a:cs typeface="B Mitra" pitchFamily="2" charset="-78"/>
              </a:rPr>
              <a:t>زنجيره ارزش؛ مولفه اصلي در اقتصاد دانايي محور</a:t>
            </a:r>
            <a:endParaRPr lang="fa-IR" sz="2400" b="1" u="sng" dirty="0">
              <a:solidFill>
                <a:srgbClr val="FF0000"/>
              </a:solidFill>
              <a:cs typeface="B Mitra" pitchFamily="2" charset="-78"/>
            </a:endParaRPr>
          </a:p>
          <a:p>
            <a:pPr marL="274320" indent="-274320" algn="r" rtl="1" fontAlgn="auto">
              <a:lnSpc>
                <a:spcPct val="90000"/>
              </a:lnSpc>
              <a:spcAft>
                <a:spcPts val="0"/>
              </a:spcAft>
              <a:buClr>
                <a:schemeClr val="tx1"/>
              </a:buClr>
              <a:buFont typeface="Wingdings" pitchFamily="2" charset="2"/>
              <a:buNone/>
              <a:defRPr/>
            </a:pPr>
            <a:endParaRPr lang="ar-SA" sz="2400" u="sng" dirty="0" smtClean="0">
              <a:cs typeface="B Mitra" pitchFamily="2" charset="-78"/>
            </a:endParaRPr>
          </a:p>
          <a:p>
            <a:pPr fontAlgn="auto">
              <a:lnSpc>
                <a:spcPct val="90000"/>
              </a:lnSpc>
              <a:spcAft>
                <a:spcPts val="0"/>
              </a:spcAft>
              <a:buClr>
                <a:schemeClr val="tx1"/>
              </a:buClr>
              <a:buFont typeface="Courier New" pitchFamily="49" charset="0"/>
              <a:buChar char="o"/>
              <a:defRPr/>
            </a:pPr>
            <a:r>
              <a:rPr lang="ar-SA" sz="2400" dirty="0" smtClean="0">
                <a:cs typeface="B Mitra" pitchFamily="2" charset="-78"/>
              </a:rPr>
              <a:t>فاكتورهاي اساسي در زنجيره ارزشي را به شرح زير</a:t>
            </a:r>
            <a:r>
              <a:rPr lang="fa-IR" sz="2400" dirty="0" smtClean="0">
                <a:cs typeface="B Mitra" pitchFamily="2" charset="-78"/>
              </a:rPr>
              <a:t>است:</a:t>
            </a:r>
            <a:endParaRPr lang="ar-SA" sz="2400" dirty="0" smtClean="0">
              <a:cs typeface="B Mitra" pitchFamily="2" charset="-78"/>
            </a:endParaRPr>
          </a:p>
          <a:p>
            <a:pPr fontAlgn="auto">
              <a:lnSpc>
                <a:spcPct val="90000"/>
              </a:lnSpc>
              <a:spcAft>
                <a:spcPts val="0"/>
              </a:spcAft>
              <a:buClr>
                <a:schemeClr val="tx1"/>
              </a:buClr>
              <a:buFont typeface="Courier New" pitchFamily="49" charset="0"/>
              <a:buChar char="o"/>
              <a:defRPr/>
            </a:pPr>
            <a:r>
              <a:rPr lang="ar-SA" sz="2400" dirty="0" smtClean="0">
                <a:latin typeface="Arial"/>
                <a:cs typeface="B Mitra" pitchFamily="2" charset="-78"/>
              </a:rPr>
              <a:t> انتشار دانش انحصاري</a:t>
            </a:r>
          </a:p>
          <a:p>
            <a:pPr fontAlgn="auto">
              <a:lnSpc>
                <a:spcPct val="90000"/>
              </a:lnSpc>
              <a:spcAft>
                <a:spcPts val="0"/>
              </a:spcAft>
              <a:buClr>
                <a:schemeClr val="tx1"/>
              </a:buClr>
              <a:buFont typeface="Courier New" pitchFamily="49" charset="0"/>
              <a:buChar char="o"/>
              <a:defRPr/>
            </a:pPr>
            <a:r>
              <a:rPr lang="ar-SA" sz="2400" dirty="0" smtClean="0">
                <a:latin typeface="Arial"/>
                <a:cs typeface="B Mitra" pitchFamily="2" charset="-78"/>
              </a:rPr>
              <a:t>انباشت تجربه و مهارت</a:t>
            </a:r>
          </a:p>
          <a:p>
            <a:pPr fontAlgn="auto">
              <a:lnSpc>
                <a:spcPct val="90000"/>
              </a:lnSpc>
              <a:spcAft>
                <a:spcPts val="0"/>
              </a:spcAft>
              <a:buClr>
                <a:schemeClr val="tx1"/>
              </a:buClr>
              <a:buFont typeface="Courier New" pitchFamily="49" charset="0"/>
              <a:buChar char="o"/>
              <a:defRPr/>
            </a:pPr>
            <a:r>
              <a:rPr lang="ar-SA" sz="2400" dirty="0" smtClean="0">
                <a:latin typeface="Arial"/>
                <a:cs typeface="B Mitra" pitchFamily="2" charset="-78"/>
              </a:rPr>
              <a:t>گسترش يا كاهش بزرگي حرفه ساخت</a:t>
            </a:r>
            <a:endParaRPr lang="fa-IR" sz="2400" dirty="0" smtClean="0">
              <a:cs typeface="B Mitra" pitchFamily="2" charset="-78"/>
            </a:endParaRPr>
          </a:p>
          <a:p>
            <a:pPr fontAlgn="auto">
              <a:lnSpc>
                <a:spcPct val="90000"/>
              </a:lnSpc>
              <a:spcAft>
                <a:spcPts val="0"/>
              </a:spcAft>
              <a:buFont typeface="Courier New" pitchFamily="49" charset="0"/>
              <a:buChar char="o"/>
              <a:defRPr/>
            </a:pPr>
            <a:r>
              <a:rPr lang="ar-SA" sz="2400" dirty="0" smtClean="0">
                <a:latin typeface="Arial"/>
                <a:cs typeface="B Mitra" pitchFamily="2" charset="-78"/>
              </a:rPr>
              <a:t>تغيير در هزينه درون داده ها و هزينه هاي پولي</a:t>
            </a:r>
          </a:p>
          <a:p>
            <a:pPr fontAlgn="auto">
              <a:lnSpc>
                <a:spcPct val="90000"/>
              </a:lnSpc>
              <a:spcAft>
                <a:spcPts val="0"/>
              </a:spcAft>
              <a:buFont typeface="Courier New" pitchFamily="49" charset="0"/>
              <a:buChar char="o"/>
              <a:defRPr/>
            </a:pPr>
            <a:r>
              <a:rPr lang="ar-SA" sz="2400" dirty="0" smtClean="0">
                <a:latin typeface="Arial"/>
                <a:cs typeface="B Mitra" pitchFamily="2" charset="-78"/>
              </a:rPr>
              <a:t>نوآوري در بازرايابي</a:t>
            </a:r>
          </a:p>
          <a:p>
            <a:pPr fontAlgn="auto">
              <a:lnSpc>
                <a:spcPct val="90000"/>
              </a:lnSpc>
              <a:spcAft>
                <a:spcPts val="0"/>
              </a:spcAft>
              <a:buFont typeface="Courier New" pitchFamily="49" charset="0"/>
              <a:buChar char="o"/>
              <a:defRPr/>
            </a:pPr>
            <a:r>
              <a:rPr lang="ar-SA" sz="2400" dirty="0" smtClean="0">
                <a:latin typeface="Arial"/>
                <a:cs typeface="B Mitra" pitchFamily="2" charset="-78"/>
              </a:rPr>
              <a:t>نوآوري در فرآيند</a:t>
            </a:r>
          </a:p>
          <a:p>
            <a:pPr fontAlgn="auto">
              <a:lnSpc>
                <a:spcPct val="90000"/>
              </a:lnSpc>
              <a:spcAft>
                <a:spcPts val="0"/>
              </a:spcAft>
              <a:buFont typeface="Courier New" pitchFamily="49" charset="0"/>
              <a:buChar char="o"/>
              <a:defRPr/>
            </a:pPr>
            <a:r>
              <a:rPr lang="ar-SA" sz="2400" dirty="0" smtClean="0">
                <a:latin typeface="Arial"/>
                <a:cs typeface="B Mitra" pitchFamily="2" charset="-78"/>
              </a:rPr>
              <a:t>تغيير ساختاري در ريز – فرآيندها ( نظير ارتباط با مشتري، زنجيره تامين و ....)</a:t>
            </a:r>
          </a:p>
          <a:p>
            <a:pPr fontAlgn="auto">
              <a:lnSpc>
                <a:spcPct val="90000"/>
              </a:lnSpc>
              <a:spcAft>
                <a:spcPts val="0"/>
              </a:spcAft>
              <a:buFont typeface="Courier New" pitchFamily="49" charset="0"/>
              <a:buChar char="o"/>
              <a:defRPr/>
            </a:pPr>
            <a:r>
              <a:rPr lang="ar-SA" sz="2400" dirty="0" smtClean="0">
                <a:latin typeface="Arial"/>
                <a:cs typeface="B Mitra" pitchFamily="2" charset="-78"/>
              </a:rPr>
              <a:t>تعيين اندازه و سطح حجم توليد كالا و زمان ورود به بازار و كنار كشيدن از بازار</a:t>
            </a:r>
            <a:endParaRPr lang="ar-SA" sz="2400" dirty="0">
              <a:latin typeface="Arial"/>
              <a:cs typeface="B Mitra" pitchFamily="2" charset="-78"/>
            </a:endParaRPr>
          </a:p>
        </p:txBody>
      </p:sp>
      <p:sp>
        <p:nvSpPr>
          <p:cNvPr id="44035" name="Rectangle 2"/>
          <p:cNvSpPr>
            <a:spLocks noGrp="1" noChangeArrowheads="1"/>
          </p:cNvSpPr>
          <p:nvPr>
            <p:ph type="title"/>
          </p:nvPr>
        </p:nvSpPr>
        <p:spPr>
          <a:xfrm>
            <a:off x="714348" y="285728"/>
            <a:ext cx="7772400" cy="1143000"/>
          </a:xfrm>
        </p:spPr>
        <p:txBody>
          <a:bodyPr/>
          <a:lstStyle/>
          <a:p>
            <a:r>
              <a:rPr lang="fa-IR" b="1" dirty="0" smtClean="0">
                <a:cs typeface="B Mitra" pitchFamily="2" charset="-78"/>
              </a:rPr>
              <a:t>و</a:t>
            </a:r>
            <a:r>
              <a:rPr lang="ar-SA" b="1" dirty="0" smtClean="0">
                <a:cs typeface="B Mitra" pitchFamily="2" charset="-78"/>
              </a:rPr>
              <a:t>ي</a:t>
            </a:r>
            <a:r>
              <a:rPr lang="fa-IR" b="1" dirty="0" smtClean="0">
                <a:cs typeface="B Mitra" pitchFamily="2" charset="-78"/>
              </a:rPr>
              <a:t>ژگ</a:t>
            </a:r>
            <a:r>
              <a:rPr lang="ar-SA" b="1" dirty="0" smtClean="0">
                <a:cs typeface="B Mitra" pitchFamily="2" charset="-78"/>
              </a:rPr>
              <a:t>ي</a:t>
            </a:r>
            <a:r>
              <a:rPr lang="fa-IR" b="1" dirty="0" smtClean="0">
                <a:cs typeface="B Mitra" pitchFamily="2" charset="-78"/>
              </a:rPr>
              <a:t> سازمانها</a:t>
            </a:r>
            <a:r>
              <a:rPr lang="ar-SA" b="1" dirty="0" smtClean="0">
                <a:cs typeface="B Mitra" pitchFamily="2" charset="-78"/>
              </a:rPr>
              <a:t>ي</a:t>
            </a:r>
            <a:r>
              <a:rPr lang="fa-IR" b="1" dirty="0" smtClean="0">
                <a:cs typeface="B Mitra" pitchFamily="2" charset="-78"/>
              </a:rPr>
              <a:t> دانش بنيان</a:t>
            </a:r>
            <a:endParaRPr lang="en-US" b="1" dirty="0" smtClean="0">
              <a:cs typeface="B Mitra" pitchFamily="2" charset="-78"/>
            </a:endParaRPr>
          </a:p>
        </p:txBody>
      </p:sp>
    </p:spTree>
    <p:extLst>
      <p:ext uri="{BB962C8B-B14F-4D97-AF65-F5344CB8AC3E}">
        <p14:creationId xmlns:p14="http://schemas.microsoft.com/office/powerpoint/2010/main" xmlns="" val="2848933088"/>
      </p:ext>
    </p:extLst>
  </p:cSld>
  <p:clrMapOvr>
    <a:masterClrMapping/>
  </p:clrMapOvr>
  <p:transition spd="slow">
    <p:cut thruBlk="1"/>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idx="1"/>
          </p:nvPr>
        </p:nvSpPr>
        <p:spPr>
          <a:xfrm>
            <a:off x="500034" y="2143116"/>
            <a:ext cx="8229600" cy="4530725"/>
          </a:xfrm>
        </p:spPr>
        <p:txBody>
          <a:bodyPr/>
          <a:lstStyle/>
          <a:p>
            <a:pPr algn="just">
              <a:lnSpc>
                <a:spcPct val="90000"/>
              </a:lnSpc>
            </a:pPr>
            <a:r>
              <a:rPr lang="ar-SA" sz="2400" dirty="0" smtClean="0">
                <a:cs typeface="B Mitra" pitchFamily="2" charset="-78"/>
              </a:rPr>
              <a:t>عناصر اصلي زنجيره ارزش نشاندهنده تغييرات وسيع وگسترده اي كه بايد در فعاليت هاي جديد شركتهاي</a:t>
            </a:r>
            <a:r>
              <a:rPr lang="fa-IR" sz="2400" dirty="0" smtClean="0">
                <a:cs typeface="B Mitra" pitchFamily="2" charset="-78"/>
              </a:rPr>
              <a:t> </a:t>
            </a:r>
            <a:r>
              <a:rPr lang="ar-SA" sz="2400" dirty="0" smtClean="0">
                <a:cs typeface="B Mitra" pitchFamily="2" charset="-78"/>
              </a:rPr>
              <a:t>كوچك و متوسط بكارگرفته شود تا بتواند در استراتژي مبتني بر دانايي آمادگي لازم را براي حضور دربازارهاي رقابتي و مبتني بر دانايي داشته باشد</a:t>
            </a:r>
            <a:r>
              <a:rPr lang="en-US" sz="2400" dirty="0" smtClean="0">
                <a:cs typeface="B Mitra" pitchFamily="2" charset="-78"/>
              </a:rPr>
              <a:t>.</a:t>
            </a:r>
          </a:p>
          <a:p>
            <a:pPr algn="just">
              <a:lnSpc>
                <a:spcPct val="90000"/>
              </a:lnSpc>
              <a:buNone/>
            </a:pPr>
            <a:endParaRPr lang="en-GB" sz="2400" dirty="0" smtClean="0">
              <a:cs typeface="B Mitra" pitchFamily="2" charset="-78"/>
            </a:endParaRPr>
          </a:p>
          <a:p>
            <a:pPr algn="just">
              <a:lnSpc>
                <a:spcPct val="90000"/>
              </a:lnSpc>
              <a:buNone/>
            </a:pPr>
            <a:endParaRPr lang="en-US" sz="2400" dirty="0" smtClean="0">
              <a:cs typeface="B Mitra" pitchFamily="2" charset="-78"/>
            </a:endParaRPr>
          </a:p>
          <a:p>
            <a:pPr algn="just">
              <a:lnSpc>
                <a:spcPct val="90000"/>
              </a:lnSpc>
            </a:pPr>
            <a:endParaRPr lang="en-US" sz="2400" dirty="0" smtClean="0">
              <a:cs typeface="B Mitra" pitchFamily="2" charset="-78"/>
            </a:endParaRPr>
          </a:p>
          <a:p>
            <a:pPr algn="just">
              <a:lnSpc>
                <a:spcPct val="90000"/>
              </a:lnSpc>
            </a:pPr>
            <a:r>
              <a:rPr lang="ar-SA" sz="2400" dirty="0" smtClean="0">
                <a:cs typeface="B Mitra" pitchFamily="2" charset="-78"/>
              </a:rPr>
              <a:t>در حقيقت عملكرد حوزه مديريت كارآفرينان بايد براساس</a:t>
            </a:r>
            <a:r>
              <a:rPr lang="en-US" sz="2400" dirty="0" smtClean="0">
                <a:cs typeface="B Mitra" pitchFamily="2" charset="-78"/>
              </a:rPr>
              <a:t> </a:t>
            </a:r>
            <a:r>
              <a:rPr lang="fa-IR" sz="2400" dirty="0" smtClean="0">
                <a:cs typeface="B Mitra" pitchFamily="2" charset="-78"/>
              </a:rPr>
              <a:t>ب</a:t>
            </a:r>
            <a:r>
              <a:rPr lang="ar-SA" sz="2400" dirty="0" smtClean="0">
                <a:cs typeface="B Mitra" pitchFamily="2" charset="-78"/>
              </a:rPr>
              <a:t>كارگيري عوامل تاثيرگذار در حوزه افزايش دانايي در چهار حوزه اصلي يعني سرمايه هاي انساني، فناوري</a:t>
            </a:r>
            <a:r>
              <a:rPr lang="en-US" sz="2400" dirty="0" smtClean="0">
                <a:cs typeface="B Mitra" pitchFamily="2" charset="-78"/>
              </a:rPr>
              <a:t> </a:t>
            </a:r>
            <a:r>
              <a:rPr lang="ar-SA" sz="2400" dirty="0" smtClean="0">
                <a:cs typeface="B Mitra" pitchFamily="2" charset="-78"/>
              </a:rPr>
              <a:t>تكنولوژي و نوآوري و حوزه مالي و فروش مورد توجه قرار گيرد.</a:t>
            </a:r>
          </a:p>
          <a:p>
            <a:pPr algn="just">
              <a:lnSpc>
                <a:spcPct val="90000"/>
              </a:lnSpc>
            </a:pPr>
            <a:endParaRPr lang="ar-SA" sz="2400" dirty="0" smtClean="0">
              <a:cs typeface="B Mitra" pitchFamily="2" charset="-78"/>
            </a:endParaRPr>
          </a:p>
          <a:p>
            <a:pPr>
              <a:lnSpc>
                <a:spcPct val="90000"/>
              </a:lnSpc>
            </a:pPr>
            <a:endParaRPr lang="en-US" sz="2400" dirty="0" smtClean="0">
              <a:cs typeface="B Mitra" pitchFamily="2" charset="-78"/>
            </a:endParaRPr>
          </a:p>
        </p:txBody>
      </p:sp>
      <p:sp>
        <p:nvSpPr>
          <p:cNvPr id="30722" name="Rectangle 2"/>
          <p:cNvSpPr>
            <a:spLocks noGrp="1" noChangeArrowheads="1"/>
          </p:cNvSpPr>
          <p:nvPr>
            <p:ph type="title"/>
          </p:nvPr>
        </p:nvSpPr>
        <p:spPr>
          <a:xfrm>
            <a:off x="500034" y="357166"/>
            <a:ext cx="8229600" cy="1139825"/>
          </a:xfrm>
        </p:spPr>
        <p:txBody>
          <a:bodyPr rtlCol="0">
            <a:noAutofit/>
          </a:bodyPr>
          <a:lstStyle/>
          <a:p>
            <a:pPr rtl="1" fontAlgn="auto">
              <a:spcAft>
                <a:spcPts val="0"/>
              </a:spcAft>
              <a:defRPr/>
            </a:pPr>
            <a:r>
              <a:rPr lang="ar-SA" sz="3600" b="1" dirty="0">
                <a:cs typeface="B Mitra" pitchFamily="2" charset="-78"/>
              </a:rPr>
              <a:t>استراتژي مبتني بر دانايي و نقش مديريت دانش </a:t>
            </a:r>
            <a:r>
              <a:rPr lang="fa-IR" sz="3600" b="1" dirty="0">
                <a:cs typeface="B Mitra" pitchFamily="2" charset="-78"/>
              </a:rPr>
              <a:t>در </a:t>
            </a:r>
            <a:r>
              <a:rPr lang="en-US" sz="3600" b="1" dirty="0">
                <a:cs typeface="B Mitra" pitchFamily="2" charset="-78"/>
              </a:rPr>
              <a:t>SMEs</a:t>
            </a:r>
          </a:p>
        </p:txBody>
      </p:sp>
    </p:spTree>
    <p:extLst>
      <p:ext uri="{BB962C8B-B14F-4D97-AF65-F5344CB8AC3E}">
        <p14:creationId xmlns:p14="http://schemas.microsoft.com/office/powerpoint/2010/main" xmlns="" val="1365642236"/>
      </p:ext>
    </p:extLst>
  </p:cSld>
  <p:clrMapOvr>
    <a:masterClrMapping/>
  </p:clrMapOvr>
  <p:transition spd="slow">
    <p:cut/>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p:txBody>
          <a:bodyPr rtlCol="0">
            <a:normAutofit lnSpcReduction="10000"/>
          </a:bodyPr>
          <a:lstStyle/>
          <a:p>
            <a:pPr marL="274320" indent="-274320" algn="just" rtl="1" fontAlgn="auto">
              <a:spcAft>
                <a:spcPts val="0"/>
              </a:spcAft>
              <a:buFont typeface="Wingdings" pitchFamily="2" charset="2"/>
              <a:buNone/>
              <a:defRPr/>
            </a:pPr>
            <a:endParaRPr lang="fa-IR" sz="2400" dirty="0">
              <a:cs typeface="B Mitra" pitchFamily="2" charset="-78"/>
            </a:endParaRPr>
          </a:p>
          <a:p>
            <a:pPr marL="274320" indent="-274320" algn="just" rtl="1" fontAlgn="auto">
              <a:spcAft>
                <a:spcPts val="0"/>
              </a:spcAft>
              <a:buFont typeface="Wingdings" pitchFamily="2" charset="2"/>
              <a:buNone/>
              <a:defRPr/>
            </a:pPr>
            <a:r>
              <a:rPr lang="ar-SA" sz="2400" dirty="0">
                <a:cs typeface="B Mitra" pitchFamily="2" charset="-78"/>
              </a:rPr>
              <a:t>خلاءهاي موجود در شركتهاي</a:t>
            </a:r>
            <a:r>
              <a:rPr lang="fa-IR" sz="2400" dirty="0">
                <a:cs typeface="B Mitra" pitchFamily="2" charset="-78"/>
              </a:rPr>
              <a:t> </a:t>
            </a:r>
            <a:r>
              <a:rPr lang="ar-SA" sz="2400" dirty="0">
                <a:cs typeface="B Mitra" pitchFamily="2" charset="-78"/>
              </a:rPr>
              <a:t>كوچك و متوسط را در اقتصاد مبتني بر دانايي را ميتوان بشرح زير دانست:</a:t>
            </a:r>
            <a:endParaRPr lang="fa-IR" sz="2400" dirty="0">
              <a:cs typeface="B Mitra" pitchFamily="2" charset="-78"/>
            </a:endParaRPr>
          </a:p>
          <a:p>
            <a:pPr marL="274320" indent="-274320" algn="just" rtl="1" fontAlgn="auto">
              <a:spcAft>
                <a:spcPts val="0"/>
              </a:spcAft>
              <a:buFont typeface="Wingdings" pitchFamily="2" charset="2"/>
              <a:buNone/>
              <a:defRPr/>
            </a:pPr>
            <a:endParaRPr lang="ar-SA" sz="2400" dirty="0">
              <a:cs typeface="B Mitra" pitchFamily="2" charset="-78"/>
            </a:endParaRPr>
          </a:p>
          <a:p>
            <a:pPr marL="0" indent="0" algn="just" rtl="1" fontAlgn="auto">
              <a:spcAft>
                <a:spcPts val="0"/>
              </a:spcAft>
              <a:buNone/>
              <a:defRPr/>
            </a:pPr>
            <a:r>
              <a:rPr lang="ar-SA" sz="2400" dirty="0">
                <a:latin typeface="Arial"/>
                <a:cs typeface="B Mitra" pitchFamily="2" charset="-78"/>
              </a:rPr>
              <a:t>• فقدان زيرساختارهاي لازم براي شروع تغييرات</a:t>
            </a:r>
          </a:p>
          <a:p>
            <a:pPr marL="0" indent="0" algn="just" rtl="1" fontAlgn="auto">
              <a:spcAft>
                <a:spcPts val="0"/>
              </a:spcAft>
              <a:buNone/>
              <a:defRPr/>
            </a:pPr>
            <a:r>
              <a:rPr lang="ar-SA" sz="2400" dirty="0">
                <a:latin typeface="Arial"/>
                <a:cs typeface="B Mitra" pitchFamily="2" charset="-78"/>
              </a:rPr>
              <a:t>• عدم ارتباط كامل و كافي كاآفرينان با محيط خارجي و عناصر تغيير دهند.</a:t>
            </a:r>
          </a:p>
          <a:p>
            <a:pPr marL="0" indent="0" algn="just" rtl="1" fontAlgn="auto">
              <a:spcAft>
                <a:spcPts val="0"/>
              </a:spcAft>
              <a:buNone/>
              <a:defRPr/>
            </a:pPr>
            <a:r>
              <a:rPr lang="ar-SA" sz="2400" dirty="0">
                <a:latin typeface="Arial"/>
                <a:cs typeface="B Mitra" pitchFamily="2" charset="-78"/>
              </a:rPr>
              <a:t>• عدم توجه و آگاهي به نقش نوآوري در تداوم حيات شركتها</a:t>
            </a:r>
          </a:p>
          <a:p>
            <a:pPr marL="0" indent="0" algn="just" rtl="1" fontAlgn="auto">
              <a:spcAft>
                <a:spcPts val="0"/>
              </a:spcAft>
              <a:buNone/>
              <a:defRPr/>
            </a:pPr>
            <a:r>
              <a:rPr lang="ar-SA" sz="2400" dirty="0" smtClean="0">
                <a:latin typeface="Arial"/>
                <a:cs typeface="B Mitra" pitchFamily="2" charset="-78"/>
              </a:rPr>
              <a:t>• عدم شناخت معماري جديد بازارها و عدم اطلاع از بازارهاي بكر</a:t>
            </a:r>
          </a:p>
          <a:p>
            <a:pPr marL="0" indent="0" algn="just" rtl="1" fontAlgn="auto">
              <a:spcAft>
                <a:spcPts val="0"/>
              </a:spcAft>
              <a:buNone/>
              <a:defRPr/>
            </a:pPr>
            <a:r>
              <a:rPr lang="ar-SA" sz="2400" dirty="0" smtClean="0">
                <a:latin typeface="Arial"/>
                <a:cs typeface="B Mitra" pitchFamily="2" charset="-78"/>
              </a:rPr>
              <a:t>• </a:t>
            </a:r>
            <a:r>
              <a:rPr lang="ar-SA" sz="2400" dirty="0">
                <a:latin typeface="Arial"/>
                <a:cs typeface="B Mitra" pitchFamily="2" charset="-78"/>
              </a:rPr>
              <a:t>كمبود سطح دانش و قدرت تحليلي كارآفرينان در اجراء تغييرات اساسي در شركتهاي كوچك ومتوسط</a:t>
            </a:r>
          </a:p>
          <a:p>
            <a:pPr marL="274320" indent="-274320" algn="just" rtl="1" fontAlgn="auto">
              <a:spcAft>
                <a:spcPts val="0"/>
              </a:spcAft>
              <a:defRPr/>
            </a:pPr>
            <a:endParaRPr lang="en-US" sz="2400" dirty="0">
              <a:cs typeface="B Mitra" pitchFamily="2" charset="-78"/>
            </a:endParaRPr>
          </a:p>
        </p:txBody>
      </p:sp>
      <p:sp>
        <p:nvSpPr>
          <p:cNvPr id="31746" name="Rectangle 2"/>
          <p:cNvSpPr>
            <a:spLocks noGrp="1" noChangeArrowheads="1"/>
          </p:cNvSpPr>
          <p:nvPr>
            <p:ph type="title"/>
          </p:nvPr>
        </p:nvSpPr>
        <p:spPr>
          <a:xfrm>
            <a:off x="714348" y="428604"/>
            <a:ext cx="7772400" cy="1143000"/>
          </a:xfrm>
        </p:spPr>
        <p:txBody>
          <a:bodyPr rtlCol="0">
            <a:noAutofit/>
          </a:bodyPr>
          <a:lstStyle/>
          <a:p>
            <a:pPr rtl="1" fontAlgn="auto">
              <a:spcAft>
                <a:spcPts val="0"/>
              </a:spcAft>
              <a:defRPr/>
            </a:pPr>
            <a:r>
              <a:rPr lang="ar-SA" sz="3600" b="1" dirty="0">
                <a:cs typeface="B Mitra" pitchFamily="2" charset="-78"/>
              </a:rPr>
              <a:t>استراتژي مبتني بر دانايي و نقش مديريت دانش</a:t>
            </a:r>
            <a:r>
              <a:rPr lang="fa-IR" sz="3600" b="1" dirty="0">
                <a:cs typeface="B Mitra" pitchFamily="2" charset="-78"/>
              </a:rPr>
              <a:t> در </a:t>
            </a:r>
            <a:r>
              <a:rPr lang="en-US" sz="3600" b="1" dirty="0">
                <a:cs typeface="B Mitra" pitchFamily="2" charset="-78"/>
              </a:rPr>
              <a:t> SMEs</a:t>
            </a:r>
            <a:endParaRPr lang="en-US" sz="3600" dirty="0">
              <a:cs typeface="B Mitra" pitchFamily="2" charset="-78"/>
            </a:endParaRPr>
          </a:p>
        </p:txBody>
      </p:sp>
    </p:spTree>
    <p:extLst>
      <p:ext uri="{BB962C8B-B14F-4D97-AF65-F5344CB8AC3E}">
        <p14:creationId xmlns:p14="http://schemas.microsoft.com/office/powerpoint/2010/main" xmlns="" val="3492403763"/>
      </p:ext>
    </p:extLst>
  </p:cSld>
  <p:clrMapOvr>
    <a:masterClrMapping/>
  </p:clrMapOvr>
  <p:transition spd="slow">
    <p:cut/>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p:txBody>
          <a:bodyPr rtlCol="0">
            <a:noAutofit/>
          </a:bodyPr>
          <a:lstStyle/>
          <a:p>
            <a:pPr marL="274320" indent="-274320" algn="r" rtl="1" fontAlgn="auto">
              <a:lnSpc>
                <a:spcPct val="80000"/>
              </a:lnSpc>
              <a:spcAft>
                <a:spcPts val="0"/>
              </a:spcAft>
              <a:defRPr/>
            </a:pPr>
            <a:r>
              <a:rPr lang="ar-SA" sz="2400" dirty="0">
                <a:cs typeface="B Mitra" pitchFamily="2" charset="-78"/>
              </a:rPr>
              <a:t>بحران عدم آمادگي لازم و تهديدات جدي كه حيات اقتصادي و وضعيت درآمدها در شركتهاي</a:t>
            </a:r>
            <a:r>
              <a:rPr lang="fa-IR" sz="2400" dirty="0">
                <a:cs typeface="B Mitra" pitchFamily="2" charset="-78"/>
              </a:rPr>
              <a:t> </a:t>
            </a:r>
            <a:r>
              <a:rPr lang="ar-SA" sz="2400" dirty="0">
                <a:cs typeface="B Mitra" pitchFamily="2" charset="-78"/>
              </a:rPr>
              <a:t>كوچك و متوسط بطور جدي در بر گرفت باعث </a:t>
            </a:r>
            <a:r>
              <a:rPr lang="fa-IR" sz="2400" dirty="0">
                <a:cs typeface="B Mitra" pitchFamily="2" charset="-78"/>
              </a:rPr>
              <a:t>گرا</a:t>
            </a:r>
            <a:r>
              <a:rPr lang="ar-SA" sz="2400" dirty="0">
                <a:cs typeface="B Mitra" pitchFamily="2" charset="-78"/>
              </a:rPr>
              <a:t>ي</a:t>
            </a:r>
            <a:r>
              <a:rPr lang="fa-IR" sz="2400" dirty="0">
                <a:cs typeface="B Mitra" pitchFamily="2" charset="-78"/>
              </a:rPr>
              <a:t>ش</a:t>
            </a:r>
            <a:r>
              <a:rPr lang="ar-SA" sz="2400" dirty="0">
                <a:cs typeface="B Mitra" pitchFamily="2" charset="-78"/>
              </a:rPr>
              <a:t> كارآفرينان شركتهاي كوچك و متوسط ازبازاراستراتژي مبتني بر حفظ حي</a:t>
            </a:r>
            <a:r>
              <a:rPr lang="fa-IR" sz="2400" dirty="0">
                <a:cs typeface="B Mitra" pitchFamily="2" charset="-78"/>
              </a:rPr>
              <a:t>ا</a:t>
            </a:r>
            <a:r>
              <a:rPr lang="ar-SA" sz="2400" dirty="0">
                <a:cs typeface="B Mitra" pitchFamily="2" charset="-78"/>
              </a:rPr>
              <a:t>ت اقتصادي</a:t>
            </a:r>
            <a:r>
              <a:rPr lang="fa-IR" sz="2400" dirty="0">
                <a:cs typeface="B Mitra" pitchFamily="2" charset="-78"/>
              </a:rPr>
              <a:t> </a:t>
            </a:r>
            <a:r>
              <a:rPr lang="ar-SA" sz="2400" dirty="0">
                <a:cs typeface="B Mitra" pitchFamily="2" charset="-78"/>
              </a:rPr>
              <a:t>به استراتژي مبتني بر راهبر </a:t>
            </a:r>
            <a:r>
              <a:rPr lang="fa-IR" sz="2400" dirty="0">
                <a:cs typeface="B Mitra" pitchFamily="2" charset="-78"/>
              </a:rPr>
              <a:t>شد</a:t>
            </a:r>
            <a:r>
              <a:rPr lang="ar-SA" sz="2400" dirty="0">
                <a:cs typeface="B Mitra" pitchFamily="2" charset="-78"/>
              </a:rPr>
              <a:t> </a:t>
            </a:r>
            <a:r>
              <a:rPr lang="fa-IR" sz="2400" dirty="0">
                <a:cs typeface="B Mitra" pitchFamily="2" charset="-78"/>
              </a:rPr>
              <a:t>.</a:t>
            </a:r>
          </a:p>
          <a:p>
            <a:pPr marL="274320" indent="-274320" algn="r" rtl="1" fontAlgn="auto">
              <a:lnSpc>
                <a:spcPct val="80000"/>
              </a:lnSpc>
              <a:spcAft>
                <a:spcPts val="0"/>
              </a:spcAft>
              <a:buFont typeface="Wingdings" pitchFamily="2" charset="2"/>
              <a:buNone/>
              <a:defRPr/>
            </a:pPr>
            <a:endParaRPr lang="fa-IR" sz="2400" dirty="0">
              <a:cs typeface="B Mitra" pitchFamily="2" charset="-78"/>
            </a:endParaRPr>
          </a:p>
          <a:p>
            <a:pPr marL="274320" indent="-274320" algn="r" rtl="1" fontAlgn="auto">
              <a:lnSpc>
                <a:spcPct val="80000"/>
              </a:lnSpc>
              <a:spcAft>
                <a:spcPts val="0"/>
              </a:spcAft>
              <a:defRPr/>
            </a:pPr>
            <a:r>
              <a:rPr lang="ar-SA" sz="2400" dirty="0">
                <a:solidFill>
                  <a:srgbClr val="FF0000"/>
                </a:solidFill>
                <a:cs typeface="B Mitra" pitchFamily="2" charset="-78"/>
              </a:rPr>
              <a:t>ت</a:t>
            </a:r>
            <a:r>
              <a:rPr lang="ar-SA" sz="2400" u="sng" dirty="0">
                <a:solidFill>
                  <a:srgbClr val="FF0000"/>
                </a:solidFill>
                <a:cs typeface="B Mitra" pitchFamily="2" charset="-78"/>
              </a:rPr>
              <a:t>فاوتهاي</a:t>
            </a:r>
            <a:r>
              <a:rPr lang="ar-SA" sz="2400" dirty="0">
                <a:cs typeface="B Mitra" pitchFamily="2" charset="-78"/>
              </a:rPr>
              <a:t> اساسي بين </a:t>
            </a:r>
            <a:r>
              <a:rPr lang="ar-SA" sz="2400" u="sng" dirty="0">
                <a:solidFill>
                  <a:srgbClr val="FF0000"/>
                </a:solidFill>
                <a:cs typeface="B Mitra" pitchFamily="2" charset="-78"/>
              </a:rPr>
              <a:t>اين دو استراتژي</a:t>
            </a:r>
            <a:r>
              <a:rPr lang="ar-SA" sz="2400" dirty="0">
                <a:solidFill>
                  <a:srgbClr val="FF0000"/>
                </a:solidFill>
                <a:cs typeface="B Mitra" pitchFamily="2" charset="-78"/>
              </a:rPr>
              <a:t> </a:t>
            </a:r>
            <a:r>
              <a:rPr lang="ar-SA" sz="2400" dirty="0">
                <a:cs typeface="B Mitra" pitchFamily="2" charset="-78"/>
              </a:rPr>
              <a:t>باعث گرديد تا تغييرات در سه مرحله :</a:t>
            </a:r>
          </a:p>
          <a:p>
            <a:pPr marL="274320" indent="-274320" algn="r" rtl="1" fontAlgn="auto">
              <a:lnSpc>
                <a:spcPct val="80000"/>
              </a:lnSpc>
              <a:spcAft>
                <a:spcPts val="0"/>
              </a:spcAft>
              <a:buClr>
                <a:schemeClr val="tx1"/>
              </a:buClr>
              <a:buFont typeface="Wingdings" pitchFamily="2" charset="2"/>
              <a:buNone/>
              <a:defRPr/>
            </a:pPr>
            <a:r>
              <a:rPr lang="ar-SA" sz="2400" dirty="0">
                <a:cs typeface="B Mitra" pitchFamily="2" charset="-78"/>
              </a:rPr>
              <a:t>الف) تغيير ساختارها و مهندسي مجدد كسب و كار</a:t>
            </a:r>
          </a:p>
          <a:p>
            <a:pPr marL="274320" indent="-274320" algn="r" rtl="1" fontAlgn="auto">
              <a:lnSpc>
                <a:spcPct val="80000"/>
              </a:lnSpc>
              <a:spcAft>
                <a:spcPts val="0"/>
              </a:spcAft>
              <a:buClr>
                <a:schemeClr val="tx1"/>
              </a:buClr>
              <a:buFont typeface="Wingdings" pitchFamily="2" charset="2"/>
              <a:buNone/>
              <a:defRPr/>
            </a:pPr>
            <a:r>
              <a:rPr lang="ar-SA" sz="2400" dirty="0">
                <a:cs typeface="B Mitra" pitchFamily="2" charset="-78"/>
              </a:rPr>
              <a:t>ب) تغييرات در حوزه كسب مهارت و تخصص با رويكرد دانش ( بكارگيري مديريت دانش )</a:t>
            </a:r>
            <a:r>
              <a:rPr lang="fa-IR" sz="2400" dirty="0">
                <a:cs typeface="B Mitra" pitchFamily="2" charset="-78"/>
              </a:rPr>
              <a:t> </a:t>
            </a:r>
            <a:r>
              <a:rPr lang="ar-SA" sz="2400" dirty="0">
                <a:cs typeface="B Mitra" pitchFamily="2" charset="-78"/>
              </a:rPr>
              <a:t>به نوآوري </a:t>
            </a:r>
            <a:endParaRPr lang="fa-IR" sz="2400" dirty="0">
              <a:cs typeface="B Mitra" pitchFamily="2" charset="-78"/>
            </a:endParaRPr>
          </a:p>
          <a:p>
            <a:pPr marL="274320" indent="-274320" algn="r" rtl="1" fontAlgn="auto">
              <a:lnSpc>
                <a:spcPct val="80000"/>
              </a:lnSpc>
              <a:spcAft>
                <a:spcPts val="0"/>
              </a:spcAft>
              <a:buClr>
                <a:schemeClr val="tx1"/>
              </a:buClr>
              <a:buFont typeface="Wingdings" pitchFamily="2" charset="2"/>
              <a:buNone/>
              <a:defRPr/>
            </a:pPr>
            <a:r>
              <a:rPr lang="ar-SA" sz="2400" dirty="0">
                <a:cs typeface="B Mitra" pitchFamily="2" charset="-78"/>
              </a:rPr>
              <a:t>ج) تغيير در بكارگيري عميق نوآوري و خارج كردن آن از حالت مقطعي و سطحي</a:t>
            </a:r>
            <a:r>
              <a:rPr lang="fa-IR" sz="2400" dirty="0">
                <a:cs typeface="B Mitra" pitchFamily="2" charset="-78"/>
              </a:rPr>
              <a:t> ،</a:t>
            </a:r>
            <a:r>
              <a:rPr lang="ar-SA" sz="2400" dirty="0">
                <a:cs typeface="B Mitra" pitchFamily="2" charset="-78"/>
              </a:rPr>
              <a:t>انجام گيرد. </a:t>
            </a:r>
          </a:p>
        </p:txBody>
      </p:sp>
      <p:sp>
        <p:nvSpPr>
          <p:cNvPr id="47107" name="Rectangle 2"/>
          <p:cNvSpPr>
            <a:spLocks noGrp="1" noChangeArrowheads="1"/>
          </p:cNvSpPr>
          <p:nvPr>
            <p:ph type="title"/>
          </p:nvPr>
        </p:nvSpPr>
        <p:spPr>
          <a:xfrm>
            <a:off x="642910" y="285728"/>
            <a:ext cx="7772400" cy="1143000"/>
          </a:xfrm>
        </p:spPr>
        <p:txBody>
          <a:bodyPr/>
          <a:lstStyle/>
          <a:p>
            <a:pPr algn="r" rtl="1"/>
            <a:r>
              <a:rPr lang="ar-SA" sz="3600" b="1" dirty="0" smtClean="0">
                <a:cs typeface="B Mitra" pitchFamily="2" charset="-78"/>
              </a:rPr>
              <a:t>استراتژي مبتني بر دانايي و نقش مديريت دانش</a:t>
            </a:r>
            <a:r>
              <a:rPr lang="fa-IR" sz="3600" b="1" dirty="0" smtClean="0">
                <a:cs typeface="B Mitra" pitchFamily="2" charset="-78"/>
              </a:rPr>
              <a:t> </a:t>
            </a:r>
            <a:endParaRPr lang="en-US" sz="3600" b="1" dirty="0" smtClean="0">
              <a:cs typeface="B Mitra" pitchFamily="2" charset="-78"/>
            </a:endParaRPr>
          </a:p>
        </p:txBody>
      </p:sp>
    </p:spTree>
    <p:extLst>
      <p:ext uri="{BB962C8B-B14F-4D97-AF65-F5344CB8AC3E}">
        <p14:creationId xmlns:p14="http://schemas.microsoft.com/office/powerpoint/2010/main" xmlns="" val="2299332486"/>
      </p:ext>
    </p:extLst>
  </p:cSld>
  <p:clrMapOvr>
    <a:masterClrMapping/>
  </p:clrMapOvr>
  <p:transition spd="slow">
    <p:dissolv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571472" y="1643050"/>
            <a:ext cx="7958166" cy="4305320"/>
          </a:xfrm>
        </p:spPr>
        <p:txBody>
          <a:bodyPr rtlCol="0">
            <a:noAutofit/>
          </a:bodyPr>
          <a:lstStyle/>
          <a:p>
            <a:pPr algn="just" fontAlgn="auto">
              <a:lnSpc>
                <a:spcPct val="80000"/>
              </a:lnSpc>
              <a:spcAft>
                <a:spcPts val="0"/>
              </a:spcAft>
              <a:buClr>
                <a:schemeClr val="tx1"/>
              </a:buClr>
              <a:defRPr/>
            </a:pPr>
            <a:r>
              <a:rPr lang="ar-SA" sz="2400" dirty="0">
                <a:cs typeface="Nazanin" pitchFamily="2" charset="-78"/>
              </a:rPr>
              <a:t>آنچه موفقيت شركتهاي كوچك و متوسط را در به اجراء درآوردن استراتژي مبتني بر نوآوري تا حدود زيادي</a:t>
            </a:r>
            <a:r>
              <a:rPr lang="fa-IR" sz="2400" dirty="0">
                <a:cs typeface="Nazanin" pitchFamily="2" charset="-78"/>
              </a:rPr>
              <a:t> </a:t>
            </a:r>
            <a:r>
              <a:rPr lang="ar-SA" sz="2400" dirty="0">
                <a:cs typeface="Nazanin" pitchFamily="2" charset="-78"/>
              </a:rPr>
              <a:t>تضمين مي كند</a:t>
            </a:r>
            <a:r>
              <a:rPr lang="fa-IR" sz="2400" dirty="0">
                <a:cs typeface="Nazanin" pitchFamily="2" charset="-78"/>
              </a:rPr>
              <a:t>،</a:t>
            </a:r>
            <a:r>
              <a:rPr lang="ar-SA" sz="2400" dirty="0">
                <a:cs typeface="Nazanin" pitchFamily="2" charset="-78"/>
              </a:rPr>
              <a:t>تغييرات وسيع ( بهبود چشمگير ) در چهار حوزه </a:t>
            </a:r>
            <a:r>
              <a:rPr lang="ar-SA" sz="2400" u="sng" dirty="0">
                <a:solidFill>
                  <a:srgbClr val="FF0000"/>
                </a:solidFill>
                <a:cs typeface="Nazanin" pitchFamily="2" charset="-78"/>
              </a:rPr>
              <a:t>فناوري و تكنولوژي</a:t>
            </a:r>
            <a:r>
              <a:rPr lang="ar-SA" sz="2400" dirty="0">
                <a:solidFill>
                  <a:srgbClr val="FF0000"/>
                </a:solidFill>
                <a:cs typeface="Nazanin" pitchFamily="2" charset="-78"/>
              </a:rPr>
              <a:t>،</a:t>
            </a:r>
            <a:r>
              <a:rPr lang="ar-SA" sz="2400" dirty="0">
                <a:cs typeface="Nazanin" pitchFamily="2" charset="-78"/>
              </a:rPr>
              <a:t> </a:t>
            </a:r>
            <a:r>
              <a:rPr lang="ar-SA" sz="2400" u="sng" dirty="0">
                <a:solidFill>
                  <a:srgbClr val="FF0000"/>
                </a:solidFill>
                <a:cs typeface="Nazanin" pitchFamily="2" charset="-78"/>
              </a:rPr>
              <a:t>سرمايه منابع</a:t>
            </a:r>
            <a:r>
              <a:rPr lang="fa-IR" sz="2400" u="sng" dirty="0">
                <a:solidFill>
                  <a:srgbClr val="FF0000"/>
                </a:solidFill>
                <a:cs typeface="Nazanin" pitchFamily="2" charset="-78"/>
              </a:rPr>
              <a:t> </a:t>
            </a:r>
            <a:r>
              <a:rPr lang="ar-SA" sz="2400" u="sng" dirty="0">
                <a:solidFill>
                  <a:srgbClr val="FF0000"/>
                </a:solidFill>
                <a:cs typeface="Nazanin" pitchFamily="2" charset="-78"/>
              </a:rPr>
              <a:t>انساني</a:t>
            </a:r>
            <a:r>
              <a:rPr lang="ar-SA" sz="2400" dirty="0">
                <a:solidFill>
                  <a:srgbClr val="FF0000"/>
                </a:solidFill>
                <a:cs typeface="Nazanin" pitchFamily="2" charset="-78"/>
              </a:rPr>
              <a:t> ،</a:t>
            </a:r>
            <a:r>
              <a:rPr lang="ar-SA" sz="2400" u="sng" dirty="0">
                <a:solidFill>
                  <a:srgbClr val="FF0000"/>
                </a:solidFill>
                <a:cs typeface="Nazanin" pitchFamily="2" charset="-78"/>
              </a:rPr>
              <a:t>نوآوري</a:t>
            </a:r>
            <a:r>
              <a:rPr lang="ar-SA" sz="2400" dirty="0">
                <a:solidFill>
                  <a:srgbClr val="FF0000"/>
                </a:solidFill>
                <a:cs typeface="Nazanin" pitchFamily="2" charset="-78"/>
              </a:rPr>
              <a:t> و</a:t>
            </a:r>
            <a:r>
              <a:rPr lang="ar-SA" sz="2400" dirty="0">
                <a:cs typeface="Nazanin" pitchFamily="2" charset="-78"/>
              </a:rPr>
              <a:t> </a:t>
            </a:r>
            <a:r>
              <a:rPr lang="ar-SA" sz="2400" u="sng" dirty="0">
                <a:solidFill>
                  <a:srgbClr val="FF0000"/>
                </a:solidFill>
                <a:cs typeface="Nazanin" pitchFamily="2" charset="-78"/>
              </a:rPr>
              <a:t>فناوري اطلاعات</a:t>
            </a:r>
            <a:r>
              <a:rPr lang="ar-SA" sz="2400" dirty="0">
                <a:solidFill>
                  <a:srgbClr val="FF0000"/>
                </a:solidFill>
                <a:cs typeface="Nazanin" pitchFamily="2" charset="-78"/>
              </a:rPr>
              <a:t> </a:t>
            </a:r>
            <a:r>
              <a:rPr lang="ar-SA" sz="2400" dirty="0">
                <a:cs typeface="Nazanin" pitchFamily="2" charset="-78"/>
              </a:rPr>
              <a:t>مي باشد.</a:t>
            </a:r>
            <a:endParaRPr lang="fa-IR" sz="2400" dirty="0">
              <a:cs typeface="Nazanin" pitchFamily="2" charset="-78"/>
            </a:endParaRPr>
          </a:p>
          <a:p>
            <a:pPr marL="0" indent="0" algn="just" fontAlgn="auto">
              <a:lnSpc>
                <a:spcPct val="80000"/>
              </a:lnSpc>
              <a:spcAft>
                <a:spcPts val="0"/>
              </a:spcAft>
              <a:buClr>
                <a:schemeClr val="tx1"/>
              </a:buClr>
              <a:buNone/>
              <a:defRPr/>
            </a:pPr>
            <a:endParaRPr lang="fa-IR" sz="2400" dirty="0">
              <a:cs typeface="Nazanin" pitchFamily="2" charset="-78"/>
            </a:endParaRPr>
          </a:p>
          <a:p>
            <a:pPr algn="just" fontAlgn="auto">
              <a:lnSpc>
                <a:spcPct val="80000"/>
              </a:lnSpc>
              <a:spcAft>
                <a:spcPts val="0"/>
              </a:spcAft>
              <a:buClr>
                <a:schemeClr val="tx1"/>
              </a:buClr>
              <a:defRPr/>
            </a:pPr>
            <a:r>
              <a:rPr lang="ar-SA" sz="2400" dirty="0">
                <a:cs typeface="Nazanin" pitchFamily="2" charset="-78"/>
              </a:rPr>
              <a:t>اين چهار حوزه از اصلي ترين حوزه ها مي باشند كه تغييرات</a:t>
            </a:r>
            <a:r>
              <a:rPr lang="fa-IR" sz="2400" dirty="0">
                <a:cs typeface="Nazanin" pitchFamily="2" charset="-78"/>
              </a:rPr>
              <a:t> </a:t>
            </a:r>
            <a:r>
              <a:rPr lang="ar-SA" sz="2400" dirty="0">
                <a:cs typeface="Nazanin" pitchFamily="2" charset="-78"/>
              </a:rPr>
              <a:t>در آنها</a:t>
            </a:r>
            <a:r>
              <a:rPr lang="fa-IR" sz="2400" dirty="0">
                <a:cs typeface="Nazanin" pitchFamily="2" charset="-78"/>
              </a:rPr>
              <a:t> </a:t>
            </a:r>
            <a:r>
              <a:rPr lang="ar-SA" sz="2400" dirty="0">
                <a:cs typeface="Nazanin" pitchFamily="2" charset="-78"/>
              </a:rPr>
              <a:t>بصورت نامحسوسي ولي سريع الوصول مي باشد . بنابراين از آنجائيكه حوزه هاي محسوس </a:t>
            </a:r>
            <a:r>
              <a:rPr lang="fa-IR" sz="2400" dirty="0">
                <a:cs typeface="Nazanin" pitchFamily="2" charset="-78"/>
              </a:rPr>
              <a:t>    </a:t>
            </a:r>
            <a:r>
              <a:rPr lang="ar-SA" sz="2400" dirty="0">
                <a:cs typeface="Nazanin" pitchFamily="2" charset="-78"/>
              </a:rPr>
              <a:t>( شامل بازار</a:t>
            </a:r>
            <a:r>
              <a:rPr lang="en-US" sz="2400" dirty="0">
                <a:cs typeface="Nazanin" pitchFamily="2" charset="-78"/>
              </a:rPr>
              <a:t> ،</a:t>
            </a:r>
            <a:r>
              <a:rPr lang="ar-SA" sz="2400" dirty="0">
                <a:cs typeface="Nazanin" pitchFamily="2" charset="-78"/>
              </a:rPr>
              <a:t>مشتريان، كيفيت، تنوع و هزينه ) و غير محسوس بايد در يك حالت تعادل و تعامل قرار گيرند، تنها </a:t>
            </a:r>
            <a:r>
              <a:rPr lang="ar-SA" sz="2400" u="sng" dirty="0">
                <a:solidFill>
                  <a:srgbClr val="FF0000"/>
                </a:solidFill>
                <a:cs typeface="Nazanin" pitchFamily="2" charset="-78"/>
              </a:rPr>
              <a:t>مديريت</a:t>
            </a:r>
            <a:r>
              <a:rPr lang="fa-IR" sz="2400" u="sng" dirty="0">
                <a:solidFill>
                  <a:srgbClr val="FF0000"/>
                </a:solidFill>
                <a:cs typeface="Nazanin" pitchFamily="2" charset="-78"/>
              </a:rPr>
              <a:t> </a:t>
            </a:r>
            <a:r>
              <a:rPr lang="ar-SA" sz="2400" u="sng" dirty="0">
                <a:solidFill>
                  <a:srgbClr val="FF0000"/>
                </a:solidFill>
                <a:cs typeface="Nazanin" pitchFamily="2" charset="-78"/>
              </a:rPr>
              <a:t>دانش</a:t>
            </a:r>
            <a:r>
              <a:rPr lang="fa-IR" sz="2400" dirty="0">
                <a:solidFill>
                  <a:srgbClr val="FF0000"/>
                </a:solidFill>
                <a:cs typeface="Nazanin" pitchFamily="2" charset="-78"/>
              </a:rPr>
              <a:t> </a:t>
            </a:r>
            <a:r>
              <a:rPr lang="ar-SA" sz="2400" dirty="0">
                <a:cs typeface="Nazanin" pitchFamily="2" charset="-78"/>
              </a:rPr>
              <a:t>است كه مي تواند اين تعامل و تعادل را ايجاد نمايد . </a:t>
            </a:r>
            <a:endParaRPr lang="fa-IR" sz="2400" dirty="0">
              <a:cs typeface="Nazanin" pitchFamily="2" charset="-78"/>
            </a:endParaRPr>
          </a:p>
          <a:p>
            <a:pPr algn="just" fontAlgn="auto">
              <a:lnSpc>
                <a:spcPct val="80000"/>
              </a:lnSpc>
              <a:spcAft>
                <a:spcPts val="0"/>
              </a:spcAft>
              <a:buClr>
                <a:schemeClr val="tx1"/>
              </a:buClr>
              <a:defRPr/>
            </a:pPr>
            <a:endParaRPr lang="fa-IR" sz="2400" dirty="0">
              <a:cs typeface="Nazanin" pitchFamily="2" charset="-78"/>
            </a:endParaRPr>
          </a:p>
          <a:p>
            <a:pPr algn="just" fontAlgn="auto">
              <a:lnSpc>
                <a:spcPct val="80000"/>
              </a:lnSpc>
              <a:spcAft>
                <a:spcPts val="0"/>
              </a:spcAft>
              <a:buClr>
                <a:schemeClr val="tx1"/>
              </a:buClr>
              <a:defRPr/>
            </a:pPr>
            <a:r>
              <a:rPr lang="ar-SA" sz="2400" dirty="0">
                <a:cs typeface="Nazanin" pitchFamily="2" charset="-78"/>
              </a:rPr>
              <a:t>آنچه باعث مي شود تا استراتژي مبتني برنوآوري قدرت رقابت و حضور در اقتصاد مبتني بر دانايي قابليت شكل گيري و اجرايي شود، افزايش سطح</a:t>
            </a:r>
            <a:r>
              <a:rPr lang="fa-IR" sz="2400" dirty="0">
                <a:cs typeface="Nazanin" pitchFamily="2" charset="-78"/>
              </a:rPr>
              <a:t> </a:t>
            </a:r>
            <a:r>
              <a:rPr lang="ar-SA" sz="2400" dirty="0">
                <a:cs typeface="Nazanin" pitchFamily="2" charset="-78"/>
              </a:rPr>
              <a:t>دانش و تغيير وزن دانش و دانايي در </a:t>
            </a:r>
            <a:r>
              <a:rPr lang="ar-SA" sz="2400" u="sng" dirty="0">
                <a:solidFill>
                  <a:srgbClr val="FF0000"/>
                </a:solidFill>
                <a:cs typeface="Nazanin" pitchFamily="2" charset="-78"/>
              </a:rPr>
              <a:t>دو دسته حوزه هاي محسوس و غيرمحسوس</a:t>
            </a:r>
            <a:r>
              <a:rPr lang="ar-SA" sz="2400" dirty="0">
                <a:solidFill>
                  <a:srgbClr val="FF0000"/>
                </a:solidFill>
                <a:cs typeface="Nazanin" pitchFamily="2" charset="-78"/>
              </a:rPr>
              <a:t> </a:t>
            </a:r>
            <a:r>
              <a:rPr lang="ar-SA" sz="2400" dirty="0">
                <a:cs typeface="Nazanin" pitchFamily="2" charset="-78"/>
              </a:rPr>
              <a:t>مي باشد</a:t>
            </a:r>
            <a:r>
              <a:rPr lang="en-US" sz="2400" dirty="0">
                <a:cs typeface="Nazanin" pitchFamily="2" charset="-78"/>
              </a:rPr>
              <a:t>.</a:t>
            </a:r>
          </a:p>
          <a:p>
            <a:pPr fontAlgn="auto">
              <a:lnSpc>
                <a:spcPct val="80000"/>
              </a:lnSpc>
              <a:spcAft>
                <a:spcPts val="0"/>
              </a:spcAft>
              <a:defRPr/>
            </a:pPr>
            <a:endParaRPr lang="en-US" sz="2000" dirty="0">
              <a:cs typeface="Nazanin" pitchFamily="2" charset="-78"/>
            </a:endParaRPr>
          </a:p>
        </p:txBody>
      </p:sp>
      <p:sp>
        <p:nvSpPr>
          <p:cNvPr id="5" name="Rectangle 2"/>
          <p:cNvSpPr>
            <a:spLocks noGrp="1" noChangeArrowheads="1"/>
          </p:cNvSpPr>
          <p:nvPr>
            <p:ph type="title"/>
          </p:nvPr>
        </p:nvSpPr>
        <p:spPr>
          <a:xfrm>
            <a:off x="785786" y="357166"/>
            <a:ext cx="7772400" cy="1143000"/>
          </a:xfrm>
        </p:spPr>
        <p:txBody>
          <a:bodyPr/>
          <a:lstStyle/>
          <a:p>
            <a:pPr algn="r" rtl="1"/>
            <a:r>
              <a:rPr lang="ar-SA" sz="3600" b="1" dirty="0" smtClean="0">
                <a:cs typeface="B Mitra" pitchFamily="2" charset="-78"/>
              </a:rPr>
              <a:t>استراتژي مبتني بر دانايي و نقش مديريت دانش</a:t>
            </a:r>
            <a:r>
              <a:rPr lang="fa-IR" sz="3600" b="1" dirty="0" smtClean="0">
                <a:cs typeface="B Mitra" pitchFamily="2" charset="-78"/>
              </a:rPr>
              <a:t> </a:t>
            </a:r>
            <a:endParaRPr lang="en-US" sz="3600" b="1" dirty="0" smtClean="0">
              <a:cs typeface="B Mitra" pitchFamily="2" charset="-78"/>
            </a:endParaRPr>
          </a:p>
        </p:txBody>
      </p:sp>
    </p:spTree>
    <p:extLst>
      <p:ext uri="{BB962C8B-B14F-4D97-AF65-F5344CB8AC3E}">
        <p14:creationId xmlns:p14="http://schemas.microsoft.com/office/powerpoint/2010/main" xmlns="" val="3323622902"/>
      </p:ext>
    </p:extLst>
  </p:cSld>
  <p:clrMapOvr>
    <a:masterClrMapping/>
  </p:clrMapOvr>
  <p:transition spd="slow">
    <p:zoom dir="in"/>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ChangeArrowheads="1"/>
          </p:cNvSpPr>
          <p:nvPr/>
        </p:nvSpPr>
        <p:spPr bwMode="auto">
          <a:xfrm>
            <a:off x="468313" y="2333625"/>
            <a:ext cx="8405812" cy="1570038"/>
          </a:xfrm>
          <a:prstGeom prst="rect">
            <a:avLst/>
          </a:prstGeom>
          <a:noFill/>
          <a:ln w="9525">
            <a:noFill/>
            <a:miter lim="800000"/>
            <a:headEnd/>
            <a:tailEnd/>
          </a:ln>
        </p:spPr>
        <p:txBody>
          <a:bodyPr>
            <a:spAutoFit/>
          </a:bodyPr>
          <a:lstStyle/>
          <a:p>
            <a:pPr eaLnBrk="1" hangingPunct="1"/>
            <a:endParaRPr lang="fa-IR"/>
          </a:p>
          <a:p>
            <a:pPr eaLnBrk="1" hangingPunct="1">
              <a:buFont typeface="Wingdings" pitchFamily="2" charset="2"/>
              <a:buNone/>
            </a:pPr>
            <a:endParaRPr lang="fa-IR"/>
          </a:p>
          <a:p>
            <a:pPr eaLnBrk="1" hangingPunct="1"/>
            <a:endParaRPr lang="fa-IR"/>
          </a:p>
          <a:p>
            <a:pPr eaLnBrk="1" hangingPunct="1"/>
            <a:endParaRPr lang="fa-IR"/>
          </a:p>
        </p:txBody>
      </p:sp>
      <p:sp>
        <p:nvSpPr>
          <p:cNvPr id="44035" name="Rectangle 2" descr="Recycled paper"/>
          <p:cNvSpPr>
            <a:spLocks noGrp="1" noChangeArrowheads="1"/>
          </p:cNvSpPr>
          <p:nvPr>
            <p:ph type="title"/>
          </p:nvPr>
        </p:nvSpPr>
        <p:spPr>
          <a:xfrm>
            <a:off x="0" y="0"/>
            <a:ext cx="9244013" cy="6858000"/>
          </a:xfrm>
          <a:blipFill dpi="0" rotWithShape="0">
            <a:blip r:embed="rId2"/>
            <a:srcRect/>
            <a:tile tx="0" ty="0" sx="100000" sy="100000" flip="none" algn="tl"/>
          </a:blipFill>
        </p:spPr>
        <p:txBody>
          <a:bodyPr/>
          <a:lstStyle/>
          <a:p>
            <a:r>
              <a:rPr lang="fa-IR" sz="2800" dirty="0" smtClean="0"/>
              <a:t/>
            </a:r>
            <a:br>
              <a:rPr lang="fa-IR" sz="2800" dirty="0" smtClean="0"/>
            </a:br>
            <a:r>
              <a:rPr lang="fa-IR" sz="5400" b="1" dirty="0" smtClean="0">
                <a:cs typeface="B Mitra" pitchFamily="2" charset="-78"/>
              </a:rPr>
              <a:t>باتشکرازتوجه شما</a:t>
            </a:r>
            <a:r>
              <a:rPr lang="en-US" sz="2800" dirty="0" smtClean="0"/>
              <a:t/>
            </a:r>
            <a:br>
              <a:rPr lang="en-US" sz="2800" dirty="0" smtClean="0"/>
            </a:br>
            <a:r>
              <a:rPr lang="en-US" sz="2800" dirty="0" smtClean="0"/>
              <a:t/>
            </a:r>
            <a:br>
              <a:rPr lang="en-US" sz="2800" dirty="0" smtClean="0"/>
            </a:br>
            <a:endParaRPr lang="en-US" sz="2800" dirty="0" smtClean="0"/>
          </a:p>
        </p:txBody>
      </p:sp>
    </p:spTree>
  </p:cSld>
  <p:clrMapOvr>
    <a:masterClrMapping/>
  </p:clrMapOvr>
  <p:transition spd="slow">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457200"/>
            <a:ext cx="8686800" cy="838200"/>
          </a:xfrm>
        </p:spPr>
        <p:txBody>
          <a:bodyPr/>
          <a:lstStyle/>
          <a:p>
            <a:pPr fontAlgn="auto">
              <a:spcAft>
                <a:spcPts val="0"/>
              </a:spcAft>
              <a:defRPr/>
            </a:pPr>
            <a:r>
              <a:rPr lang="fa-IR" sz="4800" b="1" dirty="0" smtClean="0">
                <a:latin typeface="Times New Roman" pitchFamily="26" charset="0"/>
              </a:rPr>
              <a:t>ویژگی های دانش</a:t>
            </a:r>
            <a:endParaRPr lang="en-US" sz="4800" b="1" dirty="0"/>
          </a:p>
        </p:txBody>
      </p:sp>
      <p:sp>
        <p:nvSpPr>
          <p:cNvPr id="5" name="Content Placeholder 2"/>
          <p:cNvSpPr>
            <a:spLocks noGrp="1"/>
          </p:cNvSpPr>
          <p:nvPr>
            <p:ph idx="1"/>
          </p:nvPr>
        </p:nvSpPr>
        <p:spPr>
          <a:xfrm>
            <a:off x="304800" y="1905000"/>
            <a:ext cx="8686800" cy="4525963"/>
          </a:xfrm>
        </p:spPr>
        <p:txBody>
          <a:bodyPr/>
          <a:lstStyle/>
          <a:p>
            <a:pPr algn="r" rtl="1"/>
            <a:r>
              <a:rPr lang="fa-IR" smtClean="0">
                <a:solidFill>
                  <a:schemeClr val="tx1"/>
                </a:solidFill>
                <a:cs typeface="B Nazanin" pitchFamily="2" charset="-78"/>
              </a:rPr>
              <a:t>اطلاعات زمانی که در ذهن افراد پردازش ، تفسیر و بکار بسته شود به  دانش تبدیل می شود.</a:t>
            </a:r>
          </a:p>
          <a:p>
            <a:pPr algn="r" rtl="1"/>
            <a:r>
              <a:rPr lang="fa-IR" smtClean="0">
                <a:solidFill>
                  <a:schemeClr val="tx1"/>
                </a:solidFill>
                <a:cs typeface="B Nazanin" pitchFamily="2" charset="-78"/>
              </a:rPr>
              <a:t>دانش زمانی که به تصاویر ، متن و سمبولها تبدیل شود اطلاعات می شود </a:t>
            </a:r>
          </a:p>
          <a:p>
            <a:pPr algn="r" rtl="1"/>
            <a:r>
              <a:rPr lang="fa-IR" smtClean="0">
                <a:solidFill>
                  <a:schemeClr val="tx1"/>
                </a:solidFill>
                <a:cs typeface="B Nazanin" pitchFamily="2" charset="-78"/>
              </a:rPr>
              <a:t>تبدیل اطلاعات به دانش و برعکس فرایندی دائمی است </a:t>
            </a:r>
            <a:endParaRPr lang="en-US" smtClean="0">
              <a:solidFill>
                <a:schemeClr val="tx1"/>
              </a:solidFill>
              <a:cs typeface="B Nazanin" pitchFamily="2" charset="-78"/>
            </a:endParaRPr>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eaLnBrk="1" fontAlgn="auto" hangingPunct="1">
              <a:spcAft>
                <a:spcPts val="0"/>
              </a:spcAft>
              <a:defRPr/>
            </a:pPr>
            <a:r>
              <a:rPr lang="fa-IR" sz="4800" b="1" dirty="0" smtClean="0">
                <a:solidFill>
                  <a:srgbClr val="FF0000"/>
                </a:solidFill>
                <a:latin typeface="Times New Roman" pitchFamily="26" charset="0"/>
                <a:cs typeface="B Mitra" pitchFamily="2" charset="-78"/>
              </a:rPr>
              <a:t>طبقه بندی ابعاد دانش سازمانی</a:t>
            </a:r>
            <a:r>
              <a:rPr lang="en-US" sz="2400" b="1" dirty="0" smtClean="0">
                <a:solidFill>
                  <a:schemeClr val="tx1"/>
                </a:solidFill>
                <a:latin typeface="Times New Roman" pitchFamily="26" charset="0"/>
                <a:ea typeface="Times New Roman (Arabic)" pitchFamily="26" charset="0"/>
                <a:cs typeface="B Mitra" pitchFamily="2" charset="-78"/>
              </a:rPr>
              <a:t/>
            </a:r>
            <a:br>
              <a:rPr lang="en-US" sz="2400" b="1" dirty="0" smtClean="0">
                <a:solidFill>
                  <a:schemeClr val="tx1"/>
                </a:solidFill>
                <a:latin typeface="Times New Roman" pitchFamily="26" charset="0"/>
                <a:ea typeface="Times New Roman (Arabic)" pitchFamily="26" charset="0"/>
                <a:cs typeface="B Mitra" pitchFamily="2" charset="-78"/>
              </a:rPr>
            </a:br>
            <a:endParaRPr lang="fa-IR" sz="2400" b="1" dirty="0">
              <a:solidFill>
                <a:srgbClr val="FF0000"/>
              </a:solidFill>
              <a:effectLst>
                <a:outerShdw blurRad="38100" dist="38100" dir="2700000" algn="tl">
                  <a:srgbClr val="000000">
                    <a:alpha val="43137"/>
                  </a:srgbClr>
                </a:outerShdw>
              </a:effectLst>
              <a:cs typeface="B Mitra" pitchFamily="2" charset="-78"/>
            </a:endParaRPr>
          </a:p>
        </p:txBody>
      </p:sp>
      <p:sp>
        <p:nvSpPr>
          <p:cNvPr id="5" name="Subtitle 3"/>
          <p:cNvSpPr>
            <a:spLocks noGrp="1"/>
          </p:cNvSpPr>
          <p:nvPr>
            <p:ph idx="1"/>
          </p:nvPr>
        </p:nvSpPr>
        <p:spPr/>
        <p:txBody>
          <a:bodyPr>
            <a:noAutofit/>
          </a:bodyPr>
          <a:lstStyle/>
          <a:p>
            <a:pPr eaLnBrk="1" fontAlgn="auto" hangingPunct="1">
              <a:spcAft>
                <a:spcPts val="0"/>
              </a:spcAft>
              <a:buFont typeface="Wingdings 2"/>
              <a:buNone/>
              <a:defRPr/>
            </a:pPr>
            <a:endParaRPr lang="fa-IR" sz="2800" dirty="0" smtClean="0">
              <a:solidFill>
                <a:schemeClr val="tx1"/>
              </a:solidFill>
              <a:cs typeface="B Titr" pitchFamily="2" charset="-78"/>
            </a:endParaRPr>
          </a:p>
          <a:p>
            <a:pPr eaLnBrk="1" fontAlgn="auto" hangingPunct="1">
              <a:spcAft>
                <a:spcPts val="0"/>
              </a:spcAft>
              <a:buFont typeface="Wingdings 2"/>
              <a:buNone/>
              <a:defRPr/>
            </a:pPr>
            <a:r>
              <a:rPr lang="fa-IR" sz="2800" b="1" dirty="0" smtClean="0">
                <a:solidFill>
                  <a:schemeClr val="tx1"/>
                </a:solidFill>
                <a:cs typeface="B Mitra" pitchFamily="2" charset="-78"/>
              </a:rPr>
              <a:t>1- بعد اول: تمايز بين دانش فردي و جمعي</a:t>
            </a:r>
          </a:p>
          <a:p>
            <a:pPr eaLnBrk="1" fontAlgn="auto" hangingPunct="1">
              <a:spcAft>
                <a:spcPts val="0"/>
              </a:spcAft>
              <a:buFont typeface="Wingdings 2"/>
              <a:buNone/>
              <a:defRPr/>
            </a:pPr>
            <a:endParaRPr lang="fa-IR" sz="2800" b="1" dirty="0" smtClean="0">
              <a:solidFill>
                <a:schemeClr val="tx1"/>
              </a:solidFill>
              <a:cs typeface="B Mitra" pitchFamily="2" charset="-78"/>
            </a:endParaRPr>
          </a:p>
          <a:p>
            <a:pPr eaLnBrk="1" fontAlgn="auto" hangingPunct="1">
              <a:spcAft>
                <a:spcPts val="0"/>
              </a:spcAft>
              <a:buFont typeface="Wingdings 2"/>
              <a:buNone/>
              <a:defRPr/>
            </a:pPr>
            <a:r>
              <a:rPr lang="fa-IR" sz="2800" b="1" dirty="0" smtClean="0">
                <a:solidFill>
                  <a:schemeClr val="tx1"/>
                </a:solidFill>
                <a:cs typeface="B Mitra" pitchFamily="2" charset="-78"/>
              </a:rPr>
              <a:t>2- بعد دوم: تمايز بين دانش نهفته و دانش صريح</a:t>
            </a:r>
          </a:p>
          <a:p>
            <a:pPr eaLnBrk="1" fontAlgn="auto" hangingPunct="1">
              <a:spcAft>
                <a:spcPts val="0"/>
              </a:spcAft>
              <a:buFont typeface="Wingdings 2"/>
              <a:buNone/>
              <a:defRPr/>
            </a:pPr>
            <a:endParaRPr lang="fa-IR" sz="2800" b="1" dirty="0" smtClean="0">
              <a:cs typeface="B Mitra" pitchFamily="2" charset="-78"/>
            </a:endParaRPr>
          </a:p>
          <a:p>
            <a:pPr eaLnBrk="1" fontAlgn="auto" hangingPunct="1">
              <a:spcAft>
                <a:spcPts val="0"/>
              </a:spcAft>
              <a:buFont typeface="Wingdings 2"/>
              <a:buNone/>
              <a:defRPr/>
            </a:pPr>
            <a:r>
              <a:rPr lang="fa-IR" sz="2800" b="1" dirty="0" smtClean="0">
                <a:solidFill>
                  <a:schemeClr val="tx1"/>
                </a:solidFill>
                <a:cs typeface="B Mitra" pitchFamily="2" charset="-78"/>
              </a:rPr>
              <a:t>3- بعد سوم: دانش عمومي در مقابل دانش خصوصي</a:t>
            </a:r>
          </a:p>
          <a:p>
            <a:pPr eaLnBrk="1" fontAlgn="auto" hangingPunct="1">
              <a:spcAft>
                <a:spcPts val="0"/>
              </a:spcAft>
              <a:buFont typeface="Wingdings 2"/>
              <a:buNone/>
              <a:defRPr/>
            </a:pPr>
            <a:endParaRPr lang="en-US" sz="2800" dirty="0">
              <a:cs typeface="B Titr"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noGrp="1"/>
          </p:cNvSpPr>
          <p:nvPr>
            <p:ph idx="1"/>
          </p:nvPr>
        </p:nvSpPr>
        <p:spPr>
          <a:xfrm>
            <a:off x="285720" y="285728"/>
            <a:ext cx="8643998" cy="4214842"/>
          </a:xfrm>
          <a:prstGeom prst="rect">
            <a:avLst/>
          </a:prstGeom>
        </p:spPr>
        <p:txBody>
          <a:bodyPr/>
          <a:lstStyle/>
          <a:p>
            <a:pPr marL="265176" indent="-265176" fontAlgn="auto">
              <a:spcBef>
                <a:spcPts val="250"/>
              </a:spcBef>
              <a:spcAft>
                <a:spcPts val="0"/>
              </a:spcAft>
              <a:buClr>
                <a:schemeClr val="accent1"/>
              </a:buClr>
              <a:buSzPct val="80000"/>
              <a:buNone/>
              <a:defRPr/>
            </a:pPr>
            <a:r>
              <a:rPr lang="fa-IR" sz="3200" b="1" dirty="0">
                <a:solidFill>
                  <a:srgbClr val="FF0000"/>
                </a:solidFill>
                <a:cs typeface="B Mitra" pitchFamily="2" charset="-78"/>
              </a:rPr>
              <a:t>1- بعد اول: تمايز بين دانش فردي و جمعي</a:t>
            </a:r>
          </a:p>
          <a:p>
            <a:pPr marL="265176" indent="-265176" fontAlgn="auto">
              <a:spcBef>
                <a:spcPts val="250"/>
              </a:spcBef>
              <a:spcAft>
                <a:spcPts val="0"/>
              </a:spcAft>
              <a:buClr>
                <a:schemeClr val="accent1"/>
              </a:buClr>
              <a:buSzPct val="80000"/>
              <a:buNone/>
              <a:defRPr/>
            </a:pPr>
            <a:r>
              <a:rPr lang="fa-IR" sz="2400" dirty="0">
                <a:cs typeface="B Mitra" pitchFamily="2" charset="-78"/>
              </a:rPr>
              <a:t> دانش فردی:  شامل مجموعه شایستگی ها، اطلاعات و دانش فرد می باشد</a:t>
            </a:r>
          </a:p>
          <a:p>
            <a:pPr marL="265176" indent="-265176" fontAlgn="auto">
              <a:spcBef>
                <a:spcPts val="250"/>
              </a:spcBef>
              <a:spcAft>
                <a:spcPts val="0"/>
              </a:spcAft>
              <a:buClr>
                <a:schemeClr val="accent1"/>
              </a:buClr>
              <a:buSzPct val="80000"/>
              <a:buNone/>
              <a:defRPr/>
            </a:pPr>
            <a:r>
              <a:rPr lang="fa-IR" sz="2400" dirty="0">
                <a:cs typeface="B Mitra" pitchFamily="2" charset="-78"/>
              </a:rPr>
              <a:t>دانش جمعی: شامل اصول سازماندهی ، طرح های مدیریت ارشد، تجربیات گذشته ، اهداف، ومأموریت ها می باشد </a:t>
            </a:r>
          </a:p>
          <a:p>
            <a:pPr marL="265176" indent="-265176" fontAlgn="auto">
              <a:spcBef>
                <a:spcPts val="250"/>
              </a:spcBef>
              <a:spcAft>
                <a:spcPts val="0"/>
              </a:spcAft>
              <a:buClr>
                <a:schemeClr val="accent1"/>
              </a:buClr>
              <a:buSzPct val="80000"/>
              <a:buNone/>
              <a:defRPr/>
            </a:pPr>
            <a:r>
              <a:rPr lang="fa-IR" sz="3200" b="1" dirty="0">
                <a:solidFill>
                  <a:srgbClr val="FF0000"/>
                </a:solidFill>
                <a:cs typeface="B Mitra" pitchFamily="2" charset="-78"/>
              </a:rPr>
              <a:t>2- بعد دوم: تمايز بين دانش نهفته و دانش صريح</a:t>
            </a:r>
          </a:p>
          <a:p>
            <a:pPr marL="265176" indent="-265176" fontAlgn="auto">
              <a:spcBef>
                <a:spcPts val="250"/>
              </a:spcBef>
              <a:spcAft>
                <a:spcPts val="0"/>
              </a:spcAft>
              <a:buClr>
                <a:schemeClr val="accent1"/>
              </a:buClr>
              <a:buSzPct val="80000"/>
              <a:buNone/>
              <a:defRPr/>
            </a:pPr>
            <a:r>
              <a:rPr lang="fa-IR" sz="2400" dirty="0">
                <a:cs typeface="B Mitra" pitchFamily="2" charset="-78"/>
              </a:rPr>
              <a:t>دانش نهفته : از طریق  تجربه یادگرفته می شود و بیان و انتقال آن بسیار مشکل است و در دو بعد فردی ( شامل : برنامه های فردی، مهارت ها ، عادت ها ، و دانش انتزاعی ) و بعد جمعی ( شامل : طرح های مدیریت ارشد، اجماع سازمانی بر تجربیات گذشته و فرهنگ سازمانی ) است</a:t>
            </a:r>
          </a:p>
          <a:p>
            <a:pPr marL="265176" indent="-265176" fontAlgn="auto">
              <a:spcBef>
                <a:spcPts val="250"/>
              </a:spcBef>
              <a:spcAft>
                <a:spcPts val="0"/>
              </a:spcAft>
              <a:buClr>
                <a:schemeClr val="accent1"/>
              </a:buClr>
              <a:buSzPct val="80000"/>
              <a:buNone/>
              <a:defRPr/>
            </a:pPr>
            <a:r>
              <a:rPr lang="fa-IR" sz="2400" dirty="0">
                <a:cs typeface="B Mitra" pitchFamily="2" charset="-78"/>
              </a:rPr>
              <a:t>دانش صریح : این دانش بر خلاف دانش نهفته ، قابل کد گذاری بوده و می توان به طور رسمی و سیستماتیک انتقال داده شود. مثل قوانین و رویه های </a:t>
            </a:r>
          </a:p>
          <a:p>
            <a:pPr marL="265176" indent="-265176" fontAlgn="auto">
              <a:spcBef>
                <a:spcPts val="250"/>
              </a:spcBef>
              <a:spcAft>
                <a:spcPts val="0"/>
              </a:spcAft>
              <a:buClr>
                <a:schemeClr val="accent1"/>
              </a:buClr>
              <a:buSzPct val="80000"/>
              <a:buNone/>
              <a:defRPr/>
            </a:pPr>
            <a:r>
              <a:rPr lang="fa-IR" sz="2400" dirty="0">
                <a:cs typeface="B Mitra" pitchFamily="2" charset="-78"/>
              </a:rPr>
              <a:t>این دانش نیز فردی ( شامل : مهارت ها و دانش قابل آموزش و مکتوب شدن ) و جمعی  </a:t>
            </a:r>
            <a:endParaRPr lang="en-GB" sz="2400" dirty="0" smtClean="0">
              <a:cs typeface="B Mitra" pitchFamily="2" charset="-78"/>
            </a:endParaRPr>
          </a:p>
          <a:p>
            <a:pPr marL="265176" indent="-265176" fontAlgn="auto">
              <a:spcBef>
                <a:spcPts val="250"/>
              </a:spcBef>
              <a:spcAft>
                <a:spcPts val="0"/>
              </a:spcAft>
              <a:buClr>
                <a:schemeClr val="accent1"/>
              </a:buClr>
              <a:buSzPct val="80000"/>
              <a:buNone/>
              <a:defRPr/>
            </a:pPr>
            <a:r>
              <a:rPr lang="fa-IR" sz="2400" dirty="0" smtClean="0">
                <a:cs typeface="B Mitra" pitchFamily="2" charset="-78"/>
              </a:rPr>
              <a:t> </a:t>
            </a:r>
            <a:r>
              <a:rPr lang="fa-IR" sz="2400" dirty="0">
                <a:cs typeface="B Mitra" pitchFamily="2" charset="-78"/>
              </a:rPr>
              <a:t>( شامل : رویه های عملیاتی استاندارد، مستندات و سیستم های اطلاعاتی ) می باشد</a:t>
            </a:r>
            <a:r>
              <a:rPr lang="fa-IR" sz="2400" dirty="0" smtClean="0">
                <a:cs typeface="B Mitra" pitchFamily="2" charset="-78"/>
              </a:rPr>
              <a:t>.</a:t>
            </a:r>
            <a:endParaRPr lang="en-GB" sz="2400" dirty="0" smtClean="0">
              <a:cs typeface="B Mitra" pitchFamily="2" charset="-78"/>
            </a:endParaRPr>
          </a:p>
          <a:p>
            <a:pPr marL="265176" indent="-265176" fontAlgn="auto">
              <a:spcBef>
                <a:spcPts val="250"/>
              </a:spcBef>
              <a:spcAft>
                <a:spcPts val="0"/>
              </a:spcAft>
              <a:buClr>
                <a:schemeClr val="accent1"/>
              </a:buClr>
              <a:buSzPct val="80000"/>
              <a:buNone/>
              <a:defRPr/>
            </a:pPr>
            <a:endParaRPr lang="fa-IR" sz="2400" dirty="0">
              <a:cs typeface="B Mitra" pitchFamily="2" charset="-78"/>
            </a:endParaRPr>
          </a:p>
          <a:p>
            <a:pPr marL="265176" indent="-265176" fontAlgn="auto">
              <a:spcBef>
                <a:spcPts val="250"/>
              </a:spcBef>
              <a:spcAft>
                <a:spcPts val="0"/>
              </a:spcAft>
              <a:buClr>
                <a:schemeClr val="accent1"/>
              </a:buClr>
              <a:buSzPct val="80000"/>
              <a:buNone/>
              <a:defRPr/>
            </a:pPr>
            <a:r>
              <a:rPr lang="fa-IR" sz="2800" b="1" dirty="0">
                <a:solidFill>
                  <a:srgbClr val="FF0000"/>
                </a:solidFill>
                <a:cs typeface="B Mitra" pitchFamily="2" charset="-78"/>
              </a:rPr>
              <a:t>دانش صریح و نهفته را به کوه یخ نیز تشبیه کرده اند که قسمت اعظم آن دانش نهفته و در زیرآب می باشد.</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
                                            <p:txEl>
                                              <p:pRg st="9" end="9"/>
                                            </p:txEl>
                                          </p:spTgt>
                                        </p:tgtEl>
                                        <p:attrNameLst>
                                          <p:attrName>style.visibility</p:attrName>
                                        </p:attrNameLst>
                                      </p:cBhvr>
                                      <p:to>
                                        <p:strVal val="visible"/>
                                      </p:to>
                                    </p:set>
                                    <p:animEffect transition="in" filter="fade">
                                      <p:cBhvr>
                                        <p:cTn id="63" dur="1000"/>
                                        <p:tgtEl>
                                          <p:spTgt spid="5">
                                            <p:txEl>
                                              <p:pRg st="9" end="9"/>
                                            </p:txEl>
                                          </p:spTgt>
                                        </p:tgtEl>
                                      </p:cBhvr>
                                    </p:animEffect>
                                    <p:anim calcmode="lin" valueType="num">
                                      <p:cBhvr>
                                        <p:cTn id="64"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2844" y="0"/>
            <a:ext cx="8183562" cy="6429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fa-IR" sz="4400" b="1" dirty="0" smtClean="0">
                <a:solidFill>
                  <a:srgbClr val="FF0000"/>
                </a:solidFill>
                <a:latin typeface="Times New Roman" pitchFamily="26" charset="0"/>
                <a:cs typeface="B Mitra" pitchFamily="2" charset="-78"/>
              </a:rPr>
              <a:t>رابطه دانش نهفته و دانش صریح</a:t>
            </a:r>
            <a:endParaRPr lang="en-US" sz="4400" b="1" dirty="0" smtClean="0">
              <a:solidFill>
                <a:srgbClr val="FF0000"/>
              </a:solidFill>
              <a:latin typeface="Times New Roman" pitchFamily="26" charset="0"/>
              <a:cs typeface="B Mitra" pitchFamily="2" charset="-78"/>
            </a:endParaRPr>
          </a:p>
        </p:txBody>
      </p:sp>
      <p:graphicFrame>
        <p:nvGraphicFramePr>
          <p:cNvPr id="5" name="Content Placeholder 3"/>
          <p:cNvGraphicFramePr>
            <a:graphicFrameLocks/>
          </p:cNvGraphicFramePr>
          <p:nvPr/>
        </p:nvGraphicFramePr>
        <p:xfrm>
          <a:off x="603225" y="714375"/>
          <a:ext cx="7897809" cy="2243454"/>
        </p:xfrm>
        <a:graphic>
          <a:graphicData uri="http://schemas.openxmlformats.org/drawingml/2006/table">
            <a:tbl>
              <a:tblPr rtl="1" firstRow="1" bandRow="1">
                <a:tableStyleId>{0505E3EF-67EA-436B-97B2-0124C06EBD24}</a:tableStyleId>
              </a:tblPr>
              <a:tblGrid>
                <a:gridCol w="2632603"/>
                <a:gridCol w="2632603"/>
                <a:gridCol w="2632603"/>
              </a:tblGrid>
              <a:tr h="794085">
                <a:tc>
                  <a:txBody>
                    <a:bodyPr/>
                    <a:lstStyle/>
                    <a:p>
                      <a:pPr algn="ctr" rtl="1"/>
                      <a:r>
                        <a:rPr lang="fa-IR" sz="2400" b="1" dirty="0" smtClean="0">
                          <a:solidFill>
                            <a:schemeClr val="tx2">
                              <a:lumMod val="75000"/>
                            </a:schemeClr>
                          </a:solidFill>
                          <a:cs typeface="B Davat" pitchFamily="2" charset="-78"/>
                        </a:rPr>
                        <a:t>                                          به</a:t>
                      </a:r>
                    </a:p>
                    <a:p>
                      <a:pPr algn="just" rtl="1"/>
                      <a:r>
                        <a:rPr lang="fa-IR" sz="2400" b="1" dirty="0" smtClean="0">
                          <a:solidFill>
                            <a:schemeClr val="tx2">
                              <a:lumMod val="75000"/>
                            </a:schemeClr>
                          </a:solidFill>
                          <a:cs typeface="B Davat" pitchFamily="2" charset="-78"/>
                        </a:rPr>
                        <a:t>از       </a:t>
                      </a:r>
                      <a:endParaRPr lang="fa-IR" sz="2400" b="1" dirty="0">
                        <a:solidFill>
                          <a:schemeClr val="tx2">
                            <a:lumMod val="75000"/>
                          </a:schemeClr>
                        </a:solidFill>
                        <a:cs typeface="B Davat" pitchFamily="2" charset="-78"/>
                      </a:endParaRPr>
                    </a:p>
                  </a:txBody>
                  <a:tcPr marL="90928" marR="90928">
                    <a:solidFill>
                      <a:schemeClr val="accent1">
                        <a:lumMod val="40000"/>
                        <a:lumOff val="60000"/>
                      </a:schemeClr>
                    </a:solidFill>
                  </a:tcPr>
                </a:tc>
                <a:tc>
                  <a:txBody>
                    <a:bodyPr/>
                    <a:lstStyle/>
                    <a:p>
                      <a:pPr algn="ctr" rtl="1" fontAlgn="ctr"/>
                      <a:r>
                        <a:rPr lang="fa-IR" sz="2400" b="1" i="0" u="none" strike="noStrike" dirty="0" smtClean="0">
                          <a:solidFill>
                            <a:schemeClr val="tx2">
                              <a:lumMod val="75000"/>
                            </a:schemeClr>
                          </a:solidFill>
                          <a:latin typeface="B Davat"/>
                          <a:cs typeface="B Davat" pitchFamily="2" charset="-78"/>
                        </a:rPr>
                        <a:t>دانش صريح</a:t>
                      </a:r>
                      <a:endParaRPr lang="fa-IR" sz="2400" b="1" i="0" u="none" strike="noStrike" dirty="0">
                        <a:solidFill>
                          <a:schemeClr val="tx2">
                            <a:lumMod val="75000"/>
                          </a:schemeClr>
                        </a:solidFill>
                        <a:latin typeface="B Davat"/>
                        <a:cs typeface="B Davat" pitchFamily="2" charset="-78"/>
                      </a:endParaRPr>
                    </a:p>
                  </a:txBody>
                  <a:tcPr marL="9472" marR="9472" marT="9525" marB="0" anchor="ctr">
                    <a:solidFill>
                      <a:schemeClr val="accent1">
                        <a:lumMod val="40000"/>
                        <a:lumOff val="60000"/>
                      </a:schemeClr>
                    </a:solidFill>
                  </a:tcPr>
                </a:tc>
                <a:tc>
                  <a:txBody>
                    <a:bodyPr/>
                    <a:lstStyle/>
                    <a:p>
                      <a:pPr algn="ctr" rtl="1"/>
                      <a:r>
                        <a:rPr lang="fa-IR" sz="2400" b="1" dirty="0" smtClean="0">
                          <a:solidFill>
                            <a:schemeClr val="tx2">
                              <a:lumMod val="75000"/>
                            </a:schemeClr>
                          </a:solidFill>
                          <a:cs typeface="B Davat" pitchFamily="2" charset="-78"/>
                        </a:rPr>
                        <a:t>دانش نهفته</a:t>
                      </a:r>
                      <a:endParaRPr lang="fa-IR" sz="2400" b="1" dirty="0">
                        <a:solidFill>
                          <a:schemeClr val="tx2">
                            <a:lumMod val="75000"/>
                          </a:schemeClr>
                        </a:solidFill>
                        <a:cs typeface="B Davat" pitchFamily="2" charset="-78"/>
                      </a:endParaRPr>
                    </a:p>
                  </a:txBody>
                  <a:tcPr marL="90928" marR="90928" anchor="ctr">
                    <a:solidFill>
                      <a:schemeClr val="accent1">
                        <a:lumMod val="40000"/>
                        <a:lumOff val="60000"/>
                      </a:schemeClr>
                    </a:solidFill>
                  </a:tcPr>
                </a:tc>
              </a:tr>
              <a:tr h="710247">
                <a:tc>
                  <a:txBody>
                    <a:bodyPr/>
                    <a:lstStyle/>
                    <a:p>
                      <a:pPr algn="ctr" rtl="1"/>
                      <a:r>
                        <a:rPr lang="fa-IR" sz="2400" b="1" dirty="0" smtClean="0">
                          <a:solidFill>
                            <a:srgbClr val="0070C0"/>
                          </a:solidFill>
                          <a:cs typeface="B Davat" pitchFamily="2" charset="-78"/>
                        </a:rPr>
                        <a:t>دانش صريح</a:t>
                      </a:r>
                      <a:endParaRPr lang="fa-IR" sz="2400" b="1" dirty="0">
                        <a:solidFill>
                          <a:srgbClr val="0070C0"/>
                        </a:solidFill>
                        <a:cs typeface="B Davat" pitchFamily="2" charset="-78"/>
                      </a:endParaRPr>
                    </a:p>
                  </a:txBody>
                  <a:tcPr marL="90928" marR="90928">
                    <a:solidFill>
                      <a:schemeClr val="accent1">
                        <a:lumMod val="40000"/>
                        <a:lumOff val="60000"/>
                      </a:schemeClr>
                    </a:solidFill>
                  </a:tcPr>
                </a:tc>
                <a:tc>
                  <a:txBody>
                    <a:bodyPr/>
                    <a:lstStyle/>
                    <a:p>
                      <a:pPr algn="ctr" rtl="1"/>
                      <a:r>
                        <a:rPr lang="fa-IR" sz="3200" b="1" dirty="0" smtClean="0">
                          <a:solidFill>
                            <a:srgbClr val="0070C0"/>
                          </a:solidFill>
                          <a:cs typeface="B Davat" pitchFamily="2" charset="-78"/>
                        </a:rPr>
                        <a:t>تركيب</a:t>
                      </a:r>
                      <a:endParaRPr lang="fa-IR" sz="3200" b="1" dirty="0">
                        <a:solidFill>
                          <a:srgbClr val="0070C0"/>
                        </a:solidFill>
                        <a:cs typeface="B Davat" pitchFamily="2" charset="-78"/>
                      </a:endParaRPr>
                    </a:p>
                  </a:txBody>
                  <a:tcPr marL="90928" marR="90928">
                    <a:solidFill>
                      <a:schemeClr val="accent1">
                        <a:lumMod val="40000"/>
                        <a:lumOff val="60000"/>
                      </a:schemeClr>
                    </a:solidFill>
                  </a:tcPr>
                </a:tc>
                <a:tc>
                  <a:txBody>
                    <a:bodyPr/>
                    <a:lstStyle/>
                    <a:p>
                      <a:pPr algn="ctr" rtl="1"/>
                      <a:r>
                        <a:rPr lang="fa-IR" sz="3200" b="1" dirty="0" smtClean="0">
                          <a:solidFill>
                            <a:srgbClr val="0070C0"/>
                          </a:solidFill>
                          <a:cs typeface="B Davat" pitchFamily="2" charset="-78"/>
                        </a:rPr>
                        <a:t>دروني سازي</a:t>
                      </a:r>
                      <a:endParaRPr lang="fa-IR" sz="3200" b="1" dirty="0">
                        <a:solidFill>
                          <a:srgbClr val="0070C0"/>
                        </a:solidFill>
                        <a:cs typeface="B Davat" pitchFamily="2" charset="-78"/>
                      </a:endParaRPr>
                    </a:p>
                  </a:txBody>
                  <a:tcPr marL="90928" marR="90928" anchor="ctr">
                    <a:solidFill>
                      <a:schemeClr val="accent1">
                        <a:lumMod val="40000"/>
                        <a:lumOff val="60000"/>
                      </a:schemeClr>
                    </a:solidFill>
                  </a:tcPr>
                </a:tc>
              </a:tr>
              <a:tr h="710247">
                <a:tc>
                  <a:txBody>
                    <a:bodyPr/>
                    <a:lstStyle/>
                    <a:p>
                      <a:pPr algn="ctr" rtl="1"/>
                      <a:r>
                        <a:rPr lang="fa-IR" sz="2400" b="1" dirty="0" smtClean="0">
                          <a:solidFill>
                            <a:srgbClr val="FF0000"/>
                          </a:solidFill>
                          <a:cs typeface="B Davat" pitchFamily="2" charset="-78"/>
                        </a:rPr>
                        <a:t>دانش نهفته</a:t>
                      </a:r>
                      <a:endParaRPr lang="fa-IR" sz="2400" b="1" dirty="0">
                        <a:solidFill>
                          <a:srgbClr val="FF0000"/>
                        </a:solidFill>
                        <a:cs typeface="B Davat" pitchFamily="2" charset="-78"/>
                      </a:endParaRPr>
                    </a:p>
                  </a:txBody>
                  <a:tcPr marL="90928" marR="90928">
                    <a:solidFill>
                      <a:schemeClr val="accent1">
                        <a:lumMod val="40000"/>
                        <a:lumOff val="60000"/>
                      </a:schemeClr>
                    </a:solidFill>
                  </a:tcPr>
                </a:tc>
                <a:tc>
                  <a:txBody>
                    <a:bodyPr/>
                    <a:lstStyle/>
                    <a:p>
                      <a:pPr algn="ctr" rtl="1"/>
                      <a:r>
                        <a:rPr lang="fa-IR" sz="3200" b="1" dirty="0" smtClean="0">
                          <a:solidFill>
                            <a:srgbClr val="FF0000"/>
                          </a:solidFill>
                          <a:cs typeface="B Davat" pitchFamily="2" charset="-78"/>
                        </a:rPr>
                        <a:t>بروني سازي</a:t>
                      </a:r>
                      <a:endParaRPr lang="fa-IR" sz="3200" b="1" dirty="0">
                        <a:solidFill>
                          <a:srgbClr val="FF0000"/>
                        </a:solidFill>
                        <a:cs typeface="B Davat" pitchFamily="2" charset="-78"/>
                      </a:endParaRPr>
                    </a:p>
                  </a:txBody>
                  <a:tcPr marL="90928" marR="90928">
                    <a:solidFill>
                      <a:schemeClr val="accent1">
                        <a:lumMod val="40000"/>
                        <a:lumOff val="60000"/>
                      </a:schemeClr>
                    </a:solidFill>
                  </a:tcPr>
                </a:tc>
                <a:tc>
                  <a:txBody>
                    <a:bodyPr/>
                    <a:lstStyle/>
                    <a:p>
                      <a:pPr algn="ctr" rtl="1"/>
                      <a:r>
                        <a:rPr lang="fa-IR" sz="3200" b="1" dirty="0" smtClean="0">
                          <a:solidFill>
                            <a:srgbClr val="FF0000"/>
                          </a:solidFill>
                          <a:cs typeface="B Davat" pitchFamily="2" charset="-78"/>
                        </a:rPr>
                        <a:t>جامعه پذيري</a:t>
                      </a:r>
                      <a:endParaRPr lang="fa-IR" sz="3200" b="1" dirty="0">
                        <a:solidFill>
                          <a:srgbClr val="FF0000"/>
                        </a:solidFill>
                        <a:cs typeface="B Davat" pitchFamily="2" charset="-78"/>
                      </a:endParaRPr>
                    </a:p>
                  </a:txBody>
                  <a:tcPr marL="90928" marR="90928" anchor="ctr">
                    <a:solidFill>
                      <a:schemeClr val="accent1">
                        <a:lumMod val="40000"/>
                        <a:lumOff val="60000"/>
                      </a:schemeClr>
                    </a:solidFill>
                  </a:tcPr>
                </a:tc>
              </a:tr>
            </a:tbl>
          </a:graphicData>
        </a:graphic>
      </p:graphicFrame>
      <p:sp>
        <p:nvSpPr>
          <p:cNvPr id="12" name="Rectangle 11"/>
          <p:cNvSpPr/>
          <p:nvPr/>
        </p:nvSpPr>
        <p:spPr>
          <a:xfrm>
            <a:off x="142844" y="3000372"/>
            <a:ext cx="8858248" cy="3600986"/>
          </a:xfrm>
          <a:prstGeom prst="rect">
            <a:avLst/>
          </a:prstGeom>
        </p:spPr>
        <p:txBody>
          <a:bodyPr wrap="square">
            <a:spAutoFit/>
          </a:bodyPr>
          <a:lstStyle/>
          <a:p>
            <a:pPr>
              <a:buFontTx/>
              <a:buChar char="-"/>
              <a:defRPr/>
            </a:pPr>
            <a:r>
              <a:rPr lang="fa-IR" b="1" dirty="0" smtClean="0">
                <a:solidFill>
                  <a:srgbClr val="FF0000"/>
                </a:solidFill>
                <a:cs typeface="B Mitra" pitchFamily="2" charset="-78"/>
              </a:rPr>
              <a:t>انتقال دانش صریح به صریح :</a:t>
            </a:r>
            <a:r>
              <a:rPr lang="fa-IR" dirty="0" smtClean="0">
                <a:cs typeface="B Mitra" pitchFamily="2" charset="-78"/>
              </a:rPr>
              <a:t> موجب ترکیب دانش ها شده که در این فرایند توسعه و گسترش متون علمی ، پایگاه های اطلاعاتی و بانک های آماری را شاهد خواهیم بود .</a:t>
            </a:r>
          </a:p>
          <a:p>
            <a:pPr>
              <a:buFontTx/>
              <a:buChar char="-"/>
              <a:defRPr/>
            </a:pPr>
            <a:r>
              <a:rPr lang="fa-IR" sz="2800" dirty="0" smtClean="0">
                <a:solidFill>
                  <a:srgbClr val="FF0000"/>
                </a:solidFill>
                <a:cs typeface="B Mitra" pitchFamily="2" charset="-78"/>
              </a:rPr>
              <a:t> تبدیل دانش صریح به نهفته : </a:t>
            </a:r>
            <a:r>
              <a:rPr lang="fa-IR" dirty="0" smtClean="0">
                <a:cs typeface="B Mitra" pitchFamily="2" charset="-78"/>
              </a:rPr>
              <a:t>افراد با خلاقیت های ذهنی خود ، از نظرات صریح آموخته شده ، دانش های تازه ای ایجاد می کنند ( آگر چه قابل انتقال نیست ولی ) در عملکرد آنان منعکس می شود . به این </a:t>
            </a:r>
            <a:r>
              <a:rPr lang="fa-IR" b="1" dirty="0" smtClean="0">
                <a:solidFill>
                  <a:schemeClr val="accent2">
                    <a:lumMod val="75000"/>
                  </a:schemeClr>
                </a:solidFill>
                <a:cs typeface="B Mitra" pitchFamily="2" charset="-78"/>
              </a:rPr>
              <a:t>فرایند درون سازی </a:t>
            </a:r>
            <a:r>
              <a:rPr lang="fa-IR" dirty="0" smtClean="0">
                <a:cs typeface="B Mitra" pitchFamily="2" charset="-78"/>
              </a:rPr>
              <a:t>می گویند .</a:t>
            </a:r>
          </a:p>
          <a:p>
            <a:pPr>
              <a:buFontTx/>
              <a:buChar char="-"/>
              <a:defRPr/>
            </a:pPr>
            <a:r>
              <a:rPr lang="fa-IR" sz="2800" dirty="0" smtClean="0">
                <a:solidFill>
                  <a:srgbClr val="FF0000"/>
                </a:solidFill>
                <a:cs typeface="B Mitra" pitchFamily="2" charset="-78"/>
              </a:rPr>
              <a:t> دانش نهفته به صریح : </a:t>
            </a:r>
            <a:r>
              <a:rPr lang="fa-IR" dirty="0" smtClean="0">
                <a:cs typeface="B Mitra" pitchFamily="2" charset="-78"/>
              </a:rPr>
              <a:t>اگر این انتقال رخ دهد دانش جدیدی خلق کرده ایم که به این </a:t>
            </a:r>
            <a:r>
              <a:rPr lang="fa-IR" b="1" dirty="0" smtClean="0">
                <a:solidFill>
                  <a:schemeClr val="accent2">
                    <a:lumMod val="75000"/>
                  </a:schemeClr>
                </a:solidFill>
                <a:cs typeface="B Mitra" pitchFamily="2" charset="-78"/>
              </a:rPr>
              <a:t>فرایند برون سازی یا عینی ساختن</a:t>
            </a:r>
            <a:r>
              <a:rPr lang="fa-IR" dirty="0" smtClean="0">
                <a:cs typeface="B Mitra" pitchFamily="2" charset="-78"/>
              </a:rPr>
              <a:t> می گویند.</a:t>
            </a:r>
          </a:p>
          <a:p>
            <a:pPr>
              <a:buFontTx/>
              <a:buChar char="-"/>
              <a:defRPr/>
            </a:pPr>
            <a:r>
              <a:rPr lang="fa-IR" sz="2800" dirty="0" smtClean="0">
                <a:solidFill>
                  <a:srgbClr val="FF0000"/>
                </a:solidFill>
                <a:cs typeface="B Mitra" pitchFamily="2" charset="-78"/>
              </a:rPr>
              <a:t> دانش نهفته به نهفته :</a:t>
            </a:r>
            <a:r>
              <a:rPr lang="fa-IR" dirty="0" smtClean="0">
                <a:cs typeface="B Mitra" pitchFamily="2" charset="-78"/>
              </a:rPr>
              <a:t> در این صورت جامعه پذیری رخ می دهد یعنی الگوهای تفکر و اندیشه افراد با همدیگر تسهیم می شود .</a:t>
            </a:r>
            <a:endParaRPr lang="en-US"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33400" y="571500"/>
            <a:ext cx="8110538" cy="15001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4000" b="1" i="0" u="none" strike="noStrike" kern="0" cap="none" spc="0" normalizeH="0" baseline="0" noProof="0" dirty="0" smtClean="0">
                <a:ln>
                  <a:noFill/>
                </a:ln>
                <a:solidFill>
                  <a:schemeClr val="accent2">
                    <a:lumMod val="75000"/>
                  </a:schemeClr>
                </a:solidFill>
                <a:effectLst/>
                <a:uLnTx/>
                <a:uFillTx/>
                <a:latin typeface="+mj-lt"/>
                <a:ea typeface="+mj-ea"/>
                <a:cs typeface="B Mitra" pitchFamily="2" charset="-78"/>
              </a:rPr>
              <a:t>آيا دانش نهفته قابل مديريت كردن است؟</a:t>
            </a:r>
            <a:r>
              <a:rPr kumimoji="0" lang="fa-IR" sz="4000" b="1" i="0" u="none" strike="noStrike" kern="0" cap="none" spc="0" normalizeH="0" baseline="0" noProof="0" dirty="0" smtClean="0">
                <a:ln>
                  <a:noFill/>
                </a:ln>
                <a:solidFill>
                  <a:schemeClr val="tx2"/>
                </a:solidFill>
                <a:effectLst/>
                <a:uLnTx/>
                <a:uFillTx/>
                <a:latin typeface="+mj-lt"/>
                <a:ea typeface="+mj-ea"/>
                <a:cs typeface="B Mitra" pitchFamily="2" charset="-78"/>
              </a:rPr>
              <a:t/>
            </a:r>
            <a:br>
              <a:rPr kumimoji="0" lang="fa-IR" sz="4000" b="1" i="0" u="none" strike="noStrike" kern="0" cap="none" spc="0" normalizeH="0" baseline="0" noProof="0" dirty="0" smtClean="0">
                <a:ln>
                  <a:noFill/>
                </a:ln>
                <a:solidFill>
                  <a:schemeClr val="tx2"/>
                </a:solidFill>
                <a:effectLst/>
                <a:uLnTx/>
                <a:uFillTx/>
                <a:latin typeface="+mj-lt"/>
                <a:ea typeface="+mj-ea"/>
                <a:cs typeface="B Mitra" pitchFamily="2" charset="-78"/>
              </a:rPr>
            </a:br>
            <a:r>
              <a:rPr kumimoji="0" lang="fa-IR" sz="2800" b="1" i="0" u="none" strike="noStrike" kern="0" cap="none" spc="0" normalizeH="0" baseline="0" noProof="0" dirty="0" smtClean="0">
                <a:ln>
                  <a:noFill/>
                </a:ln>
                <a:solidFill>
                  <a:schemeClr val="tx2"/>
                </a:solidFill>
                <a:effectLst/>
                <a:uLnTx/>
                <a:uFillTx/>
                <a:latin typeface="+mj-lt"/>
                <a:ea typeface="+mj-ea"/>
                <a:cs typeface="B Mitra" pitchFamily="2" charset="-78"/>
              </a:rPr>
              <a:t/>
            </a:r>
            <a:br>
              <a:rPr kumimoji="0" lang="fa-IR" sz="2800" b="1" i="0" u="none" strike="noStrike" kern="0" cap="none" spc="0" normalizeH="0" baseline="0" noProof="0" dirty="0" smtClean="0">
                <a:ln>
                  <a:noFill/>
                </a:ln>
                <a:solidFill>
                  <a:schemeClr val="tx2"/>
                </a:solidFill>
                <a:effectLst/>
                <a:uLnTx/>
                <a:uFillTx/>
                <a:latin typeface="+mj-lt"/>
                <a:ea typeface="+mj-ea"/>
                <a:cs typeface="B Mitra" pitchFamily="2" charset="-78"/>
              </a:rPr>
            </a:br>
            <a:r>
              <a:rPr kumimoji="0" lang="fa-IR" sz="2200" b="1" i="0" u="none" strike="noStrike" kern="0" cap="none" spc="0" normalizeH="0" baseline="0" noProof="0" dirty="0" smtClean="0">
                <a:ln>
                  <a:noFill/>
                </a:ln>
                <a:solidFill>
                  <a:srgbClr val="7030A0"/>
                </a:solidFill>
                <a:effectLst/>
                <a:uLnTx/>
                <a:uFillTx/>
                <a:latin typeface="+mj-lt"/>
                <a:ea typeface="+mn-ea"/>
                <a:cs typeface="B Mitra" pitchFamily="2" charset="-78"/>
              </a:rPr>
              <a:t>تمام افراد سازمان دارای دانش می باشند که قابل انتقال ، نهادینه شدن است .</a:t>
            </a:r>
            <a:endParaRPr kumimoji="0" lang="fa-IR" sz="3100" b="1" i="0" u="none" strike="noStrike" kern="0" cap="none" spc="0" normalizeH="0" baseline="0" noProof="0" dirty="0" smtClean="0">
              <a:ln>
                <a:noFill/>
              </a:ln>
              <a:solidFill>
                <a:srgbClr val="7030A0"/>
              </a:solidFill>
              <a:effectLst/>
              <a:uLnTx/>
              <a:uFillTx/>
              <a:latin typeface="+mj-lt"/>
              <a:ea typeface="+mn-ea"/>
              <a:cs typeface="B Mitra" pitchFamily="2" charset="-78"/>
            </a:endParaRPr>
          </a:p>
        </p:txBody>
      </p:sp>
      <p:sp>
        <p:nvSpPr>
          <p:cNvPr id="5" name="Subtitle 2"/>
          <p:cNvSpPr txBox="1">
            <a:spLocks/>
          </p:cNvSpPr>
          <p:nvPr/>
        </p:nvSpPr>
        <p:spPr bwMode="auto">
          <a:xfrm>
            <a:off x="533400" y="2500313"/>
            <a:ext cx="7854950" cy="3857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marR="0" lvl="0" indent="-342900" algn="r" defTabSz="914400" rtl="1" eaLnBrk="1" fontAlgn="auto" latinLnBrk="0" hangingPunct="1">
              <a:lnSpc>
                <a:spcPct val="100000"/>
              </a:lnSpc>
              <a:spcBef>
                <a:spcPct val="20000"/>
              </a:spcBef>
              <a:spcAft>
                <a:spcPts val="0"/>
              </a:spcAft>
              <a:buClrTx/>
              <a:buSzTx/>
              <a:buFont typeface="Wingdings 2"/>
              <a:buNone/>
              <a:tabLst/>
              <a:defRPr/>
            </a:pPr>
            <a:r>
              <a:rPr kumimoji="0" lang="fa-IR" sz="2400" b="1" i="0" u="none" strike="noStrike" kern="0" cap="none" spc="0" normalizeH="0" baseline="0" noProof="0" dirty="0" smtClean="0">
                <a:ln>
                  <a:noFill/>
                </a:ln>
                <a:solidFill>
                  <a:srgbClr val="FF0000"/>
                </a:solidFill>
                <a:effectLst/>
                <a:uLnTx/>
                <a:uFillTx/>
                <a:latin typeface="+mn-lt"/>
                <a:ea typeface="+mn-ea"/>
                <a:cs typeface="B Mitra" pitchFamily="2" charset="-78"/>
              </a:rPr>
              <a:t>فرآيند ايجاد و انتقال وحفظ دانش نهفته شامل مراحل زیر است :</a:t>
            </a:r>
          </a:p>
          <a:p>
            <a:pPr marL="342900" marR="0" lvl="0" indent="-342900" algn="r" defTabSz="914400" rtl="1" eaLnBrk="1" fontAlgn="auto" latinLnBrk="0" hangingPunct="1">
              <a:lnSpc>
                <a:spcPct val="100000"/>
              </a:lnSpc>
              <a:spcBef>
                <a:spcPct val="20000"/>
              </a:spcBef>
              <a:spcAft>
                <a:spcPts val="0"/>
              </a:spcAft>
              <a:buClrTx/>
              <a:buSzTx/>
              <a:buFont typeface="Wingdings 2"/>
              <a:buNone/>
              <a:tabLst/>
              <a:defRPr/>
            </a:pPr>
            <a:endParaRPr kumimoji="0" lang="fa-IR" sz="1050" b="1" i="0" u="none" strike="noStrike" kern="0" cap="none" spc="0" normalizeH="0" baseline="0" noProof="0" dirty="0" smtClean="0">
              <a:ln>
                <a:noFill/>
              </a:ln>
              <a:solidFill>
                <a:srgbClr val="FF0000"/>
              </a:solidFill>
              <a:effectLst/>
              <a:uLnTx/>
              <a:uFillTx/>
              <a:latin typeface="+mn-lt"/>
              <a:ea typeface="+mn-ea"/>
              <a:cs typeface="B Mitra" pitchFamily="2" charset="-78"/>
            </a:endParaRPr>
          </a:p>
          <a:p>
            <a:pPr marL="342900" marR="0" lvl="0" indent="-342900" algn="r" defTabSz="914400" rtl="1" eaLnBrk="1" fontAlgn="auto" latinLnBrk="0" hangingPunct="1">
              <a:lnSpc>
                <a:spcPct val="100000"/>
              </a:lnSpc>
              <a:spcBef>
                <a:spcPct val="20000"/>
              </a:spcBef>
              <a:spcAft>
                <a:spcPts val="0"/>
              </a:spcAft>
              <a:buClrTx/>
              <a:buSzTx/>
              <a:buFont typeface="Wingdings 2"/>
              <a:buNone/>
              <a:tabLst/>
              <a:defRPr/>
            </a:pPr>
            <a:r>
              <a:rPr kumimoji="0" lang="fa-IR" sz="3200" b="1" i="0" u="none" strike="noStrike" kern="0" cap="none" spc="0" normalizeH="0" baseline="0" noProof="0" dirty="0" smtClean="0">
                <a:ln>
                  <a:noFill/>
                </a:ln>
                <a:solidFill>
                  <a:srgbClr val="7030A0"/>
                </a:solidFill>
                <a:effectLst/>
                <a:uLnTx/>
                <a:uFillTx/>
                <a:latin typeface="+mn-lt"/>
                <a:ea typeface="+mn-ea"/>
                <a:cs typeface="B Mitra" pitchFamily="2" charset="-78"/>
              </a:rPr>
              <a:t>1- ايجاد </a:t>
            </a:r>
            <a:r>
              <a:rPr kumimoji="0" lang="fa-IR" sz="2000" b="1" i="0" u="none" strike="noStrike" kern="0" cap="none" spc="0" normalizeH="0" baseline="0" noProof="0" dirty="0" smtClean="0">
                <a:ln>
                  <a:noFill/>
                </a:ln>
                <a:solidFill>
                  <a:srgbClr val="7030A0"/>
                </a:solidFill>
                <a:effectLst/>
                <a:uLnTx/>
                <a:uFillTx/>
                <a:latin typeface="+mn-lt"/>
                <a:ea typeface="+mn-ea"/>
                <a:cs typeface="B Mitra" pitchFamily="2" charset="-78"/>
              </a:rPr>
              <a:t>( فرایند ياد گيري شخصي است و مستقیم مدیریت نمی شود )</a:t>
            </a:r>
            <a:endParaRPr kumimoji="0" lang="fa-IR" sz="2400" b="1" i="0" u="none" strike="noStrike" kern="0" cap="none" spc="0" normalizeH="0" baseline="0" noProof="0" dirty="0" smtClean="0">
              <a:ln>
                <a:noFill/>
              </a:ln>
              <a:solidFill>
                <a:srgbClr val="7030A0"/>
              </a:solidFill>
              <a:effectLst/>
              <a:uLnTx/>
              <a:uFillTx/>
              <a:latin typeface="+mn-lt"/>
              <a:ea typeface="+mn-ea"/>
              <a:cs typeface="B Mitra" pitchFamily="2" charset="-78"/>
            </a:endParaRPr>
          </a:p>
          <a:p>
            <a:pPr marL="342900" marR="0" lvl="0" indent="-342900" algn="r" defTabSz="914400" rtl="1" eaLnBrk="1" fontAlgn="auto" latinLnBrk="0" hangingPunct="1">
              <a:lnSpc>
                <a:spcPct val="100000"/>
              </a:lnSpc>
              <a:spcBef>
                <a:spcPct val="20000"/>
              </a:spcBef>
              <a:spcAft>
                <a:spcPts val="0"/>
              </a:spcAft>
              <a:buClrTx/>
              <a:buSzTx/>
              <a:buFont typeface="Wingdings 2"/>
              <a:buNone/>
              <a:tabLst/>
              <a:defRPr/>
            </a:pPr>
            <a:r>
              <a:rPr kumimoji="0" lang="fa-IR" sz="3200" b="1" i="0" u="none" strike="noStrike" kern="0" cap="none" spc="0" normalizeH="0" baseline="0" noProof="0" dirty="0" smtClean="0">
                <a:ln>
                  <a:noFill/>
                </a:ln>
                <a:solidFill>
                  <a:srgbClr val="7030A0"/>
                </a:solidFill>
                <a:effectLst/>
                <a:uLnTx/>
                <a:uFillTx/>
                <a:latin typeface="+mn-lt"/>
                <a:ea typeface="+mn-ea"/>
                <a:cs typeface="B Mitra" pitchFamily="2" charset="-78"/>
              </a:rPr>
              <a:t>2- مشاوره و نظرخواهي مستقيم </a:t>
            </a:r>
            <a:r>
              <a:rPr kumimoji="0" lang="fa-IR" sz="2000" b="1" i="0" u="none" strike="noStrike" kern="0" cap="none" spc="0" normalizeH="0" baseline="0" noProof="0" dirty="0" smtClean="0">
                <a:ln>
                  <a:noFill/>
                </a:ln>
                <a:solidFill>
                  <a:srgbClr val="7030A0"/>
                </a:solidFill>
                <a:effectLst/>
                <a:uLnTx/>
                <a:uFillTx/>
                <a:latin typeface="+mn-lt"/>
                <a:ea typeface="+mn-ea"/>
                <a:cs typeface="B Mitra" pitchFamily="2" charset="-78"/>
              </a:rPr>
              <a:t>(مشاركت داوطلبانه و فعال كاركنان در توسعه آن نقش مهمی دارد . این کار مستلزم جو همكاري ، ایجاد تشویق و فرایند گوش دادن و نظرخواهي در محيط كار است )</a:t>
            </a:r>
            <a:endParaRPr kumimoji="0" lang="fa-IR" sz="2400" b="1" i="0" u="none" strike="noStrike" kern="0" cap="none" spc="0" normalizeH="0" baseline="0" noProof="0" dirty="0" smtClean="0">
              <a:ln>
                <a:noFill/>
              </a:ln>
              <a:solidFill>
                <a:srgbClr val="7030A0"/>
              </a:solidFill>
              <a:effectLst/>
              <a:uLnTx/>
              <a:uFillTx/>
              <a:latin typeface="+mn-lt"/>
              <a:ea typeface="+mn-ea"/>
              <a:cs typeface="B Mitra" pitchFamily="2" charset="-78"/>
            </a:endParaRPr>
          </a:p>
          <a:p>
            <a:pPr marL="342900" marR="0" lvl="0" indent="-342900" algn="r" defTabSz="914400" rtl="1" eaLnBrk="1" fontAlgn="auto" latinLnBrk="0" hangingPunct="1">
              <a:lnSpc>
                <a:spcPct val="100000"/>
              </a:lnSpc>
              <a:spcBef>
                <a:spcPct val="20000"/>
              </a:spcBef>
              <a:spcAft>
                <a:spcPts val="0"/>
              </a:spcAft>
              <a:buClrTx/>
              <a:buSzTx/>
              <a:buFont typeface="Wingdings 2"/>
              <a:buNone/>
              <a:tabLst/>
              <a:defRPr/>
            </a:pPr>
            <a:r>
              <a:rPr kumimoji="0" lang="fa-IR" sz="3200" b="1" i="0" u="none" strike="noStrike" kern="0" cap="none" spc="0" normalizeH="0" baseline="0" noProof="0" dirty="0" smtClean="0">
                <a:ln>
                  <a:noFill/>
                </a:ln>
                <a:solidFill>
                  <a:srgbClr val="7030A0"/>
                </a:solidFill>
                <a:effectLst/>
                <a:uLnTx/>
                <a:uFillTx/>
                <a:latin typeface="+mn-lt"/>
                <a:ea typeface="+mn-ea"/>
                <a:cs typeface="B Mitra" pitchFamily="2" charset="-78"/>
              </a:rPr>
              <a:t>3- كدگذاري و رسميت سازي </a:t>
            </a:r>
            <a:r>
              <a:rPr kumimoji="0" lang="fa-IR" sz="2000" b="1" i="0" u="none" strike="noStrike" kern="0" cap="none" spc="0" normalizeH="0" baseline="0" noProof="0" dirty="0" smtClean="0">
                <a:ln>
                  <a:noFill/>
                </a:ln>
                <a:solidFill>
                  <a:srgbClr val="7030A0"/>
                </a:solidFill>
                <a:effectLst/>
                <a:uLnTx/>
                <a:uFillTx/>
                <a:latin typeface="+mn-lt"/>
                <a:ea typeface="+mn-ea"/>
                <a:cs typeface="B Mitra" pitchFamily="2" charset="-78"/>
              </a:rPr>
              <a:t>( که باعث توسعه رويه هاي محيطي و تسهيل اجراي آموزش به كاركنان جديد می شود </a:t>
            </a:r>
            <a:r>
              <a:rPr kumimoji="0" lang="en-GB" sz="2400" b="0" i="0" u="none" strike="noStrike" kern="0" cap="none" spc="0" normalizeH="0" baseline="0" noProof="0" dirty="0" smtClean="0">
                <a:ln>
                  <a:noFill/>
                </a:ln>
                <a:solidFill>
                  <a:srgbClr val="7030A0"/>
                </a:solidFill>
                <a:effectLst/>
                <a:uLnTx/>
                <a:uFillTx/>
                <a:latin typeface="+mn-lt"/>
                <a:ea typeface="+mn-ea"/>
                <a:cs typeface="B Mitra" pitchFamily="2" charset="-78"/>
              </a:rPr>
              <a:t>(</a:t>
            </a:r>
            <a:endParaRPr kumimoji="0" lang="fa-IR" sz="2400" b="0" i="0" u="none" strike="noStrike" kern="0" cap="none" spc="0" normalizeH="0" baseline="0" noProof="0" dirty="0" smtClean="0">
              <a:ln>
                <a:noFill/>
              </a:ln>
              <a:solidFill>
                <a:srgbClr val="7030A0"/>
              </a:solidFill>
              <a:effectLst/>
              <a:uLnTx/>
              <a:uFillTx/>
              <a:latin typeface="+mn-lt"/>
              <a:ea typeface="+mn-ea"/>
              <a:cs typeface="B Mitra" pitchFamily="2" charset="-78"/>
            </a:endParaRPr>
          </a:p>
          <a:p>
            <a:pPr marL="342900" marR="0" lvl="0" indent="-342900" algn="r" defTabSz="914400" rtl="1" eaLnBrk="1" fontAlgn="auto" latinLnBrk="0" hangingPunct="1">
              <a:lnSpc>
                <a:spcPct val="100000"/>
              </a:lnSpc>
              <a:spcBef>
                <a:spcPct val="20000"/>
              </a:spcBef>
              <a:spcAft>
                <a:spcPts val="0"/>
              </a:spcAft>
              <a:buClrTx/>
              <a:buSzTx/>
              <a:buFont typeface="Wingdings 2"/>
              <a:buNone/>
              <a:tabLst/>
              <a:defRPr/>
            </a:pPr>
            <a:r>
              <a:rPr kumimoji="0" lang="fa-IR" sz="3200" b="1" i="0" u="none" strike="noStrike" kern="0" cap="none" spc="0" normalizeH="0" baseline="0" noProof="0" dirty="0" smtClean="0">
                <a:ln>
                  <a:noFill/>
                </a:ln>
                <a:solidFill>
                  <a:srgbClr val="7030A0"/>
                </a:solidFill>
                <a:effectLst/>
                <a:uLnTx/>
                <a:uFillTx/>
                <a:latin typeface="+mn-lt"/>
                <a:ea typeface="+mn-ea"/>
                <a:cs typeface="B Mitra" pitchFamily="2" charset="-78"/>
              </a:rPr>
              <a:t>4- بكار گيري</a:t>
            </a:r>
            <a:r>
              <a:rPr kumimoji="0" lang="fa-IR" sz="2400" b="0" i="0" u="none" strike="noStrike" kern="0" cap="none" spc="0" normalizeH="0" baseline="0" noProof="0" dirty="0" smtClean="0">
                <a:ln>
                  <a:noFill/>
                </a:ln>
                <a:solidFill>
                  <a:srgbClr val="7030A0"/>
                </a:solidFill>
                <a:effectLst/>
                <a:uLnTx/>
                <a:uFillTx/>
                <a:latin typeface="+mn-lt"/>
                <a:ea typeface="+mn-ea"/>
                <a:cs typeface="B Mitra" pitchFamily="2" charset="-78"/>
              </a:rPr>
              <a:t> </a:t>
            </a:r>
            <a:r>
              <a:rPr kumimoji="0" lang="fa-IR" sz="2000" b="1" i="0" u="none" strike="noStrike" kern="0" cap="none" spc="0" normalizeH="0" baseline="0" noProof="0" dirty="0" smtClean="0">
                <a:ln>
                  <a:noFill/>
                </a:ln>
                <a:solidFill>
                  <a:srgbClr val="7030A0"/>
                </a:solidFill>
                <a:effectLst/>
                <a:uLnTx/>
                <a:uFillTx/>
                <a:latin typeface="+mn-lt"/>
                <a:ea typeface="+mn-ea"/>
                <a:cs typeface="B Mitra" pitchFamily="2" charset="-78"/>
              </a:rPr>
              <a:t>( که باعث</a:t>
            </a:r>
            <a:r>
              <a:rPr kumimoji="0" lang="fa-IR" sz="2800" b="1" i="0" u="none" strike="noStrike" kern="0" cap="none" spc="0" normalizeH="0" baseline="0" noProof="0" dirty="0" smtClean="0">
                <a:ln>
                  <a:noFill/>
                </a:ln>
                <a:solidFill>
                  <a:srgbClr val="7030A0"/>
                </a:solidFill>
                <a:effectLst/>
                <a:uLnTx/>
                <a:uFillTx/>
                <a:latin typeface="+mn-lt"/>
                <a:ea typeface="+mn-ea"/>
                <a:cs typeface="B Mitra" pitchFamily="2" charset="-78"/>
              </a:rPr>
              <a:t> </a:t>
            </a:r>
            <a:r>
              <a:rPr kumimoji="0" lang="fa-IR" sz="2000" b="1" i="0" u="none" strike="noStrike" kern="0" cap="none" spc="0" normalizeH="0" baseline="0" noProof="0" dirty="0" smtClean="0">
                <a:ln>
                  <a:noFill/>
                </a:ln>
                <a:solidFill>
                  <a:srgbClr val="7030A0"/>
                </a:solidFill>
                <a:effectLst/>
                <a:uLnTx/>
                <a:uFillTx/>
                <a:latin typeface="+mn-lt"/>
                <a:ea typeface="+mn-ea"/>
                <a:cs typeface="B Mitra" pitchFamily="2" charset="-78"/>
              </a:rPr>
              <a:t>ارتقاي توانمندي و آموزش مي گردد )</a:t>
            </a:r>
            <a:endParaRPr kumimoji="0" lang="fa-IR" sz="2400" b="1" i="0" u="none" strike="noStrike" kern="0" cap="none" spc="0" normalizeH="0" baseline="0" noProof="0" dirty="0" smtClean="0">
              <a:ln>
                <a:noFill/>
              </a:ln>
              <a:solidFill>
                <a:srgbClr val="7030A0"/>
              </a:solidFill>
              <a:effectLst/>
              <a:uLnTx/>
              <a:uFillTx/>
              <a:latin typeface="+mn-lt"/>
              <a:ea typeface="+mn-ea"/>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p:cTn id="26" dur="500" decel="50000" fill="hold">
                                          <p:stCondLst>
                                            <p:cond delay="0"/>
                                          </p:stCondLst>
                                        </p:cTn>
                                        <p:tgtEl>
                                          <p:spTgt spid="5">
                                            <p:txEl>
                                              <p:pRg st="2" end="2"/>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5">
                                            <p:txEl>
                                              <p:pRg st="2" end="2"/>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5">
                                            <p:txEl>
                                              <p:pRg st="2" end="2"/>
                                            </p:txEl>
                                          </p:spTgt>
                                        </p:tgtEl>
                                        <p:attrNameLst>
                                          <p:attrName>ppt_w</p:attrName>
                                        </p:attrNameLst>
                                      </p:cBhvr>
                                      <p:tavLst>
                                        <p:tav tm="0">
                                          <p:val>
                                            <p:strVal val="#ppt_w*.05"/>
                                          </p:val>
                                        </p:tav>
                                        <p:tav tm="100000">
                                          <p:val>
                                            <p:strVal val="#ppt_w"/>
                                          </p:val>
                                        </p:tav>
                                      </p:tavLst>
                                    </p:anim>
                                    <p:anim calcmode="lin" valueType="num">
                                      <p:cBhvr>
                                        <p:cTn id="29" dur="1000" fill="hold"/>
                                        <p:tgtEl>
                                          <p:spTgt spid="5">
                                            <p:txEl>
                                              <p:pRg st="2" end="2"/>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5">
                                            <p:txEl>
                                              <p:pRg st="2" end="2"/>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5">
                                            <p:txEl>
                                              <p:pRg st="2" end="2"/>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5">
                                            <p:txEl>
                                              <p:pRg st="2" end="2"/>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5">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 calcmode="lin" valueType="num">
                                      <p:cBhvr>
                                        <p:cTn id="38" dur="500" decel="50000" fill="hold">
                                          <p:stCondLst>
                                            <p:cond delay="0"/>
                                          </p:stCondLst>
                                        </p:cTn>
                                        <p:tgtEl>
                                          <p:spTgt spid="5">
                                            <p:txEl>
                                              <p:pRg st="3" end="3"/>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5">
                                            <p:txEl>
                                              <p:pRg st="3" end="3"/>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5">
                                            <p:txEl>
                                              <p:pRg st="3" end="3"/>
                                            </p:txEl>
                                          </p:spTgt>
                                        </p:tgtEl>
                                        <p:attrNameLst>
                                          <p:attrName>ppt_w</p:attrName>
                                        </p:attrNameLst>
                                      </p:cBhvr>
                                      <p:tavLst>
                                        <p:tav tm="0">
                                          <p:val>
                                            <p:strVal val="#ppt_w*.05"/>
                                          </p:val>
                                        </p:tav>
                                        <p:tav tm="100000">
                                          <p:val>
                                            <p:strVal val="#ppt_w"/>
                                          </p:val>
                                        </p:tav>
                                      </p:tavLst>
                                    </p:anim>
                                    <p:anim calcmode="lin" valueType="num">
                                      <p:cBhvr>
                                        <p:cTn id="41" dur="1000" fill="hold"/>
                                        <p:tgtEl>
                                          <p:spTgt spid="5">
                                            <p:txEl>
                                              <p:pRg st="3" end="3"/>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5">
                                            <p:txEl>
                                              <p:pRg st="3" end="3"/>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5">
                                            <p:txEl>
                                              <p:pRg st="3" end="3"/>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5">
                                            <p:txEl>
                                              <p:pRg st="3" end="3"/>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5">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grpId="0" nodeType="click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 calcmode="lin" valueType="num">
                                      <p:cBhvr>
                                        <p:cTn id="50" dur="500" decel="50000" fill="hold">
                                          <p:stCondLst>
                                            <p:cond delay="0"/>
                                          </p:stCondLst>
                                        </p:cTn>
                                        <p:tgtEl>
                                          <p:spTgt spid="5">
                                            <p:txEl>
                                              <p:pRg st="4" end="4"/>
                                            </p:txEl>
                                          </p:spTgt>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5">
                                            <p:txEl>
                                              <p:pRg st="4" end="4"/>
                                            </p:txEl>
                                          </p:spTgt>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5">
                                            <p:txEl>
                                              <p:pRg st="4" end="4"/>
                                            </p:txEl>
                                          </p:spTgt>
                                        </p:tgtEl>
                                        <p:attrNameLst>
                                          <p:attrName>ppt_w</p:attrName>
                                        </p:attrNameLst>
                                      </p:cBhvr>
                                      <p:tavLst>
                                        <p:tav tm="0">
                                          <p:val>
                                            <p:strVal val="#ppt_w*.05"/>
                                          </p:val>
                                        </p:tav>
                                        <p:tav tm="100000">
                                          <p:val>
                                            <p:strVal val="#ppt_w"/>
                                          </p:val>
                                        </p:tav>
                                      </p:tavLst>
                                    </p:anim>
                                    <p:anim calcmode="lin" valueType="num">
                                      <p:cBhvr>
                                        <p:cTn id="53" dur="1000" fill="hold"/>
                                        <p:tgtEl>
                                          <p:spTgt spid="5">
                                            <p:txEl>
                                              <p:pRg st="4" end="4"/>
                                            </p:txEl>
                                          </p:spTgt>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5">
                                            <p:txEl>
                                              <p:pRg st="4" end="4"/>
                                            </p:txEl>
                                          </p:spTgt>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5">
                                            <p:txEl>
                                              <p:pRg st="4" end="4"/>
                                            </p:txEl>
                                          </p:spTgt>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5">
                                            <p:txEl>
                                              <p:pRg st="4" end="4"/>
                                            </p:txEl>
                                          </p:spTgt>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5">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5" presetClass="entr" presetSubtype="0" fill="hold" grpId="0" nodeType="clickEffect">
                                  <p:stCondLst>
                                    <p:cond delay="0"/>
                                  </p:stCondLst>
                                  <p:childTnLst>
                                    <p:set>
                                      <p:cBhvr>
                                        <p:cTn id="61" dur="1" fill="hold">
                                          <p:stCondLst>
                                            <p:cond delay="0"/>
                                          </p:stCondLst>
                                        </p:cTn>
                                        <p:tgtEl>
                                          <p:spTgt spid="5">
                                            <p:txEl>
                                              <p:pRg st="5" end="5"/>
                                            </p:txEl>
                                          </p:spTgt>
                                        </p:tgtEl>
                                        <p:attrNameLst>
                                          <p:attrName>style.visibility</p:attrName>
                                        </p:attrNameLst>
                                      </p:cBhvr>
                                      <p:to>
                                        <p:strVal val="visible"/>
                                      </p:to>
                                    </p:set>
                                    <p:anim calcmode="lin" valueType="num">
                                      <p:cBhvr>
                                        <p:cTn id="62" dur="500" decel="50000" fill="hold">
                                          <p:stCondLst>
                                            <p:cond delay="0"/>
                                          </p:stCondLst>
                                        </p:cTn>
                                        <p:tgtEl>
                                          <p:spTgt spid="5">
                                            <p:txEl>
                                              <p:pRg st="5" end="5"/>
                                            </p:txEl>
                                          </p:spTgt>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5">
                                            <p:txEl>
                                              <p:pRg st="5" end="5"/>
                                            </p:txEl>
                                          </p:spTgt>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5">
                                            <p:txEl>
                                              <p:pRg st="5" end="5"/>
                                            </p:txEl>
                                          </p:spTgt>
                                        </p:tgtEl>
                                        <p:attrNameLst>
                                          <p:attrName>ppt_w</p:attrName>
                                        </p:attrNameLst>
                                      </p:cBhvr>
                                      <p:tavLst>
                                        <p:tav tm="0">
                                          <p:val>
                                            <p:strVal val="#ppt_w*.05"/>
                                          </p:val>
                                        </p:tav>
                                        <p:tav tm="100000">
                                          <p:val>
                                            <p:strVal val="#ppt_w"/>
                                          </p:val>
                                        </p:tav>
                                      </p:tavLst>
                                    </p:anim>
                                    <p:anim calcmode="lin" valueType="num">
                                      <p:cBhvr>
                                        <p:cTn id="65" dur="1000" fill="hold"/>
                                        <p:tgtEl>
                                          <p:spTgt spid="5">
                                            <p:txEl>
                                              <p:pRg st="5" end="5"/>
                                            </p:txEl>
                                          </p:spTgt>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5">
                                            <p:txEl>
                                              <p:pRg st="5" end="5"/>
                                            </p:txEl>
                                          </p:spTgt>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5">
                                            <p:txEl>
                                              <p:pRg st="5" end="5"/>
                                            </p:txEl>
                                          </p:spTgt>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5">
                                            <p:txEl>
                                              <p:pRg st="5" end="5"/>
                                            </p:txEl>
                                          </p:spTgt>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49288" y="571500"/>
            <a:ext cx="7851775" cy="785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7500"/>
          </a:bodyPr>
          <a:lstStyle/>
          <a:p>
            <a:pPr lvl="0" algn="ctr" eaLnBrk="1" fontAlgn="auto" hangingPunct="1">
              <a:spcAft>
                <a:spcPts val="0"/>
              </a:spcAft>
              <a:defRPr/>
            </a:pPr>
            <a:r>
              <a:rPr lang="en-GB" sz="4400" b="1" dirty="0" smtClean="0">
                <a:solidFill>
                  <a:srgbClr val="FF0000"/>
                </a:solidFill>
                <a:latin typeface="+mj-lt"/>
                <a:cs typeface="B Mitra" pitchFamily="2" charset="-78"/>
              </a:rPr>
              <a:t> </a:t>
            </a:r>
            <a:r>
              <a:rPr lang="fa-IR" sz="4400" b="1" dirty="0" smtClean="0">
                <a:solidFill>
                  <a:srgbClr val="FF0000"/>
                </a:solidFill>
                <a:latin typeface="+mj-lt"/>
                <a:cs typeface="B Mitra" pitchFamily="2" charset="-78"/>
              </a:rPr>
              <a:t>فرآیند تبدیل دانش نهفته به دانش صریح</a:t>
            </a:r>
            <a:endParaRPr kumimoji="0" lang="fa-IR" sz="4400" b="1" i="0" u="none" strike="noStrike" kern="0" cap="none" spc="0" normalizeH="0" baseline="0" noProof="0" dirty="0">
              <a:ln>
                <a:noFill/>
              </a:ln>
              <a:solidFill>
                <a:srgbClr val="FF0000"/>
              </a:solidFill>
              <a:effectLst/>
              <a:uLnTx/>
              <a:uFillTx/>
              <a:latin typeface="+mj-lt"/>
              <a:ea typeface="+mj-ea"/>
              <a:cs typeface="B Mitra" pitchFamily="2" charset="-78"/>
            </a:endParaRPr>
          </a:p>
        </p:txBody>
      </p:sp>
      <p:sp>
        <p:nvSpPr>
          <p:cNvPr id="5" name="Subtitle 2"/>
          <p:cNvSpPr txBox="1">
            <a:spLocks/>
          </p:cNvSpPr>
          <p:nvPr/>
        </p:nvSpPr>
        <p:spPr bwMode="auto">
          <a:xfrm>
            <a:off x="747713" y="2286000"/>
            <a:ext cx="8396287" cy="4143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0000" lnSpcReduction="20000"/>
          </a:bodyPr>
          <a:lstStyle/>
          <a:p>
            <a:pPr marL="342900" marR="0" lvl="0" indent="-342900" algn="r" defTabSz="914400" rtl="1" eaLnBrk="1" fontAlgn="auto" latinLnBrk="0" hangingPunct="1">
              <a:lnSpc>
                <a:spcPct val="100000"/>
              </a:lnSpc>
              <a:spcBef>
                <a:spcPct val="20000"/>
              </a:spcBef>
              <a:spcAft>
                <a:spcPts val="0"/>
              </a:spcAft>
              <a:buClrTx/>
              <a:buSzTx/>
              <a:buFont typeface="Wingdings 2"/>
              <a:buNone/>
              <a:tabLst/>
              <a:defRPr/>
            </a:pPr>
            <a:r>
              <a:rPr kumimoji="0" lang="fa-IR" sz="3200" b="0" i="0" u="none" strike="noStrike" kern="0" cap="none" spc="0" normalizeH="0" baseline="0" noProof="0" smtClean="0">
                <a:ln>
                  <a:noFill/>
                </a:ln>
                <a:solidFill>
                  <a:schemeClr val="tx1"/>
                </a:solidFill>
                <a:effectLst/>
                <a:uLnTx/>
                <a:uFillTx/>
                <a:latin typeface="+mn-lt"/>
                <a:ea typeface="+mn-ea"/>
                <a:cs typeface="+mn-cs"/>
              </a:rPr>
              <a:t>         حفظ   </a:t>
            </a:r>
          </a:p>
          <a:p>
            <a:pPr marL="342900" marR="0" lvl="0" indent="-342900" algn="r" defTabSz="914400" rtl="1" eaLnBrk="1" fontAlgn="auto" latinLnBrk="0" hangingPunct="1">
              <a:lnSpc>
                <a:spcPct val="100000"/>
              </a:lnSpc>
              <a:spcBef>
                <a:spcPct val="20000"/>
              </a:spcBef>
              <a:spcAft>
                <a:spcPts val="0"/>
              </a:spcAft>
              <a:buClrTx/>
              <a:buSzTx/>
              <a:buFont typeface="Wingdings 2"/>
              <a:buNone/>
              <a:tabLst/>
              <a:defRPr/>
            </a:pPr>
            <a:r>
              <a:rPr kumimoji="0" lang="fa-IR" sz="3200" b="0" i="0" u="none" strike="noStrike" kern="0" cap="none" spc="0" normalizeH="0" baseline="0" noProof="0" smtClean="0">
                <a:ln>
                  <a:noFill/>
                </a:ln>
                <a:solidFill>
                  <a:schemeClr val="tx1"/>
                </a:solidFill>
                <a:effectLst/>
                <a:uLnTx/>
                <a:uFillTx/>
                <a:latin typeface="+mn-lt"/>
                <a:ea typeface="+mn-ea"/>
                <a:cs typeface="+mn-cs"/>
              </a:rPr>
              <a:t>     دانش نهفته</a:t>
            </a:r>
          </a:p>
          <a:p>
            <a:pPr marL="342900" marR="0" lvl="0" indent="-342900" algn="r" defTabSz="914400" rtl="1" eaLnBrk="1" fontAlgn="auto" latinLnBrk="0" hangingPunct="1">
              <a:lnSpc>
                <a:spcPct val="100000"/>
              </a:lnSpc>
              <a:spcBef>
                <a:spcPct val="20000"/>
              </a:spcBef>
              <a:spcAft>
                <a:spcPts val="0"/>
              </a:spcAft>
              <a:buClrTx/>
              <a:buSzTx/>
              <a:buFont typeface="Wingdings 2"/>
              <a:buNone/>
              <a:tabLst/>
              <a:defRPr/>
            </a:pPr>
            <a:endParaRPr kumimoji="0" lang="fa-IR" sz="32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Wingdings 2"/>
              <a:buNone/>
              <a:tabLst/>
              <a:defRPr/>
            </a:pPr>
            <a:endParaRPr kumimoji="0" lang="fa-IR" sz="32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Wingdings 2"/>
              <a:buNone/>
              <a:tabLst/>
              <a:defRPr/>
            </a:pPr>
            <a:r>
              <a:rPr kumimoji="0" lang="fa-IR" sz="3200" b="0" i="0" u="none" strike="noStrike" kern="0" cap="none" spc="0" normalizeH="0" baseline="0" noProof="0" smtClean="0">
                <a:ln>
                  <a:noFill/>
                </a:ln>
                <a:solidFill>
                  <a:schemeClr val="tx1"/>
                </a:solidFill>
                <a:effectLst/>
                <a:uLnTx/>
                <a:uFillTx/>
                <a:latin typeface="+mn-lt"/>
                <a:ea typeface="+mn-ea"/>
                <a:cs typeface="+mn-cs"/>
              </a:rPr>
              <a:t>         انتقال </a:t>
            </a:r>
          </a:p>
          <a:p>
            <a:pPr marL="342900" marR="0" lvl="0" indent="-342900" algn="r" defTabSz="914400" rtl="1" eaLnBrk="1" fontAlgn="auto" latinLnBrk="0" hangingPunct="1">
              <a:lnSpc>
                <a:spcPct val="100000"/>
              </a:lnSpc>
              <a:spcBef>
                <a:spcPct val="20000"/>
              </a:spcBef>
              <a:spcAft>
                <a:spcPts val="0"/>
              </a:spcAft>
              <a:buClrTx/>
              <a:buSzTx/>
              <a:buFont typeface="Wingdings 2"/>
              <a:buNone/>
              <a:tabLst/>
              <a:defRPr/>
            </a:pPr>
            <a:r>
              <a:rPr kumimoji="0" lang="fa-IR" sz="3200" b="0" i="0" u="none" strike="noStrike" kern="0" cap="none" spc="0" normalizeH="0" baseline="0" noProof="0" smtClean="0">
                <a:ln>
                  <a:noFill/>
                </a:ln>
                <a:solidFill>
                  <a:schemeClr val="tx1"/>
                </a:solidFill>
                <a:effectLst/>
                <a:uLnTx/>
                <a:uFillTx/>
                <a:latin typeface="+mn-lt"/>
                <a:ea typeface="+mn-ea"/>
                <a:cs typeface="+mn-cs"/>
              </a:rPr>
              <a:t>    دانش نهفته</a:t>
            </a:r>
          </a:p>
          <a:p>
            <a:pPr marL="342900" marR="0" lvl="0" indent="-342900" algn="r" defTabSz="914400" rtl="1" eaLnBrk="1" fontAlgn="auto" latinLnBrk="0" hangingPunct="1">
              <a:lnSpc>
                <a:spcPct val="100000"/>
              </a:lnSpc>
              <a:spcBef>
                <a:spcPct val="20000"/>
              </a:spcBef>
              <a:spcAft>
                <a:spcPts val="0"/>
              </a:spcAft>
              <a:buClrTx/>
              <a:buSzTx/>
              <a:buFont typeface="Wingdings 2"/>
              <a:buNone/>
              <a:tabLst/>
              <a:defRPr/>
            </a:pPr>
            <a:endParaRPr kumimoji="0" lang="fa-IR" sz="32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Wingdings 2"/>
              <a:buNone/>
              <a:tabLst/>
              <a:defRPr/>
            </a:pPr>
            <a:endParaRPr kumimoji="0" lang="fa-IR" sz="32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Wingdings 2"/>
              <a:buNone/>
              <a:tabLst/>
              <a:defRPr/>
            </a:pPr>
            <a:endParaRPr kumimoji="0" lang="fa-IR" sz="32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Wingdings 2"/>
              <a:buNone/>
              <a:tabLst/>
              <a:defRPr/>
            </a:pPr>
            <a:r>
              <a:rPr kumimoji="0" lang="fa-IR" sz="3200" b="0" i="0" u="none" strike="noStrike" kern="0" cap="none" spc="0" normalizeH="0" baseline="0" noProof="0" smtClean="0">
                <a:ln>
                  <a:noFill/>
                </a:ln>
                <a:solidFill>
                  <a:schemeClr val="tx1"/>
                </a:solidFill>
                <a:effectLst/>
                <a:uLnTx/>
                <a:uFillTx/>
                <a:latin typeface="+mn-lt"/>
                <a:ea typeface="+mn-ea"/>
                <a:cs typeface="+mn-cs"/>
              </a:rPr>
              <a:t>          </a:t>
            </a:r>
          </a:p>
          <a:p>
            <a:pPr marL="342900" marR="0" lvl="0" indent="-342900" algn="r" defTabSz="914400" rtl="1" eaLnBrk="1" fontAlgn="auto" latinLnBrk="0" hangingPunct="1">
              <a:lnSpc>
                <a:spcPct val="100000"/>
              </a:lnSpc>
              <a:spcBef>
                <a:spcPct val="20000"/>
              </a:spcBef>
              <a:spcAft>
                <a:spcPts val="0"/>
              </a:spcAft>
              <a:buClrTx/>
              <a:buSzTx/>
              <a:buFont typeface="Wingdings 2"/>
              <a:buNone/>
              <a:tabLst/>
              <a:defRPr/>
            </a:pPr>
            <a:r>
              <a:rPr kumimoji="0" lang="fa-IR" sz="3200" b="0" i="0" u="none" strike="noStrike" kern="0" cap="none" spc="0" normalizeH="0" baseline="0" noProof="0" smtClean="0">
                <a:ln>
                  <a:noFill/>
                </a:ln>
                <a:solidFill>
                  <a:schemeClr val="tx1"/>
                </a:solidFill>
                <a:effectLst/>
                <a:uLnTx/>
                <a:uFillTx/>
                <a:latin typeface="+mn-lt"/>
                <a:ea typeface="+mn-ea"/>
                <a:cs typeface="+mn-cs"/>
              </a:rPr>
              <a:t>         دانش </a:t>
            </a:r>
          </a:p>
          <a:p>
            <a:pPr marL="342900" marR="0" lvl="0" indent="-342900" algn="r" defTabSz="914400" rtl="1" eaLnBrk="1" fontAlgn="auto" latinLnBrk="0" hangingPunct="1">
              <a:lnSpc>
                <a:spcPct val="100000"/>
              </a:lnSpc>
              <a:spcBef>
                <a:spcPct val="20000"/>
              </a:spcBef>
              <a:spcAft>
                <a:spcPts val="0"/>
              </a:spcAft>
              <a:buClrTx/>
              <a:buSzTx/>
              <a:buFont typeface="Wingdings 2"/>
              <a:buNone/>
              <a:tabLst/>
              <a:defRPr/>
            </a:pPr>
            <a:r>
              <a:rPr kumimoji="0" lang="fa-IR" sz="3200" b="0" i="0" u="none" strike="noStrike" kern="0" cap="none" spc="0" normalizeH="0" baseline="0" noProof="0" smtClean="0">
                <a:ln>
                  <a:noFill/>
                </a:ln>
                <a:solidFill>
                  <a:schemeClr val="tx1"/>
                </a:solidFill>
                <a:effectLst/>
                <a:uLnTx/>
                <a:uFillTx/>
                <a:latin typeface="+mn-lt"/>
                <a:ea typeface="+mn-ea"/>
                <a:cs typeface="+mn-cs"/>
              </a:rPr>
              <a:t>         نهفته</a:t>
            </a:r>
            <a:endParaRPr kumimoji="0" lang="fa-IR" sz="32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6" name="Oval 5"/>
          <p:cNvSpPr/>
          <p:nvPr/>
        </p:nvSpPr>
        <p:spPr>
          <a:xfrm>
            <a:off x="5072063" y="3357563"/>
            <a:ext cx="1857375" cy="857250"/>
          </a:xfrm>
          <a:prstGeom prst="ellips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fa-IR" sz="2600" b="1" dirty="0">
                <a:solidFill>
                  <a:srgbClr val="FF0000"/>
                </a:solidFill>
                <a:cs typeface="B Koodak" pitchFamily="2" charset="-78"/>
              </a:rPr>
              <a:t>بكارگيري</a:t>
            </a:r>
          </a:p>
        </p:txBody>
      </p:sp>
      <p:sp>
        <p:nvSpPr>
          <p:cNvPr id="7" name="Oval 6"/>
          <p:cNvSpPr/>
          <p:nvPr/>
        </p:nvSpPr>
        <p:spPr>
          <a:xfrm>
            <a:off x="1000125" y="3286125"/>
            <a:ext cx="1857375" cy="857250"/>
          </a:xfrm>
          <a:prstGeom prst="ellips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fa-IR" sz="2400" b="1" dirty="0">
                <a:solidFill>
                  <a:srgbClr val="FF0000"/>
                </a:solidFill>
                <a:cs typeface="B Koodak" pitchFamily="2" charset="-78"/>
              </a:rPr>
              <a:t>مشاوره و نظرخواهي</a:t>
            </a:r>
          </a:p>
        </p:txBody>
      </p:sp>
      <p:sp>
        <p:nvSpPr>
          <p:cNvPr id="8" name="Oval 7"/>
          <p:cNvSpPr/>
          <p:nvPr/>
        </p:nvSpPr>
        <p:spPr>
          <a:xfrm>
            <a:off x="3214688" y="4500563"/>
            <a:ext cx="1857375" cy="857250"/>
          </a:xfrm>
          <a:prstGeom prst="ellips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fa-IR" sz="2800" dirty="0">
                <a:solidFill>
                  <a:srgbClr val="FF0000"/>
                </a:solidFill>
                <a:cs typeface="B Koodak" pitchFamily="2" charset="-78"/>
              </a:rPr>
              <a:t>ايجاد</a:t>
            </a:r>
          </a:p>
        </p:txBody>
      </p:sp>
      <p:sp>
        <p:nvSpPr>
          <p:cNvPr id="9" name="Curved Left Arrow 8"/>
          <p:cNvSpPr/>
          <p:nvPr/>
        </p:nvSpPr>
        <p:spPr>
          <a:xfrm rot="3545330">
            <a:off x="5314156" y="4144169"/>
            <a:ext cx="893763" cy="1571625"/>
          </a:xfrm>
          <a:prstGeom prst="curvedLeftArrow">
            <a:avLst>
              <a:gd name="adj1" fmla="val 25000"/>
              <a:gd name="adj2" fmla="val 50000"/>
              <a:gd name="adj3" fmla="val 73750"/>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fa-IR">
              <a:solidFill>
                <a:schemeClr val="tx1"/>
              </a:solidFill>
            </a:endParaRPr>
          </a:p>
        </p:txBody>
      </p:sp>
      <p:sp>
        <p:nvSpPr>
          <p:cNvPr id="10" name="Curved Left Arrow 9"/>
          <p:cNvSpPr/>
          <p:nvPr/>
        </p:nvSpPr>
        <p:spPr>
          <a:xfrm rot="7854329">
            <a:off x="2016920" y="3983831"/>
            <a:ext cx="862012" cy="1571625"/>
          </a:xfrm>
          <a:prstGeom prst="curvedLeftArrow">
            <a:avLst>
              <a:gd name="adj1" fmla="val 25000"/>
              <a:gd name="adj2" fmla="val 50000"/>
              <a:gd name="adj3" fmla="val 73750"/>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fa-IR">
              <a:solidFill>
                <a:schemeClr val="tx1"/>
              </a:solidFill>
            </a:endParaRPr>
          </a:p>
        </p:txBody>
      </p:sp>
      <p:sp>
        <p:nvSpPr>
          <p:cNvPr id="11" name="Curved Left Arrow 10"/>
          <p:cNvSpPr/>
          <p:nvPr/>
        </p:nvSpPr>
        <p:spPr>
          <a:xfrm rot="19584913">
            <a:off x="5457825" y="1928813"/>
            <a:ext cx="993775" cy="1571625"/>
          </a:xfrm>
          <a:prstGeom prst="curvedLeftArrow">
            <a:avLst>
              <a:gd name="adj1" fmla="val 25000"/>
              <a:gd name="adj2" fmla="val 50000"/>
              <a:gd name="adj3" fmla="val 73750"/>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fa-IR">
              <a:solidFill>
                <a:schemeClr val="tx1"/>
              </a:solidFill>
            </a:endParaRPr>
          </a:p>
        </p:txBody>
      </p:sp>
      <p:sp>
        <p:nvSpPr>
          <p:cNvPr id="12" name="Curved Left Arrow 11"/>
          <p:cNvSpPr/>
          <p:nvPr/>
        </p:nvSpPr>
        <p:spPr>
          <a:xfrm rot="13680597">
            <a:off x="2012951" y="1774825"/>
            <a:ext cx="863600" cy="1571625"/>
          </a:xfrm>
          <a:prstGeom prst="curvedLeftArrow">
            <a:avLst>
              <a:gd name="adj1" fmla="val 25000"/>
              <a:gd name="adj2" fmla="val 50000"/>
              <a:gd name="adj3" fmla="val 73750"/>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fa-IR">
              <a:solidFill>
                <a:schemeClr val="tx1"/>
              </a:solidFill>
            </a:endParaRPr>
          </a:p>
        </p:txBody>
      </p:sp>
      <p:cxnSp>
        <p:nvCxnSpPr>
          <p:cNvPr id="13" name="Straight Arrow Connector 12"/>
          <p:cNvCxnSpPr/>
          <p:nvPr/>
        </p:nvCxnSpPr>
        <p:spPr>
          <a:xfrm>
            <a:off x="1500188" y="5643563"/>
            <a:ext cx="5286375" cy="1587"/>
          </a:xfrm>
          <a:prstGeom prst="straightConnector1">
            <a:avLst/>
          </a:prstGeom>
          <a:ln>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965993" y="3964781"/>
            <a:ext cx="3644900" cy="1587"/>
          </a:xfrm>
          <a:prstGeom prst="straightConnector1">
            <a:avLst/>
          </a:prstGeom>
          <a:ln>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286125" y="1928813"/>
            <a:ext cx="1857375" cy="857250"/>
          </a:xfrm>
          <a:prstGeom prst="ellips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fa-IR" sz="2800" b="1" dirty="0">
                <a:solidFill>
                  <a:srgbClr val="FF0000"/>
                </a:solidFill>
                <a:cs typeface="B Koodak" pitchFamily="2" charset="-78"/>
              </a:rPr>
              <a:t>كدگذاري</a:t>
            </a:r>
          </a:p>
        </p:txBody>
      </p:sp>
      <p:sp>
        <p:nvSpPr>
          <p:cNvPr id="16" name="Left Brace 15"/>
          <p:cNvSpPr/>
          <p:nvPr/>
        </p:nvSpPr>
        <p:spPr>
          <a:xfrm>
            <a:off x="7072313" y="2143125"/>
            <a:ext cx="188912" cy="857250"/>
          </a:xfrm>
          <a:prstGeom prst="leftBrace">
            <a:avLst/>
          </a:prstGeom>
          <a:solidFill>
            <a:schemeClr val="bg2">
              <a:lumMod val="75000"/>
            </a:schemeClr>
          </a:solid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fontAlgn="auto">
              <a:spcBef>
                <a:spcPts val="0"/>
              </a:spcBef>
              <a:spcAft>
                <a:spcPts val="0"/>
              </a:spcAft>
              <a:defRPr/>
            </a:pPr>
            <a:endParaRPr lang="fa-IR"/>
          </a:p>
        </p:txBody>
      </p:sp>
      <p:sp>
        <p:nvSpPr>
          <p:cNvPr id="17" name="Left Brace 16"/>
          <p:cNvSpPr/>
          <p:nvPr/>
        </p:nvSpPr>
        <p:spPr>
          <a:xfrm>
            <a:off x="7072313" y="3357563"/>
            <a:ext cx="188912" cy="857250"/>
          </a:xfrm>
          <a:prstGeom prst="leftBrace">
            <a:avLst/>
          </a:prstGeom>
          <a:solidFill>
            <a:schemeClr val="bg2">
              <a:lumMod val="75000"/>
            </a:schemeClr>
          </a:solidFill>
        </p:spPr>
        <p:style>
          <a:lnRef idx="1">
            <a:schemeClr val="accent1"/>
          </a:lnRef>
          <a:fillRef idx="0">
            <a:schemeClr val="accent1"/>
          </a:fillRef>
          <a:effectRef idx="0">
            <a:schemeClr val="accent1"/>
          </a:effectRef>
          <a:fontRef idx="minor">
            <a:schemeClr val="tx1"/>
          </a:fontRef>
        </p:style>
        <p:txBody>
          <a:bodyPr rtlCol="1" anchor="ctr"/>
          <a:lstStyle/>
          <a:p>
            <a:pPr algn="ctr" fontAlgn="auto">
              <a:spcBef>
                <a:spcPts val="0"/>
              </a:spcBef>
              <a:spcAft>
                <a:spcPts val="0"/>
              </a:spcAft>
              <a:defRPr/>
            </a:pPr>
            <a:endParaRPr lang="fa-IR"/>
          </a:p>
        </p:txBody>
      </p:sp>
      <p:sp>
        <p:nvSpPr>
          <p:cNvPr id="18" name="Left Brace 17"/>
          <p:cNvSpPr/>
          <p:nvPr/>
        </p:nvSpPr>
        <p:spPr>
          <a:xfrm>
            <a:off x="7072313" y="5200650"/>
            <a:ext cx="188912" cy="857250"/>
          </a:xfrm>
          <a:prstGeom prst="leftBrace">
            <a:avLst/>
          </a:prstGeom>
          <a:solidFill>
            <a:schemeClr val="bg2">
              <a:lumMod val="75000"/>
            </a:schemeClr>
          </a:solid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fontAlgn="auto">
              <a:spcBef>
                <a:spcPts val="0"/>
              </a:spcBef>
              <a:spcAft>
                <a:spcPts val="0"/>
              </a:spcAft>
              <a:defRPr/>
            </a:pPr>
            <a:endParaRPr lang="fa-IR"/>
          </a:p>
        </p:txBody>
      </p:sp>
      <p:sp>
        <p:nvSpPr>
          <p:cNvPr id="19" name="Rectangle 18"/>
          <p:cNvSpPr/>
          <p:nvPr/>
        </p:nvSpPr>
        <p:spPr>
          <a:xfrm>
            <a:off x="1357290" y="5786454"/>
            <a:ext cx="5317843" cy="523220"/>
          </a:xfrm>
          <a:prstGeom prst="rect">
            <a:avLst/>
          </a:prstGeom>
          <a:noFill/>
        </p:spPr>
        <p:txBody>
          <a:bodyPr>
            <a:spAutoFit/>
          </a:bodyPr>
          <a:lstStyle/>
          <a:p>
            <a:pPr algn="ctr" fontAlgn="auto">
              <a:spcBef>
                <a:spcPts val="0"/>
              </a:spcBef>
              <a:spcAft>
                <a:spcPts val="0"/>
              </a:spcAft>
              <a:defRPr/>
            </a:pPr>
            <a:r>
              <a:rPr lang="fa-IR" i="1" dirty="0">
                <a:ln w="17780" cmpd="sng">
                  <a:solidFill>
                    <a:srgbClr val="FFFFFF"/>
                  </a:solidFill>
                  <a:prstDash val="solid"/>
                  <a:miter lim="800000"/>
                </a:ln>
                <a:effectLst>
                  <a:outerShdw blurRad="38100" dist="38100" dir="2700000" algn="tl">
                    <a:srgbClr val="000000">
                      <a:alpha val="43137"/>
                    </a:srgbClr>
                  </a:outerShdw>
                </a:effectLst>
                <a:latin typeface="+mn-lt"/>
                <a:ea typeface="+mn-ea"/>
                <a:cs typeface="+mn-cs"/>
              </a:rPr>
              <a:t>درون </a:t>
            </a:r>
            <a:r>
              <a:rPr lang="fa-IR" sz="2800" i="1" dirty="0" smtClean="0">
                <a:ln w="17780" cmpd="sng">
                  <a:solidFill>
                    <a:srgbClr val="FFFFFF"/>
                  </a:solidFill>
                  <a:prstDash val="solid"/>
                  <a:miter lim="800000"/>
                </a:ln>
                <a:effectLst>
                  <a:outerShdw blurRad="38100" dist="38100" dir="2700000" algn="tl">
                    <a:srgbClr val="000000">
                      <a:alpha val="43137"/>
                    </a:srgbClr>
                  </a:outerShdw>
                </a:effectLst>
                <a:latin typeface="+mn-lt"/>
                <a:ea typeface="+mn-ea"/>
                <a:cs typeface="+mn-cs"/>
              </a:rPr>
              <a:t>سازی                      </a:t>
            </a:r>
            <a:r>
              <a:rPr lang="fa-IR" b="1" dirty="0">
                <a:ln w="17780" cmpd="sng">
                  <a:solidFill>
                    <a:srgbClr val="FFFFFF"/>
                  </a:solidFill>
                  <a:prstDash val="solid"/>
                  <a:miter lim="800000"/>
                </a:ln>
                <a:effectLst>
                  <a:outerShdw blurRad="50800" algn="tl" rotWithShape="0">
                    <a:srgbClr val="000000"/>
                  </a:outerShdw>
                </a:effectLst>
                <a:latin typeface="+mn-lt"/>
                <a:ea typeface="+mn-ea"/>
                <a:cs typeface="+mn-cs"/>
              </a:rPr>
              <a:t>برون </a:t>
            </a:r>
            <a:r>
              <a:rPr lang="fa-IR" b="1" dirty="0" smtClean="0">
                <a:ln w="17780" cmpd="sng">
                  <a:solidFill>
                    <a:srgbClr val="FFFFFF"/>
                  </a:solidFill>
                  <a:prstDash val="solid"/>
                  <a:miter lim="800000"/>
                </a:ln>
                <a:effectLst>
                  <a:outerShdw blurRad="50800" algn="tl" rotWithShape="0">
                    <a:srgbClr val="000000"/>
                  </a:outerShdw>
                </a:effectLst>
                <a:latin typeface="+mn-lt"/>
                <a:ea typeface="+mn-ea"/>
                <a:cs typeface="+mn-cs"/>
              </a:rPr>
              <a:t>سازی</a:t>
            </a:r>
            <a:endParaRPr lang="en-US" b="1" dirty="0">
              <a:ln w="17780" cmpd="sng">
                <a:solidFill>
                  <a:srgbClr val="FFFFFF"/>
                </a:solidFill>
                <a:prstDash val="solid"/>
                <a:miter lim="800000"/>
              </a:ln>
              <a:effectLst>
                <a:outerShdw blurRad="50800" algn="tl" rotWithShape="0">
                  <a:srgbClr val="000000"/>
                </a:outerShdw>
              </a:effectLst>
              <a:latin typeface="+mn-lt"/>
              <a:ea typeface="+mn-ea"/>
              <a:cs typeface="+mn-cs"/>
            </a:endParaRPr>
          </a:p>
        </p:txBody>
      </p:sp>
      <p:sp>
        <p:nvSpPr>
          <p:cNvPr id="20" name="Rectangle 19"/>
          <p:cNvSpPr/>
          <p:nvPr/>
        </p:nvSpPr>
        <p:spPr>
          <a:xfrm rot="16200000">
            <a:off x="-1422687" y="3692876"/>
            <a:ext cx="4025462" cy="461665"/>
          </a:xfrm>
          <a:prstGeom prst="rect">
            <a:avLst/>
          </a:prstGeom>
          <a:noFill/>
        </p:spPr>
        <p:txBody>
          <a:bodyPr wrap="none">
            <a:spAutoFit/>
          </a:bodyPr>
          <a:lstStyle/>
          <a:p>
            <a:pPr algn="ctr" fontAlgn="auto">
              <a:spcBef>
                <a:spcPts val="0"/>
              </a:spcBef>
              <a:spcAft>
                <a:spcPts val="0"/>
              </a:spcAft>
              <a:defRPr/>
            </a:pPr>
            <a:r>
              <a:rPr lang="fa-I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ea typeface="+mn-ea"/>
                <a:cs typeface="+mn-cs"/>
              </a:rPr>
              <a:t>دانش صريح                 دانش نهفته</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ChangeArrowheads="1"/>
          </p:cNvSpPr>
          <p:nvPr/>
        </p:nvSpPr>
        <p:spPr bwMode="auto">
          <a:xfrm>
            <a:off x="0" y="30163"/>
            <a:ext cx="9144000" cy="304800"/>
          </a:xfrm>
          <a:prstGeom prst="rect">
            <a:avLst/>
          </a:prstGeom>
          <a:gradFill rotWithShape="0">
            <a:gsLst>
              <a:gs pos="0">
                <a:srgbClr val="660033"/>
              </a:gs>
              <a:gs pos="50000">
                <a:srgbClr val="CC0000"/>
              </a:gs>
              <a:gs pos="100000">
                <a:srgbClr val="660033"/>
              </a:gs>
            </a:gsLst>
            <a:lin ang="5400000" scaled="1"/>
          </a:gradFill>
          <a:ln w="19050">
            <a:solidFill>
              <a:srgbClr val="990033"/>
            </a:solidFill>
            <a:miter lim="800000"/>
            <a:headEnd/>
            <a:tailEnd/>
          </a:ln>
        </p:spPr>
        <p:txBody>
          <a:bodyPr wrap="none" anchor="ctr"/>
          <a:lstStyle/>
          <a:p>
            <a:endParaRPr lang="en-US"/>
          </a:p>
        </p:txBody>
      </p:sp>
      <p:sp>
        <p:nvSpPr>
          <p:cNvPr id="6147" name="AutoShape 4"/>
          <p:cNvSpPr>
            <a:spLocks noChangeArrowheads="1"/>
          </p:cNvSpPr>
          <p:nvPr/>
        </p:nvSpPr>
        <p:spPr bwMode="auto">
          <a:xfrm>
            <a:off x="0" y="381000"/>
            <a:ext cx="990600" cy="990600"/>
          </a:xfrm>
          <a:prstGeom prst="star4">
            <a:avLst>
              <a:gd name="adj" fmla="val 12500"/>
            </a:avLst>
          </a:prstGeom>
          <a:solidFill>
            <a:srgbClr val="FF0000"/>
          </a:solidFill>
          <a:ln w="9525">
            <a:solidFill>
              <a:srgbClr val="FFFF00"/>
            </a:solidFill>
            <a:miter lim="800000"/>
            <a:headEnd/>
            <a:tailEnd/>
          </a:ln>
        </p:spPr>
        <p:txBody>
          <a:bodyPr wrap="none" anchor="ctr"/>
          <a:lstStyle/>
          <a:p>
            <a:pPr algn="ctr" rtl="0" eaLnBrk="1" hangingPunct="1"/>
            <a:endParaRPr lang="en-US" sz="3200">
              <a:solidFill>
                <a:srgbClr val="FFFF00"/>
              </a:solidFill>
              <a:cs typeface="Titr" pitchFamily="2" charset="-78"/>
            </a:endParaRPr>
          </a:p>
        </p:txBody>
      </p:sp>
      <p:sp>
        <p:nvSpPr>
          <p:cNvPr id="6148" name="AutoShape 4"/>
          <p:cNvSpPr>
            <a:spLocks noChangeArrowheads="1"/>
          </p:cNvSpPr>
          <p:nvPr/>
        </p:nvSpPr>
        <p:spPr bwMode="auto">
          <a:xfrm>
            <a:off x="7451725" y="5373688"/>
            <a:ext cx="990600" cy="990600"/>
          </a:xfrm>
          <a:prstGeom prst="star4">
            <a:avLst>
              <a:gd name="adj" fmla="val 12500"/>
            </a:avLst>
          </a:prstGeom>
          <a:solidFill>
            <a:srgbClr val="FF0000"/>
          </a:solidFill>
          <a:ln w="9525">
            <a:solidFill>
              <a:srgbClr val="FFFF00"/>
            </a:solidFill>
            <a:miter lim="800000"/>
            <a:headEnd/>
            <a:tailEnd/>
          </a:ln>
        </p:spPr>
        <p:txBody>
          <a:bodyPr wrap="none" anchor="ctr"/>
          <a:lstStyle/>
          <a:p>
            <a:pPr algn="ctr" rtl="0" eaLnBrk="1" hangingPunct="1"/>
            <a:endParaRPr lang="en-US" sz="3200">
              <a:solidFill>
                <a:srgbClr val="FFFF00"/>
              </a:solidFill>
              <a:cs typeface="Titr" pitchFamily="2" charset="-78"/>
            </a:endParaRPr>
          </a:p>
        </p:txBody>
      </p:sp>
      <p:sp>
        <p:nvSpPr>
          <p:cNvPr id="6149" name="Rectangle 4"/>
          <p:cNvSpPr>
            <a:spLocks noChangeArrowheads="1"/>
          </p:cNvSpPr>
          <p:nvPr/>
        </p:nvSpPr>
        <p:spPr bwMode="auto">
          <a:xfrm>
            <a:off x="0" y="6553200"/>
            <a:ext cx="9144000" cy="304800"/>
          </a:xfrm>
          <a:prstGeom prst="rect">
            <a:avLst/>
          </a:prstGeom>
          <a:gradFill rotWithShape="0">
            <a:gsLst>
              <a:gs pos="0">
                <a:srgbClr val="660033"/>
              </a:gs>
              <a:gs pos="50000">
                <a:srgbClr val="CC0000"/>
              </a:gs>
              <a:gs pos="100000">
                <a:srgbClr val="660033"/>
              </a:gs>
            </a:gsLst>
            <a:lin ang="5400000" scaled="1"/>
          </a:gradFill>
          <a:ln w="19050">
            <a:solidFill>
              <a:srgbClr val="990033"/>
            </a:solidFill>
            <a:miter lim="800000"/>
            <a:headEnd/>
            <a:tailEnd/>
          </a:ln>
        </p:spPr>
        <p:txBody>
          <a:bodyPr wrap="none" anchor="ctr"/>
          <a:lstStyle/>
          <a:p>
            <a:endParaRPr lang="en-US"/>
          </a:p>
        </p:txBody>
      </p:sp>
      <p:sp>
        <p:nvSpPr>
          <p:cNvPr id="6150" name="Rectangle 5"/>
          <p:cNvSpPr>
            <a:spLocks noChangeArrowheads="1"/>
          </p:cNvSpPr>
          <p:nvPr/>
        </p:nvSpPr>
        <p:spPr bwMode="auto">
          <a:xfrm>
            <a:off x="1214414" y="1785926"/>
            <a:ext cx="6929486" cy="4413516"/>
          </a:xfrm>
          <a:prstGeom prst="rect">
            <a:avLst/>
          </a:prstGeom>
          <a:noFill/>
          <a:ln w="9525">
            <a:noFill/>
            <a:miter lim="800000"/>
            <a:headEnd/>
            <a:tailEnd/>
          </a:ln>
        </p:spPr>
        <p:txBody>
          <a:bodyPr wrap="square">
            <a:spAutoFit/>
          </a:bodyPr>
          <a:lstStyle/>
          <a:p>
            <a:pPr marL="273050" indent="-273050" algn="ctr">
              <a:spcBef>
                <a:spcPct val="20000"/>
              </a:spcBef>
              <a:buClr>
                <a:srgbClr val="0BD0D9"/>
              </a:buClr>
              <a:buSzPct val="95000"/>
              <a:buFont typeface="Wingdings 2" pitchFamily="18" charset="2"/>
              <a:buNone/>
            </a:pPr>
            <a:r>
              <a:rPr lang="fa-IR" sz="4000" dirty="0">
                <a:cs typeface="B Roya" pitchFamily="2" charset="-78"/>
              </a:rPr>
              <a:t>موضوع: </a:t>
            </a:r>
            <a:endParaRPr lang="fa-IR" sz="4000" dirty="0" smtClean="0">
              <a:cs typeface="B Roya" pitchFamily="2" charset="-78"/>
            </a:endParaRPr>
          </a:p>
          <a:p>
            <a:pPr marL="273050" indent="-273050" algn="ctr">
              <a:spcBef>
                <a:spcPct val="20000"/>
              </a:spcBef>
              <a:buClr>
                <a:srgbClr val="0BD0D9"/>
              </a:buClr>
              <a:buSzPct val="95000"/>
              <a:buFont typeface="Wingdings 2" pitchFamily="18" charset="2"/>
              <a:buNone/>
            </a:pPr>
            <a:r>
              <a:rPr lang="fa-IR" sz="4400" dirty="0" smtClean="0">
                <a:cs typeface="B Roya" pitchFamily="2" charset="-78"/>
              </a:rPr>
              <a:t>مدیریت دانش وکاربرد آن در برنامه ریزی استراتژیک</a:t>
            </a:r>
            <a:endParaRPr lang="fa-IR" sz="4400" dirty="0">
              <a:cs typeface="B Roya" pitchFamily="2" charset="-78"/>
            </a:endParaRPr>
          </a:p>
          <a:p>
            <a:pPr marL="273050" indent="-273050" algn="ctr">
              <a:spcBef>
                <a:spcPct val="20000"/>
              </a:spcBef>
              <a:buClr>
                <a:srgbClr val="0BD0D9"/>
              </a:buClr>
              <a:buSzPct val="95000"/>
              <a:buFont typeface="Wingdings 2" pitchFamily="18" charset="2"/>
              <a:buNone/>
            </a:pPr>
            <a:r>
              <a:rPr lang="fa-IR" dirty="0">
                <a:ea typeface="Majalla UI"/>
                <a:cs typeface="Majalla UI"/>
              </a:rPr>
              <a:t> </a:t>
            </a:r>
          </a:p>
          <a:p>
            <a:pPr marL="273050" indent="-273050" algn="ctr">
              <a:spcBef>
                <a:spcPct val="20000"/>
              </a:spcBef>
              <a:buClr>
                <a:srgbClr val="0BD0D9"/>
              </a:buClr>
              <a:buSzPct val="95000"/>
            </a:pPr>
            <a:r>
              <a:rPr lang="fa-IR" dirty="0" smtClean="0">
                <a:ea typeface="Majalla UI"/>
                <a:cs typeface="Majalla UI"/>
              </a:rPr>
              <a:t>           استاد</a:t>
            </a:r>
            <a:r>
              <a:rPr lang="fa-IR" dirty="0">
                <a:ea typeface="Majalla UI"/>
                <a:cs typeface="Majalla UI"/>
              </a:rPr>
              <a:t>: </a:t>
            </a:r>
            <a:r>
              <a:rPr lang="fa-IR" dirty="0" smtClean="0">
                <a:ea typeface="Majalla UI"/>
                <a:cs typeface="Majalla UI"/>
              </a:rPr>
              <a:t>  جناب </a:t>
            </a:r>
            <a:r>
              <a:rPr lang="fa-IR" dirty="0">
                <a:ea typeface="Majalla UI"/>
                <a:cs typeface="Majalla UI"/>
              </a:rPr>
              <a:t>آقای </a:t>
            </a:r>
            <a:r>
              <a:rPr lang="fa-IR" dirty="0" smtClean="0">
                <a:ea typeface="Majalla UI"/>
                <a:cs typeface="Majalla UI"/>
              </a:rPr>
              <a:t>دکترحجاریان</a:t>
            </a:r>
            <a:endParaRPr lang="en-GB" dirty="0" smtClean="0">
              <a:ea typeface="Majalla UI"/>
              <a:cs typeface="Majalla UI"/>
            </a:endParaRPr>
          </a:p>
          <a:p>
            <a:pPr marL="273050" indent="-273050" algn="ctr">
              <a:spcBef>
                <a:spcPct val="20000"/>
              </a:spcBef>
              <a:buClr>
                <a:srgbClr val="0BD0D9"/>
              </a:buClr>
              <a:buSzPct val="95000"/>
            </a:pPr>
            <a:r>
              <a:rPr lang="fa-IR" dirty="0" smtClean="0">
                <a:ea typeface="Majalla UI"/>
                <a:cs typeface="Majalla UI"/>
              </a:rPr>
              <a:t>    دانشجو:   بهنام </a:t>
            </a:r>
            <a:r>
              <a:rPr lang="fa-IR" dirty="0" smtClean="0">
                <a:ea typeface="Majalla UI"/>
                <a:cs typeface="Majalla UI"/>
              </a:rPr>
              <a:t>فرهادزارع</a:t>
            </a:r>
          </a:p>
          <a:p>
            <a:pPr marL="273050" indent="-273050" algn="ctr">
              <a:spcBef>
                <a:spcPct val="20000"/>
              </a:spcBef>
              <a:buClr>
                <a:srgbClr val="0BD0D9"/>
              </a:buClr>
              <a:buSzPct val="95000"/>
              <a:buFont typeface="Wingdings 2" pitchFamily="18" charset="2"/>
              <a:buNone/>
            </a:pPr>
            <a:endParaRPr lang="en-GB" dirty="0" smtClean="0">
              <a:ea typeface="Majalla UI"/>
              <a:cs typeface="Majalla UI"/>
            </a:endParaRPr>
          </a:p>
          <a:p>
            <a:pPr marL="273050" indent="-273050" algn="ctr">
              <a:spcBef>
                <a:spcPct val="20000"/>
              </a:spcBef>
              <a:buClr>
                <a:srgbClr val="0BD0D9"/>
              </a:buClr>
              <a:buSzPct val="95000"/>
              <a:buFont typeface="Wingdings 2" pitchFamily="18" charset="2"/>
              <a:buNone/>
            </a:pPr>
            <a:endParaRPr lang="fa-IR" dirty="0">
              <a:ea typeface="Majalla UI"/>
              <a:cs typeface="Majalla UI"/>
            </a:endParaRPr>
          </a:p>
        </p:txBody>
      </p:sp>
      <p:pic>
        <p:nvPicPr>
          <p:cNvPr id="8" name="Picture 7"/>
          <p:cNvPicPr/>
          <p:nvPr/>
        </p:nvPicPr>
        <p:blipFill>
          <a:blip r:embed="rId2">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6786578" y="357166"/>
            <a:ext cx="2357422" cy="1785950"/>
          </a:xfrm>
          <a:prstGeom prst="rect">
            <a:avLst/>
          </a:prstGeom>
        </p:spPr>
      </p:pic>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571480"/>
            <a:ext cx="8572560" cy="5209118"/>
          </a:xfrm>
          <a:prstGeom prst="rect">
            <a:avLst/>
          </a:prstGeom>
        </p:spPr>
        <p:txBody>
          <a:bodyPr wrap="square">
            <a:spAutoFit/>
          </a:bodyPr>
          <a:lstStyle/>
          <a:p>
            <a:pPr>
              <a:defRPr/>
            </a:pPr>
            <a:r>
              <a:rPr lang="fa-IR" sz="3600" b="1" dirty="0" smtClean="0">
                <a:solidFill>
                  <a:srgbClr val="FF0000"/>
                </a:solidFill>
                <a:latin typeface="Aharoni" pitchFamily="2" charset="-79"/>
                <a:cs typeface="B Mitra" pitchFamily="2" charset="-78"/>
              </a:rPr>
              <a:t>3- بعد سوم: دانش عمومي در مقاب</a:t>
            </a:r>
            <a:r>
              <a:rPr lang="fa-IR" sz="3600" b="1" dirty="0" smtClean="0">
                <a:solidFill>
                  <a:srgbClr val="FF0000"/>
                </a:solidFill>
                <a:latin typeface="+mj-lt"/>
                <a:cs typeface="B Mitra" pitchFamily="2" charset="-78"/>
              </a:rPr>
              <a:t>ل دانش خصوصي</a:t>
            </a:r>
          </a:p>
          <a:p>
            <a:pPr>
              <a:defRPr/>
            </a:pPr>
            <a:endParaRPr lang="fa-IR" sz="3600" b="1" dirty="0" smtClean="0">
              <a:solidFill>
                <a:srgbClr val="FF0000"/>
              </a:solidFill>
              <a:cs typeface="B Mitra" pitchFamily="2" charset="-78"/>
            </a:endParaRPr>
          </a:p>
          <a:p>
            <a:pPr marL="265176" indent="-265176" rtl="0" fontAlgn="auto">
              <a:spcBef>
                <a:spcPts val="250"/>
              </a:spcBef>
              <a:spcAft>
                <a:spcPts val="0"/>
              </a:spcAft>
              <a:buClr>
                <a:schemeClr val="accent1"/>
              </a:buClr>
              <a:buSzPct val="80000"/>
              <a:defRPr/>
            </a:pPr>
            <a:r>
              <a:rPr lang="fa-IR" b="1" dirty="0" smtClean="0">
                <a:cs typeface="B Mitra" pitchFamily="2" charset="-78"/>
              </a:rPr>
              <a:t> </a:t>
            </a:r>
            <a:r>
              <a:rPr lang="fa-IR" b="1" dirty="0" smtClean="0">
                <a:solidFill>
                  <a:srgbClr val="0070C0"/>
                </a:solidFill>
                <a:cs typeface="B Mitra" pitchFamily="2" charset="-78"/>
              </a:rPr>
              <a:t>دانش خصوصی :</a:t>
            </a:r>
            <a:r>
              <a:rPr lang="fa-IR" b="1" dirty="0" smtClean="0">
                <a:cs typeface="B Mitra" pitchFamily="2" charset="-78"/>
              </a:rPr>
              <a:t> منحصر به سازمان یا شرکت می باشد.  مثل فرایند ها ، مستندات یا فن کار</a:t>
            </a:r>
          </a:p>
          <a:p>
            <a:pPr marL="265176" indent="-265176" rtl="0" fontAlgn="auto">
              <a:spcBef>
                <a:spcPts val="250"/>
              </a:spcBef>
              <a:spcAft>
                <a:spcPts val="0"/>
              </a:spcAft>
              <a:buClr>
                <a:schemeClr val="accent1"/>
              </a:buClr>
              <a:buSzPct val="80000"/>
              <a:defRPr/>
            </a:pPr>
            <a:r>
              <a:rPr lang="fa-IR" b="1" dirty="0" smtClean="0">
                <a:cs typeface="B Mitra" pitchFamily="2" charset="-78"/>
              </a:rPr>
              <a:t> </a:t>
            </a:r>
            <a:r>
              <a:rPr lang="fa-IR" b="1" dirty="0" smtClean="0">
                <a:solidFill>
                  <a:srgbClr val="0070C0"/>
                </a:solidFill>
                <a:cs typeface="B Mitra" pitchFamily="2" charset="-78"/>
              </a:rPr>
              <a:t>دانش عمومی :</a:t>
            </a:r>
            <a:r>
              <a:rPr lang="fa-IR" b="1" dirty="0" smtClean="0">
                <a:cs typeface="B Mitra" pitchFamily="2" charset="-78"/>
              </a:rPr>
              <a:t> در قلمرو عمومی است . مثل کارکردهای صنعتی از جمله : مدیریت کیفیت جامع و تولید به موقع و . . . </a:t>
            </a:r>
          </a:p>
          <a:p>
            <a:pPr marL="265176" indent="-265176" rtl="0" fontAlgn="auto">
              <a:spcBef>
                <a:spcPts val="250"/>
              </a:spcBef>
              <a:spcAft>
                <a:spcPts val="0"/>
              </a:spcAft>
              <a:buClr>
                <a:schemeClr val="accent1"/>
              </a:buClr>
              <a:buSzPct val="80000"/>
              <a:defRPr/>
            </a:pPr>
            <a:r>
              <a:rPr lang="fa-IR" b="1" dirty="0" smtClean="0">
                <a:cs typeface="B Mitra" pitchFamily="2" charset="-78"/>
              </a:rPr>
              <a:t>تمایز این دو باعث  مزیت رقابتی متفاوت می شود . </a:t>
            </a:r>
          </a:p>
          <a:p>
            <a:pPr marL="265176" indent="-265176" rtl="0" fontAlgn="auto">
              <a:spcBef>
                <a:spcPts val="250"/>
              </a:spcBef>
              <a:spcAft>
                <a:spcPts val="0"/>
              </a:spcAft>
              <a:buClr>
                <a:schemeClr val="accent1"/>
              </a:buClr>
              <a:buSzPct val="80000"/>
              <a:defRPr/>
            </a:pPr>
            <a:endParaRPr lang="fa-IR" b="1" dirty="0" smtClean="0">
              <a:cs typeface="B Mitra" pitchFamily="2" charset="-78"/>
            </a:endParaRPr>
          </a:p>
          <a:p>
            <a:pPr marL="265176" indent="-265176" rtl="0" fontAlgn="auto">
              <a:spcBef>
                <a:spcPts val="250"/>
              </a:spcBef>
              <a:spcAft>
                <a:spcPts val="0"/>
              </a:spcAft>
              <a:buClr>
                <a:schemeClr val="accent1"/>
              </a:buClr>
              <a:buSzPct val="80000"/>
              <a:defRPr/>
            </a:pPr>
            <a:r>
              <a:rPr lang="fa-IR" sz="3200" b="1" dirty="0" smtClean="0">
                <a:solidFill>
                  <a:schemeClr val="accent2">
                    <a:lumMod val="75000"/>
                  </a:schemeClr>
                </a:solidFill>
                <a:cs typeface="B Mitra" pitchFamily="2" charset="-78"/>
              </a:rPr>
              <a:t>اجرای برنامه های مدیریت دانش </a:t>
            </a:r>
            <a:r>
              <a:rPr lang="fa-IR" b="1" dirty="0" smtClean="0">
                <a:cs typeface="B Mitra" pitchFamily="2" charset="-78"/>
              </a:rPr>
              <a:t>در یک سازمان ( به خصوص در مراحل اولیه اش ) می تواند </a:t>
            </a:r>
            <a:r>
              <a:rPr lang="fa-IR" b="1" dirty="0" smtClean="0">
                <a:solidFill>
                  <a:srgbClr val="FF0000"/>
                </a:solidFill>
                <a:cs typeface="B Mitra" pitchFamily="2" charset="-78"/>
              </a:rPr>
              <a:t>پرهزینه</a:t>
            </a:r>
            <a:r>
              <a:rPr lang="fa-IR" b="1" dirty="0" smtClean="0">
                <a:cs typeface="B Mitra" pitchFamily="2" charset="-78"/>
              </a:rPr>
              <a:t> باشد . بنابر این در نظر گرفتن یک الگویی برای اطمینان از انتخاب و اجرای یک استراتژی مناسب از طرف سازمان لازم است .</a:t>
            </a:r>
            <a:endParaRPr lang="fa-IR" b="1" dirty="0">
              <a:cs typeface="B Mitra" pitchFamily="2" charset="-7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5720" y="428604"/>
            <a:ext cx="8501064" cy="1357322"/>
          </a:xfrm>
          <a:prstGeom prst="rect">
            <a:avLst/>
          </a:prstGeom>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600" b="0" i="0" u="none" strike="noStrike" kern="0" cap="none" spc="0" normalizeH="0" baseline="0" noProof="0" dirty="0" smtClean="0">
                <a:ln>
                  <a:noFill/>
                </a:ln>
                <a:solidFill>
                  <a:srgbClr val="FF0000"/>
                </a:solidFill>
                <a:effectLst/>
                <a:uLnTx/>
                <a:uFillTx/>
                <a:latin typeface="+mj-lt"/>
                <a:ea typeface="+mj-ea"/>
                <a:cs typeface="B Mitra" pitchFamily="2" charset="-78"/>
              </a:rPr>
              <a:t>چند رهنمود در بكارگيري استراتژی های مناسب در مديريت دانش</a:t>
            </a:r>
            <a:endParaRPr kumimoji="0" lang="fa-IR" sz="3600" b="0" i="0" u="none" strike="noStrike" kern="0" cap="none" spc="0" normalizeH="0" baseline="0" noProof="0" dirty="0">
              <a:ln>
                <a:noFill/>
              </a:ln>
              <a:solidFill>
                <a:srgbClr val="FF0000"/>
              </a:solidFill>
              <a:effectLst/>
              <a:uLnTx/>
              <a:uFillTx/>
              <a:latin typeface="+mj-lt"/>
              <a:ea typeface="+mj-ea"/>
              <a:cs typeface="B Mitra" pitchFamily="2" charset="-78"/>
            </a:endParaRPr>
          </a:p>
        </p:txBody>
      </p:sp>
      <p:sp>
        <p:nvSpPr>
          <p:cNvPr id="3" name="Folded Corner 2"/>
          <p:cNvSpPr/>
          <p:nvPr/>
        </p:nvSpPr>
        <p:spPr>
          <a:xfrm>
            <a:off x="428596" y="3286124"/>
            <a:ext cx="2071688" cy="2500313"/>
          </a:xfrm>
          <a:prstGeom prst="foldedCorner">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buFont typeface="Arial" pitchFamily="34" charset="0"/>
              <a:buChar char="•"/>
              <a:defRPr/>
            </a:pPr>
            <a:endParaRPr lang="fa-IR" sz="2400" b="1" dirty="0">
              <a:solidFill>
                <a:schemeClr val="accent2">
                  <a:lumMod val="75000"/>
                </a:schemeClr>
              </a:solidFill>
              <a:cs typeface="B Badr" pitchFamily="2" charset="-78"/>
            </a:endParaRPr>
          </a:p>
          <a:p>
            <a:pPr fontAlgn="auto">
              <a:spcBef>
                <a:spcPts val="0"/>
              </a:spcBef>
              <a:spcAft>
                <a:spcPts val="0"/>
              </a:spcAft>
              <a:buFont typeface="Arial" pitchFamily="34" charset="0"/>
              <a:buChar char="•"/>
              <a:defRPr/>
            </a:pPr>
            <a:r>
              <a:rPr lang="fa-IR" sz="2400" b="1" dirty="0">
                <a:solidFill>
                  <a:schemeClr val="accent2">
                    <a:lumMod val="75000"/>
                  </a:schemeClr>
                </a:solidFill>
                <a:cs typeface="B Badr" pitchFamily="2" charset="-78"/>
              </a:rPr>
              <a:t>دانش متمركز</a:t>
            </a:r>
          </a:p>
          <a:p>
            <a:pPr fontAlgn="auto">
              <a:spcBef>
                <a:spcPts val="0"/>
              </a:spcBef>
              <a:spcAft>
                <a:spcPts val="0"/>
              </a:spcAft>
              <a:buFont typeface="Arial" pitchFamily="34" charset="0"/>
              <a:buChar char="•"/>
              <a:defRPr/>
            </a:pPr>
            <a:r>
              <a:rPr lang="fa-IR" sz="2400" b="1" dirty="0">
                <a:solidFill>
                  <a:schemeClr val="accent2">
                    <a:lumMod val="75000"/>
                  </a:schemeClr>
                </a:solidFill>
                <a:cs typeface="B Badr" pitchFamily="2" charset="-78"/>
              </a:rPr>
              <a:t>دانش آشكار</a:t>
            </a:r>
          </a:p>
          <a:p>
            <a:pPr fontAlgn="auto">
              <a:spcBef>
                <a:spcPts val="0"/>
              </a:spcBef>
              <a:spcAft>
                <a:spcPts val="0"/>
              </a:spcAft>
              <a:buFont typeface="Arial" pitchFamily="34" charset="0"/>
              <a:buChar char="•"/>
              <a:defRPr/>
            </a:pPr>
            <a:r>
              <a:rPr lang="fa-IR" sz="2400" b="1" dirty="0">
                <a:solidFill>
                  <a:schemeClr val="accent2">
                    <a:lumMod val="75000"/>
                  </a:schemeClr>
                </a:solidFill>
                <a:cs typeface="B Badr" pitchFamily="2" charset="-78"/>
              </a:rPr>
              <a:t>جستجوگر دانش</a:t>
            </a:r>
          </a:p>
          <a:p>
            <a:pPr fontAlgn="auto">
              <a:spcBef>
                <a:spcPts val="0"/>
              </a:spcBef>
              <a:spcAft>
                <a:spcPts val="0"/>
              </a:spcAft>
              <a:buFont typeface="Arial" pitchFamily="34" charset="0"/>
              <a:buChar char="•"/>
              <a:defRPr/>
            </a:pPr>
            <a:r>
              <a:rPr lang="fa-IR" sz="2400" b="1" dirty="0">
                <a:solidFill>
                  <a:schemeClr val="accent2">
                    <a:lumMod val="75000"/>
                  </a:schemeClr>
                </a:solidFill>
                <a:cs typeface="B Badr" pitchFamily="2" charset="-78"/>
              </a:rPr>
              <a:t>فرهنگ دانش </a:t>
            </a:r>
          </a:p>
          <a:p>
            <a:pPr fontAlgn="auto">
              <a:spcBef>
                <a:spcPts val="0"/>
              </a:spcBef>
              <a:spcAft>
                <a:spcPts val="0"/>
              </a:spcAft>
              <a:buFont typeface="Arial" pitchFamily="34" charset="0"/>
              <a:buChar char="•"/>
              <a:defRPr/>
            </a:pPr>
            <a:r>
              <a:rPr lang="fa-IR" sz="2400" b="1" dirty="0">
                <a:solidFill>
                  <a:schemeClr val="accent2">
                    <a:lumMod val="75000"/>
                  </a:schemeClr>
                </a:solidFill>
                <a:cs typeface="B Badr" pitchFamily="2" charset="-78"/>
              </a:rPr>
              <a:t>ارزياب دانش</a:t>
            </a:r>
          </a:p>
          <a:p>
            <a:pPr fontAlgn="auto">
              <a:spcBef>
                <a:spcPts val="0"/>
              </a:spcBef>
              <a:spcAft>
                <a:spcPts val="0"/>
              </a:spcAft>
              <a:buFont typeface="Arial" pitchFamily="34" charset="0"/>
              <a:buChar char="•"/>
              <a:defRPr/>
            </a:pPr>
            <a:r>
              <a:rPr lang="fa-IR" sz="2400" b="1" dirty="0">
                <a:solidFill>
                  <a:schemeClr val="bg1"/>
                </a:solidFill>
                <a:cs typeface="B Badr" pitchFamily="2" charset="-78"/>
              </a:rPr>
              <a:t>الگوي دانش</a:t>
            </a:r>
          </a:p>
        </p:txBody>
      </p:sp>
      <p:sp>
        <p:nvSpPr>
          <p:cNvPr id="4" name="Bent-Up Arrow 3"/>
          <p:cNvSpPr/>
          <p:nvPr/>
        </p:nvSpPr>
        <p:spPr>
          <a:xfrm rot="10800000">
            <a:off x="1214414" y="2428868"/>
            <a:ext cx="4286253" cy="785813"/>
          </a:xfrm>
          <a:prstGeom prst="bentUpArrow">
            <a:avLst>
              <a:gd name="adj1" fmla="val 26872"/>
              <a:gd name="adj2" fmla="val 25000"/>
              <a:gd name="adj3" fmla="val 3401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fa-IR" sz="2800" dirty="0"/>
          </a:p>
        </p:txBody>
      </p:sp>
      <p:sp>
        <p:nvSpPr>
          <p:cNvPr id="5" name="Folded Corner 4"/>
          <p:cNvSpPr/>
          <p:nvPr/>
        </p:nvSpPr>
        <p:spPr>
          <a:xfrm>
            <a:off x="5929313" y="3714750"/>
            <a:ext cx="2500312" cy="2643188"/>
          </a:xfrm>
          <a:prstGeom prst="foldedCorner">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buFont typeface="Arial" pitchFamily="34" charset="0"/>
              <a:buChar char="•"/>
              <a:defRPr/>
            </a:pPr>
            <a:r>
              <a:rPr lang="fa-IR" sz="2000" b="1" dirty="0">
                <a:solidFill>
                  <a:schemeClr val="tx1"/>
                </a:solidFill>
                <a:cs typeface="B Badr" pitchFamily="2" charset="-78"/>
              </a:rPr>
              <a:t>گردهمايي اجتماعي كاركنان</a:t>
            </a:r>
          </a:p>
          <a:p>
            <a:pPr fontAlgn="auto">
              <a:spcBef>
                <a:spcPts val="0"/>
              </a:spcBef>
              <a:spcAft>
                <a:spcPts val="0"/>
              </a:spcAft>
              <a:buFont typeface="Arial" pitchFamily="34" charset="0"/>
              <a:buChar char="•"/>
              <a:defRPr/>
            </a:pPr>
            <a:r>
              <a:rPr lang="fa-IR" sz="2000" b="1" dirty="0">
                <a:solidFill>
                  <a:schemeClr val="tx1"/>
                </a:solidFill>
                <a:cs typeface="B Badr" pitchFamily="2" charset="-78"/>
              </a:rPr>
              <a:t>تخصيص محل در اداره</a:t>
            </a:r>
          </a:p>
          <a:p>
            <a:pPr fontAlgn="auto">
              <a:spcBef>
                <a:spcPts val="0"/>
              </a:spcBef>
              <a:spcAft>
                <a:spcPts val="0"/>
              </a:spcAft>
              <a:buFont typeface="Arial" pitchFamily="34" charset="0"/>
              <a:buChar char="•"/>
              <a:defRPr/>
            </a:pPr>
            <a:r>
              <a:rPr lang="fa-IR" sz="2000" b="1" dirty="0">
                <a:solidFill>
                  <a:schemeClr val="tx1"/>
                </a:solidFill>
                <a:cs typeface="B Badr" pitchFamily="2" charset="-78"/>
              </a:rPr>
              <a:t>اعتماد بين كاركنان</a:t>
            </a:r>
          </a:p>
          <a:p>
            <a:pPr fontAlgn="auto">
              <a:spcBef>
                <a:spcPts val="0"/>
              </a:spcBef>
              <a:spcAft>
                <a:spcPts val="0"/>
              </a:spcAft>
              <a:buFont typeface="Arial" pitchFamily="34" charset="0"/>
              <a:buChar char="•"/>
              <a:defRPr/>
            </a:pPr>
            <a:r>
              <a:rPr lang="fa-IR" sz="2000" b="1" dirty="0">
                <a:solidFill>
                  <a:schemeClr val="tx1"/>
                </a:solidFill>
                <a:cs typeface="B Badr" pitchFamily="2" charset="-78"/>
              </a:rPr>
              <a:t>فرهنگ و زبان متفاوت</a:t>
            </a:r>
          </a:p>
          <a:p>
            <a:pPr fontAlgn="auto">
              <a:spcBef>
                <a:spcPts val="0"/>
              </a:spcBef>
              <a:spcAft>
                <a:spcPts val="0"/>
              </a:spcAft>
              <a:buFont typeface="Arial" pitchFamily="34" charset="0"/>
              <a:buChar char="•"/>
              <a:defRPr/>
            </a:pPr>
            <a:r>
              <a:rPr lang="fa-IR" sz="2000" b="1" dirty="0">
                <a:solidFill>
                  <a:schemeClr val="tx1"/>
                </a:solidFill>
                <a:cs typeface="B Badr" pitchFamily="2" charset="-78"/>
              </a:rPr>
              <a:t>زمانبندي مناسب</a:t>
            </a:r>
          </a:p>
          <a:p>
            <a:pPr fontAlgn="auto">
              <a:spcBef>
                <a:spcPts val="0"/>
              </a:spcBef>
              <a:spcAft>
                <a:spcPts val="0"/>
              </a:spcAft>
              <a:buFont typeface="Arial" pitchFamily="34" charset="0"/>
              <a:buChar char="•"/>
              <a:defRPr/>
            </a:pPr>
            <a:r>
              <a:rPr lang="fa-IR" sz="2000" b="1" dirty="0">
                <a:solidFill>
                  <a:schemeClr val="tx1"/>
                </a:solidFill>
                <a:cs typeface="B Badr" pitchFamily="2" charset="-78"/>
              </a:rPr>
              <a:t>كنترل خطاها و يادگيري</a:t>
            </a:r>
          </a:p>
          <a:p>
            <a:pPr fontAlgn="auto">
              <a:spcBef>
                <a:spcPts val="0"/>
              </a:spcBef>
              <a:spcAft>
                <a:spcPts val="0"/>
              </a:spcAft>
              <a:buFont typeface="Arial" pitchFamily="34" charset="0"/>
              <a:buChar char="•"/>
              <a:defRPr/>
            </a:pPr>
            <a:r>
              <a:rPr lang="fa-IR" sz="2000" b="1" dirty="0">
                <a:solidFill>
                  <a:schemeClr val="tx1"/>
                </a:solidFill>
                <a:cs typeface="B Badr" pitchFamily="2" charset="-78"/>
              </a:rPr>
              <a:t>مشاركت مديران ارشد</a:t>
            </a:r>
          </a:p>
        </p:txBody>
      </p:sp>
      <p:sp>
        <p:nvSpPr>
          <p:cNvPr id="6" name="Bent Arrow 5"/>
          <p:cNvSpPr/>
          <p:nvPr/>
        </p:nvSpPr>
        <p:spPr>
          <a:xfrm rot="10800000">
            <a:off x="8429625" y="3071813"/>
            <a:ext cx="642938" cy="200025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fa-IR">
              <a:solidFill>
                <a:schemeClr val="tx1"/>
              </a:solidFill>
            </a:endParaRPr>
          </a:p>
        </p:txBody>
      </p:sp>
      <p:sp>
        <p:nvSpPr>
          <p:cNvPr id="7" name="Right Arrow 6"/>
          <p:cNvSpPr/>
          <p:nvPr/>
        </p:nvSpPr>
        <p:spPr>
          <a:xfrm>
            <a:off x="8429625" y="2928938"/>
            <a:ext cx="571531" cy="2143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fa-IR"/>
          </a:p>
        </p:txBody>
      </p:sp>
      <p:sp>
        <p:nvSpPr>
          <p:cNvPr id="8" name="Folded Corner 7"/>
          <p:cNvSpPr/>
          <p:nvPr/>
        </p:nvSpPr>
        <p:spPr>
          <a:xfrm>
            <a:off x="2857488" y="3643314"/>
            <a:ext cx="2643188" cy="2428875"/>
          </a:xfrm>
          <a:prstGeom prst="foldedCorner">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r>
              <a:rPr lang="fa-IR" sz="2000" b="1" dirty="0">
                <a:solidFill>
                  <a:schemeClr val="tx1"/>
                </a:solidFill>
                <a:cs typeface="B Badr" pitchFamily="2" charset="-78"/>
              </a:rPr>
              <a:t>*مهارتهاي بين فردي يا ارتباطي</a:t>
            </a:r>
          </a:p>
          <a:p>
            <a:pPr fontAlgn="auto">
              <a:spcBef>
                <a:spcPts val="0"/>
              </a:spcBef>
              <a:spcAft>
                <a:spcPts val="0"/>
              </a:spcAft>
              <a:defRPr/>
            </a:pPr>
            <a:r>
              <a:rPr lang="fa-IR" sz="2000" b="1" dirty="0">
                <a:solidFill>
                  <a:schemeClr val="tx1"/>
                </a:solidFill>
                <a:cs typeface="B Badr" pitchFamily="2" charset="-78"/>
              </a:rPr>
              <a:t>*رهبري بصير و پرشور</a:t>
            </a:r>
          </a:p>
          <a:p>
            <a:pPr fontAlgn="auto">
              <a:spcBef>
                <a:spcPts val="0"/>
              </a:spcBef>
              <a:spcAft>
                <a:spcPts val="0"/>
              </a:spcAft>
              <a:defRPr/>
            </a:pPr>
            <a:r>
              <a:rPr lang="fa-IR" sz="2000" b="1" dirty="0">
                <a:solidFill>
                  <a:schemeClr val="tx1"/>
                </a:solidFill>
                <a:cs typeface="B Badr" pitchFamily="2" charset="-78"/>
              </a:rPr>
              <a:t>*تيزهوش با شم تجاري</a:t>
            </a:r>
          </a:p>
          <a:p>
            <a:pPr fontAlgn="auto">
              <a:spcBef>
                <a:spcPts val="0"/>
              </a:spcBef>
              <a:spcAft>
                <a:spcPts val="0"/>
              </a:spcAft>
              <a:defRPr/>
            </a:pPr>
            <a:r>
              <a:rPr lang="fa-IR" sz="2000" b="1" dirty="0">
                <a:solidFill>
                  <a:schemeClr val="tx1"/>
                </a:solidFill>
                <a:cs typeface="B Badr" pitchFamily="2" charset="-78"/>
              </a:rPr>
              <a:t>*مهارتهاي تفكر استراتژيك</a:t>
            </a:r>
          </a:p>
          <a:p>
            <a:pPr fontAlgn="auto">
              <a:spcBef>
                <a:spcPts val="0"/>
              </a:spcBef>
              <a:spcAft>
                <a:spcPts val="0"/>
              </a:spcAft>
              <a:defRPr/>
            </a:pPr>
            <a:r>
              <a:rPr lang="fa-IR" sz="2000" b="1" dirty="0">
                <a:solidFill>
                  <a:schemeClr val="tx1"/>
                </a:solidFill>
                <a:cs typeface="B Badr" pitchFamily="2" charset="-78"/>
              </a:rPr>
              <a:t>*پشتيباني تغيير</a:t>
            </a:r>
          </a:p>
          <a:p>
            <a:pPr fontAlgn="auto">
              <a:spcBef>
                <a:spcPts val="0"/>
              </a:spcBef>
              <a:spcAft>
                <a:spcPts val="0"/>
              </a:spcAft>
              <a:defRPr/>
            </a:pPr>
            <a:r>
              <a:rPr lang="fa-IR" sz="2000" b="1" dirty="0">
                <a:solidFill>
                  <a:schemeClr val="tx1"/>
                </a:solidFill>
                <a:cs typeface="B Badr" pitchFamily="2" charset="-78"/>
              </a:rPr>
              <a:t>*مهارتهاي همكاري</a:t>
            </a:r>
          </a:p>
        </p:txBody>
      </p:sp>
      <p:sp>
        <p:nvSpPr>
          <p:cNvPr id="9" name="Bent-Up Arrow 8"/>
          <p:cNvSpPr/>
          <p:nvPr/>
        </p:nvSpPr>
        <p:spPr>
          <a:xfrm rot="10800000">
            <a:off x="4000496" y="3357562"/>
            <a:ext cx="1857384" cy="28575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fa-IR"/>
          </a:p>
        </p:txBody>
      </p:sp>
      <p:sp>
        <p:nvSpPr>
          <p:cNvPr id="10" name="Rectangle 9"/>
          <p:cNvSpPr/>
          <p:nvPr/>
        </p:nvSpPr>
        <p:spPr>
          <a:xfrm>
            <a:off x="3929058" y="2000240"/>
            <a:ext cx="4572000" cy="1631216"/>
          </a:xfrm>
          <a:prstGeom prst="rect">
            <a:avLst/>
          </a:prstGeom>
        </p:spPr>
        <p:txBody>
          <a:bodyPr>
            <a:spAutoFit/>
          </a:bodyPr>
          <a:lstStyle/>
          <a:p>
            <a:pPr marL="36513" eaLnBrk="1" hangingPunct="1"/>
            <a:r>
              <a:rPr lang="fa-IR" sz="2000" b="1" dirty="0" smtClean="0"/>
              <a:t>1- انتخاب برنامه مناسب مديريت دانش</a:t>
            </a:r>
          </a:p>
          <a:p>
            <a:pPr marL="36513" eaLnBrk="1" hangingPunct="1"/>
            <a:r>
              <a:rPr lang="fa-IR" sz="2000" dirty="0" smtClean="0"/>
              <a:t>2- اجرای استراتژی چگونه دانستن</a:t>
            </a:r>
          </a:p>
          <a:p>
            <a:pPr marL="36513" eaLnBrk="1" hangingPunct="1"/>
            <a:r>
              <a:rPr lang="fa-IR" sz="2000" dirty="0" smtClean="0"/>
              <a:t>3- ايجاد محيط های حمايتی برای برنامه های مديريت دانش</a:t>
            </a:r>
          </a:p>
          <a:p>
            <a:pPr marL="36513" eaLnBrk="1" hangingPunct="1"/>
            <a:r>
              <a:rPr lang="fa-IR" sz="2000" dirty="0" smtClean="0"/>
              <a:t>4- ايجاد رهبری مديريت دانش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8" presetClass="entr" presetSubtype="0" accel="10000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strVal val="#ppt_w*2.5"/>
                                          </p:val>
                                        </p:tav>
                                        <p:tav tm="100000">
                                          <p:val>
                                            <p:strVal val="#ppt_w"/>
                                          </p:val>
                                        </p:tav>
                                      </p:tavLst>
                                    </p:anim>
                                    <p:anim calcmode="lin" valueType="num">
                                      <p:cBhvr>
                                        <p:cTn id="18" dur="500" fill="hold"/>
                                        <p:tgtEl>
                                          <p:spTgt spid="4"/>
                                        </p:tgtEl>
                                        <p:attrNameLst>
                                          <p:attrName>ppt_h</p:attrName>
                                        </p:attrNameLst>
                                      </p:cBhvr>
                                      <p:tavLst>
                                        <p:tav tm="0">
                                          <p:val>
                                            <p:strVal val="#ppt_h*0.01"/>
                                          </p:val>
                                        </p:tav>
                                        <p:tav tm="100000">
                                          <p:val>
                                            <p:strVal val="#ppt_h"/>
                                          </p:val>
                                        </p:tav>
                                      </p:tavLst>
                                    </p:anim>
                                    <p:anim calcmode="lin" valueType="num">
                                      <p:cBhvr>
                                        <p:cTn id="19" dur="500" fill="hold"/>
                                        <p:tgtEl>
                                          <p:spTgt spid="4"/>
                                        </p:tgtEl>
                                        <p:attrNameLst>
                                          <p:attrName>ppt_x</p:attrName>
                                        </p:attrNameLst>
                                      </p:cBhvr>
                                      <p:tavLst>
                                        <p:tav tm="0">
                                          <p:val>
                                            <p:strVal val="#ppt_x"/>
                                          </p:val>
                                        </p:tav>
                                        <p:tav tm="100000">
                                          <p:val>
                                            <p:strVal val="#ppt_x"/>
                                          </p:val>
                                        </p:tav>
                                      </p:tavLst>
                                    </p:anim>
                                    <p:anim calcmode="lin" valueType="num">
                                      <p:cBhvr>
                                        <p:cTn id="20" dur="500" fill="hold"/>
                                        <p:tgtEl>
                                          <p:spTgt spid="4"/>
                                        </p:tgtEl>
                                        <p:attrNameLst>
                                          <p:attrName>ppt_y</p:attrName>
                                        </p:attrNameLst>
                                      </p:cBhvr>
                                      <p:tavLst>
                                        <p:tav tm="0">
                                          <p:val>
                                            <p:strVal val="#ppt_h+1"/>
                                          </p:val>
                                        </p:tav>
                                        <p:tav tm="100000">
                                          <p:val>
                                            <p:strVal val="#ppt_y"/>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8" presetClass="entr" presetSubtype="0" accel="10000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strVal val="#ppt_w*2.5"/>
                                          </p:val>
                                        </p:tav>
                                        <p:tav tm="100000">
                                          <p:val>
                                            <p:strVal val="#ppt_w"/>
                                          </p:val>
                                        </p:tav>
                                      </p:tavLst>
                                    </p:anim>
                                    <p:anim calcmode="lin" valueType="num">
                                      <p:cBhvr>
                                        <p:cTn id="27" dur="500" fill="hold"/>
                                        <p:tgtEl>
                                          <p:spTgt spid="3"/>
                                        </p:tgtEl>
                                        <p:attrNameLst>
                                          <p:attrName>ppt_h</p:attrName>
                                        </p:attrNameLst>
                                      </p:cBhvr>
                                      <p:tavLst>
                                        <p:tav tm="0">
                                          <p:val>
                                            <p:strVal val="#ppt_h*0.01"/>
                                          </p:val>
                                        </p:tav>
                                        <p:tav tm="100000">
                                          <p:val>
                                            <p:strVal val="#ppt_h"/>
                                          </p:val>
                                        </p:tav>
                                      </p:tavLst>
                                    </p:anim>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h+1"/>
                                          </p:val>
                                        </p:tav>
                                        <p:tav tm="100000">
                                          <p:val>
                                            <p:strVal val="#ppt_y"/>
                                          </p:val>
                                        </p:tav>
                                      </p:tavLst>
                                    </p:anim>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58" presetClass="entr" presetSubtype="0" accel="10000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strVal val="#ppt_w*2.5"/>
                                          </p:val>
                                        </p:tav>
                                        <p:tav tm="100000">
                                          <p:val>
                                            <p:strVal val="#ppt_w"/>
                                          </p:val>
                                        </p:tav>
                                      </p:tavLst>
                                    </p:anim>
                                    <p:anim calcmode="lin" valueType="num">
                                      <p:cBhvr>
                                        <p:cTn id="36" dur="500" fill="hold"/>
                                        <p:tgtEl>
                                          <p:spTgt spid="7"/>
                                        </p:tgtEl>
                                        <p:attrNameLst>
                                          <p:attrName>ppt_h</p:attrName>
                                        </p:attrNameLst>
                                      </p:cBhvr>
                                      <p:tavLst>
                                        <p:tav tm="0">
                                          <p:val>
                                            <p:strVal val="#ppt_h*0.01"/>
                                          </p:val>
                                        </p:tav>
                                        <p:tav tm="100000">
                                          <p:val>
                                            <p:strVal val="#ppt_h"/>
                                          </p:val>
                                        </p:tav>
                                      </p:tavLst>
                                    </p:anim>
                                    <p:anim calcmode="lin" valueType="num">
                                      <p:cBhvr>
                                        <p:cTn id="37" dur="500" fill="hold"/>
                                        <p:tgtEl>
                                          <p:spTgt spid="7"/>
                                        </p:tgtEl>
                                        <p:attrNameLst>
                                          <p:attrName>ppt_x</p:attrName>
                                        </p:attrNameLst>
                                      </p:cBhvr>
                                      <p:tavLst>
                                        <p:tav tm="0">
                                          <p:val>
                                            <p:strVal val="#ppt_x"/>
                                          </p:val>
                                        </p:tav>
                                        <p:tav tm="100000">
                                          <p:val>
                                            <p:strVal val="#ppt_x"/>
                                          </p:val>
                                        </p:tav>
                                      </p:tavLst>
                                    </p:anim>
                                    <p:anim calcmode="lin" valueType="num">
                                      <p:cBhvr>
                                        <p:cTn id="38" dur="500" fill="hold"/>
                                        <p:tgtEl>
                                          <p:spTgt spid="7"/>
                                        </p:tgtEl>
                                        <p:attrNameLst>
                                          <p:attrName>ppt_y</p:attrName>
                                        </p:attrNameLst>
                                      </p:cBhvr>
                                      <p:tavLst>
                                        <p:tav tm="0">
                                          <p:val>
                                            <p:strVal val="#ppt_h+1"/>
                                          </p:val>
                                        </p:tav>
                                        <p:tav tm="100000">
                                          <p:val>
                                            <p:strVal val="#ppt_y"/>
                                          </p:val>
                                        </p:tav>
                                      </p:tavLst>
                                    </p:anim>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58" presetClass="entr" presetSubtype="0" accel="10000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strVal val="#ppt_w*2.5"/>
                                          </p:val>
                                        </p:tav>
                                        <p:tav tm="100000">
                                          <p:val>
                                            <p:strVal val="#ppt_w"/>
                                          </p:val>
                                        </p:tav>
                                      </p:tavLst>
                                    </p:anim>
                                    <p:anim calcmode="lin" valueType="num">
                                      <p:cBhvr>
                                        <p:cTn id="45" dur="500" fill="hold"/>
                                        <p:tgtEl>
                                          <p:spTgt spid="6"/>
                                        </p:tgtEl>
                                        <p:attrNameLst>
                                          <p:attrName>ppt_h</p:attrName>
                                        </p:attrNameLst>
                                      </p:cBhvr>
                                      <p:tavLst>
                                        <p:tav tm="0">
                                          <p:val>
                                            <p:strVal val="#ppt_h*0.01"/>
                                          </p:val>
                                        </p:tav>
                                        <p:tav tm="100000">
                                          <p:val>
                                            <p:strVal val="#ppt_h"/>
                                          </p:val>
                                        </p:tav>
                                      </p:tavLst>
                                    </p:anim>
                                    <p:anim calcmode="lin" valueType="num">
                                      <p:cBhvr>
                                        <p:cTn id="46" dur="500" fill="hold"/>
                                        <p:tgtEl>
                                          <p:spTgt spid="6"/>
                                        </p:tgtEl>
                                        <p:attrNameLst>
                                          <p:attrName>ppt_x</p:attrName>
                                        </p:attrNameLst>
                                      </p:cBhvr>
                                      <p:tavLst>
                                        <p:tav tm="0">
                                          <p:val>
                                            <p:strVal val="#ppt_x"/>
                                          </p:val>
                                        </p:tav>
                                        <p:tav tm="100000">
                                          <p:val>
                                            <p:strVal val="#ppt_x"/>
                                          </p:val>
                                        </p:tav>
                                      </p:tavLst>
                                    </p:anim>
                                    <p:anim calcmode="lin" valueType="num">
                                      <p:cBhvr>
                                        <p:cTn id="47" dur="500" fill="hold"/>
                                        <p:tgtEl>
                                          <p:spTgt spid="6"/>
                                        </p:tgtEl>
                                        <p:attrNameLst>
                                          <p:attrName>ppt_y</p:attrName>
                                        </p:attrNameLst>
                                      </p:cBhvr>
                                      <p:tavLst>
                                        <p:tav tm="0">
                                          <p:val>
                                            <p:strVal val="#ppt_h+1"/>
                                          </p:val>
                                        </p:tav>
                                        <p:tav tm="100000">
                                          <p:val>
                                            <p:strVal val="#ppt_y"/>
                                          </p:val>
                                        </p:tav>
                                      </p:tavLst>
                                    </p:anim>
                                    <p:animEffect transition="in" filter="fade">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58" presetClass="entr" presetSubtype="0" accel="10000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500" fill="hold"/>
                                        <p:tgtEl>
                                          <p:spTgt spid="5"/>
                                        </p:tgtEl>
                                        <p:attrNameLst>
                                          <p:attrName>ppt_w</p:attrName>
                                        </p:attrNameLst>
                                      </p:cBhvr>
                                      <p:tavLst>
                                        <p:tav tm="0">
                                          <p:val>
                                            <p:strVal val="#ppt_w*2.5"/>
                                          </p:val>
                                        </p:tav>
                                        <p:tav tm="100000">
                                          <p:val>
                                            <p:strVal val="#ppt_w"/>
                                          </p:val>
                                        </p:tav>
                                      </p:tavLst>
                                    </p:anim>
                                    <p:anim calcmode="lin" valueType="num">
                                      <p:cBhvr>
                                        <p:cTn id="54" dur="500" fill="hold"/>
                                        <p:tgtEl>
                                          <p:spTgt spid="5"/>
                                        </p:tgtEl>
                                        <p:attrNameLst>
                                          <p:attrName>ppt_h</p:attrName>
                                        </p:attrNameLst>
                                      </p:cBhvr>
                                      <p:tavLst>
                                        <p:tav tm="0">
                                          <p:val>
                                            <p:strVal val="#ppt_h*0.01"/>
                                          </p:val>
                                        </p:tav>
                                        <p:tav tm="100000">
                                          <p:val>
                                            <p:strVal val="#ppt_h"/>
                                          </p:val>
                                        </p:tav>
                                      </p:tavLst>
                                    </p:anim>
                                    <p:anim calcmode="lin" valueType="num">
                                      <p:cBhvr>
                                        <p:cTn id="55" dur="500" fill="hold"/>
                                        <p:tgtEl>
                                          <p:spTgt spid="5"/>
                                        </p:tgtEl>
                                        <p:attrNameLst>
                                          <p:attrName>ppt_x</p:attrName>
                                        </p:attrNameLst>
                                      </p:cBhvr>
                                      <p:tavLst>
                                        <p:tav tm="0">
                                          <p:val>
                                            <p:strVal val="#ppt_x"/>
                                          </p:val>
                                        </p:tav>
                                        <p:tav tm="100000">
                                          <p:val>
                                            <p:strVal val="#ppt_x"/>
                                          </p:val>
                                        </p:tav>
                                      </p:tavLst>
                                    </p:anim>
                                    <p:anim calcmode="lin" valueType="num">
                                      <p:cBhvr>
                                        <p:cTn id="56" dur="500" fill="hold"/>
                                        <p:tgtEl>
                                          <p:spTgt spid="5"/>
                                        </p:tgtEl>
                                        <p:attrNameLst>
                                          <p:attrName>ppt_y</p:attrName>
                                        </p:attrNameLst>
                                      </p:cBhvr>
                                      <p:tavLst>
                                        <p:tav tm="0">
                                          <p:val>
                                            <p:strVal val="#ppt_h+1"/>
                                          </p:val>
                                        </p:tav>
                                        <p:tav tm="100000">
                                          <p:val>
                                            <p:strVal val="#ppt_y"/>
                                          </p:val>
                                        </p:tav>
                                      </p:tavLst>
                                    </p:anim>
                                    <p:animEffect transition="in" filter="fade">
                                      <p:cBhvr>
                                        <p:cTn id="57" dur="5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58" presetClass="entr" presetSubtype="0" accel="10000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strVal val="#ppt_w*2.5"/>
                                          </p:val>
                                        </p:tav>
                                        <p:tav tm="100000">
                                          <p:val>
                                            <p:strVal val="#ppt_w"/>
                                          </p:val>
                                        </p:tav>
                                      </p:tavLst>
                                    </p:anim>
                                    <p:anim calcmode="lin" valueType="num">
                                      <p:cBhvr>
                                        <p:cTn id="63" dur="500" fill="hold"/>
                                        <p:tgtEl>
                                          <p:spTgt spid="9"/>
                                        </p:tgtEl>
                                        <p:attrNameLst>
                                          <p:attrName>ppt_h</p:attrName>
                                        </p:attrNameLst>
                                      </p:cBhvr>
                                      <p:tavLst>
                                        <p:tav tm="0">
                                          <p:val>
                                            <p:strVal val="#ppt_h*0.01"/>
                                          </p:val>
                                        </p:tav>
                                        <p:tav tm="100000">
                                          <p:val>
                                            <p:strVal val="#ppt_h"/>
                                          </p:val>
                                        </p:tav>
                                      </p:tavLst>
                                    </p:anim>
                                    <p:anim calcmode="lin" valueType="num">
                                      <p:cBhvr>
                                        <p:cTn id="64" dur="500" fill="hold"/>
                                        <p:tgtEl>
                                          <p:spTgt spid="9"/>
                                        </p:tgtEl>
                                        <p:attrNameLst>
                                          <p:attrName>ppt_x</p:attrName>
                                        </p:attrNameLst>
                                      </p:cBhvr>
                                      <p:tavLst>
                                        <p:tav tm="0">
                                          <p:val>
                                            <p:strVal val="#ppt_x"/>
                                          </p:val>
                                        </p:tav>
                                        <p:tav tm="100000">
                                          <p:val>
                                            <p:strVal val="#ppt_x"/>
                                          </p:val>
                                        </p:tav>
                                      </p:tavLst>
                                    </p:anim>
                                    <p:anim calcmode="lin" valueType="num">
                                      <p:cBhvr>
                                        <p:cTn id="65" dur="500" fill="hold"/>
                                        <p:tgtEl>
                                          <p:spTgt spid="9"/>
                                        </p:tgtEl>
                                        <p:attrNameLst>
                                          <p:attrName>ppt_y</p:attrName>
                                        </p:attrNameLst>
                                      </p:cBhvr>
                                      <p:tavLst>
                                        <p:tav tm="0">
                                          <p:val>
                                            <p:strVal val="#ppt_h+1"/>
                                          </p:val>
                                        </p:tav>
                                        <p:tav tm="100000">
                                          <p:val>
                                            <p:strVal val="#ppt_y"/>
                                          </p:val>
                                        </p:tav>
                                      </p:tavLst>
                                    </p:anim>
                                    <p:animEffect transition="in" filter="fade">
                                      <p:cBhvr>
                                        <p:cTn id="66" dur="500"/>
                                        <p:tgtEl>
                                          <p:spTgt spid="9"/>
                                        </p:tgtEl>
                                      </p:cBhvr>
                                    </p:animEffect>
                                  </p:childTnLst>
                                </p:cTn>
                              </p:par>
                            </p:childTnLst>
                          </p:cTn>
                        </p:par>
                      </p:childTnLst>
                    </p:cTn>
                  </p:par>
                  <p:par>
                    <p:cTn id="67" fill="hold">
                      <p:stCondLst>
                        <p:cond delay="indefinite"/>
                      </p:stCondLst>
                      <p:childTnLst>
                        <p:par>
                          <p:cTn id="68" fill="hold">
                            <p:stCondLst>
                              <p:cond delay="0"/>
                            </p:stCondLst>
                            <p:childTnLst>
                              <p:par>
                                <p:cTn id="69" presetID="58" presetClass="entr" presetSubtype="0" accel="10000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strVal val="#ppt_w*2.5"/>
                                          </p:val>
                                        </p:tav>
                                        <p:tav tm="100000">
                                          <p:val>
                                            <p:strVal val="#ppt_w"/>
                                          </p:val>
                                        </p:tav>
                                      </p:tavLst>
                                    </p:anim>
                                    <p:anim calcmode="lin" valueType="num">
                                      <p:cBhvr>
                                        <p:cTn id="72" dur="500" fill="hold"/>
                                        <p:tgtEl>
                                          <p:spTgt spid="8"/>
                                        </p:tgtEl>
                                        <p:attrNameLst>
                                          <p:attrName>ppt_h</p:attrName>
                                        </p:attrNameLst>
                                      </p:cBhvr>
                                      <p:tavLst>
                                        <p:tav tm="0">
                                          <p:val>
                                            <p:strVal val="#ppt_h*0.01"/>
                                          </p:val>
                                        </p:tav>
                                        <p:tav tm="100000">
                                          <p:val>
                                            <p:strVal val="#ppt_h"/>
                                          </p:val>
                                        </p:tav>
                                      </p:tavLst>
                                    </p:anim>
                                    <p:anim calcmode="lin" valueType="num">
                                      <p:cBhvr>
                                        <p:cTn id="73" dur="500" fill="hold"/>
                                        <p:tgtEl>
                                          <p:spTgt spid="8"/>
                                        </p:tgtEl>
                                        <p:attrNameLst>
                                          <p:attrName>ppt_x</p:attrName>
                                        </p:attrNameLst>
                                      </p:cBhvr>
                                      <p:tavLst>
                                        <p:tav tm="0">
                                          <p:val>
                                            <p:strVal val="#ppt_x"/>
                                          </p:val>
                                        </p:tav>
                                        <p:tav tm="100000">
                                          <p:val>
                                            <p:strVal val="#ppt_x"/>
                                          </p:val>
                                        </p:tav>
                                      </p:tavLst>
                                    </p:anim>
                                    <p:anim calcmode="lin" valueType="num">
                                      <p:cBhvr>
                                        <p:cTn id="74" dur="500" fill="hold"/>
                                        <p:tgtEl>
                                          <p:spTgt spid="8"/>
                                        </p:tgtEl>
                                        <p:attrNameLst>
                                          <p:attrName>ppt_y</p:attrName>
                                        </p:attrNameLst>
                                      </p:cBhvr>
                                      <p:tavLst>
                                        <p:tav tm="0">
                                          <p:val>
                                            <p:strVal val="#ppt_h+1"/>
                                          </p:val>
                                        </p:tav>
                                        <p:tav tm="100000">
                                          <p:val>
                                            <p:strVal val="#ppt_y"/>
                                          </p:val>
                                        </p:tav>
                                      </p:tavLst>
                                    </p:anim>
                                    <p:animEffect transition="in" filter="fade">
                                      <p:cBhvr>
                                        <p:cTn id="7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00063" y="785813"/>
            <a:ext cx="8072437" cy="5139869"/>
          </a:xfrm>
          <a:prstGeom prst="rect">
            <a:avLst/>
          </a:prstGeom>
          <a:noFill/>
          <a:ln w="9525">
            <a:noFill/>
            <a:miter lim="800000"/>
            <a:headEnd/>
            <a:tailEnd/>
          </a:ln>
        </p:spPr>
        <p:txBody>
          <a:bodyPr>
            <a:spAutoFit/>
          </a:bodyPr>
          <a:lstStyle/>
          <a:p>
            <a:r>
              <a:rPr lang="fa-IR" sz="4000" b="1" dirty="0">
                <a:solidFill>
                  <a:srgbClr val="C00000"/>
                </a:solidFill>
                <a:latin typeface="+mj-lt"/>
                <a:cs typeface="B Mitra" pitchFamily="2" charset="-78"/>
              </a:rPr>
              <a:t>1- انتخاب برنامه مناسب مديريت </a:t>
            </a:r>
            <a:r>
              <a:rPr lang="fa-IR" sz="4000" b="1" dirty="0" smtClean="0">
                <a:solidFill>
                  <a:srgbClr val="C00000"/>
                </a:solidFill>
                <a:latin typeface="+mj-lt"/>
                <a:cs typeface="B Mitra" pitchFamily="2" charset="-78"/>
              </a:rPr>
              <a:t>دانش</a:t>
            </a:r>
            <a:r>
              <a:rPr lang="en-GB" sz="4000" b="1" dirty="0" smtClean="0">
                <a:solidFill>
                  <a:srgbClr val="C00000"/>
                </a:solidFill>
                <a:latin typeface="+mj-lt"/>
                <a:cs typeface="B Mitra" pitchFamily="2" charset="-78"/>
              </a:rPr>
              <a:t> </a:t>
            </a:r>
            <a:endParaRPr lang="fa-IR" sz="4000" b="1" dirty="0">
              <a:solidFill>
                <a:srgbClr val="C00000"/>
              </a:solidFill>
              <a:latin typeface="+mj-lt"/>
              <a:cs typeface="B Mitra" pitchFamily="2" charset="-78"/>
            </a:endParaRPr>
          </a:p>
          <a:p>
            <a:endParaRPr lang="fa-IR" dirty="0">
              <a:latin typeface="+mj-lt"/>
              <a:cs typeface="B Mitra" pitchFamily="2" charset="-78"/>
            </a:endParaRPr>
          </a:p>
          <a:p>
            <a:r>
              <a:rPr lang="fa-IR" sz="2400" b="1" dirty="0">
                <a:latin typeface="+mj-lt"/>
                <a:cs typeface="B Mitra" pitchFamily="2" charset="-78"/>
              </a:rPr>
              <a:t>بنا بر گفته هنسن ( 1999) برای تدوین یک استراتژی مدیریت دانش در ابتدا یک موسسه باید بازار را شناخت و به این سه سؤال مهم پاسخ داد : </a:t>
            </a:r>
          </a:p>
          <a:p>
            <a:endParaRPr lang="fa-IR" sz="2000" b="1" dirty="0">
              <a:latin typeface="+mj-lt"/>
              <a:cs typeface="B Mitra" pitchFamily="2" charset="-78"/>
            </a:endParaRPr>
          </a:p>
          <a:p>
            <a:r>
              <a:rPr lang="fa-IR" sz="2400" b="1" dirty="0">
                <a:solidFill>
                  <a:srgbClr val="0070C0"/>
                </a:solidFill>
                <a:latin typeface="+mj-lt"/>
                <a:cs typeface="B Mitra" pitchFamily="2" charset="-78"/>
              </a:rPr>
              <a:t>  - نیاز بازار چیست؟</a:t>
            </a:r>
          </a:p>
          <a:p>
            <a:r>
              <a:rPr lang="fa-IR" sz="2400" b="1" dirty="0">
                <a:solidFill>
                  <a:srgbClr val="0070C0"/>
                </a:solidFill>
                <a:latin typeface="+mj-lt"/>
                <a:cs typeface="B Mitra" pitchFamily="2" charset="-78"/>
              </a:rPr>
              <a:t>  - نیروهای اثر گذار کدامند؟</a:t>
            </a:r>
          </a:p>
          <a:p>
            <a:r>
              <a:rPr lang="fa-IR" sz="2400" b="1" dirty="0">
                <a:solidFill>
                  <a:srgbClr val="0070C0"/>
                </a:solidFill>
                <a:latin typeface="+mj-lt"/>
                <a:cs typeface="B Mitra" pitchFamily="2" charset="-78"/>
              </a:rPr>
              <a:t>  - چگونه ممکن است یک موسسه بتواند بهترین پاسخ ها را ارائه کند؟</a:t>
            </a:r>
          </a:p>
          <a:p>
            <a:endParaRPr lang="fa-IR" dirty="0">
              <a:latin typeface="+mj-lt"/>
              <a:cs typeface="B Mitra" pitchFamily="2" charset="-78"/>
            </a:endParaRPr>
          </a:p>
          <a:p>
            <a:r>
              <a:rPr lang="fa-IR" sz="2000" dirty="0">
                <a:latin typeface="+mj-lt"/>
                <a:cs typeface="B Mitra" pitchFamily="2" charset="-78"/>
              </a:rPr>
              <a:t> </a:t>
            </a:r>
            <a:r>
              <a:rPr lang="fa-IR" sz="2800" b="1" dirty="0">
                <a:latin typeface="+mj-lt"/>
                <a:cs typeface="B Mitra" pitchFamily="2" charset="-78"/>
              </a:rPr>
              <a:t>از نظرهنسن، سه رویکرد برای بهبود تسهیم دانش عبارتست از : </a:t>
            </a:r>
            <a:endParaRPr lang="fa-IR" sz="2000" b="1" dirty="0">
              <a:latin typeface="+mj-lt"/>
              <a:cs typeface="B Mitra" pitchFamily="2" charset="-78"/>
            </a:endParaRPr>
          </a:p>
          <a:p>
            <a:r>
              <a:rPr lang="fa-IR" sz="2400" b="1" dirty="0">
                <a:solidFill>
                  <a:srgbClr val="0070C0"/>
                </a:solidFill>
                <a:latin typeface="+mj-lt"/>
                <a:cs typeface="B Mitra" pitchFamily="2" charset="-78"/>
              </a:rPr>
              <a:t>1- ترساندن کارکنان</a:t>
            </a:r>
          </a:p>
          <a:p>
            <a:r>
              <a:rPr lang="fa-IR" sz="2400" b="1" dirty="0">
                <a:solidFill>
                  <a:srgbClr val="0070C0"/>
                </a:solidFill>
                <a:latin typeface="+mj-lt"/>
                <a:cs typeface="B Mitra" pitchFamily="2" charset="-78"/>
              </a:rPr>
              <a:t>2- توجه به نقش کارکنان و رقابتی ساختن آن</a:t>
            </a:r>
          </a:p>
          <a:p>
            <a:r>
              <a:rPr lang="fa-IR" sz="2400" b="1" dirty="0">
                <a:solidFill>
                  <a:srgbClr val="0070C0"/>
                </a:solidFill>
                <a:latin typeface="+mj-lt"/>
                <a:cs typeface="B Mitra" pitchFamily="2" charset="-78"/>
              </a:rPr>
              <a:t>3- دادن پاداش به کارکنان</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42938" y="642938"/>
            <a:ext cx="8072437" cy="1138773"/>
          </a:xfrm>
          <a:prstGeom prst="rect">
            <a:avLst/>
          </a:prstGeom>
          <a:noFill/>
          <a:ln w="9525">
            <a:noFill/>
            <a:miter lim="800000"/>
            <a:headEnd/>
            <a:tailEnd/>
          </a:ln>
        </p:spPr>
        <p:txBody>
          <a:bodyPr>
            <a:spAutoFit/>
          </a:bodyPr>
          <a:lstStyle/>
          <a:p>
            <a:pPr algn="ctr"/>
            <a:r>
              <a:rPr lang="fa-IR" sz="4400" b="1" dirty="0">
                <a:solidFill>
                  <a:srgbClr val="C00000"/>
                </a:solidFill>
                <a:latin typeface="+mj-lt"/>
                <a:cs typeface="B Mitra" pitchFamily="2" charset="-78"/>
              </a:rPr>
              <a:t>2- </a:t>
            </a:r>
            <a:r>
              <a:rPr lang="fa-IR" sz="4400" b="1" dirty="0" smtClean="0">
                <a:solidFill>
                  <a:srgbClr val="C00000"/>
                </a:solidFill>
                <a:latin typeface="+mj-lt"/>
                <a:cs typeface="B Mitra" pitchFamily="2" charset="-78"/>
              </a:rPr>
              <a:t>اجرای استراتژی </a:t>
            </a:r>
            <a:r>
              <a:rPr lang="fa-IR" sz="4400" b="1" dirty="0">
                <a:solidFill>
                  <a:srgbClr val="C00000"/>
                </a:solidFill>
                <a:latin typeface="+mj-lt"/>
                <a:cs typeface="B Mitra" pitchFamily="2" charset="-78"/>
              </a:rPr>
              <a:t>چگونه دانستن</a:t>
            </a:r>
          </a:p>
          <a:p>
            <a:endParaRPr lang="fa-IR" dirty="0">
              <a:cs typeface="Arial" pitchFamily="34" charset="0"/>
            </a:endParaRPr>
          </a:p>
        </p:txBody>
      </p:sp>
      <p:sp>
        <p:nvSpPr>
          <p:cNvPr id="3" name="Folded Corner 2"/>
          <p:cNvSpPr/>
          <p:nvPr/>
        </p:nvSpPr>
        <p:spPr>
          <a:xfrm>
            <a:off x="1000125" y="1643063"/>
            <a:ext cx="7143750" cy="4000500"/>
          </a:xfrm>
          <a:prstGeom prst="foldedCorner">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buFont typeface="Arial" pitchFamily="34" charset="0"/>
              <a:buChar char="•"/>
              <a:defRPr/>
            </a:pPr>
            <a:endParaRPr lang="fa-IR" sz="2800" b="1" dirty="0">
              <a:solidFill>
                <a:schemeClr val="bg1"/>
              </a:solidFill>
              <a:cs typeface="B Mitra" pitchFamily="2" charset="-78"/>
            </a:endParaRPr>
          </a:p>
          <a:p>
            <a:pPr fontAlgn="auto">
              <a:spcBef>
                <a:spcPts val="0"/>
              </a:spcBef>
              <a:spcAft>
                <a:spcPts val="0"/>
              </a:spcAft>
              <a:buFont typeface="Arial" pitchFamily="34" charset="0"/>
              <a:buChar char="•"/>
              <a:defRPr/>
            </a:pPr>
            <a:r>
              <a:rPr lang="fa-IR" sz="2800" b="1" dirty="0">
                <a:solidFill>
                  <a:srgbClr val="0070C0"/>
                </a:solidFill>
                <a:cs typeface="B Mitra" pitchFamily="2" charset="-78"/>
              </a:rPr>
              <a:t> بردانش متمركزشوند : آنچه در شغل نیاز است </a:t>
            </a:r>
          </a:p>
          <a:p>
            <a:pPr fontAlgn="auto">
              <a:spcBef>
                <a:spcPts val="0"/>
              </a:spcBef>
              <a:spcAft>
                <a:spcPts val="0"/>
              </a:spcAft>
              <a:buFont typeface="Arial" pitchFamily="34" charset="0"/>
              <a:buChar char="•"/>
              <a:defRPr/>
            </a:pPr>
            <a:r>
              <a:rPr lang="fa-IR" sz="2800" b="1" dirty="0">
                <a:solidFill>
                  <a:srgbClr val="0070C0"/>
                </a:solidFill>
                <a:cs typeface="B Mitra" pitchFamily="2" charset="-78"/>
              </a:rPr>
              <a:t> دانش مهم را آشكارکنند : خلق دانش درون شرکت </a:t>
            </a:r>
          </a:p>
          <a:p>
            <a:pPr fontAlgn="auto">
              <a:spcBef>
                <a:spcPts val="0"/>
              </a:spcBef>
              <a:spcAft>
                <a:spcPts val="0"/>
              </a:spcAft>
              <a:buFont typeface="Arial" pitchFamily="34" charset="0"/>
              <a:buChar char="•"/>
              <a:defRPr/>
            </a:pPr>
            <a:r>
              <a:rPr lang="fa-IR" sz="2800" b="1" dirty="0">
                <a:solidFill>
                  <a:srgbClr val="0070C0"/>
                </a:solidFill>
                <a:cs typeface="B Mitra" pitchFamily="2" charset="-78"/>
              </a:rPr>
              <a:t> همواره جستجوگر دانش باشند ، بیشتر از رقبا، مشتریان و عرضه کنندگان</a:t>
            </a:r>
          </a:p>
          <a:p>
            <a:pPr fontAlgn="auto">
              <a:spcBef>
                <a:spcPts val="0"/>
              </a:spcBef>
              <a:spcAft>
                <a:spcPts val="0"/>
              </a:spcAft>
              <a:buFont typeface="Arial" pitchFamily="34" charset="0"/>
              <a:buChar char="•"/>
              <a:defRPr/>
            </a:pPr>
            <a:r>
              <a:rPr lang="fa-IR" sz="2800" b="1" dirty="0">
                <a:solidFill>
                  <a:srgbClr val="0070C0"/>
                </a:solidFill>
                <a:cs typeface="B Mitra" pitchFamily="2" charset="-78"/>
              </a:rPr>
              <a:t> یک فرهنگ برای ارزش گذاری به دانش بسازند</a:t>
            </a:r>
          </a:p>
          <a:p>
            <a:pPr fontAlgn="auto">
              <a:spcBef>
                <a:spcPts val="0"/>
              </a:spcBef>
              <a:spcAft>
                <a:spcPts val="0"/>
              </a:spcAft>
              <a:buFont typeface="Arial" pitchFamily="34" charset="0"/>
              <a:buChar char="•"/>
              <a:defRPr/>
            </a:pPr>
            <a:r>
              <a:rPr lang="fa-IR" sz="2800" b="1" dirty="0">
                <a:solidFill>
                  <a:srgbClr val="0070C0"/>
                </a:solidFill>
                <a:cs typeface="B Mitra" pitchFamily="2" charset="-78"/>
              </a:rPr>
              <a:t> نتایج مدیریت دانش را ارزیابی کنند</a:t>
            </a:r>
          </a:p>
          <a:p>
            <a:pPr fontAlgn="auto">
              <a:spcBef>
                <a:spcPts val="0"/>
              </a:spcBef>
              <a:spcAft>
                <a:spcPts val="0"/>
              </a:spcAft>
              <a:buFont typeface="Arial" pitchFamily="34" charset="0"/>
              <a:buChar char="•"/>
              <a:defRPr/>
            </a:pPr>
            <a:r>
              <a:rPr lang="fa-IR" sz="2800" b="1" dirty="0">
                <a:solidFill>
                  <a:srgbClr val="0070C0"/>
                </a:solidFill>
                <a:cs typeface="B Mitra" pitchFamily="2" charset="-78"/>
              </a:rPr>
              <a:t> الگوي دانش در اشتراک گذاشتن داشته های خود </a:t>
            </a:r>
            <a:r>
              <a:rPr lang="fa-IR" sz="2800" b="1" dirty="0">
                <a:solidFill>
                  <a:schemeClr val="bg1"/>
                </a:solidFill>
                <a:cs typeface="B Mitra" pitchFamily="2" charset="-78"/>
              </a:rPr>
              <a:t>باشند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2.5"/>
                                          </p:val>
                                        </p:tav>
                                        <p:tav tm="100000">
                                          <p:val>
                                            <p:strVal val="#ppt_w"/>
                                          </p:val>
                                        </p:tav>
                                      </p:tavLst>
                                    </p:anim>
                                    <p:anim calcmode="lin" valueType="num">
                                      <p:cBhvr>
                                        <p:cTn id="8" dur="500" fill="hold"/>
                                        <p:tgtEl>
                                          <p:spTgt spid="3"/>
                                        </p:tgtEl>
                                        <p:attrNameLst>
                                          <p:attrName>ppt_h</p:attrName>
                                        </p:attrNameLst>
                                      </p:cBhvr>
                                      <p:tavLst>
                                        <p:tav tm="0">
                                          <p:val>
                                            <p:strVal val="#ppt_h*0.01"/>
                                          </p:val>
                                        </p:tav>
                                        <p:tav tm="100000">
                                          <p:val>
                                            <p:strVal val="#ppt_h"/>
                                          </p:val>
                                        </p:tav>
                                      </p:tavLst>
                                    </p:anim>
                                    <p:anim calcmode="lin" valueType="num">
                                      <p:cBhvr>
                                        <p:cTn id="9" dur="500" fill="hold"/>
                                        <p:tgtEl>
                                          <p:spTgt spid="3"/>
                                        </p:tgtEl>
                                        <p:attrNameLst>
                                          <p:attrName>ppt_x</p:attrName>
                                        </p:attrNameLst>
                                      </p:cBhvr>
                                      <p:tavLst>
                                        <p:tav tm="0">
                                          <p:val>
                                            <p:strVal val="#ppt_x"/>
                                          </p:val>
                                        </p:tav>
                                        <p:tav tm="100000">
                                          <p:val>
                                            <p:strVal val="#ppt_x"/>
                                          </p:val>
                                        </p:tav>
                                      </p:tavLst>
                                    </p:anim>
                                    <p:anim calcmode="lin" valueType="num">
                                      <p:cBhvr>
                                        <p:cTn id="10" dur="500" fill="hold"/>
                                        <p:tgtEl>
                                          <p:spTgt spid="3"/>
                                        </p:tgtEl>
                                        <p:attrNameLst>
                                          <p:attrName>ppt_y</p:attrName>
                                        </p:attrNameLst>
                                      </p:cBhvr>
                                      <p:tavLst>
                                        <p:tav tm="0">
                                          <p:val>
                                            <p:strVal val="#ppt_h+1"/>
                                          </p:val>
                                        </p:tav>
                                        <p:tav tm="100000">
                                          <p:val>
                                            <p:strVal val="#ppt_y"/>
                                          </p:val>
                                        </p:tav>
                                      </p:tavLst>
                                    </p:anim>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42844" y="1"/>
            <a:ext cx="8429684" cy="1169551"/>
          </a:xfrm>
          <a:prstGeom prst="rect">
            <a:avLst/>
          </a:prstGeom>
          <a:noFill/>
          <a:ln w="9525">
            <a:noFill/>
            <a:miter lim="800000"/>
            <a:headEnd/>
            <a:tailEnd/>
          </a:ln>
        </p:spPr>
        <p:txBody>
          <a:bodyPr wrap="square">
            <a:spAutoFit/>
          </a:bodyPr>
          <a:lstStyle/>
          <a:p>
            <a:r>
              <a:rPr lang="fa-IR" sz="3000" b="1" dirty="0">
                <a:solidFill>
                  <a:srgbClr val="C00000"/>
                </a:solidFill>
                <a:cs typeface="B Mitra" pitchFamily="2" charset="-78"/>
              </a:rPr>
              <a:t>3- ايجاد محيط </a:t>
            </a:r>
            <a:r>
              <a:rPr lang="fa-IR" sz="3000" b="1" dirty="0" smtClean="0">
                <a:solidFill>
                  <a:srgbClr val="C00000"/>
                </a:solidFill>
                <a:cs typeface="B Mitra" pitchFamily="2" charset="-78"/>
              </a:rPr>
              <a:t>های حمايتی  برای برنامه های </a:t>
            </a:r>
            <a:r>
              <a:rPr lang="fa-IR" sz="2800" b="1" dirty="0" smtClean="0">
                <a:solidFill>
                  <a:srgbClr val="C00000"/>
                </a:solidFill>
                <a:cs typeface="B Mitra" pitchFamily="2" charset="-78"/>
              </a:rPr>
              <a:t>مديريت</a:t>
            </a:r>
            <a:r>
              <a:rPr lang="fa-IR" sz="3000" b="1" dirty="0" smtClean="0">
                <a:solidFill>
                  <a:srgbClr val="C00000"/>
                </a:solidFill>
                <a:cs typeface="B Mitra" pitchFamily="2" charset="-78"/>
              </a:rPr>
              <a:t> دانش</a:t>
            </a:r>
          </a:p>
          <a:p>
            <a:pPr algn="r"/>
            <a:endParaRPr lang="fa-IR" sz="4000" b="1" dirty="0">
              <a:solidFill>
                <a:srgbClr val="C00000"/>
              </a:solidFill>
              <a:cs typeface="Arial" pitchFamily="34" charset="0"/>
            </a:endParaRPr>
          </a:p>
        </p:txBody>
      </p:sp>
      <p:sp>
        <p:nvSpPr>
          <p:cNvPr id="6" name="Folded Corner 5"/>
          <p:cNvSpPr/>
          <p:nvPr/>
        </p:nvSpPr>
        <p:spPr>
          <a:xfrm>
            <a:off x="571472" y="857232"/>
            <a:ext cx="8215312" cy="4357687"/>
          </a:xfrm>
          <a:prstGeom prst="foldedCorner">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buFont typeface="Arial" pitchFamily="34" charset="0"/>
              <a:buChar char="•"/>
              <a:defRPr/>
            </a:pPr>
            <a:endParaRPr lang="fa-IR" b="1" dirty="0">
              <a:solidFill>
                <a:schemeClr val="tx1"/>
              </a:solidFill>
              <a:cs typeface="B Mitra" pitchFamily="2" charset="-78"/>
            </a:endParaRPr>
          </a:p>
          <a:p>
            <a:pPr fontAlgn="auto">
              <a:spcBef>
                <a:spcPts val="0"/>
              </a:spcBef>
              <a:spcAft>
                <a:spcPts val="0"/>
              </a:spcAft>
              <a:buFont typeface="Arial" pitchFamily="34" charset="0"/>
              <a:buChar char="•"/>
              <a:defRPr/>
            </a:pPr>
            <a:r>
              <a:rPr lang="fa-IR" b="1" dirty="0">
                <a:solidFill>
                  <a:srgbClr val="FF0000"/>
                </a:solidFill>
                <a:cs typeface="B Mitra" pitchFamily="2" charset="-78"/>
              </a:rPr>
              <a:t>گردهمايي اجتماعي كاركنان :</a:t>
            </a:r>
            <a:r>
              <a:rPr lang="fa-IR" b="1" dirty="0">
                <a:solidFill>
                  <a:schemeClr val="tx1"/>
                </a:solidFill>
                <a:cs typeface="B Mitra" pitchFamily="2" charset="-78"/>
              </a:rPr>
              <a:t> تشکیل جلسات حمایت از مدیریت دانش</a:t>
            </a:r>
          </a:p>
          <a:p>
            <a:pPr fontAlgn="auto">
              <a:spcBef>
                <a:spcPts val="0"/>
              </a:spcBef>
              <a:spcAft>
                <a:spcPts val="0"/>
              </a:spcAft>
              <a:buFont typeface="Arial" pitchFamily="34" charset="0"/>
              <a:buChar char="•"/>
              <a:defRPr/>
            </a:pPr>
            <a:r>
              <a:rPr lang="fa-IR" b="1" dirty="0">
                <a:solidFill>
                  <a:srgbClr val="FF0000"/>
                </a:solidFill>
                <a:cs typeface="B Mitra" pitchFamily="2" charset="-78"/>
              </a:rPr>
              <a:t>تخصيص محل در اداره :</a:t>
            </a:r>
            <a:r>
              <a:rPr lang="fa-IR" b="1" dirty="0">
                <a:solidFill>
                  <a:schemeClr val="tx1"/>
                </a:solidFill>
                <a:cs typeface="B Mitra" pitchFamily="2" charset="-78"/>
              </a:rPr>
              <a:t> فضایی برای ملاقات غیر رسمی کارکنان جهت تبادل افکار</a:t>
            </a:r>
          </a:p>
          <a:p>
            <a:pPr fontAlgn="auto">
              <a:spcBef>
                <a:spcPts val="0"/>
              </a:spcBef>
              <a:spcAft>
                <a:spcPts val="0"/>
              </a:spcAft>
              <a:buFont typeface="Arial" pitchFamily="34" charset="0"/>
              <a:buChar char="•"/>
              <a:defRPr/>
            </a:pPr>
            <a:r>
              <a:rPr lang="fa-IR" b="1" dirty="0">
                <a:solidFill>
                  <a:srgbClr val="FF0000"/>
                </a:solidFill>
                <a:cs typeface="B Mitra" pitchFamily="2" charset="-78"/>
              </a:rPr>
              <a:t>ایجاد اعتماد بين كاركنان :</a:t>
            </a:r>
            <a:r>
              <a:rPr lang="fa-IR" b="1" dirty="0">
                <a:solidFill>
                  <a:schemeClr val="tx1"/>
                </a:solidFill>
                <a:cs typeface="B Mitra" pitchFamily="2" charset="-78"/>
              </a:rPr>
              <a:t> باعث بهبود فرصت به اشتراک گذاری دانش می شود</a:t>
            </a:r>
          </a:p>
          <a:p>
            <a:pPr fontAlgn="auto">
              <a:spcBef>
                <a:spcPts val="0"/>
              </a:spcBef>
              <a:spcAft>
                <a:spcPts val="0"/>
              </a:spcAft>
              <a:buFont typeface="Arial" pitchFamily="34" charset="0"/>
              <a:buChar char="•"/>
              <a:defRPr/>
            </a:pPr>
            <a:r>
              <a:rPr lang="fa-IR" b="1" dirty="0">
                <a:solidFill>
                  <a:srgbClr val="FF0000"/>
                </a:solidFill>
                <a:cs typeface="B Mitra" pitchFamily="2" charset="-78"/>
              </a:rPr>
              <a:t>فرهنگ و زبان متفاوت :</a:t>
            </a:r>
            <a:r>
              <a:rPr lang="fa-IR" b="1" dirty="0">
                <a:solidFill>
                  <a:schemeClr val="tx1"/>
                </a:solidFill>
                <a:cs typeface="B Mitra" pitchFamily="2" charset="-78"/>
              </a:rPr>
              <a:t> با پرورش نیروهای کیفی متناسب با نیاز منطقه و مشتریان</a:t>
            </a:r>
          </a:p>
          <a:p>
            <a:pPr fontAlgn="auto">
              <a:spcBef>
                <a:spcPts val="0"/>
              </a:spcBef>
              <a:spcAft>
                <a:spcPts val="0"/>
              </a:spcAft>
              <a:buFont typeface="Arial" pitchFamily="34" charset="0"/>
              <a:buChar char="•"/>
              <a:defRPr/>
            </a:pPr>
            <a:r>
              <a:rPr lang="fa-IR" b="1" dirty="0">
                <a:solidFill>
                  <a:srgbClr val="FF0000"/>
                </a:solidFill>
                <a:cs typeface="B Mitra" pitchFamily="2" charset="-78"/>
              </a:rPr>
              <a:t>زمانبندي مناسب :</a:t>
            </a:r>
            <a:r>
              <a:rPr lang="fa-IR" b="1" dirty="0">
                <a:solidFill>
                  <a:schemeClr val="tx1"/>
                </a:solidFill>
                <a:cs typeface="B Mitra" pitchFamily="2" charset="-78"/>
              </a:rPr>
              <a:t> از حمایت آسان فعالیت های </a:t>
            </a:r>
          </a:p>
          <a:p>
            <a:pPr fontAlgn="auto">
              <a:spcBef>
                <a:spcPts val="0"/>
              </a:spcBef>
              <a:spcAft>
                <a:spcPts val="0"/>
              </a:spcAft>
              <a:buFont typeface="Arial" pitchFamily="34" charset="0"/>
              <a:buChar char="•"/>
              <a:defRPr/>
            </a:pPr>
            <a:r>
              <a:rPr lang="fa-IR" b="1" dirty="0">
                <a:solidFill>
                  <a:srgbClr val="FF0000"/>
                </a:solidFill>
                <a:cs typeface="B Mitra" pitchFamily="2" charset="-78"/>
              </a:rPr>
              <a:t>كنترل خطاها و يادگيري :</a:t>
            </a:r>
            <a:r>
              <a:rPr lang="fa-IR" b="1" dirty="0">
                <a:solidFill>
                  <a:schemeClr val="tx1"/>
                </a:solidFill>
                <a:cs typeface="B Mitra" pitchFamily="2" charset="-78"/>
              </a:rPr>
              <a:t> با ایجاد فضایی دور از ترس و تنبیه و جریمه</a:t>
            </a:r>
          </a:p>
          <a:p>
            <a:pPr fontAlgn="auto">
              <a:spcBef>
                <a:spcPts val="0"/>
              </a:spcBef>
              <a:spcAft>
                <a:spcPts val="0"/>
              </a:spcAft>
              <a:buFont typeface="Arial" pitchFamily="34" charset="0"/>
              <a:buChar char="•"/>
              <a:defRPr/>
            </a:pPr>
            <a:r>
              <a:rPr lang="fa-IR" b="1" dirty="0">
                <a:solidFill>
                  <a:srgbClr val="FF0000"/>
                </a:solidFill>
                <a:cs typeface="B Mitra" pitchFamily="2" charset="-78"/>
              </a:rPr>
              <a:t>مشاركت مديران ارشد :</a:t>
            </a:r>
            <a:r>
              <a:rPr lang="fa-IR" b="1" dirty="0">
                <a:solidFill>
                  <a:schemeClr val="tx1"/>
                </a:solidFill>
                <a:cs typeface="B Mitra" pitchFamily="2" charset="-78"/>
              </a:rPr>
              <a:t> که باعث تشویق و ایجاد انگیزه کارکنان می شود</a:t>
            </a:r>
          </a:p>
        </p:txBody>
      </p:sp>
      <p:pic>
        <p:nvPicPr>
          <p:cNvPr id="7" name="Picture 2" descr="292038688_rahkar-e-modiriat22m"/>
          <p:cNvPicPr>
            <a:picLocks noChangeAspect="1" noChangeArrowheads="1"/>
          </p:cNvPicPr>
          <p:nvPr/>
        </p:nvPicPr>
        <p:blipFill>
          <a:blip r:embed="rId2"/>
          <a:srcRect/>
          <a:stretch>
            <a:fillRect/>
          </a:stretch>
        </p:blipFill>
        <p:spPr bwMode="auto">
          <a:xfrm>
            <a:off x="500034" y="5061845"/>
            <a:ext cx="8143932" cy="1796155"/>
          </a:xfrm>
          <a:prstGeom prst="rect">
            <a:avLst/>
          </a:prstGeom>
          <a:noFill/>
          <a:ln w="9525">
            <a:noFill/>
            <a:miter lim="800000"/>
            <a:headEnd/>
            <a:tailEnd/>
          </a:ln>
        </p:spPr>
      </p:pic>
      <p:sp>
        <p:nvSpPr>
          <p:cNvPr id="8" name="Rectangle 7"/>
          <p:cNvSpPr/>
          <p:nvPr/>
        </p:nvSpPr>
        <p:spPr>
          <a:xfrm>
            <a:off x="2428860" y="5429264"/>
            <a:ext cx="4572000" cy="707886"/>
          </a:xfrm>
          <a:prstGeom prst="rect">
            <a:avLst/>
          </a:prstGeom>
        </p:spPr>
        <p:txBody>
          <a:bodyPr>
            <a:spAutoFit/>
          </a:bodyPr>
          <a:lstStyle/>
          <a:p>
            <a:pPr algn="ctr"/>
            <a:r>
              <a:rPr lang="fa-IR" sz="2000" b="1" dirty="0" smtClean="0">
                <a:solidFill>
                  <a:srgbClr val="FFFF00"/>
                </a:solidFill>
                <a:cs typeface="Arial" pitchFamily="34" charset="0"/>
              </a:rPr>
              <a:t> ايجاد محيط های حمايتی </a:t>
            </a:r>
          </a:p>
          <a:p>
            <a:pPr algn="ctr"/>
            <a:r>
              <a:rPr lang="fa-IR" sz="2000" b="1" dirty="0" smtClean="0">
                <a:solidFill>
                  <a:srgbClr val="FFFF00"/>
                </a:solidFill>
                <a:cs typeface="Arial" pitchFamily="34" charset="0"/>
              </a:rPr>
              <a:t>برای برنامه های مديريت دانش</a:t>
            </a:r>
            <a:endParaRPr lang="fa-IR" sz="2000" b="1" dirty="0">
              <a:solidFill>
                <a:srgbClr val="FFFF00"/>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2.5"/>
                                          </p:val>
                                        </p:tav>
                                        <p:tav tm="100000">
                                          <p:val>
                                            <p:strVal val="#ppt_w"/>
                                          </p:val>
                                        </p:tav>
                                      </p:tavLst>
                                    </p:anim>
                                    <p:anim calcmode="lin" valueType="num">
                                      <p:cBhvr>
                                        <p:cTn id="8" dur="500" fill="hold"/>
                                        <p:tgtEl>
                                          <p:spTgt spid="6"/>
                                        </p:tgtEl>
                                        <p:attrNameLst>
                                          <p:attrName>ppt_h</p:attrName>
                                        </p:attrNameLst>
                                      </p:cBhvr>
                                      <p:tavLst>
                                        <p:tav tm="0">
                                          <p:val>
                                            <p:strVal val="#ppt_h*0.01"/>
                                          </p:val>
                                        </p:tav>
                                        <p:tav tm="100000">
                                          <p:val>
                                            <p:strVal val="#ppt_h"/>
                                          </p:val>
                                        </p:tav>
                                      </p:tavLst>
                                    </p:anim>
                                    <p:anim calcmode="lin" valueType="num">
                                      <p:cBhvr>
                                        <p:cTn id="9" dur="500" fill="hold"/>
                                        <p:tgtEl>
                                          <p:spTgt spid="6"/>
                                        </p:tgtEl>
                                        <p:attrNameLst>
                                          <p:attrName>ppt_x</p:attrName>
                                        </p:attrNameLst>
                                      </p:cBhvr>
                                      <p:tavLst>
                                        <p:tav tm="0">
                                          <p:val>
                                            <p:strVal val="#ppt_x"/>
                                          </p:val>
                                        </p:tav>
                                        <p:tav tm="100000">
                                          <p:val>
                                            <p:strVal val="#ppt_x"/>
                                          </p:val>
                                        </p:tav>
                                      </p:tavLst>
                                    </p:anim>
                                    <p:anim calcmode="lin" valueType="num">
                                      <p:cBhvr>
                                        <p:cTn id="10" dur="500" fill="hold"/>
                                        <p:tgtEl>
                                          <p:spTgt spid="6"/>
                                        </p:tgtEl>
                                        <p:attrNameLst>
                                          <p:attrName>ppt_y</p:attrName>
                                        </p:attrNameLst>
                                      </p:cBhvr>
                                      <p:tavLst>
                                        <p:tav tm="0">
                                          <p:val>
                                            <p:strVal val="#ppt_h+1"/>
                                          </p:val>
                                        </p:tav>
                                        <p:tav tm="100000">
                                          <p:val>
                                            <p:strVal val="#ppt_y"/>
                                          </p:val>
                                        </p:tav>
                                      </p:tavLst>
                                    </p:anim>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071538" y="357166"/>
            <a:ext cx="7215238" cy="769441"/>
          </a:xfrm>
          <a:prstGeom prst="rect">
            <a:avLst/>
          </a:prstGeom>
          <a:noFill/>
          <a:ln w="9525">
            <a:noFill/>
            <a:miter lim="800000"/>
            <a:headEnd/>
            <a:tailEnd/>
          </a:ln>
        </p:spPr>
        <p:txBody>
          <a:bodyPr wrap="square">
            <a:spAutoFit/>
          </a:bodyPr>
          <a:lstStyle/>
          <a:p>
            <a:r>
              <a:rPr lang="fa-IR" sz="4400" b="1" dirty="0" smtClean="0">
                <a:solidFill>
                  <a:srgbClr val="C00000"/>
                </a:solidFill>
                <a:cs typeface="B Mitra" pitchFamily="2" charset="-78"/>
              </a:rPr>
              <a:t>4- ايجاد رهبری مديريت دانش</a:t>
            </a:r>
            <a:endParaRPr lang="fa-IR" sz="4400" b="1" dirty="0">
              <a:solidFill>
                <a:srgbClr val="C00000"/>
              </a:solidFill>
              <a:cs typeface="B Mitra" pitchFamily="2" charset="-78"/>
            </a:endParaRPr>
          </a:p>
        </p:txBody>
      </p:sp>
      <p:sp>
        <p:nvSpPr>
          <p:cNvPr id="5" name="Folded Corner 4"/>
          <p:cNvSpPr/>
          <p:nvPr/>
        </p:nvSpPr>
        <p:spPr>
          <a:xfrm>
            <a:off x="928688" y="1500188"/>
            <a:ext cx="7358062" cy="4786312"/>
          </a:xfrm>
          <a:prstGeom prst="foldedCorner">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fa-IR" sz="2400" b="1" dirty="0">
              <a:solidFill>
                <a:srgbClr val="0070C0"/>
              </a:solidFill>
              <a:cs typeface="B Mitra" pitchFamily="2" charset="-78"/>
            </a:endParaRPr>
          </a:p>
          <a:p>
            <a:pPr fontAlgn="auto">
              <a:spcBef>
                <a:spcPts val="0"/>
              </a:spcBef>
              <a:spcAft>
                <a:spcPts val="0"/>
              </a:spcAft>
              <a:defRPr/>
            </a:pPr>
            <a:r>
              <a:rPr lang="fa-IR" sz="2400" b="1" dirty="0">
                <a:solidFill>
                  <a:srgbClr val="0070C0"/>
                </a:solidFill>
                <a:cs typeface="B Mitra" pitchFamily="2" charset="-78"/>
              </a:rPr>
              <a:t>در زمان برنامه ریزی اجرای یک برنامه مدیریت دانش لازم است سازمان به این امر توجه کند که آیا یک رهبر برای این فرایند لازم است یا نه </a:t>
            </a:r>
            <a:r>
              <a:rPr lang="fa-IR" sz="2400" b="1" dirty="0" smtClean="0">
                <a:solidFill>
                  <a:srgbClr val="0070C0"/>
                </a:solidFill>
                <a:cs typeface="B Mitra" pitchFamily="2" charset="-78"/>
              </a:rPr>
              <a:t>؟</a:t>
            </a:r>
            <a:endParaRPr lang="fa-IR" sz="2400" b="1" dirty="0">
              <a:solidFill>
                <a:srgbClr val="0070C0"/>
              </a:solidFill>
              <a:cs typeface="B Mitra" pitchFamily="2" charset="-78"/>
            </a:endParaRPr>
          </a:p>
          <a:p>
            <a:pPr fontAlgn="auto">
              <a:spcBef>
                <a:spcPts val="0"/>
              </a:spcBef>
              <a:spcAft>
                <a:spcPts val="0"/>
              </a:spcAft>
              <a:defRPr/>
            </a:pPr>
            <a:r>
              <a:rPr lang="fa-IR" sz="2000" b="1" dirty="0">
                <a:solidFill>
                  <a:srgbClr val="FF0000"/>
                </a:solidFill>
                <a:cs typeface="B Mitra" pitchFamily="2" charset="-78"/>
              </a:rPr>
              <a:t>خصوصیات لازم برای این فرد :</a:t>
            </a:r>
          </a:p>
          <a:p>
            <a:pPr fontAlgn="auto">
              <a:spcBef>
                <a:spcPts val="0"/>
              </a:spcBef>
              <a:spcAft>
                <a:spcPts val="0"/>
              </a:spcAft>
              <a:defRPr/>
            </a:pPr>
            <a:r>
              <a:rPr lang="fa-IR" sz="2800" b="1" dirty="0">
                <a:solidFill>
                  <a:schemeClr val="tx1"/>
                </a:solidFill>
                <a:cs typeface="B Mitra" pitchFamily="2" charset="-78"/>
              </a:rPr>
              <a:t>    *</a:t>
            </a:r>
            <a:r>
              <a:rPr lang="fa-IR" sz="2000" b="1" dirty="0">
                <a:solidFill>
                  <a:schemeClr val="tx1"/>
                </a:solidFill>
                <a:cs typeface="B Mitra" pitchFamily="2" charset="-78"/>
              </a:rPr>
              <a:t>   </a:t>
            </a:r>
            <a:r>
              <a:rPr lang="fa-IR" sz="2800" b="1" dirty="0">
                <a:solidFill>
                  <a:schemeClr val="tx1"/>
                </a:solidFill>
                <a:cs typeface="B Mitra" pitchFamily="2" charset="-78"/>
              </a:rPr>
              <a:t>مهارتهاي بين فردي يا ارتباطي</a:t>
            </a:r>
          </a:p>
          <a:p>
            <a:pPr fontAlgn="auto">
              <a:spcBef>
                <a:spcPts val="0"/>
              </a:spcBef>
              <a:spcAft>
                <a:spcPts val="0"/>
              </a:spcAft>
              <a:defRPr/>
            </a:pPr>
            <a:r>
              <a:rPr lang="fa-IR" sz="2800" b="1" dirty="0">
                <a:solidFill>
                  <a:schemeClr val="tx1"/>
                </a:solidFill>
                <a:cs typeface="B Mitra" pitchFamily="2" charset="-78"/>
              </a:rPr>
              <a:t>    *  رهبري بصير و پرشور</a:t>
            </a:r>
          </a:p>
          <a:p>
            <a:pPr fontAlgn="auto">
              <a:spcBef>
                <a:spcPts val="0"/>
              </a:spcBef>
              <a:spcAft>
                <a:spcPts val="0"/>
              </a:spcAft>
              <a:defRPr/>
            </a:pPr>
            <a:r>
              <a:rPr lang="fa-IR" sz="2800" b="1" dirty="0">
                <a:solidFill>
                  <a:schemeClr val="tx1"/>
                </a:solidFill>
                <a:cs typeface="B Mitra" pitchFamily="2" charset="-78"/>
              </a:rPr>
              <a:t>    *  تيزهوش با شم تجاري</a:t>
            </a:r>
          </a:p>
          <a:p>
            <a:pPr fontAlgn="auto">
              <a:spcBef>
                <a:spcPts val="0"/>
              </a:spcBef>
              <a:spcAft>
                <a:spcPts val="0"/>
              </a:spcAft>
              <a:defRPr/>
            </a:pPr>
            <a:r>
              <a:rPr lang="fa-IR" sz="2800" b="1" dirty="0">
                <a:solidFill>
                  <a:schemeClr val="tx1"/>
                </a:solidFill>
                <a:cs typeface="B Mitra" pitchFamily="2" charset="-78"/>
              </a:rPr>
              <a:t>    *  مهارتهاي تفكر استراتژيك</a:t>
            </a:r>
          </a:p>
          <a:p>
            <a:pPr fontAlgn="auto">
              <a:spcBef>
                <a:spcPts val="0"/>
              </a:spcBef>
              <a:spcAft>
                <a:spcPts val="0"/>
              </a:spcAft>
              <a:defRPr/>
            </a:pPr>
            <a:r>
              <a:rPr lang="fa-IR" sz="2800" b="1" dirty="0">
                <a:solidFill>
                  <a:schemeClr val="tx1"/>
                </a:solidFill>
                <a:cs typeface="B Mitra" pitchFamily="2" charset="-78"/>
              </a:rPr>
              <a:t>    *  پشتيباني تغيير</a:t>
            </a:r>
          </a:p>
          <a:p>
            <a:pPr fontAlgn="auto">
              <a:spcBef>
                <a:spcPts val="0"/>
              </a:spcBef>
              <a:spcAft>
                <a:spcPts val="0"/>
              </a:spcAft>
              <a:defRPr/>
            </a:pPr>
            <a:r>
              <a:rPr lang="fa-IR" sz="2800" b="1" dirty="0">
                <a:solidFill>
                  <a:schemeClr val="tx1"/>
                </a:solidFill>
                <a:cs typeface="B Mitra" pitchFamily="2" charset="-78"/>
              </a:rPr>
              <a:t>    *  مهارتهاي همكاري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2.5"/>
                                          </p:val>
                                        </p:tav>
                                        <p:tav tm="100000">
                                          <p:val>
                                            <p:strVal val="#ppt_w"/>
                                          </p:val>
                                        </p:tav>
                                      </p:tavLst>
                                    </p:anim>
                                    <p:anim calcmode="lin" valueType="num">
                                      <p:cBhvr>
                                        <p:cTn id="8" dur="500" fill="hold"/>
                                        <p:tgtEl>
                                          <p:spTgt spid="5"/>
                                        </p:tgtEl>
                                        <p:attrNameLst>
                                          <p:attrName>ppt_h</p:attrName>
                                        </p:attrNameLst>
                                      </p:cBhvr>
                                      <p:tavLst>
                                        <p:tav tm="0">
                                          <p:val>
                                            <p:strVal val="#ppt_h*0.01"/>
                                          </p:val>
                                        </p:tav>
                                        <p:tav tm="100000">
                                          <p:val>
                                            <p:strVal val="#ppt_h"/>
                                          </p:val>
                                        </p:tav>
                                      </p:tavLst>
                                    </p:anim>
                                    <p:anim calcmode="lin" valueType="num">
                                      <p:cBhvr>
                                        <p:cTn id="9" dur="500" fill="hold"/>
                                        <p:tgtEl>
                                          <p:spTgt spid="5"/>
                                        </p:tgtEl>
                                        <p:attrNameLst>
                                          <p:attrName>ppt_x</p:attrName>
                                        </p:attrNameLst>
                                      </p:cBhvr>
                                      <p:tavLst>
                                        <p:tav tm="0">
                                          <p:val>
                                            <p:strVal val="#ppt_x"/>
                                          </p:val>
                                        </p:tav>
                                        <p:tav tm="100000">
                                          <p:val>
                                            <p:strVal val="#ppt_x"/>
                                          </p:val>
                                        </p:tav>
                                      </p:tavLst>
                                    </p:anim>
                                    <p:anim calcmode="lin" valueType="num">
                                      <p:cBhvr>
                                        <p:cTn id="10" dur="500" fill="hold"/>
                                        <p:tgtEl>
                                          <p:spTgt spid="5"/>
                                        </p:tgtEl>
                                        <p:attrNameLst>
                                          <p:attrName>ppt_y</p:attrName>
                                        </p:attrNameLst>
                                      </p:cBhvr>
                                      <p:tavLst>
                                        <p:tav tm="0">
                                          <p:val>
                                            <p:strVal val="#ppt_h+1"/>
                                          </p:val>
                                        </p:tav>
                                        <p:tav tm="100000">
                                          <p:val>
                                            <p:strVal val="#ppt_y"/>
                                          </p:val>
                                        </p:tav>
                                      </p:tavLst>
                                    </p:anim>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04800" y="381000"/>
            <a:ext cx="8686800" cy="1219200"/>
          </a:xfrm>
        </p:spPr>
        <p:txBody>
          <a:bodyPr>
            <a:noAutofit/>
          </a:bodyPr>
          <a:lstStyle/>
          <a:p>
            <a:pPr algn="ctr" rtl="1" fontAlgn="auto">
              <a:spcAft>
                <a:spcPts val="0"/>
              </a:spcAft>
              <a:defRPr/>
            </a:pPr>
            <a:r>
              <a:rPr lang="fa-IR" sz="4800" dirty="0">
                <a:solidFill>
                  <a:schemeClr val="tx1"/>
                </a:solidFill>
                <a:cs typeface="B Mitra" pitchFamily="2" charset="-78"/>
              </a:rPr>
              <a:t>چرخه دانش  (فرآيند ها) </a:t>
            </a:r>
            <a:br>
              <a:rPr lang="fa-IR" sz="4800" dirty="0">
                <a:solidFill>
                  <a:schemeClr val="tx1"/>
                </a:solidFill>
                <a:cs typeface="B Mitra" pitchFamily="2" charset="-78"/>
              </a:rPr>
            </a:br>
            <a:r>
              <a:rPr lang="en-US" sz="4800" dirty="0">
                <a:solidFill>
                  <a:schemeClr val="tx1"/>
                </a:solidFill>
                <a:cs typeface="B Mitra" pitchFamily="2" charset="-78"/>
              </a:rPr>
              <a:t>Knowledge Process</a:t>
            </a:r>
          </a:p>
        </p:txBody>
      </p:sp>
      <p:sp>
        <p:nvSpPr>
          <p:cNvPr id="9" name="Content Placeholder 2"/>
          <p:cNvSpPr>
            <a:spLocks noGrp="1"/>
          </p:cNvSpPr>
          <p:nvPr>
            <p:ph idx="1"/>
          </p:nvPr>
        </p:nvSpPr>
        <p:spPr>
          <a:xfrm>
            <a:off x="304800" y="2133600"/>
            <a:ext cx="8686800" cy="3946525"/>
          </a:xfrm>
        </p:spPr>
        <p:txBody>
          <a:bodyPr/>
          <a:lstStyle/>
          <a:p>
            <a:pPr algn="r" rtl="1"/>
            <a:r>
              <a:rPr lang="fa-IR" b="1" dirty="0" smtClean="0">
                <a:solidFill>
                  <a:schemeClr val="tx1"/>
                </a:solidFill>
                <a:cs typeface="B Mitra" pitchFamily="2" charset="-78"/>
              </a:rPr>
              <a:t>چرخه دانش  دارای پنج مرحله می باشد که عبارتند از : تشخيص ، خلق ، ذخيره ، اشتراک و کاربرد </a:t>
            </a:r>
          </a:p>
          <a:p>
            <a:pPr algn="ctr" rtl="1"/>
            <a:endParaRPr lang="en-US" dirty="0" smtClean="0">
              <a:solidFill>
                <a:schemeClr val="tx1"/>
              </a:solidFill>
              <a:cs typeface="B Nazanin" pitchFamily="2" charset="-78"/>
            </a:endParaRPr>
          </a:p>
        </p:txBody>
      </p:sp>
      <p:pic>
        <p:nvPicPr>
          <p:cNvPr id="10" name="Picture 4" descr="Knowledge Process.jpg"/>
          <p:cNvPicPr>
            <a:picLocks noChangeAspect="1"/>
          </p:cNvPicPr>
          <p:nvPr/>
        </p:nvPicPr>
        <p:blipFill>
          <a:blip r:embed="rId2"/>
          <a:srcRect/>
          <a:stretch>
            <a:fillRect/>
          </a:stretch>
        </p:blipFill>
        <p:spPr bwMode="auto">
          <a:xfrm>
            <a:off x="1571604" y="3429000"/>
            <a:ext cx="5929354" cy="2949575"/>
          </a:xfrm>
          <a:prstGeom prst="rect">
            <a:avLst/>
          </a:prstGeom>
          <a:noFill/>
          <a:ln w="9525">
            <a:noFill/>
            <a:miter lim="800000"/>
            <a:headEnd/>
            <a:tailEnd/>
          </a:ln>
        </p:spPr>
      </p:pic>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04800" y="457200"/>
            <a:ext cx="8686800" cy="838200"/>
          </a:xfrm>
        </p:spPr>
        <p:txBody>
          <a:bodyPr/>
          <a:lstStyle/>
          <a:p>
            <a:pPr algn="ctr" rtl="1" fontAlgn="auto">
              <a:spcAft>
                <a:spcPts val="0"/>
              </a:spcAft>
              <a:defRPr/>
            </a:pPr>
            <a:r>
              <a:rPr lang="fa-IR" sz="4800" b="1" dirty="0">
                <a:solidFill>
                  <a:schemeClr val="tx1"/>
                </a:solidFill>
                <a:cs typeface="B Mitra" pitchFamily="2" charset="-78"/>
              </a:rPr>
              <a:t>1- تشخیص</a:t>
            </a:r>
            <a:endParaRPr lang="en-US" sz="4800" dirty="0">
              <a:solidFill>
                <a:schemeClr val="tx1"/>
              </a:solidFill>
              <a:cs typeface="B Mitra" pitchFamily="2" charset="-78"/>
            </a:endParaRPr>
          </a:p>
        </p:txBody>
      </p:sp>
      <p:sp>
        <p:nvSpPr>
          <p:cNvPr id="9" name="Content Placeholder 2"/>
          <p:cNvSpPr>
            <a:spLocks noGrp="1"/>
          </p:cNvSpPr>
          <p:nvPr>
            <p:ph idx="1"/>
          </p:nvPr>
        </p:nvSpPr>
        <p:spPr>
          <a:xfrm>
            <a:off x="304800" y="1828800"/>
            <a:ext cx="8686800" cy="4525963"/>
          </a:xfrm>
        </p:spPr>
        <p:txBody>
          <a:bodyPr>
            <a:normAutofit/>
          </a:bodyPr>
          <a:lstStyle/>
          <a:p>
            <a:pPr algn="r" rtl="1" fontAlgn="auto">
              <a:spcBef>
                <a:spcPts val="600"/>
              </a:spcBef>
              <a:spcAft>
                <a:spcPts val="600"/>
              </a:spcAft>
              <a:buFont typeface="Wingdings 2"/>
              <a:buChar char=""/>
              <a:defRPr/>
            </a:pPr>
            <a:r>
              <a:rPr lang="fa-IR" altLang="ja-JP" dirty="0">
                <a:solidFill>
                  <a:schemeClr val="tx1"/>
                </a:solidFill>
                <a:cs typeface="B Mitra" pitchFamily="2" charset="-78"/>
              </a:rPr>
              <a:t>آغازین و حیاتی ترین مرحله مدیریت دانش است . </a:t>
            </a:r>
            <a:endParaRPr lang="fa-IR" altLang="ja-JP" dirty="0" smtClean="0">
              <a:solidFill>
                <a:schemeClr val="tx1"/>
              </a:solidFill>
              <a:cs typeface="B Mitra" pitchFamily="2" charset="-78"/>
            </a:endParaRPr>
          </a:p>
          <a:p>
            <a:pPr algn="r" rtl="1" fontAlgn="auto">
              <a:spcBef>
                <a:spcPts val="600"/>
              </a:spcBef>
              <a:spcAft>
                <a:spcPts val="600"/>
              </a:spcAft>
              <a:buFont typeface="Wingdings 2"/>
              <a:buChar char=""/>
              <a:defRPr/>
            </a:pPr>
            <a:r>
              <a:rPr lang="fa-IR" altLang="ja-JP" dirty="0" smtClean="0">
                <a:solidFill>
                  <a:schemeClr val="tx1"/>
                </a:solidFill>
                <a:cs typeface="B Mitra" pitchFamily="2" charset="-78"/>
              </a:rPr>
              <a:t>چه </a:t>
            </a:r>
            <a:r>
              <a:rPr lang="fa-IR" altLang="ja-JP" dirty="0">
                <a:solidFill>
                  <a:schemeClr val="tx1"/>
                </a:solidFill>
                <a:cs typeface="B Mitra" pitchFamily="2" charset="-78"/>
              </a:rPr>
              <a:t>دانشي </a:t>
            </a:r>
            <a:r>
              <a:rPr lang="fa-IR" altLang="ja-JP" dirty="0" smtClean="0">
                <a:solidFill>
                  <a:schemeClr val="tx1"/>
                </a:solidFill>
                <a:cs typeface="B Mitra" pitchFamily="2" charset="-78"/>
              </a:rPr>
              <a:t>ضروري </a:t>
            </a:r>
            <a:r>
              <a:rPr lang="fa-IR" altLang="ja-JP" dirty="0">
                <a:solidFill>
                  <a:schemeClr val="tx1"/>
                </a:solidFill>
                <a:cs typeface="B Mitra" pitchFamily="2" charset="-78"/>
              </a:rPr>
              <a:t>و مورد نياز است </a:t>
            </a:r>
          </a:p>
          <a:p>
            <a:pPr algn="r" rtl="1" fontAlgn="auto">
              <a:spcBef>
                <a:spcPts val="600"/>
              </a:spcBef>
              <a:spcAft>
                <a:spcPts val="600"/>
              </a:spcAft>
              <a:buFont typeface="Wingdings 2"/>
              <a:buChar char=""/>
              <a:defRPr/>
            </a:pPr>
            <a:r>
              <a:rPr lang="fa-IR" dirty="0">
                <a:solidFill>
                  <a:schemeClr val="tx1"/>
                </a:solidFill>
                <a:cs typeface="B Mitra" pitchFamily="2" charset="-78"/>
              </a:rPr>
              <a:t>دانش كليدي  كه اگر با اين روش جديد بهتر مديريت شوند و يك تفاوت بزرگ ايجاد مي‌كنند، تشخيص دهيد </a:t>
            </a:r>
            <a:endParaRPr lang="fa-IR" altLang="ja-JP" dirty="0">
              <a:solidFill>
                <a:schemeClr val="tx1"/>
              </a:solidFill>
              <a:cs typeface="B Mitra" pitchFamily="2" charset="-78"/>
            </a:endParaRPr>
          </a:p>
          <a:p>
            <a:pPr algn="r" rtl="1" fontAlgn="auto">
              <a:spcBef>
                <a:spcPts val="600"/>
              </a:spcBef>
              <a:spcAft>
                <a:spcPts val="600"/>
              </a:spcAft>
              <a:buFont typeface="Wingdings 2"/>
              <a:buChar char=""/>
              <a:defRPr/>
            </a:pPr>
            <a:r>
              <a:rPr lang="fa-IR" altLang="ja-JP" dirty="0">
                <a:solidFill>
                  <a:schemeClr val="tx1"/>
                </a:solidFill>
                <a:cs typeface="B Mitra" pitchFamily="2" charset="-78"/>
              </a:rPr>
              <a:t>در این مرحله دانش اساسی و پايه ،  و مورد نیاز برای ساخت هسته اصلی شایستگی ها در سازمان تشخیص داده میشود </a:t>
            </a:r>
            <a:r>
              <a:rPr lang="fa-IR" altLang="ja-JP" dirty="0">
                <a:solidFill>
                  <a:schemeClr val="tx1"/>
                </a:solidFill>
                <a:cs typeface="B Nazanin" pitchFamily="2" charset="-78"/>
              </a:rPr>
              <a:t>.</a:t>
            </a:r>
            <a:endParaRPr lang="en-US" altLang="ja-JP" dirty="0">
              <a:solidFill>
                <a:schemeClr val="tx1"/>
              </a:solidFill>
              <a:ea typeface="MS PGothic" pitchFamily="34" charset="-128"/>
              <a:cs typeface="B Nazanin" pitchFamily="2" charset="-78"/>
            </a:endParaRPr>
          </a:p>
          <a:p>
            <a:pPr marL="0" indent="0" algn="r" rtl="1" fontAlgn="auto">
              <a:spcAft>
                <a:spcPts val="0"/>
              </a:spcAft>
              <a:buFont typeface="Wingdings 2"/>
              <a:buNone/>
              <a:defRPr/>
            </a:pPr>
            <a:endParaRPr lang="en-US" dirty="0"/>
          </a:p>
        </p:txBody>
      </p:sp>
    </p:spTree>
  </p:cSld>
  <p:clrMapOvr>
    <a:masterClrMapping/>
  </p:clrMapOvr>
  <p:transition>
    <p:wheel spokes="3"/>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457200"/>
            <a:ext cx="8686800" cy="838200"/>
          </a:xfrm>
        </p:spPr>
        <p:txBody>
          <a:bodyPr/>
          <a:lstStyle/>
          <a:p>
            <a:pPr algn="ctr" rtl="1" fontAlgn="auto">
              <a:spcAft>
                <a:spcPts val="0"/>
              </a:spcAft>
              <a:defRPr/>
            </a:pPr>
            <a:r>
              <a:rPr lang="fa-IR" sz="4800" b="1" dirty="0">
                <a:solidFill>
                  <a:schemeClr val="tx1"/>
                </a:solidFill>
                <a:cs typeface="B Mitra" pitchFamily="2" charset="-78"/>
              </a:rPr>
              <a:t>2- خلق دانش</a:t>
            </a:r>
            <a:endParaRPr lang="en-US" sz="4800" dirty="0">
              <a:solidFill>
                <a:schemeClr val="tx1"/>
              </a:solidFill>
              <a:cs typeface="B Mitra" pitchFamily="2" charset="-78"/>
            </a:endParaRPr>
          </a:p>
        </p:txBody>
      </p:sp>
      <p:sp>
        <p:nvSpPr>
          <p:cNvPr id="5" name="Content Placeholder 2"/>
          <p:cNvSpPr>
            <a:spLocks noGrp="1"/>
          </p:cNvSpPr>
          <p:nvPr>
            <p:ph idx="1"/>
          </p:nvPr>
        </p:nvSpPr>
        <p:spPr>
          <a:xfrm>
            <a:off x="304800" y="1905000"/>
            <a:ext cx="8686800" cy="4525963"/>
          </a:xfrm>
        </p:spPr>
        <p:txBody>
          <a:bodyPr/>
          <a:lstStyle/>
          <a:p>
            <a:pPr algn="r" rtl="1">
              <a:buFontTx/>
              <a:buNone/>
            </a:pPr>
            <a:r>
              <a:rPr lang="fa-IR" sz="2800" b="1" dirty="0" smtClean="0">
                <a:cs typeface="B Mitra" pitchFamily="2" charset="-78"/>
              </a:rPr>
              <a:t>پر کردن خلاء های دانش از طریق تبدیل و تولید دانش جدید </a:t>
            </a:r>
          </a:p>
          <a:p>
            <a:pPr algn="r" rtl="1">
              <a:buFontTx/>
              <a:buNone/>
            </a:pPr>
            <a:endParaRPr lang="fa-IR" sz="2800" b="1" dirty="0" smtClean="0">
              <a:cs typeface="B Mitra" pitchFamily="2" charset="-78"/>
            </a:endParaRPr>
          </a:p>
          <a:p>
            <a:pPr algn="r" rtl="1">
              <a:buFontTx/>
              <a:buNone/>
            </a:pPr>
            <a:r>
              <a:rPr lang="fa-IR" altLang="ja-JP" sz="2800" b="1" dirty="0" smtClean="0">
                <a:cs typeface="B Mitra" pitchFamily="2" charset="-78"/>
              </a:rPr>
              <a:t>راههای تولید و خلق دانش جدید :</a:t>
            </a:r>
            <a:endParaRPr lang="en-GB" altLang="ja-JP" sz="2800" b="1" dirty="0" smtClean="0">
              <a:ea typeface="MS PGothic" pitchFamily="34" charset="-128"/>
              <a:cs typeface="B Mitra" pitchFamily="2" charset="-78"/>
            </a:endParaRPr>
          </a:p>
          <a:p>
            <a:pPr lvl="1" algn="r" rtl="1">
              <a:spcBef>
                <a:spcPct val="0"/>
              </a:spcBef>
              <a:spcAft>
                <a:spcPct val="50000"/>
              </a:spcAft>
              <a:buSzPct val="75000"/>
              <a:buFontTx/>
              <a:buChar char="•"/>
            </a:pPr>
            <a:endParaRPr lang="fa-IR" altLang="ja-JP" b="1" dirty="0" smtClean="0">
              <a:cs typeface="B Mitra" pitchFamily="2" charset="-78"/>
            </a:endParaRPr>
          </a:p>
          <a:p>
            <a:pPr lvl="1" algn="r" rtl="1">
              <a:spcBef>
                <a:spcPct val="0"/>
              </a:spcBef>
              <a:spcAft>
                <a:spcPct val="50000"/>
              </a:spcAft>
              <a:buSzPct val="75000"/>
              <a:buFontTx/>
              <a:buChar char="•"/>
            </a:pPr>
            <a:r>
              <a:rPr lang="fa-IR" altLang="ja-JP" b="1" dirty="0" smtClean="0">
                <a:cs typeface="B Mitra" pitchFamily="2" charset="-78"/>
              </a:rPr>
              <a:t>سطح فردی</a:t>
            </a:r>
          </a:p>
          <a:p>
            <a:pPr lvl="1" algn="r" rtl="1">
              <a:spcBef>
                <a:spcPct val="0"/>
              </a:spcBef>
              <a:spcAft>
                <a:spcPct val="50000"/>
              </a:spcAft>
              <a:buSzPct val="75000"/>
              <a:buFontTx/>
              <a:buChar char="•"/>
            </a:pPr>
            <a:r>
              <a:rPr lang="fa-IR" altLang="ja-JP" b="1" dirty="0" smtClean="0">
                <a:cs typeface="B Mitra" pitchFamily="2" charset="-78"/>
              </a:rPr>
              <a:t>سطح گروهی</a:t>
            </a:r>
            <a:endParaRPr lang="fa-IR" b="1" dirty="0" smtClean="0">
              <a:cs typeface="B Mitra" pitchFamily="2" charset="-78"/>
            </a:endParaRPr>
          </a:p>
          <a:p>
            <a:pPr lvl="1" algn="r" rtl="1">
              <a:spcBef>
                <a:spcPct val="0"/>
              </a:spcBef>
              <a:spcAft>
                <a:spcPct val="50000"/>
              </a:spcAft>
              <a:buSzPct val="75000"/>
              <a:buFontTx/>
              <a:buChar char="•"/>
            </a:pPr>
            <a:r>
              <a:rPr lang="fa-IR" b="1" dirty="0" smtClean="0">
                <a:cs typeface="B Mitra" pitchFamily="2" charset="-78"/>
              </a:rPr>
              <a:t>سطح سازمانی</a:t>
            </a:r>
            <a:endParaRPr lang="en-GB" altLang="ja-JP" b="1" dirty="0" smtClean="0">
              <a:ea typeface="MS PGothic" pitchFamily="34" charset="-128"/>
              <a:cs typeface="B Mitra" pitchFamily="2" charset="-78"/>
            </a:endParaRPr>
          </a:p>
          <a:p>
            <a:pPr algn="r" rtl="1"/>
            <a:endParaRPr lang="en-US" dirty="0" smtClean="0"/>
          </a:p>
        </p:txBody>
      </p:sp>
    </p:spTree>
  </p:cSld>
  <p:clrMapOvr>
    <a:masterClrMapping/>
  </p:clrMapOvr>
  <p:transition>
    <p:wheel spokes="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04800" y="2057400"/>
            <a:ext cx="8686800" cy="4525963"/>
          </a:xfrm>
          <a:prstGeom prst="rect">
            <a:avLst/>
          </a:prstGeom>
        </p:spPr>
        <p:txBody>
          <a:bodyPr/>
          <a:lstStyle/>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fa-IR" sz="3200" b="1" i="0" u="none" strike="noStrike" kern="0" cap="none" spc="0" normalizeH="0" baseline="0" noProof="0" dirty="0" smtClean="0">
                <a:ln>
                  <a:noFill/>
                </a:ln>
                <a:solidFill>
                  <a:schemeClr val="tx1"/>
                </a:solidFill>
                <a:effectLst/>
                <a:uLnTx/>
                <a:uFillTx/>
                <a:latin typeface="+mn-lt"/>
                <a:ea typeface="+mn-ea"/>
                <a:cs typeface="B Mitra" pitchFamily="2" charset="-78"/>
              </a:rPr>
              <a:t>دانش انسانی :</a:t>
            </a:r>
            <a:r>
              <a:rPr kumimoji="0" lang="fa-IR" sz="3200" b="0" i="0" u="none" strike="noStrike" kern="0" cap="none" spc="0" normalizeH="0" baseline="0" noProof="0" dirty="0" smtClean="0">
                <a:ln>
                  <a:noFill/>
                </a:ln>
                <a:solidFill>
                  <a:schemeClr val="tx1"/>
                </a:solidFill>
                <a:effectLst/>
                <a:uLnTx/>
                <a:uFillTx/>
                <a:latin typeface="+mn-lt"/>
                <a:ea typeface="+mn-ea"/>
                <a:cs typeface="B Mitra" pitchFamily="2" charset="-78"/>
              </a:rPr>
              <a:t> دانش نهفته در یک فرد (مهارت مذاکره )</a:t>
            </a:r>
          </a:p>
          <a:p>
            <a:pPr marL="342900" marR="0" lvl="0" indent="-342900" algn="r" defTabSz="914400" rtl="1" eaLnBrk="0" fontAlgn="base" latinLnBrk="0" hangingPunct="0">
              <a:lnSpc>
                <a:spcPct val="100000"/>
              </a:lnSpc>
              <a:spcBef>
                <a:spcPct val="20000"/>
              </a:spcBef>
              <a:spcAft>
                <a:spcPct val="0"/>
              </a:spcAft>
              <a:buClrTx/>
              <a:buSzTx/>
              <a:buFontTx/>
              <a:buChar char="•"/>
              <a:tabLst/>
              <a:defRPr/>
            </a:pPr>
            <a:endParaRPr kumimoji="0" lang="fa-IR" sz="3200" b="0" i="0" u="none" strike="noStrike" kern="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fa-IR" sz="3200" b="1" i="0" u="none" strike="noStrike" kern="0" cap="none" spc="0" normalizeH="0" baseline="0" noProof="0" dirty="0" smtClean="0">
                <a:ln>
                  <a:noFill/>
                </a:ln>
                <a:solidFill>
                  <a:schemeClr val="tx1"/>
                </a:solidFill>
                <a:effectLst/>
                <a:uLnTx/>
                <a:uFillTx/>
                <a:latin typeface="+mn-lt"/>
                <a:ea typeface="+mn-ea"/>
                <a:cs typeface="B Mitra" pitchFamily="2" charset="-78"/>
              </a:rPr>
              <a:t>دانش اجتماعی یا گروهی :</a:t>
            </a:r>
            <a:r>
              <a:rPr kumimoji="0" lang="fa-IR" sz="3200" b="0" i="0" u="none" strike="noStrike" kern="0" cap="none" spc="0" normalizeH="0" baseline="0" noProof="0" dirty="0" smtClean="0">
                <a:ln>
                  <a:noFill/>
                </a:ln>
                <a:solidFill>
                  <a:schemeClr val="tx1"/>
                </a:solidFill>
                <a:effectLst/>
                <a:uLnTx/>
                <a:uFillTx/>
                <a:latin typeface="+mn-lt"/>
                <a:ea typeface="+mn-ea"/>
                <a:cs typeface="B Mitra" pitchFamily="2" charset="-78"/>
              </a:rPr>
              <a:t> دانش نهفته  یک تیم کاری (دانش یک تیم جراحی )</a:t>
            </a:r>
          </a:p>
          <a:p>
            <a:pPr marL="342900" marR="0" lvl="0" indent="-342900" algn="r" defTabSz="914400" rtl="1" eaLnBrk="0" fontAlgn="base" latinLnBrk="0" hangingPunct="0">
              <a:lnSpc>
                <a:spcPct val="100000"/>
              </a:lnSpc>
              <a:spcBef>
                <a:spcPct val="20000"/>
              </a:spcBef>
              <a:spcAft>
                <a:spcPct val="0"/>
              </a:spcAft>
              <a:buClrTx/>
              <a:buSzTx/>
              <a:buFontTx/>
              <a:buNone/>
              <a:tabLst/>
              <a:defRPr/>
            </a:pPr>
            <a:endParaRPr kumimoji="0" lang="fa-IR" sz="3200" b="0" i="0" u="none" strike="noStrike" kern="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fa-IR" sz="3200" b="1" i="0" u="none" strike="noStrike" kern="0" cap="none" spc="0" normalizeH="0" baseline="0" noProof="0" dirty="0" smtClean="0">
                <a:ln>
                  <a:noFill/>
                </a:ln>
                <a:solidFill>
                  <a:schemeClr val="tx1"/>
                </a:solidFill>
                <a:effectLst/>
                <a:uLnTx/>
                <a:uFillTx/>
                <a:latin typeface="+mn-lt"/>
                <a:ea typeface="+mn-ea"/>
                <a:cs typeface="B Mitra" pitchFamily="2" charset="-78"/>
              </a:rPr>
              <a:t>دانش سازمان یافته :</a:t>
            </a:r>
            <a:r>
              <a:rPr kumimoji="0" lang="fa-IR" sz="3200" b="0" i="0" u="none" strike="noStrike" kern="0" cap="none" spc="0" normalizeH="0" baseline="0" noProof="0" dirty="0" smtClean="0">
                <a:ln>
                  <a:noFill/>
                </a:ln>
                <a:solidFill>
                  <a:schemeClr val="tx1"/>
                </a:solidFill>
                <a:effectLst/>
                <a:uLnTx/>
                <a:uFillTx/>
                <a:latin typeface="+mn-lt"/>
                <a:ea typeface="+mn-ea"/>
                <a:cs typeface="B Mitra" pitchFamily="2" charset="-78"/>
              </a:rPr>
              <a:t> دانش آشکار یک سازمان (شامل سیستم ها ،رونده ،نظام نامه ها و ابزار ها ) </a:t>
            </a:r>
            <a:endParaRPr kumimoji="0" lang="en-US" sz="3200" b="0" i="0" u="none" strike="noStrike" kern="0" cap="none" spc="0" normalizeH="0" baseline="0" noProof="0" dirty="0" smtClean="0">
              <a:ln>
                <a:noFill/>
              </a:ln>
              <a:solidFill>
                <a:schemeClr val="tx1"/>
              </a:solidFill>
              <a:effectLst/>
              <a:uLnTx/>
              <a:uFillTx/>
              <a:latin typeface="+mn-lt"/>
              <a:ea typeface="+mn-ea"/>
              <a:cs typeface="B Mitra" pitchFamily="2" charset="-78"/>
            </a:endParaRPr>
          </a:p>
        </p:txBody>
      </p:sp>
      <p:sp>
        <p:nvSpPr>
          <p:cNvPr id="4" name="Title 1"/>
          <p:cNvSpPr txBox="1">
            <a:spLocks/>
          </p:cNvSpPr>
          <p:nvPr/>
        </p:nvSpPr>
        <p:spPr>
          <a:xfrm>
            <a:off x="304800" y="457200"/>
            <a:ext cx="8686800" cy="838200"/>
          </a:xfrm>
          <a:prstGeom prst="rect">
            <a:avLst/>
          </a:prstGeom>
        </p:spPr>
        <p:txBody>
          <a:bodyPr/>
          <a:lstStyle/>
          <a:p>
            <a:pPr marL="0" marR="0" lvl="0" indent="0" algn="ctr" defTabSz="914400" rtl="1" eaLnBrk="0" fontAlgn="auto" latinLnBrk="0" hangingPunct="0">
              <a:lnSpc>
                <a:spcPct val="100000"/>
              </a:lnSpc>
              <a:spcBef>
                <a:spcPct val="0"/>
              </a:spcBef>
              <a:spcAft>
                <a:spcPts val="0"/>
              </a:spcAft>
              <a:buClrTx/>
              <a:buSzTx/>
              <a:buFontTx/>
              <a:buNone/>
              <a:tabLst/>
              <a:defRPr/>
            </a:pPr>
            <a:r>
              <a:rPr kumimoji="0" lang="fa-IR" sz="4800" b="1" i="0" u="none" strike="noStrike" kern="0" cap="none" spc="0" normalizeH="0" baseline="0" noProof="0" smtClean="0">
                <a:ln>
                  <a:noFill/>
                </a:ln>
                <a:solidFill>
                  <a:schemeClr val="tx1"/>
                </a:solidFill>
                <a:effectLst/>
                <a:uLnTx/>
                <a:uFillTx/>
                <a:latin typeface="+mj-lt"/>
                <a:ea typeface="+mj-ea"/>
                <a:cs typeface="B Mitra" pitchFamily="2" charset="-78"/>
              </a:rPr>
              <a:t>2- خلق دانش</a:t>
            </a:r>
            <a:endParaRPr kumimoji="0" lang="en-US" sz="4800" b="0" i="0" u="none" strike="noStrike" kern="0" cap="none" spc="0" normalizeH="0" baseline="0" noProof="0" dirty="0">
              <a:ln>
                <a:noFill/>
              </a:ln>
              <a:solidFill>
                <a:schemeClr val="tx1"/>
              </a:solidFill>
              <a:effectLst/>
              <a:uLnTx/>
              <a:uFillTx/>
              <a:latin typeface="+mj-lt"/>
              <a:ea typeface="+mj-ea"/>
              <a:cs typeface="B Mitra" pitchFamily="2" charset="-78"/>
            </a:endParaRPr>
          </a:p>
        </p:txBody>
      </p:sp>
    </p:spTree>
  </p:cSld>
  <p:clrMapOvr>
    <a:masterClrMapping/>
  </p:clrMapOvr>
  <p:transition>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descr="Recycled paper"/>
          <p:cNvSpPr>
            <a:spLocks noGrp="1" noChangeArrowheads="1"/>
          </p:cNvSpPr>
          <p:nvPr>
            <p:ph type="title"/>
          </p:nvPr>
        </p:nvSpPr>
        <p:spPr>
          <a:xfrm>
            <a:off x="1000100" y="214290"/>
            <a:ext cx="7772400" cy="1080120"/>
          </a:xfrm>
          <a:blipFill dpi="0" rotWithShape="0">
            <a:blip r:embed="rId2"/>
            <a:srcRect/>
            <a:tile tx="0" ty="0" sx="100000" sy="100000" flip="none" algn="tl"/>
          </a:blipFill>
          <a:extLst/>
        </p:spPr>
        <p:txBody>
          <a:bodyPr/>
          <a:lstStyle/>
          <a:p>
            <a:pPr algn="r">
              <a:defRPr/>
            </a:pPr>
            <a:r>
              <a:rPr lang="fa-IR" b="1" kern="10" dirty="0" smtClean="0">
                <a:ln w="9525">
                  <a:solidFill>
                    <a:srgbClr val="000000"/>
                  </a:solidFill>
                  <a:round/>
                  <a:headEnd/>
                  <a:tailEnd/>
                </a:ln>
                <a:blipFill dpi="0" rotWithShape="0">
                  <a:blip r:embed="rId3"/>
                  <a:srcRect/>
                  <a:tile tx="0" ty="0" sx="100000" sy="100000" flip="none" algn="tl"/>
                </a:blipFill>
                <a:cs typeface="B Mitra"/>
              </a:rPr>
              <a:t> </a:t>
            </a:r>
            <a:br>
              <a:rPr lang="fa-IR" b="1" kern="10" dirty="0" smtClean="0">
                <a:ln w="9525">
                  <a:solidFill>
                    <a:srgbClr val="000000"/>
                  </a:solidFill>
                  <a:round/>
                  <a:headEnd/>
                  <a:tailEnd/>
                </a:ln>
                <a:blipFill dpi="0" rotWithShape="0">
                  <a:blip r:embed="rId3"/>
                  <a:srcRect/>
                  <a:tile tx="0" ty="0" sx="100000" sy="100000" flip="none" algn="tl"/>
                </a:blipFill>
                <a:cs typeface="B Mitra"/>
              </a:rPr>
            </a:br>
            <a:r>
              <a:rPr lang="fa-IR" b="1" dirty="0" smtClean="0">
                <a:cs typeface="B Mitra" pitchFamily="2" charset="-78"/>
              </a:rPr>
              <a:t>مقدمه</a:t>
            </a:r>
            <a:r>
              <a:rPr lang="en-US" b="1" kern="10" dirty="0" smtClean="0">
                <a:ln w="9525">
                  <a:solidFill>
                    <a:srgbClr val="000000"/>
                  </a:solidFill>
                  <a:round/>
                  <a:headEnd/>
                  <a:tailEnd/>
                </a:ln>
                <a:blipFill dpi="0" rotWithShape="0">
                  <a:blip r:embed="rId3"/>
                  <a:srcRect/>
                  <a:tile tx="0" ty="0" sx="100000" sy="100000" flip="none" algn="tl"/>
                </a:blipFill>
                <a:cs typeface="B Mitra"/>
              </a:rPr>
              <a:t/>
            </a:r>
            <a:br>
              <a:rPr lang="en-US" b="1" kern="10" dirty="0" smtClean="0">
                <a:ln w="9525">
                  <a:solidFill>
                    <a:srgbClr val="000000"/>
                  </a:solidFill>
                  <a:round/>
                  <a:headEnd/>
                  <a:tailEnd/>
                </a:ln>
                <a:blipFill dpi="0" rotWithShape="0">
                  <a:blip r:embed="rId3"/>
                  <a:srcRect/>
                  <a:tile tx="0" ty="0" sx="100000" sy="100000" flip="none" algn="tl"/>
                </a:blipFill>
                <a:cs typeface="B Mitra"/>
              </a:rPr>
            </a:br>
            <a:endParaRPr lang="en-US" dirty="0" smtClean="0"/>
          </a:p>
        </p:txBody>
      </p:sp>
      <p:sp>
        <p:nvSpPr>
          <p:cNvPr id="4" name="Subtitle 2"/>
          <p:cNvSpPr txBox="1">
            <a:spLocks/>
          </p:cNvSpPr>
          <p:nvPr/>
        </p:nvSpPr>
        <p:spPr bwMode="auto">
          <a:xfrm>
            <a:off x="214282" y="1500174"/>
            <a:ext cx="8715375" cy="4429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3" marR="0" lvl="0" indent="-342900" algn="r" defTabSz="914400" rtl="1" eaLnBrk="1" fontAlgn="base" latinLnBrk="0" hangingPunct="1">
              <a:lnSpc>
                <a:spcPct val="100000"/>
              </a:lnSpc>
              <a:spcBef>
                <a:spcPct val="0"/>
              </a:spcBef>
              <a:spcAft>
                <a:spcPct val="0"/>
              </a:spcAft>
              <a:buClrTx/>
              <a:buSzTx/>
              <a:tabLst/>
              <a:defRPr/>
            </a:pPr>
            <a:r>
              <a:rPr kumimoji="0" lang="fa-IR" sz="2400" b="0" i="0" u="none" strike="noStrike" kern="0" cap="none" spc="0" normalizeH="0" baseline="0" noProof="0" dirty="0" smtClean="0">
                <a:ln>
                  <a:noFill/>
                </a:ln>
                <a:solidFill>
                  <a:schemeClr val="tx1"/>
                </a:solidFill>
                <a:effectLst/>
                <a:uLnTx/>
                <a:uFillTx/>
                <a:latin typeface="+mj-lt"/>
                <a:ea typeface="+mn-ea"/>
                <a:cs typeface="B Mitra" pitchFamily="2" charset="-78"/>
              </a:rPr>
              <a:t>سازمانها داراي منابع مختلفي هستند كه گروهي از اين منابع غيرقابل توليد و منحصر به فرد و با ارزش هستند يكي از اين منابع دانش است.</a:t>
            </a:r>
          </a:p>
          <a:p>
            <a:pPr marL="36513" marR="0" lvl="0" indent="-342900" algn="r" defTabSz="914400" rtl="1" eaLnBrk="1" fontAlgn="base" latinLnBrk="0" hangingPunct="1">
              <a:lnSpc>
                <a:spcPct val="100000"/>
              </a:lnSpc>
              <a:spcBef>
                <a:spcPct val="0"/>
              </a:spcBef>
              <a:spcAft>
                <a:spcPct val="0"/>
              </a:spcAft>
              <a:buClrTx/>
              <a:buSzTx/>
              <a:tabLst/>
              <a:defRPr/>
            </a:pPr>
            <a:r>
              <a:rPr kumimoji="0" lang="fa-IR" sz="2400" b="0" i="0" u="none" strike="noStrike" kern="0" cap="none" spc="0" normalizeH="0" baseline="0" noProof="0" dirty="0" smtClean="0">
                <a:ln>
                  <a:noFill/>
                </a:ln>
                <a:solidFill>
                  <a:schemeClr val="tx1"/>
                </a:solidFill>
                <a:effectLst/>
                <a:uLnTx/>
                <a:uFillTx/>
                <a:latin typeface="+mj-lt"/>
                <a:ea typeface="+mn-ea"/>
                <a:cs typeface="B Mitra" pitchFamily="2" charset="-78"/>
              </a:rPr>
              <a:t>تغييرسريع تقاضاها و تقليد رقبا باعث نياز به ايجاد و مديريت دانش گرديده است.</a:t>
            </a:r>
          </a:p>
          <a:p>
            <a:pPr marL="36513" marR="0" lvl="0" indent="-342900" algn="r" defTabSz="914400" rtl="1" eaLnBrk="1" fontAlgn="base" latinLnBrk="0" hangingPunct="1">
              <a:lnSpc>
                <a:spcPct val="100000"/>
              </a:lnSpc>
              <a:spcBef>
                <a:spcPct val="0"/>
              </a:spcBef>
              <a:spcAft>
                <a:spcPct val="0"/>
              </a:spcAft>
              <a:buClrTx/>
              <a:buSzTx/>
              <a:buFontTx/>
              <a:buChar char="•"/>
              <a:tabLst/>
              <a:defRPr/>
            </a:pPr>
            <a:endParaRPr kumimoji="0" lang="fa-IR" sz="1800" b="0" i="0" u="none" strike="noStrike" kern="0" cap="none" spc="0" normalizeH="0" baseline="0" noProof="0" dirty="0" smtClean="0">
              <a:ln>
                <a:noFill/>
              </a:ln>
              <a:solidFill>
                <a:schemeClr val="tx1"/>
              </a:solidFill>
              <a:effectLst/>
              <a:uLnTx/>
              <a:uFillTx/>
              <a:latin typeface="+mj-lt"/>
              <a:ea typeface="+mn-ea"/>
              <a:cs typeface="B Mitra" pitchFamily="2" charset="-78"/>
            </a:endParaRPr>
          </a:p>
          <a:p>
            <a:pPr marL="36513" marR="0" lvl="0" indent="-342900" algn="r" defTabSz="914400" rtl="1" eaLnBrk="1" fontAlgn="base" latinLnBrk="0" hangingPunct="1">
              <a:lnSpc>
                <a:spcPct val="100000"/>
              </a:lnSpc>
              <a:spcBef>
                <a:spcPct val="0"/>
              </a:spcBef>
              <a:spcAft>
                <a:spcPct val="0"/>
              </a:spcAft>
              <a:buClrTx/>
              <a:buSzTx/>
              <a:tabLst/>
              <a:defRPr/>
            </a:pPr>
            <a:r>
              <a:rPr kumimoji="0" lang="fa-IR" sz="3200" b="0" i="0" u="none" strike="noStrike" kern="0" cap="none" spc="0" normalizeH="0" baseline="0" noProof="0" dirty="0" smtClean="0">
                <a:ln>
                  <a:noFill/>
                </a:ln>
                <a:solidFill>
                  <a:srgbClr val="0070C0"/>
                </a:solidFill>
                <a:effectLst/>
                <a:uLnTx/>
                <a:uFillTx/>
                <a:latin typeface="+mj-lt"/>
                <a:ea typeface="+mn-ea"/>
                <a:cs typeface="B Mitra" pitchFamily="2" charset="-78"/>
              </a:rPr>
              <a:t>رشد مديريت دانش از 2 تغيير اساسي نشات مي گيرد:</a:t>
            </a:r>
          </a:p>
          <a:p>
            <a:pPr marL="36513" marR="0" lvl="0" indent="-342900" algn="r" defTabSz="914400" rtl="1" eaLnBrk="1" fontAlgn="base" latinLnBrk="0" hangingPunct="1">
              <a:lnSpc>
                <a:spcPct val="100000"/>
              </a:lnSpc>
              <a:spcBef>
                <a:spcPct val="0"/>
              </a:spcBef>
              <a:spcAft>
                <a:spcPct val="0"/>
              </a:spcAft>
              <a:buClrTx/>
              <a:buSzTx/>
              <a:tabLst/>
              <a:defRPr/>
            </a:pPr>
            <a:r>
              <a:rPr kumimoji="0" lang="fa-IR" sz="2400" b="0" i="0" u="none" strike="noStrike" kern="0" cap="none" spc="0" normalizeH="0" baseline="0" noProof="0" dirty="0" smtClean="0">
                <a:ln>
                  <a:noFill/>
                </a:ln>
                <a:solidFill>
                  <a:schemeClr val="tx1"/>
                </a:solidFill>
                <a:effectLst/>
                <a:uLnTx/>
                <a:uFillTx/>
                <a:latin typeface="+mj-lt"/>
                <a:ea typeface="+mn-ea"/>
                <a:cs typeface="B Mitra" pitchFamily="2" charset="-78"/>
              </a:rPr>
              <a:t>1 - كوچك سازي     2- توسعه تكنولوژي</a:t>
            </a:r>
          </a:p>
          <a:p>
            <a:pPr marL="36513" marR="0" lvl="0" indent="-342900" algn="r" defTabSz="914400" rtl="1" eaLnBrk="1" fontAlgn="base" latinLnBrk="0" hangingPunct="1">
              <a:lnSpc>
                <a:spcPct val="100000"/>
              </a:lnSpc>
              <a:spcBef>
                <a:spcPct val="0"/>
              </a:spcBef>
              <a:spcAft>
                <a:spcPct val="0"/>
              </a:spcAft>
              <a:buClrTx/>
              <a:buSzTx/>
              <a:buFontTx/>
              <a:buChar char="•"/>
              <a:tabLst/>
              <a:defRPr/>
            </a:pPr>
            <a:endParaRPr kumimoji="0" lang="en-US" sz="1200" b="0" i="0" u="none" strike="noStrike" kern="0" cap="none" spc="0" normalizeH="0" baseline="0" noProof="0" dirty="0" smtClean="0">
              <a:ln>
                <a:noFill/>
              </a:ln>
              <a:solidFill>
                <a:srgbClr val="0070C0"/>
              </a:solidFill>
              <a:effectLst/>
              <a:uLnTx/>
              <a:uFillTx/>
              <a:latin typeface="+mj-lt"/>
              <a:ea typeface="+mn-ea"/>
              <a:cs typeface="B Mitra" pitchFamily="2" charset="-78"/>
            </a:endParaRPr>
          </a:p>
          <a:p>
            <a:pPr marL="36513" marR="0" lvl="0" indent="-342900" algn="r" defTabSz="914400" rtl="1" eaLnBrk="1" fontAlgn="base" latinLnBrk="0" hangingPunct="1">
              <a:lnSpc>
                <a:spcPct val="100000"/>
              </a:lnSpc>
              <a:spcBef>
                <a:spcPct val="0"/>
              </a:spcBef>
              <a:spcAft>
                <a:spcPct val="0"/>
              </a:spcAft>
              <a:buClrTx/>
              <a:buSzTx/>
              <a:tabLst/>
              <a:defRPr/>
            </a:pPr>
            <a:r>
              <a:rPr kumimoji="0" lang="fa-IR" sz="3200" b="0" i="0" u="none" strike="noStrike" kern="0" cap="none" spc="0" normalizeH="0" baseline="0" noProof="0" dirty="0" smtClean="0">
                <a:ln>
                  <a:noFill/>
                </a:ln>
                <a:solidFill>
                  <a:srgbClr val="0070C0"/>
                </a:solidFill>
                <a:effectLst/>
                <a:uLnTx/>
                <a:uFillTx/>
                <a:latin typeface="+mj-lt"/>
                <a:ea typeface="+mn-ea"/>
                <a:cs typeface="B Mitra" pitchFamily="2" charset="-78"/>
              </a:rPr>
              <a:t>توسعه تكنولوژي از طريق 2 منبع مهم گرايش به مديريت دانش را افزايش داد:</a:t>
            </a:r>
          </a:p>
          <a:p>
            <a:pPr marL="36513" marR="0" lvl="0" indent="-342900" algn="r" defTabSz="914400" rtl="1" eaLnBrk="1" fontAlgn="base" latinLnBrk="0" hangingPunct="1">
              <a:lnSpc>
                <a:spcPct val="100000"/>
              </a:lnSpc>
              <a:spcBef>
                <a:spcPct val="0"/>
              </a:spcBef>
              <a:spcAft>
                <a:spcPct val="0"/>
              </a:spcAft>
              <a:buClrTx/>
              <a:buSzTx/>
              <a:tabLst/>
              <a:defRPr/>
            </a:pPr>
            <a:r>
              <a:rPr kumimoji="0" lang="fa-IR" sz="2400" b="0" i="0" u="none" strike="noStrike" kern="0" cap="none" spc="0" normalizeH="0" baseline="0" noProof="0" dirty="0" smtClean="0">
                <a:ln>
                  <a:noFill/>
                </a:ln>
                <a:solidFill>
                  <a:schemeClr val="tx1"/>
                </a:solidFill>
                <a:effectLst/>
                <a:uLnTx/>
                <a:uFillTx/>
                <a:latin typeface="+mj-lt"/>
                <a:ea typeface="+mn-ea"/>
                <a:cs typeface="B Mitra" pitchFamily="2" charset="-78"/>
              </a:rPr>
              <a:t> 1- رشد منابع اطلاعاتي مانند اينترنت                  </a:t>
            </a:r>
          </a:p>
          <a:p>
            <a:pPr marL="36513" marR="0" lvl="0" indent="-342900" algn="r" defTabSz="914400" rtl="1" eaLnBrk="1" fontAlgn="base" latinLnBrk="0" hangingPunct="1">
              <a:lnSpc>
                <a:spcPct val="100000"/>
              </a:lnSpc>
              <a:spcBef>
                <a:spcPct val="0"/>
              </a:spcBef>
              <a:spcAft>
                <a:spcPct val="0"/>
              </a:spcAft>
              <a:buClrTx/>
              <a:buSzTx/>
              <a:tabLst/>
              <a:defRPr/>
            </a:pPr>
            <a:r>
              <a:rPr kumimoji="0" lang="fa-IR" sz="2400" b="0" i="0" u="none" strike="noStrike" kern="0" cap="none" spc="0" normalizeH="0" baseline="0" noProof="0" dirty="0" smtClean="0">
                <a:ln>
                  <a:noFill/>
                </a:ln>
                <a:solidFill>
                  <a:schemeClr val="tx1"/>
                </a:solidFill>
                <a:effectLst/>
                <a:uLnTx/>
                <a:uFillTx/>
                <a:latin typeface="+mj-lt"/>
                <a:ea typeface="+mn-ea"/>
                <a:cs typeface="B Mitra" pitchFamily="2" charset="-78"/>
              </a:rPr>
              <a:t>2-توسعه تكنولوژي كه موجب گرديد تهيه و توزيع اطلاعات به راحتي صورت گيرد.</a:t>
            </a:r>
          </a:p>
          <a:p>
            <a:pPr marL="36513" marR="0" lvl="0" indent="-342900" algn="r" defTabSz="914400" rtl="1" eaLnBrk="1" fontAlgn="base" latinLnBrk="0" hangingPunct="1">
              <a:lnSpc>
                <a:spcPct val="100000"/>
              </a:lnSpc>
              <a:spcBef>
                <a:spcPct val="0"/>
              </a:spcBef>
              <a:spcAft>
                <a:spcPct val="0"/>
              </a:spcAft>
              <a:buClrTx/>
              <a:buSzTx/>
              <a:buFontTx/>
              <a:buChar char="•"/>
              <a:tabLst/>
              <a:defRPr/>
            </a:pPr>
            <a:endParaRPr kumimoji="0" lang="fa-IR" sz="2400" b="0" i="0" u="none" strike="noStrike" kern="0" cap="none" spc="0" normalizeH="0" baseline="0" noProof="0" dirty="0" smtClean="0">
              <a:ln>
                <a:noFill/>
              </a:ln>
              <a:solidFill>
                <a:srgbClr val="0D0D0D"/>
              </a:solidFill>
              <a:effectLst/>
              <a:uLnTx/>
              <a:uFillTx/>
              <a:latin typeface="+mn-lt"/>
              <a:ea typeface="+mn-ea"/>
              <a:cs typeface="+mn-cs"/>
            </a:endParaRPr>
          </a:p>
          <a:p>
            <a:pPr marL="36513" marR="0" lvl="0" indent="-342900" algn="r" defTabSz="914400" rtl="1" eaLnBrk="1" fontAlgn="base" latinLnBrk="0" hangingPunct="1">
              <a:lnSpc>
                <a:spcPct val="100000"/>
              </a:lnSpc>
              <a:spcBef>
                <a:spcPct val="0"/>
              </a:spcBef>
              <a:spcAft>
                <a:spcPct val="0"/>
              </a:spcAft>
              <a:buClrTx/>
              <a:buSzTx/>
              <a:tabLst/>
              <a:defRPr/>
            </a:pPr>
            <a:endParaRPr kumimoji="0" lang="fa-IR" sz="2400" b="0" i="0" u="none" strike="noStrike" kern="0" cap="none" spc="0" normalizeH="0" baseline="0" noProof="0" dirty="0" smtClean="0">
              <a:ln>
                <a:noFill/>
              </a:ln>
              <a:solidFill>
                <a:srgbClr val="404040"/>
              </a:solidFill>
              <a:effectLst/>
              <a:uLnTx/>
              <a:uFillTx/>
              <a:latin typeface="+mn-lt"/>
              <a:ea typeface="+mn-ea"/>
              <a:cs typeface="+mn-cs"/>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edge">
                                      <p:cBhvr>
                                        <p:cTn id="7" dur="2000"/>
                                        <p:tgtEl>
                                          <p:spTgt spid="4">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edge">
                                      <p:cBhvr>
                                        <p:cTn id="10" dur="2000"/>
                                        <p:tgtEl>
                                          <p:spTgt spid="4">
                                            <p:txEl>
                                              <p:pRg st="1" end="1"/>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wedge">
                                      <p:cBhvr>
                                        <p:cTn id="13" dur="2000"/>
                                        <p:tgtEl>
                                          <p:spTgt spid="4">
                                            <p:txEl>
                                              <p:pRg st="3" end="3"/>
                                            </p:txEl>
                                          </p:spTgt>
                                        </p:tgtEl>
                                      </p:cBhvr>
                                    </p:animEffect>
                                  </p:childTnLst>
                                </p:cTn>
                              </p:par>
                              <p:par>
                                <p:cTn id="14" presetID="20"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edge">
                                      <p:cBhvr>
                                        <p:cTn id="16" dur="2000"/>
                                        <p:tgtEl>
                                          <p:spTgt spid="4">
                                            <p:txEl>
                                              <p:pRg st="4" end="4"/>
                                            </p:txEl>
                                          </p:spTgt>
                                        </p:tgtEl>
                                      </p:cBhvr>
                                    </p:animEffect>
                                  </p:childTnLst>
                                </p:cTn>
                              </p:par>
                              <p:par>
                                <p:cTn id="17" presetID="20"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wedge">
                                      <p:cBhvr>
                                        <p:cTn id="19" dur="2000"/>
                                        <p:tgtEl>
                                          <p:spTgt spid="4">
                                            <p:txEl>
                                              <p:pRg st="6" end="6"/>
                                            </p:txEl>
                                          </p:spTgt>
                                        </p:tgtEl>
                                      </p:cBhvr>
                                    </p:animEffect>
                                  </p:childTnLst>
                                </p:cTn>
                              </p:par>
                              <p:par>
                                <p:cTn id="20" presetID="20" presetClass="entr" presetSubtype="0" fill="hold" nodeType="with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wedge">
                                      <p:cBhvr>
                                        <p:cTn id="22" dur="2000"/>
                                        <p:tgtEl>
                                          <p:spTgt spid="4">
                                            <p:txEl>
                                              <p:pRg st="7" end="7"/>
                                            </p:txEl>
                                          </p:spTgt>
                                        </p:tgtEl>
                                      </p:cBhvr>
                                    </p:animEffect>
                                  </p:childTnLst>
                                </p:cTn>
                              </p:par>
                              <p:par>
                                <p:cTn id="23" presetID="20"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Effect transition="in" filter="wedge">
                                      <p:cBhvr>
                                        <p:cTn id="25"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457200"/>
            <a:ext cx="8686800" cy="838200"/>
          </a:xfrm>
        </p:spPr>
        <p:txBody>
          <a:bodyPr/>
          <a:lstStyle/>
          <a:p>
            <a:pPr algn="ctr" rtl="1" fontAlgn="auto">
              <a:spcAft>
                <a:spcPts val="0"/>
              </a:spcAft>
              <a:defRPr/>
            </a:pPr>
            <a:r>
              <a:rPr lang="fa-IR" sz="4800" b="1" dirty="0">
                <a:solidFill>
                  <a:schemeClr val="tx1"/>
                </a:solidFill>
                <a:cs typeface="B Mitra" pitchFamily="2" charset="-78"/>
              </a:rPr>
              <a:t>3- ذخیره دانش</a:t>
            </a:r>
            <a:endParaRPr lang="en-US" sz="4800" dirty="0">
              <a:solidFill>
                <a:schemeClr val="tx1"/>
              </a:solidFill>
              <a:cs typeface="B Mitra" pitchFamily="2" charset="-78"/>
            </a:endParaRPr>
          </a:p>
        </p:txBody>
      </p:sp>
      <p:sp>
        <p:nvSpPr>
          <p:cNvPr id="5" name="Content Placeholder 2"/>
          <p:cNvSpPr>
            <a:spLocks noGrp="1"/>
          </p:cNvSpPr>
          <p:nvPr>
            <p:ph idx="1"/>
          </p:nvPr>
        </p:nvSpPr>
        <p:spPr>
          <a:xfrm>
            <a:off x="304800" y="2297113"/>
            <a:ext cx="8686800" cy="4525962"/>
          </a:xfrm>
        </p:spPr>
        <p:txBody>
          <a:bodyPr/>
          <a:lstStyle/>
          <a:p>
            <a:pPr algn="r" rtl="1"/>
            <a:r>
              <a:rPr lang="fa-IR" altLang="ja-JP" dirty="0" smtClean="0">
                <a:solidFill>
                  <a:schemeClr val="tx1"/>
                </a:solidFill>
                <a:cs typeface="B Mitra" pitchFamily="2" charset="-78"/>
              </a:rPr>
              <a:t>جمع آوری و ذخیره دانش سازمان</a:t>
            </a:r>
            <a:endParaRPr lang="en-US" altLang="ja-JP" dirty="0" smtClean="0">
              <a:solidFill>
                <a:schemeClr val="tx1"/>
              </a:solidFill>
              <a:ea typeface="MS PGothic" pitchFamily="34" charset="-128"/>
              <a:cs typeface="B Mitra" pitchFamily="2" charset="-78"/>
            </a:endParaRPr>
          </a:p>
          <a:p>
            <a:pPr algn="r" rtl="1"/>
            <a:endParaRPr lang="fa-IR" altLang="ja-JP" dirty="0" smtClean="0">
              <a:solidFill>
                <a:schemeClr val="tx1"/>
              </a:solidFill>
              <a:cs typeface="B Mitra" pitchFamily="2" charset="-78"/>
            </a:endParaRPr>
          </a:p>
          <a:p>
            <a:pPr algn="r" rtl="1"/>
            <a:r>
              <a:rPr lang="fa-IR" altLang="ja-JP" dirty="0" smtClean="0">
                <a:solidFill>
                  <a:schemeClr val="tx1"/>
                </a:solidFill>
                <a:cs typeface="B Mitra" pitchFamily="2" charset="-78"/>
              </a:rPr>
              <a:t>راههای ذخیره دانش</a:t>
            </a:r>
          </a:p>
          <a:p>
            <a:pPr algn="r" rtl="1"/>
            <a:endParaRPr lang="fa-IR" dirty="0" smtClean="0">
              <a:solidFill>
                <a:schemeClr val="tx1"/>
              </a:solidFill>
              <a:cs typeface="B Mitra" pitchFamily="2" charset="-78"/>
            </a:endParaRPr>
          </a:p>
          <a:p>
            <a:pPr algn="r" rtl="1"/>
            <a:r>
              <a:rPr lang="fa-IR" dirty="0" smtClean="0">
                <a:solidFill>
                  <a:schemeClr val="tx1"/>
                </a:solidFill>
                <a:cs typeface="B Mitra" pitchFamily="2" charset="-78"/>
              </a:rPr>
              <a:t>سازماندهی برای بازیابی</a:t>
            </a:r>
            <a:endParaRPr lang="en-US" dirty="0" smtClean="0">
              <a:solidFill>
                <a:schemeClr val="tx1"/>
              </a:solidFill>
              <a:cs typeface="B Mitra" pitchFamily="2" charset="-78"/>
            </a:endParaRPr>
          </a:p>
          <a:p>
            <a:pPr algn="r" rtl="1"/>
            <a:endParaRPr lang="en-US" dirty="0" smtClean="0"/>
          </a:p>
        </p:txBody>
      </p:sp>
    </p:spTree>
  </p:cSld>
  <p:clrMapOvr>
    <a:masterClrMapping/>
  </p:clrMapOvr>
  <p:transition>
    <p:wheel spokes="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457200"/>
            <a:ext cx="8686800" cy="838200"/>
          </a:xfrm>
          <a:prstGeom prst="rect">
            <a:avLst/>
          </a:prstGeom>
        </p:spPr>
        <p:txBody>
          <a:bodyPr/>
          <a:lstStyle/>
          <a:p>
            <a:pPr marL="0" marR="0" lvl="0" indent="0" algn="ctr" defTabSz="914400" rtl="1" eaLnBrk="0" fontAlgn="auto" latinLnBrk="0" hangingPunct="0">
              <a:lnSpc>
                <a:spcPct val="100000"/>
              </a:lnSpc>
              <a:spcBef>
                <a:spcPct val="0"/>
              </a:spcBef>
              <a:spcAft>
                <a:spcPts val="0"/>
              </a:spcAft>
              <a:buClrTx/>
              <a:buSzTx/>
              <a:buFontTx/>
              <a:buNone/>
              <a:tabLst/>
              <a:defRPr/>
            </a:pPr>
            <a:r>
              <a:rPr kumimoji="0" lang="fa-IR" sz="4800" b="1" i="0" u="none" strike="noStrike" kern="0" cap="none" spc="0" normalizeH="0" baseline="0" noProof="0" dirty="0" smtClean="0">
                <a:ln>
                  <a:noFill/>
                </a:ln>
                <a:solidFill>
                  <a:schemeClr val="tx1"/>
                </a:solidFill>
                <a:effectLst/>
                <a:uLnTx/>
                <a:uFillTx/>
                <a:latin typeface="+mj-lt"/>
                <a:ea typeface="+mj-ea"/>
                <a:cs typeface="B Mitra" pitchFamily="2" charset="-78"/>
              </a:rPr>
              <a:t>4- اشتراک دانش</a:t>
            </a:r>
            <a:endParaRPr kumimoji="0" lang="en-US" sz="4800" b="1" i="0" u="none" strike="noStrike" kern="0" cap="none" spc="0" normalizeH="0" baseline="0" noProof="0" dirty="0">
              <a:ln>
                <a:noFill/>
              </a:ln>
              <a:solidFill>
                <a:schemeClr val="tx1"/>
              </a:solidFill>
              <a:effectLst/>
              <a:uLnTx/>
              <a:uFillTx/>
              <a:latin typeface="+mj-lt"/>
              <a:ea typeface="+mj-ea"/>
              <a:cs typeface="B Mitra" pitchFamily="2" charset="-78"/>
            </a:endParaRPr>
          </a:p>
        </p:txBody>
      </p:sp>
      <p:sp>
        <p:nvSpPr>
          <p:cNvPr id="3" name="Content Placeholder 2"/>
          <p:cNvSpPr txBox="1">
            <a:spLocks/>
          </p:cNvSpPr>
          <p:nvPr/>
        </p:nvSpPr>
        <p:spPr>
          <a:xfrm>
            <a:off x="304800" y="1905000"/>
            <a:ext cx="8686800" cy="4525963"/>
          </a:xfrm>
          <a:prstGeom prst="rect">
            <a:avLst/>
          </a:prstGeom>
        </p:spPr>
        <p:txBody>
          <a:bodyPr/>
          <a:lstStyle/>
          <a:p>
            <a:pPr marL="342900" marR="0" lvl="0" indent="-342900" algn="r" defTabSz="914400" rtl="1" eaLnBrk="0" fontAlgn="base" latinLnBrk="0" hangingPunct="0">
              <a:lnSpc>
                <a:spcPct val="90000"/>
              </a:lnSpc>
              <a:spcBef>
                <a:spcPts val="600"/>
              </a:spcBef>
              <a:spcAft>
                <a:spcPts val="600"/>
              </a:spcAft>
              <a:buClrTx/>
              <a:buSzTx/>
              <a:buFontTx/>
              <a:buChar char="•"/>
              <a:tabLst/>
              <a:defRPr/>
            </a:pPr>
            <a:r>
              <a:rPr kumimoji="0" lang="fa-IR" altLang="ja-JP" sz="3200" b="0" i="0" u="none" strike="noStrike" kern="0" cap="none" spc="0" normalizeH="0" baseline="0" noProof="0" dirty="0" smtClean="0">
                <a:ln>
                  <a:noFill/>
                </a:ln>
                <a:solidFill>
                  <a:schemeClr val="tx1"/>
                </a:solidFill>
                <a:effectLst/>
                <a:uLnTx/>
                <a:uFillTx/>
                <a:latin typeface="+mn-lt"/>
                <a:ea typeface="+mn-ea"/>
                <a:cs typeface="B Mitra" pitchFamily="2" charset="-78"/>
              </a:rPr>
              <a:t>مبادله دانش بطور منظم و پایدار</a:t>
            </a:r>
          </a:p>
          <a:p>
            <a:pPr marL="342900" marR="0" lvl="0" indent="-342900" algn="r" defTabSz="914400" rtl="1" eaLnBrk="0" fontAlgn="base" latinLnBrk="0" hangingPunct="0">
              <a:lnSpc>
                <a:spcPct val="90000"/>
              </a:lnSpc>
              <a:spcBef>
                <a:spcPts val="600"/>
              </a:spcBef>
              <a:spcAft>
                <a:spcPts val="600"/>
              </a:spcAft>
              <a:buClrTx/>
              <a:buSzTx/>
              <a:buFontTx/>
              <a:buChar char="•"/>
              <a:tabLst/>
              <a:defRPr/>
            </a:pPr>
            <a:endParaRPr kumimoji="0" lang="fa-IR" altLang="ja-JP" sz="3200" b="0" i="0" u="none" strike="noStrike" kern="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r" defTabSz="914400" rtl="1" eaLnBrk="0" fontAlgn="base" latinLnBrk="0" hangingPunct="0">
              <a:lnSpc>
                <a:spcPct val="90000"/>
              </a:lnSpc>
              <a:spcBef>
                <a:spcPts val="600"/>
              </a:spcBef>
              <a:spcAft>
                <a:spcPts val="600"/>
              </a:spcAft>
              <a:buClrTx/>
              <a:buSzTx/>
              <a:buFontTx/>
              <a:buChar char="•"/>
              <a:tabLst/>
              <a:defRPr/>
            </a:pPr>
            <a:r>
              <a:rPr kumimoji="0" lang="fa-IR" altLang="ja-JP" sz="3200" b="0" i="0" u="none" strike="noStrike" kern="0" cap="none" spc="0" normalizeH="0" baseline="0" noProof="0" dirty="0" smtClean="0">
                <a:ln>
                  <a:noFill/>
                </a:ln>
                <a:solidFill>
                  <a:schemeClr val="tx1"/>
                </a:solidFill>
                <a:effectLst/>
                <a:uLnTx/>
                <a:uFillTx/>
                <a:latin typeface="+mn-lt"/>
                <a:ea typeface="+mn-ea"/>
                <a:cs typeface="B Mitra" pitchFamily="2" charset="-78"/>
              </a:rPr>
              <a:t>توسعه مستمر آموزش برای رسیدن به اهداف کاری</a:t>
            </a:r>
          </a:p>
          <a:p>
            <a:pPr marL="342900" marR="0" lvl="0" indent="-342900" algn="r" defTabSz="914400" rtl="1" eaLnBrk="0" fontAlgn="base" latinLnBrk="0" hangingPunct="0">
              <a:lnSpc>
                <a:spcPct val="90000"/>
              </a:lnSpc>
              <a:spcBef>
                <a:spcPts val="600"/>
              </a:spcBef>
              <a:spcAft>
                <a:spcPts val="600"/>
              </a:spcAft>
              <a:buClrTx/>
              <a:buSzTx/>
              <a:buFontTx/>
              <a:buChar char="•"/>
              <a:tabLst/>
              <a:defRPr/>
            </a:pPr>
            <a:endParaRPr kumimoji="0" lang="fa-IR" altLang="ja-JP" sz="3200" b="0" i="0" u="none" strike="noStrike" kern="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r" defTabSz="914400" rtl="1" eaLnBrk="0" fontAlgn="base" latinLnBrk="0" hangingPunct="0">
              <a:lnSpc>
                <a:spcPct val="90000"/>
              </a:lnSpc>
              <a:spcBef>
                <a:spcPts val="600"/>
              </a:spcBef>
              <a:spcAft>
                <a:spcPts val="600"/>
              </a:spcAft>
              <a:buClrTx/>
              <a:buSzTx/>
              <a:buFontTx/>
              <a:buChar char="•"/>
              <a:tabLst/>
              <a:defRPr/>
            </a:pPr>
            <a:r>
              <a:rPr kumimoji="0" lang="fa-IR" altLang="ja-JP" sz="3200" b="0" i="0" u="none" strike="noStrike" kern="0" cap="none" spc="0" normalizeH="0" baseline="0" noProof="0" dirty="0" smtClean="0">
                <a:ln>
                  <a:noFill/>
                </a:ln>
                <a:solidFill>
                  <a:schemeClr val="tx1"/>
                </a:solidFill>
                <a:effectLst/>
                <a:uLnTx/>
                <a:uFillTx/>
                <a:latin typeface="+mn-lt"/>
                <a:ea typeface="+mn-ea"/>
                <a:cs typeface="B Mitra" pitchFamily="2" charset="-78"/>
              </a:rPr>
              <a:t>اعتماد و منفعت متقابل برای توسعه فرهنگ اشتراک</a:t>
            </a:r>
          </a:p>
          <a:p>
            <a:pPr marL="342900" marR="0" lvl="0" indent="-342900" algn="r" defTabSz="914400" rtl="1" eaLnBrk="0" fontAlgn="base" latinLnBrk="0" hangingPunct="0">
              <a:lnSpc>
                <a:spcPct val="90000"/>
              </a:lnSpc>
              <a:spcBef>
                <a:spcPts val="600"/>
              </a:spcBef>
              <a:spcAft>
                <a:spcPts val="600"/>
              </a:spcAft>
              <a:buClrTx/>
              <a:buSzTx/>
              <a:buFontTx/>
              <a:buChar char="•"/>
              <a:tabLst/>
              <a:defRPr/>
            </a:pPr>
            <a:endParaRPr kumimoji="0" lang="fa-IR" altLang="ja-JP" sz="3200" b="0" i="0" u="none" strike="noStrike" kern="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r" defTabSz="914400" rtl="1" eaLnBrk="0" fontAlgn="base" latinLnBrk="0" hangingPunct="0">
              <a:lnSpc>
                <a:spcPct val="90000"/>
              </a:lnSpc>
              <a:spcBef>
                <a:spcPts val="600"/>
              </a:spcBef>
              <a:spcAft>
                <a:spcPts val="600"/>
              </a:spcAft>
              <a:buClrTx/>
              <a:buSzTx/>
              <a:buFontTx/>
              <a:buChar char="•"/>
              <a:tabLst/>
              <a:defRPr/>
            </a:pPr>
            <a:r>
              <a:rPr kumimoji="0" lang="fa-IR" altLang="ja-JP" sz="3200" b="0" i="0" u="none" strike="noStrike" kern="0" cap="none" spc="0" normalizeH="0" baseline="0" noProof="0" dirty="0" smtClean="0">
                <a:ln>
                  <a:noFill/>
                </a:ln>
                <a:solidFill>
                  <a:schemeClr val="tx1"/>
                </a:solidFill>
                <a:effectLst/>
                <a:uLnTx/>
                <a:uFillTx/>
                <a:latin typeface="+mn-lt"/>
                <a:ea typeface="+mn-ea"/>
                <a:cs typeface="B Mitra" pitchFamily="2" charset="-78"/>
              </a:rPr>
              <a:t>استفاده از تکنولوژی برای اشتراک دانش بطور فراگیر </a:t>
            </a:r>
            <a:endParaRPr kumimoji="0" lang="en-US" sz="3200" b="0" i="0" u="none" strike="noStrike" kern="0" cap="none" spc="0" normalizeH="0" baseline="0" noProof="0" dirty="0" smtClean="0">
              <a:ln>
                <a:noFill/>
              </a:ln>
              <a:solidFill>
                <a:schemeClr val="tx1"/>
              </a:solidFill>
              <a:effectLst/>
              <a:uLnTx/>
              <a:uFillTx/>
              <a:latin typeface="+mn-lt"/>
              <a:ea typeface="HGｺﾞｼｯｸE"/>
              <a:cs typeface="B Mitra"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tx1"/>
              </a:solidFill>
              <a:effectLst/>
              <a:uLnTx/>
              <a:uFillTx/>
              <a:latin typeface="+mn-lt"/>
              <a:ea typeface="HGｺﾞｼｯｸE"/>
              <a:cs typeface="B Nazanin" pitchFamily="2" charset="-78"/>
            </a:endParaRPr>
          </a:p>
        </p:txBody>
      </p:sp>
    </p:spTree>
  </p:cSld>
  <p:clrMapOvr>
    <a:masterClrMapping/>
  </p:clrMapOvr>
  <p:transition>
    <p:wheel spokes="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457200"/>
            <a:ext cx="8686800" cy="838200"/>
          </a:xfrm>
        </p:spPr>
        <p:txBody>
          <a:bodyPr/>
          <a:lstStyle/>
          <a:p>
            <a:pPr algn="ctr" rtl="1" fontAlgn="auto">
              <a:spcAft>
                <a:spcPts val="0"/>
              </a:spcAft>
              <a:defRPr/>
            </a:pPr>
            <a:r>
              <a:rPr lang="fa-IR" sz="4800" b="1" dirty="0">
                <a:solidFill>
                  <a:schemeClr val="tx1"/>
                </a:solidFill>
                <a:cs typeface="B Mitra" pitchFamily="2" charset="-78"/>
              </a:rPr>
              <a:t>5- کاربرد دانش</a:t>
            </a:r>
            <a:endParaRPr lang="en-US" sz="4800" dirty="0">
              <a:solidFill>
                <a:schemeClr val="tx1"/>
              </a:solidFill>
              <a:cs typeface="B Mitra" pitchFamily="2" charset="-78"/>
            </a:endParaRPr>
          </a:p>
        </p:txBody>
      </p:sp>
      <p:sp>
        <p:nvSpPr>
          <p:cNvPr id="5" name="Content Placeholder 2"/>
          <p:cNvSpPr>
            <a:spLocks noGrp="1"/>
          </p:cNvSpPr>
          <p:nvPr>
            <p:ph idx="1"/>
          </p:nvPr>
        </p:nvSpPr>
        <p:spPr>
          <a:xfrm>
            <a:off x="304800" y="2209800"/>
            <a:ext cx="8686800" cy="4525963"/>
          </a:xfrm>
        </p:spPr>
        <p:txBody>
          <a:bodyPr/>
          <a:lstStyle/>
          <a:p>
            <a:pPr algn="r" rtl="1"/>
            <a:r>
              <a:rPr lang="fa-IR" altLang="ja-JP" dirty="0" smtClean="0">
                <a:latin typeface="+mj-lt"/>
                <a:cs typeface="B Mitra" pitchFamily="2" charset="-78"/>
              </a:rPr>
              <a:t>بهره برداری و استفاده مجدد از دانش در سازمان</a:t>
            </a:r>
          </a:p>
          <a:p>
            <a:pPr algn="r" rtl="1"/>
            <a:endParaRPr lang="fa-IR" altLang="ja-JP" dirty="0" smtClean="0">
              <a:latin typeface="+mj-lt"/>
              <a:cs typeface="B Mitra" pitchFamily="2" charset="-78"/>
            </a:endParaRPr>
          </a:p>
          <a:p>
            <a:pPr algn="r" rtl="1"/>
            <a:r>
              <a:rPr lang="fa-IR" altLang="ja-JP" dirty="0" smtClean="0">
                <a:latin typeface="+mj-lt"/>
                <a:cs typeface="B Mitra" pitchFamily="2" charset="-78"/>
              </a:rPr>
              <a:t>تبدیل دانش به عمل</a:t>
            </a:r>
          </a:p>
          <a:p>
            <a:pPr algn="r" rtl="1"/>
            <a:endParaRPr lang="fa-IR" altLang="ja-JP" dirty="0" smtClean="0">
              <a:latin typeface="+mj-lt"/>
              <a:cs typeface="B Mitra" pitchFamily="2" charset="-78"/>
            </a:endParaRPr>
          </a:p>
          <a:p>
            <a:pPr algn="r" rtl="1"/>
            <a:r>
              <a:rPr lang="fa-IR" altLang="ja-JP" dirty="0" smtClean="0">
                <a:latin typeface="+mj-lt"/>
                <a:cs typeface="B Mitra" pitchFamily="2" charset="-78"/>
              </a:rPr>
              <a:t>هنگامیکه دانش در بهبود محصولات و خدمات بکار میرود تنها ارزش</a:t>
            </a:r>
            <a:endParaRPr lang="en-GB" altLang="ja-JP" dirty="0" smtClean="0">
              <a:latin typeface="+mj-lt"/>
              <a:cs typeface="B Mitra" pitchFamily="2" charset="-78"/>
            </a:endParaRPr>
          </a:p>
          <a:p>
            <a:pPr algn="r" rtl="1">
              <a:buNone/>
            </a:pPr>
            <a:r>
              <a:rPr lang="fa-IR" altLang="ja-JP" dirty="0" smtClean="0">
                <a:latin typeface="+mj-lt"/>
                <a:cs typeface="B Mitra" pitchFamily="2" charset="-78"/>
              </a:rPr>
              <a:t> می افزاید</a:t>
            </a:r>
            <a:endParaRPr lang="en-US" dirty="0" smtClean="0">
              <a:latin typeface="+mj-lt"/>
              <a:cs typeface="B Mitra" pitchFamily="2" charset="-78"/>
            </a:endParaRPr>
          </a:p>
        </p:txBody>
      </p:sp>
    </p:spTree>
  </p:cSld>
  <p:clrMapOvr>
    <a:masterClrMapping/>
  </p:clrMapOvr>
  <p:transition>
    <p:wheel spokes="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285728"/>
            <a:ext cx="7772400" cy="1143000"/>
          </a:xfrm>
        </p:spPr>
        <p:txBody>
          <a:bodyPr/>
          <a:lstStyle/>
          <a:p>
            <a:r>
              <a:rPr lang="fa-IR" b="1" dirty="0" smtClean="0"/>
              <a:t>الگوی فرآيند مديريت دانش  </a:t>
            </a:r>
            <a:r>
              <a:rPr lang="en-US" b="1" dirty="0" smtClean="0"/>
              <a:t/>
            </a:r>
            <a:br>
              <a:rPr lang="en-US" b="1" dirty="0" smtClean="0"/>
            </a:br>
            <a:endParaRPr lang="en-US" dirty="0"/>
          </a:p>
        </p:txBody>
      </p:sp>
      <p:sp>
        <p:nvSpPr>
          <p:cNvPr id="3" name="Content Placeholder 2"/>
          <p:cNvSpPr>
            <a:spLocks noGrp="1"/>
          </p:cNvSpPr>
          <p:nvPr>
            <p:ph idx="1"/>
          </p:nvPr>
        </p:nvSpPr>
        <p:spPr/>
        <p:txBody>
          <a:bodyPr/>
          <a:lstStyle/>
          <a:p>
            <a:r>
              <a:rPr lang="fa-IR" sz="2200" dirty="0" smtClean="0"/>
              <a:t>الگوي بوکويتز و ويليامز فرآيندهاي مديريت دانش را به دو بخش استراتژيکی و تاکتيکی تقسيم بندی مي‌کند. بخش تاکتيکی</a:t>
            </a:r>
            <a:r>
              <a:rPr lang="en-GB" sz="2200" dirty="0" smtClean="0"/>
              <a:t> </a:t>
            </a:r>
            <a:r>
              <a:rPr lang="fa-IR" sz="2200" dirty="0" smtClean="0"/>
              <a:t>شامل فرآيند به دست آوردن دانش مورد نياز برای فعاليت‌ها، به کارگیری دانش در ايجاد ارزش، يادگيری، مبادله و تسهيم دانش موجود بين افراد است. فرآيند استراتژيک، به دست آوردن ارزش از فرآيند تاکتيکی در جايی است که استراتژی سازمان با اهداف سازماني مورد استفاده قرار گيرد.</a:t>
            </a:r>
          </a:p>
          <a:p>
            <a:endParaRPr lang="fa-IR" sz="2200" dirty="0" smtClean="0"/>
          </a:p>
          <a:p>
            <a:r>
              <a:rPr lang="fa-IR" sz="2200" dirty="0" smtClean="0"/>
              <a:t> عواملی که می‌توانند به آن فرآيندها کمک کنند (يا مانع آن شوند)، تحت عنوان توانمند سازها (محرکها) شناخته می‌شوند. اين توانمندسازها عبارتند از: استراتژی و رهبری،فرهنگ، اندازه گيری(معيار) و فناوری. در جريان تحقيق از اين الگو به عنوان الگوی اصلی معرف فرآيندهای مديريت دانش استفاده شده است</a:t>
            </a:r>
            <a:endParaRPr lang="en-US" sz="2200" dirty="0" smtClean="0"/>
          </a:p>
        </p:txBody>
      </p:sp>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85786" y="285728"/>
            <a:ext cx="7772400" cy="1143000"/>
          </a:xfrm>
          <a:prstGeom prst="rect">
            <a:avLst/>
          </a:prstGeom>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fa-IR" sz="4400" b="1" i="0" u="none" strike="noStrike" kern="0" cap="none" spc="0" normalizeH="0" baseline="0" noProof="0" dirty="0" smtClean="0">
                <a:ln>
                  <a:noFill/>
                </a:ln>
                <a:solidFill>
                  <a:schemeClr val="tx2"/>
                </a:solidFill>
                <a:effectLst/>
                <a:uLnTx/>
                <a:uFillTx/>
                <a:latin typeface="+mj-lt"/>
                <a:ea typeface="+mj-ea"/>
                <a:cs typeface="B Nazanin" pitchFamily="2" charset="-78"/>
              </a:rPr>
              <a:t>الگوی فرآيند مديريت دانش  </a:t>
            </a:r>
            <a:r>
              <a:rPr kumimoji="0" lang="en-US" sz="4400" b="1" i="0" u="none" strike="noStrike" kern="0" cap="none" spc="0" normalizeH="0" baseline="0" noProof="0" dirty="0" smtClean="0">
                <a:ln>
                  <a:noFill/>
                </a:ln>
                <a:solidFill>
                  <a:schemeClr val="tx2"/>
                </a:solidFill>
                <a:effectLst/>
                <a:uLnTx/>
                <a:uFillTx/>
                <a:latin typeface="+mj-lt"/>
                <a:ea typeface="+mj-ea"/>
                <a:cs typeface="+mj-cs"/>
              </a:rPr>
              <a:t/>
            </a:r>
            <a:br>
              <a:rPr kumimoji="0" lang="en-US" sz="4400" b="1" i="0" u="none" strike="noStrike" kern="0" cap="none" spc="0" normalizeH="0" baseline="0" noProof="0" dirty="0" smtClean="0">
                <a:ln>
                  <a:noFill/>
                </a:ln>
                <a:solidFill>
                  <a:schemeClr val="tx2"/>
                </a:solidFill>
                <a:effectLst/>
                <a:uLnTx/>
                <a:uFillTx/>
                <a:latin typeface="+mj-lt"/>
                <a:ea typeface="+mj-ea"/>
                <a:cs typeface="+mj-cs"/>
              </a:rPr>
            </a:br>
            <a:endParaRPr kumimoji="0" lang="en-US" sz="4400" b="0" i="0" u="none" strike="noStrike" kern="0" cap="none" spc="0" normalizeH="0" baseline="0" noProof="0" dirty="0">
              <a:ln>
                <a:noFill/>
              </a:ln>
              <a:solidFill>
                <a:schemeClr val="tx2"/>
              </a:solidFill>
              <a:effectLst/>
              <a:uLnTx/>
              <a:uFillTx/>
              <a:latin typeface="+mj-lt"/>
              <a:ea typeface="+mj-ea"/>
              <a:cs typeface="+mj-cs"/>
            </a:endParaRPr>
          </a:p>
        </p:txBody>
      </p:sp>
      <p:pic>
        <p:nvPicPr>
          <p:cNvPr id="212996" name="Picture 4" descr="ansary08"/>
          <p:cNvPicPr>
            <a:picLocks noChangeAspect="1" noChangeArrowheads="1"/>
          </p:cNvPicPr>
          <p:nvPr/>
        </p:nvPicPr>
        <p:blipFill>
          <a:blip r:embed="rId2"/>
          <a:srcRect/>
          <a:stretch>
            <a:fillRect/>
          </a:stretch>
        </p:blipFill>
        <p:spPr bwMode="auto">
          <a:xfrm>
            <a:off x="1428728" y="1643050"/>
            <a:ext cx="6357982" cy="4071966"/>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28" y="1571612"/>
            <a:ext cx="7072362" cy="4524315"/>
          </a:xfrm>
          <a:prstGeom prst="rect">
            <a:avLst/>
          </a:prstGeom>
        </p:spPr>
        <p:txBody>
          <a:bodyPr wrap="square">
            <a:spAutoFit/>
          </a:bodyPr>
          <a:lstStyle/>
          <a:p>
            <a:r>
              <a:rPr lang="ar-SA" dirty="0" smtClean="0">
                <a:cs typeface="B Nazanin" pitchFamily="2" charset="-78"/>
              </a:rPr>
              <a:t>لیبوویتز (1999) در جهت پیاده سازی مدیریت دانش، شش عامل کلیدی مطرح می کند. عوامل کلیدی وی عبارتند از:</a:t>
            </a:r>
            <a:br>
              <a:rPr lang="ar-SA" dirty="0" smtClean="0">
                <a:cs typeface="B Nazanin" pitchFamily="2" charset="-78"/>
              </a:rPr>
            </a:br>
            <a:r>
              <a:rPr lang="ar-SA" dirty="0" smtClean="0">
                <a:cs typeface="B Nazanin" pitchFamily="2" charset="-78"/>
              </a:rPr>
              <a:t>-    </a:t>
            </a:r>
            <a:r>
              <a:rPr lang="ar-SA" dirty="0" smtClean="0">
                <a:solidFill>
                  <a:srgbClr val="00B0F0"/>
                </a:solidFill>
                <a:cs typeface="B Nazanin" pitchFamily="2" charset="-78"/>
              </a:rPr>
              <a:t>نیاز به استراتژی مدیریت دانش با حمایت مدیریت ارشد سازمان</a:t>
            </a:r>
            <a:br>
              <a:rPr lang="ar-SA" dirty="0" smtClean="0">
                <a:solidFill>
                  <a:srgbClr val="00B0F0"/>
                </a:solidFill>
                <a:cs typeface="B Nazanin" pitchFamily="2" charset="-78"/>
              </a:rPr>
            </a:br>
            <a:r>
              <a:rPr lang="ar-SA" dirty="0" smtClean="0">
                <a:solidFill>
                  <a:srgbClr val="00B0F0"/>
                </a:solidFill>
                <a:cs typeface="B Nazanin" pitchFamily="2" charset="-78"/>
              </a:rPr>
              <a:t>-    وجود مدیر ارشد دانش (</a:t>
            </a:r>
            <a:r>
              <a:rPr lang="en-US" dirty="0" smtClean="0">
                <a:solidFill>
                  <a:srgbClr val="00B0F0"/>
                </a:solidFill>
                <a:cs typeface="B Nazanin" pitchFamily="2" charset="-78"/>
              </a:rPr>
              <a:t>CKO</a:t>
            </a:r>
            <a:r>
              <a:rPr lang="ar-SA" dirty="0" smtClean="0">
                <a:solidFill>
                  <a:srgbClr val="00B0F0"/>
                </a:solidFill>
                <a:cs typeface="B Nazanin" pitchFamily="2" charset="-78"/>
              </a:rPr>
              <a:t>)</a:t>
            </a:r>
            <a:br>
              <a:rPr lang="ar-SA" dirty="0" smtClean="0">
                <a:solidFill>
                  <a:srgbClr val="00B0F0"/>
                </a:solidFill>
                <a:cs typeface="B Nazanin" pitchFamily="2" charset="-78"/>
              </a:rPr>
            </a:br>
            <a:r>
              <a:rPr lang="ar-SA" dirty="0" smtClean="0">
                <a:solidFill>
                  <a:srgbClr val="00B0F0"/>
                </a:solidFill>
                <a:cs typeface="B Nazanin" pitchFamily="2" charset="-78"/>
              </a:rPr>
              <a:t>-    یک زیرساخت مدیریت دانش</a:t>
            </a:r>
            <a:br>
              <a:rPr lang="ar-SA" dirty="0" smtClean="0">
                <a:solidFill>
                  <a:srgbClr val="00B0F0"/>
                </a:solidFill>
                <a:cs typeface="B Nazanin" pitchFamily="2" charset="-78"/>
              </a:rPr>
            </a:br>
            <a:r>
              <a:rPr lang="ar-SA" dirty="0" smtClean="0">
                <a:solidFill>
                  <a:srgbClr val="00B0F0"/>
                </a:solidFill>
                <a:cs typeface="B Nazanin" pitchFamily="2" charset="-78"/>
              </a:rPr>
              <a:t>-    ابزارها و سیستم های مدیریت دانش</a:t>
            </a:r>
            <a:br>
              <a:rPr lang="ar-SA" dirty="0" smtClean="0">
                <a:solidFill>
                  <a:srgbClr val="00B0F0"/>
                </a:solidFill>
                <a:cs typeface="B Nazanin" pitchFamily="2" charset="-78"/>
              </a:rPr>
            </a:br>
            <a:r>
              <a:rPr lang="ar-SA" dirty="0" smtClean="0">
                <a:solidFill>
                  <a:srgbClr val="00B0F0"/>
                </a:solidFill>
                <a:cs typeface="B Nazanin" pitchFamily="2" charset="-78"/>
              </a:rPr>
              <a:t>-    تشویق تسهیم د انش و فرهنگ حمایتی </a:t>
            </a:r>
            <a:endParaRPr lang="en-GB" dirty="0" smtClean="0">
              <a:solidFill>
                <a:srgbClr val="00B0F0"/>
              </a:solidFill>
              <a:cs typeface="B Nazanin" pitchFamily="2" charset="-78"/>
            </a:endParaRPr>
          </a:p>
          <a:p>
            <a:endParaRPr lang="en-GB" dirty="0" smtClean="0">
              <a:solidFill>
                <a:srgbClr val="00B0F0"/>
              </a:solidFill>
              <a:cs typeface="B Nazanin" pitchFamily="2" charset="-78"/>
            </a:endParaRPr>
          </a:p>
          <a:p>
            <a:r>
              <a:rPr lang="ar-SA" dirty="0" smtClean="0">
                <a:cs typeface="B Nazanin" pitchFamily="2" charset="-78"/>
              </a:rPr>
              <a:t>وی بیان می کند که ایجاد مراکز حرفه ای بای حوزه های دانش به عنوان یک استراتژی مدیریت دانش در سازمان امری مهم است. </a:t>
            </a:r>
            <a:endParaRPr lang="en-GB" dirty="0" smtClean="0">
              <a:cs typeface="B Nazanin" pitchFamily="2" charset="-78"/>
            </a:endParaRPr>
          </a:p>
          <a:p>
            <a:r>
              <a:rPr lang="ar-SA" dirty="0" smtClean="0">
                <a:cs typeface="B Nazanin" pitchFamily="2" charset="-78"/>
              </a:rPr>
              <a:t/>
            </a:r>
            <a:br>
              <a:rPr lang="ar-SA" dirty="0" smtClean="0">
                <a:cs typeface="B Nazanin" pitchFamily="2" charset="-78"/>
              </a:rPr>
            </a:br>
            <a:endParaRPr lang="en-US" dirty="0">
              <a:cs typeface="B Nazanin" pitchFamily="2" charset="-78"/>
            </a:endParaRPr>
          </a:p>
        </p:txBody>
      </p:sp>
      <p:sp>
        <p:nvSpPr>
          <p:cNvPr id="4" name="Rectangle 2" descr="Recycled paper"/>
          <p:cNvSpPr txBox="1">
            <a:spLocks noChangeArrowheads="1"/>
          </p:cNvSpPr>
          <p:nvPr/>
        </p:nvSpPr>
        <p:spPr>
          <a:xfrm>
            <a:off x="0" y="0"/>
            <a:ext cx="9144000" cy="1143000"/>
          </a:xfrm>
          <a:prstGeom prst="rect">
            <a:avLst/>
          </a:prstGeom>
          <a:blipFill dpi="0" rotWithShape="0">
            <a:blip r:embed="rId2"/>
            <a:srcRect/>
            <a:tile tx="0" ty="0" sx="100000" sy="100000" flip="none" algn="tl"/>
          </a:blipFill>
          <a:extLst/>
        </p:spPr>
        <p:txBody>
          <a:bodyPr/>
          <a:lstStyle/>
          <a:p>
            <a:r>
              <a:rPr lang="ar-SA" sz="4400" dirty="0" smtClean="0">
                <a:solidFill>
                  <a:srgbClr val="FFFF00"/>
                </a:solidFill>
              </a:rPr>
              <a:t>عوامل کلیدی جهت پیاده سازی مدیریت دانش</a:t>
            </a:r>
            <a:endParaRPr lang="en-US" sz="4400" dirty="0">
              <a:solidFill>
                <a:srgbClr val="FFFF00"/>
              </a:solidFill>
            </a:endParaRPr>
          </a:p>
        </p:txBody>
      </p:sp>
    </p:spTree>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descr="Recycled paper"/>
          <p:cNvSpPr txBox="1">
            <a:spLocks noChangeArrowheads="1"/>
          </p:cNvSpPr>
          <p:nvPr/>
        </p:nvSpPr>
        <p:spPr>
          <a:xfrm>
            <a:off x="0" y="0"/>
            <a:ext cx="9144000" cy="1143000"/>
          </a:xfrm>
          <a:prstGeom prst="rect">
            <a:avLst/>
          </a:prstGeom>
          <a:blipFill dpi="0" rotWithShape="0">
            <a:blip r:embed="rId2"/>
            <a:srcRect/>
            <a:tile tx="0" ty="0" sx="100000" sy="100000" flip="none" algn="tl"/>
          </a:blipFill>
          <a:extLst/>
        </p:spPr>
        <p:txBody>
          <a:bodyPr/>
          <a:lstStyle/>
          <a:p>
            <a:r>
              <a:rPr lang="ar-SA" sz="4400" dirty="0" smtClean="0">
                <a:solidFill>
                  <a:srgbClr val="FFFF00"/>
                </a:solidFill>
              </a:rPr>
              <a:t>عوامل کلیدی جهت پیاده سازی مدیریت دانش</a:t>
            </a:r>
            <a:endParaRPr lang="en-US" sz="4400" dirty="0">
              <a:solidFill>
                <a:srgbClr val="FFFF00"/>
              </a:solidFill>
            </a:endParaRPr>
          </a:p>
        </p:txBody>
      </p:sp>
      <p:sp>
        <p:nvSpPr>
          <p:cNvPr id="3" name="Rectangle 2"/>
          <p:cNvSpPr/>
          <p:nvPr/>
        </p:nvSpPr>
        <p:spPr>
          <a:xfrm>
            <a:off x="142844" y="1643050"/>
            <a:ext cx="8643998" cy="3908762"/>
          </a:xfrm>
          <a:prstGeom prst="rect">
            <a:avLst/>
          </a:prstGeom>
        </p:spPr>
        <p:txBody>
          <a:bodyPr wrap="square">
            <a:spAutoFit/>
          </a:bodyPr>
          <a:lstStyle/>
          <a:p>
            <a:r>
              <a:rPr lang="ar-SA" sz="2800" dirty="0" smtClean="0">
                <a:cs typeface="B Nazanin" pitchFamily="2" charset="-78"/>
              </a:rPr>
              <a:t>در تحقیقی که ماتی (2004) در آلمان انجام داده است عوامل کلیدی مدیریت </a:t>
            </a:r>
            <a:endParaRPr lang="en-GB" sz="2800" dirty="0" smtClean="0">
              <a:cs typeface="B Nazanin" pitchFamily="2" charset="-78"/>
            </a:endParaRPr>
          </a:p>
          <a:p>
            <a:r>
              <a:rPr lang="ar-SA" sz="2800" dirty="0" smtClean="0">
                <a:cs typeface="B Nazanin" pitchFamily="2" charset="-78"/>
              </a:rPr>
              <a:t>دانش عبارتند از:</a:t>
            </a:r>
            <a:endParaRPr lang="en-GB" sz="2800" dirty="0" smtClean="0">
              <a:cs typeface="B Nazanin" pitchFamily="2" charset="-78"/>
            </a:endParaRPr>
          </a:p>
          <a:p>
            <a:r>
              <a:rPr lang="ar-SA" dirty="0" smtClean="0">
                <a:cs typeface="B Nazanin" pitchFamily="2" charset="-78"/>
              </a:rPr>
              <a:t/>
            </a:r>
            <a:br>
              <a:rPr lang="ar-SA" dirty="0" smtClean="0">
                <a:cs typeface="B Nazanin" pitchFamily="2" charset="-78"/>
              </a:rPr>
            </a:br>
            <a:r>
              <a:rPr lang="ar-SA" dirty="0" smtClean="0">
                <a:cs typeface="B Nazanin" pitchFamily="2" charset="-78"/>
              </a:rPr>
              <a:t>-   </a:t>
            </a:r>
            <a:r>
              <a:rPr lang="ar-SA" dirty="0" smtClean="0">
                <a:solidFill>
                  <a:srgbClr val="00B0F0"/>
                </a:solidFill>
                <a:cs typeface="B Nazanin" pitchFamily="2" charset="-78"/>
              </a:rPr>
              <a:t> سازمان مبتنی بر دانش</a:t>
            </a:r>
            <a:br>
              <a:rPr lang="ar-SA" dirty="0" smtClean="0">
                <a:solidFill>
                  <a:srgbClr val="00B0F0"/>
                </a:solidFill>
                <a:cs typeface="B Nazanin" pitchFamily="2" charset="-78"/>
              </a:rPr>
            </a:br>
            <a:r>
              <a:rPr lang="ar-SA" dirty="0" smtClean="0">
                <a:solidFill>
                  <a:srgbClr val="00B0F0"/>
                </a:solidFill>
                <a:cs typeface="B Nazanin" pitchFamily="2" charset="-78"/>
              </a:rPr>
              <a:t>-    فرهنگ</a:t>
            </a:r>
            <a:br>
              <a:rPr lang="ar-SA" dirty="0" smtClean="0">
                <a:solidFill>
                  <a:srgbClr val="00B0F0"/>
                </a:solidFill>
                <a:cs typeface="B Nazanin" pitchFamily="2" charset="-78"/>
              </a:rPr>
            </a:br>
            <a:r>
              <a:rPr lang="ar-SA" dirty="0" smtClean="0">
                <a:solidFill>
                  <a:srgbClr val="00B0F0"/>
                </a:solidFill>
                <a:cs typeface="B Nazanin" pitchFamily="2" charset="-78"/>
              </a:rPr>
              <a:t>-    استراتژی</a:t>
            </a:r>
            <a:br>
              <a:rPr lang="ar-SA" dirty="0" smtClean="0">
                <a:solidFill>
                  <a:srgbClr val="00B0F0"/>
                </a:solidFill>
                <a:cs typeface="B Nazanin" pitchFamily="2" charset="-78"/>
              </a:rPr>
            </a:br>
            <a:r>
              <a:rPr lang="ar-SA" dirty="0" smtClean="0">
                <a:solidFill>
                  <a:srgbClr val="00B0F0"/>
                </a:solidFill>
                <a:cs typeface="B Nazanin" pitchFamily="2" charset="-78"/>
              </a:rPr>
              <a:t>-    سیستم ها و زیر ساخت تکنولوژی اطلاعات</a:t>
            </a:r>
            <a:br>
              <a:rPr lang="ar-SA" dirty="0" smtClean="0">
                <a:solidFill>
                  <a:srgbClr val="00B0F0"/>
                </a:solidFill>
                <a:cs typeface="B Nazanin" pitchFamily="2" charset="-78"/>
              </a:rPr>
            </a:br>
            <a:r>
              <a:rPr lang="ar-SA" dirty="0" smtClean="0">
                <a:solidFill>
                  <a:srgbClr val="00B0F0"/>
                </a:solidFill>
                <a:cs typeface="B Nazanin" pitchFamily="2" charset="-78"/>
              </a:rPr>
              <a:t>-    فرآیند سیستماتیک و اثربخش</a:t>
            </a:r>
            <a:br>
              <a:rPr lang="ar-SA" dirty="0" smtClean="0">
                <a:solidFill>
                  <a:srgbClr val="00B0F0"/>
                </a:solidFill>
                <a:cs typeface="B Nazanin" pitchFamily="2" charset="-78"/>
              </a:rPr>
            </a:br>
            <a:r>
              <a:rPr lang="ar-SA" dirty="0" smtClean="0">
                <a:solidFill>
                  <a:srgbClr val="00B0F0"/>
                </a:solidFill>
                <a:cs typeface="B Nazanin" pitchFamily="2" charset="-78"/>
              </a:rPr>
              <a:t>-    سنجه ها.</a:t>
            </a:r>
            <a:r>
              <a:rPr lang="ar-SA" dirty="0" smtClean="0"/>
              <a:t/>
            </a:r>
            <a:br>
              <a:rPr lang="ar-SA" dirty="0" smtClean="0"/>
            </a:br>
            <a:endParaRPr lang="en-US" dirty="0"/>
          </a:p>
        </p:txBody>
      </p:sp>
    </p:spTree>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457200"/>
            <a:ext cx="8686800" cy="838200"/>
          </a:xfrm>
          <a:prstGeom prst="rect">
            <a:avLst/>
          </a:prstGeom>
        </p:spPr>
        <p:txBody>
          <a:bodyPr/>
          <a:lstStyle/>
          <a:p>
            <a:pPr marL="0" marR="0" lvl="0" indent="0" algn="ctr" defTabSz="914400" rtl="1" eaLnBrk="0" fontAlgn="auto" latinLnBrk="0" hangingPunct="0">
              <a:lnSpc>
                <a:spcPct val="100000"/>
              </a:lnSpc>
              <a:spcBef>
                <a:spcPct val="0"/>
              </a:spcBef>
              <a:spcAft>
                <a:spcPts val="0"/>
              </a:spcAft>
              <a:buClrTx/>
              <a:buSzTx/>
              <a:buFontTx/>
              <a:buNone/>
              <a:tabLst/>
              <a:defRPr/>
            </a:pPr>
            <a:r>
              <a:rPr kumimoji="0" lang="fa-IR" sz="4800" b="1" i="0" u="none" strike="noStrike" kern="0" cap="none" spc="0" normalizeH="0" baseline="0" noProof="0" dirty="0" smtClean="0">
                <a:ln>
                  <a:noFill/>
                </a:ln>
                <a:solidFill>
                  <a:schemeClr val="tx2"/>
                </a:solidFill>
                <a:effectLst/>
                <a:uLnTx/>
                <a:uFillTx/>
                <a:latin typeface="+mj-lt"/>
                <a:ea typeface="+mj-ea"/>
                <a:cs typeface="B Mitra" pitchFamily="2" charset="-78"/>
              </a:rPr>
              <a:t>هدف کلیدی مدیریت دانش </a:t>
            </a:r>
            <a:endParaRPr kumimoji="0" lang="en-US" sz="4800" b="1" i="0" u="none" strike="noStrike" kern="0" cap="none" spc="0" normalizeH="0" baseline="0" noProof="0" dirty="0">
              <a:ln>
                <a:noFill/>
              </a:ln>
              <a:solidFill>
                <a:schemeClr val="tx2"/>
              </a:solidFill>
              <a:effectLst/>
              <a:uLnTx/>
              <a:uFillTx/>
              <a:latin typeface="+mj-lt"/>
              <a:ea typeface="+mj-ea"/>
              <a:cs typeface="B Mitra" pitchFamily="2" charset="-78"/>
            </a:endParaRPr>
          </a:p>
        </p:txBody>
      </p:sp>
      <p:sp>
        <p:nvSpPr>
          <p:cNvPr id="3" name="Content Placeholder 2"/>
          <p:cNvSpPr txBox="1">
            <a:spLocks/>
          </p:cNvSpPr>
          <p:nvPr/>
        </p:nvSpPr>
        <p:spPr>
          <a:xfrm>
            <a:off x="304800" y="1981200"/>
            <a:ext cx="8686800" cy="4525963"/>
          </a:xfrm>
          <a:prstGeom prst="rect">
            <a:avLst/>
          </a:prstGeom>
        </p:spPr>
        <p:txBody>
          <a:bodyPr/>
          <a:lstStyle/>
          <a:p>
            <a:pPr marL="342900" marR="0" lvl="0" indent="-342900" algn="just" defTabSz="914400" rtl="1" eaLnBrk="0" fontAlgn="base" latinLnBrk="0" hangingPunct="0">
              <a:lnSpc>
                <a:spcPct val="150000"/>
              </a:lnSpc>
              <a:spcBef>
                <a:spcPct val="20000"/>
              </a:spcBef>
              <a:spcAft>
                <a:spcPct val="0"/>
              </a:spcAft>
              <a:buClrTx/>
              <a:buSzTx/>
              <a:buFontTx/>
              <a:buChar char="•"/>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Mitra" pitchFamily="2" charset="-78"/>
              </a:rPr>
              <a:t>تبدیل دانش غیررسمی، ذهنی و شخصی (ضمنی) به دانش ثبت شده رسمی (صریح)، یکی از اهداف کلیدی مدیریت دانش است که باعث کاهش ریسک از دست رفتن دانش با ارزش سازمان با ترک همکاری کارکنان و کاهش خطر از دست دادن حافظه شرکت به هنگام تعدیل نیروی انسانی می‌شود.</a:t>
            </a:r>
            <a:endParaRPr kumimoji="0" lang="en-US" sz="3200" b="0" i="0" u="none" strike="noStrike" kern="0" cap="none" spc="0" normalizeH="0" baseline="0" noProof="0" dirty="0" smtClean="0">
              <a:ln>
                <a:noFill/>
              </a:ln>
              <a:solidFill>
                <a:schemeClr val="tx1"/>
              </a:solidFill>
              <a:effectLst/>
              <a:uLnTx/>
              <a:uFillTx/>
              <a:latin typeface="+mn-lt"/>
              <a:ea typeface="+mn-ea"/>
              <a:cs typeface="B Mitra" pitchFamily="2" charset="-78"/>
            </a:endParaRPr>
          </a:p>
        </p:txBody>
      </p:sp>
    </p:spTree>
  </p:cSld>
  <p:clrMapOvr>
    <a:masterClrMapping/>
  </p:clrMapOvr>
  <p:transition>
    <p:wipe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457200"/>
            <a:ext cx="8686800" cy="838200"/>
          </a:xfrm>
          <a:prstGeom prst="rect">
            <a:avLst/>
          </a:prstGeom>
        </p:spPr>
        <p:txBody>
          <a:bodyPr/>
          <a:lstStyle/>
          <a:p>
            <a:pPr lvl="0" fontAlgn="auto">
              <a:spcAft>
                <a:spcPts val="0"/>
              </a:spcAft>
              <a:defRPr/>
            </a:pPr>
            <a:r>
              <a:rPr lang="ar-SA" sz="3200" dirty="0" smtClean="0"/>
              <a:t>ماسن و پائولين (</a:t>
            </a:r>
            <a:r>
              <a:rPr lang="ar-SA" sz="3200" dirty="0" smtClean="0">
                <a:cs typeface="B Mitra" pitchFamily="2" charset="-78"/>
              </a:rPr>
              <a:t>2003</a:t>
            </a:r>
            <a:r>
              <a:rPr lang="ar-SA" sz="3200" dirty="0" smtClean="0"/>
              <a:t>) مطالعه‌ا</a:t>
            </a:r>
            <a:r>
              <a:rPr lang="fa-IR" sz="3200" dirty="0" smtClean="0"/>
              <a:t>ی</a:t>
            </a:r>
            <a:r>
              <a:rPr lang="ar-SA" sz="3200" dirty="0" smtClean="0"/>
              <a:t> در مورد درك استنباط مديران شركت‌ها</a:t>
            </a:r>
            <a:r>
              <a:rPr lang="fa-IR" sz="3200" dirty="0" smtClean="0"/>
              <a:t>ی</a:t>
            </a:r>
            <a:r>
              <a:rPr lang="ar-SA" sz="3200" dirty="0" smtClean="0"/>
              <a:t> نيوزيلند</a:t>
            </a:r>
            <a:r>
              <a:rPr lang="fa-IR" sz="3200" dirty="0" smtClean="0"/>
              <a:t>ی</a:t>
            </a:r>
            <a:r>
              <a:rPr lang="ar-SA" sz="3200" dirty="0" smtClean="0"/>
              <a:t> از مديريت دانش انجام داده‌اند. مديران مورد تحقيق بايد به سؤالات زير پاسخ م</a:t>
            </a:r>
            <a:r>
              <a:rPr lang="fa-IR" sz="3200" dirty="0" smtClean="0"/>
              <a:t>ی</a:t>
            </a:r>
            <a:r>
              <a:rPr lang="ar-SA" sz="3200" dirty="0" smtClean="0"/>
              <a:t>‌دادند</a:t>
            </a:r>
            <a:r>
              <a:rPr lang="en-US" sz="3200" dirty="0" smtClean="0"/>
              <a:t>:</a:t>
            </a:r>
            <a:endParaRPr kumimoji="0" lang="en-US" sz="3200" b="1" i="0" u="none" strike="noStrike" kern="0" cap="none" spc="0" normalizeH="0" baseline="0" noProof="0" dirty="0">
              <a:ln>
                <a:noFill/>
              </a:ln>
              <a:solidFill>
                <a:schemeClr val="tx2"/>
              </a:solidFill>
              <a:effectLst/>
              <a:uLnTx/>
              <a:uFillTx/>
              <a:latin typeface="+mj-lt"/>
              <a:ea typeface="+mj-ea"/>
              <a:cs typeface="B Nazanin" pitchFamily="2" charset="-78"/>
            </a:endParaRPr>
          </a:p>
        </p:txBody>
      </p:sp>
      <p:sp>
        <p:nvSpPr>
          <p:cNvPr id="3" name="Title 1"/>
          <p:cNvSpPr txBox="1">
            <a:spLocks/>
          </p:cNvSpPr>
          <p:nvPr/>
        </p:nvSpPr>
        <p:spPr>
          <a:xfrm>
            <a:off x="457200" y="2500306"/>
            <a:ext cx="8686800" cy="838200"/>
          </a:xfrm>
          <a:prstGeom prst="rect">
            <a:avLst/>
          </a:prstGeom>
        </p:spPr>
        <p:txBody>
          <a:bodyPr>
            <a:noAutofit/>
          </a:bodyPr>
          <a:lstStyle/>
          <a:p>
            <a:pPr marL="0" marR="0" lvl="0" indent="0" algn="ctr" defTabSz="914400" rtl="1" eaLnBrk="0" fontAlgn="auto" latinLnBrk="0" hangingPunct="0">
              <a:lnSpc>
                <a:spcPct val="100000"/>
              </a:lnSpc>
              <a:spcBef>
                <a:spcPct val="0"/>
              </a:spcBef>
              <a:spcAft>
                <a:spcPts val="0"/>
              </a:spcAft>
              <a:buClrTx/>
              <a:buSzTx/>
              <a:buFontTx/>
              <a:buNone/>
              <a:tabLst/>
              <a:defRPr/>
            </a:pPr>
            <a:r>
              <a:rPr kumimoji="0" lang="fa-IR" sz="4800" b="1" i="0" u="none" strike="noStrike" kern="0" cap="none" spc="0" normalizeH="0" baseline="0" noProof="0" dirty="0" smtClean="0">
                <a:ln>
                  <a:noFill/>
                </a:ln>
                <a:solidFill>
                  <a:srgbClr val="FF0000"/>
                </a:solidFill>
                <a:effectLst/>
                <a:uLnTx/>
                <a:uFillTx/>
                <a:latin typeface="+mj-lt"/>
                <a:ea typeface="+mj-ea"/>
                <a:cs typeface="B Nazanin" pitchFamily="2" charset="-78"/>
              </a:rPr>
              <a:t>اصلي‌ترين هدف به‌كارگيري مديريت دانش چيست؟</a:t>
            </a:r>
            <a:endParaRPr kumimoji="0" lang="en-US" sz="4800" b="1" i="0" u="none" strike="noStrike" kern="0" cap="none" spc="0" normalizeH="0" baseline="0" noProof="0" dirty="0">
              <a:ln>
                <a:noFill/>
              </a:ln>
              <a:solidFill>
                <a:srgbClr val="FF0000"/>
              </a:solidFill>
              <a:effectLst/>
              <a:uLnTx/>
              <a:uFillTx/>
              <a:latin typeface="+mj-lt"/>
              <a:ea typeface="+mj-ea"/>
              <a:cs typeface="B Nazanin" pitchFamily="2" charset="-78"/>
            </a:endParaRPr>
          </a:p>
        </p:txBody>
      </p:sp>
      <p:sp>
        <p:nvSpPr>
          <p:cNvPr id="4" name="Content Placeholder 2"/>
          <p:cNvSpPr txBox="1">
            <a:spLocks/>
          </p:cNvSpPr>
          <p:nvPr/>
        </p:nvSpPr>
        <p:spPr>
          <a:xfrm>
            <a:off x="1214414" y="4286256"/>
            <a:ext cx="7215238" cy="2143140"/>
          </a:xfrm>
          <a:prstGeom prst="rect">
            <a:avLst/>
          </a:prstGeom>
        </p:spPr>
        <p:txBody>
          <a:bodyPr/>
          <a:lstStyle/>
          <a:p>
            <a:pPr marL="342900" marR="0" lvl="0" indent="-342900" algn="r" defTabSz="914400" rtl="1" eaLnBrk="0" fontAlgn="base" latinLnBrk="0" hangingPunct="0">
              <a:lnSpc>
                <a:spcPct val="150000"/>
              </a:lnSpc>
              <a:spcBef>
                <a:spcPct val="20000"/>
              </a:spcBef>
              <a:spcAft>
                <a:spcPct val="0"/>
              </a:spcAft>
              <a:buClrTx/>
              <a:buSzTx/>
              <a:buFontTx/>
              <a:buChar char="•"/>
              <a:tabLst/>
              <a:defRPr/>
            </a:pPr>
            <a:r>
              <a:rPr kumimoji="0" lang="fa-IR" sz="3200" b="1" i="0" u="none" strike="noStrike" kern="0" cap="none" spc="0" normalizeH="0" baseline="0" noProof="0" dirty="0" smtClean="0">
                <a:ln>
                  <a:noFill/>
                </a:ln>
                <a:solidFill>
                  <a:schemeClr val="tx1"/>
                </a:solidFill>
                <a:effectLst/>
                <a:uLnTx/>
                <a:uFillTx/>
                <a:latin typeface="+mn-lt"/>
                <a:ea typeface="+mn-ea"/>
                <a:cs typeface="B Nazanin" pitchFamily="2" charset="-78"/>
              </a:rPr>
              <a:t>آگاهي يافتن از </a:t>
            </a:r>
            <a:r>
              <a:rPr kumimoji="0" lang="fa-IR" sz="3200" b="1" i="0" u="none" strike="noStrike" kern="0" cap="none" spc="0" normalizeH="0" baseline="0" noProof="0" dirty="0" smtClean="0">
                <a:ln>
                  <a:noFill/>
                </a:ln>
                <a:solidFill>
                  <a:schemeClr val="tx1"/>
                </a:solidFill>
                <a:effectLst/>
                <a:uLnTx/>
                <a:uFillTx/>
                <a:latin typeface="+mn-lt"/>
                <a:ea typeface="+mn-ea"/>
                <a:cs typeface="B Mitra" pitchFamily="2" charset="-78"/>
              </a:rPr>
              <a:t>اهميت</a:t>
            </a:r>
            <a:r>
              <a:rPr kumimoji="0" lang="fa-IR" sz="3200" b="1" i="0" u="none" strike="noStrike" kern="0" cap="none" spc="0" normalizeH="0" baseline="0" noProof="0" dirty="0" smtClean="0">
                <a:ln>
                  <a:noFill/>
                </a:ln>
                <a:solidFill>
                  <a:schemeClr val="tx1"/>
                </a:solidFill>
                <a:effectLst/>
                <a:uLnTx/>
                <a:uFillTx/>
                <a:latin typeface="+mn-lt"/>
                <a:ea typeface="+mn-ea"/>
                <a:cs typeface="B Nazanin" pitchFamily="2" charset="-78"/>
              </a:rPr>
              <a:t> دانش</a:t>
            </a:r>
          </a:p>
          <a:p>
            <a:pPr marL="342900" marR="0" lvl="0" indent="-342900" algn="r" defTabSz="914400" rtl="1" eaLnBrk="0" fontAlgn="base" latinLnBrk="0" hangingPunct="0">
              <a:lnSpc>
                <a:spcPct val="150000"/>
              </a:lnSpc>
              <a:spcBef>
                <a:spcPct val="20000"/>
              </a:spcBef>
              <a:spcAft>
                <a:spcPct val="0"/>
              </a:spcAft>
              <a:buClrTx/>
              <a:buSzTx/>
              <a:buFontTx/>
              <a:buChar char="•"/>
              <a:tabLst/>
              <a:defRPr/>
            </a:pPr>
            <a:r>
              <a:rPr kumimoji="0" lang="fa-IR" sz="3200" b="1" i="0" u="none" strike="noStrike" kern="0" cap="none" spc="0" normalizeH="0" baseline="0" noProof="0" dirty="0" smtClean="0">
                <a:ln>
                  <a:noFill/>
                </a:ln>
                <a:solidFill>
                  <a:schemeClr val="tx1"/>
                </a:solidFill>
                <a:effectLst/>
                <a:uLnTx/>
                <a:uFillTx/>
                <a:latin typeface="+mn-lt"/>
                <a:ea typeface="+mn-ea"/>
                <a:cs typeface="B Nazanin" pitchFamily="2" charset="-78"/>
              </a:rPr>
              <a:t>كارآمدي تكنولوژي مديريت دانش</a:t>
            </a:r>
          </a:p>
          <a:p>
            <a:pPr marL="342900" marR="0" lvl="0" indent="-342900" algn="r" defTabSz="914400" rtl="1" eaLnBrk="0" fontAlgn="base" latinLnBrk="0" hangingPunct="0">
              <a:lnSpc>
                <a:spcPct val="150000"/>
              </a:lnSpc>
              <a:spcBef>
                <a:spcPct val="20000"/>
              </a:spcBef>
              <a:spcAft>
                <a:spcPct val="0"/>
              </a:spcAft>
              <a:buClrTx/>
              <a:buSzTx/>
              <a:buFontTx/>
              <a:buChar char="•"/>
              <a:tabLst/>
              <a:defRPr/>
            </a:pPr>
            <a:r>
              <a:rPr kumimoji="0" lang="fa-IR" sz="3200" b="1" i="0" u="none" strike="noStrike" kern="0" cap="none" spc="0" normalizeH="0" baseline="0" noProof="0" dirty="0" smtClean="0">
                <a:ln>
                  <a:noFill/>
                </a:ln>
                <a:solidFill>
                  <a:schemeClr val="tx1"/>
                </a:solidFill>
                <a:effectLst/>
                <a:uLnTx/>
                <a:uFillTx/>
                <a:latin typeface="+mn-lt"/>
                <a:ea typeface="+mn-ea"/>
                <a:cs typeface="B Nazanin" pitchFamily="2" charset="-78"/>
              </a:rPr>
              <a:t>تهديد رقبا</a:t>
            </a:r>
          </a:p>
          <a:p>
            <a:pPr marL="342900" marR="0" lvl="0" indent="-342900" algn="r" defTabSz="914400" rtl="1" eaLnBrk="0" fontAlgn="base" latinLnBrk="0" hangingPunct="0">
              <a:lnSpc>
                <a:spcPct val="150000"/>
              </a:lnSpc>
              <a:spcBef>
                <a:spcPct val="20000"/>
              </a:spcBef>
              <a:spcAft>
                <a:spcPct val="0"/>
              </a:spcAft>
              <a:buClrTx/>
              <a:buSzTx/>
              <a:buFontTx/>
              <a:buChar char="•"/>
              <a:tabLst/>
              <a:defRPr/>
            </a:pPr>
            <a:endParaRPr kumimoji="0" lang="en-US" sz="3200" b="1" i="0" u="none" strike="noStrike" kern="0" cap="none" spc="0" normalizeH="0" baseline="0" noProof="0" dirty="0" smtClean="0">
              <a:ln>
                <a:noFill/>
              </a:ln>
              <a:solidFill>
                <a:schemeClr val="tx1"/>
              </a:solidFill>
              <a:effectLst/>
              <a:uLnTx/>
              <a:uFillTx/>
              <a:latin typeface="+mn-lt"/>
              <a:ea typeface="+mn-ea"/>
              <a:cs typeface="B Nazanin" pitchFamily="2" charset="-78"/>
            </a:endParaRPr>
          </a:p>
        </p:txBody>
      </p:sp>
    </p:spTree>
  </p:cSld>
  <p:clrMapOvr>
    <a:masterClrMapping/>
  </p:clrMapOvr>
  <p:transition>
    <p:wipe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428604"/>
            <a:ext cx="8982108" cy="838200"/>
          </a:xfrm>
          <a:prstGeom prst="rect">
            <a:avLst/>
          </a:prstGeom>
        </p:spPr>
        <p:txBody>
          <a:bodyPr/>
          <a:lstStyle/>
          <a:p>
            <a:pPr marL="0" marR="0" lvl="0" indent="0" algn="ctr" defTabSz="914400" rtl="1" eaLnBrk="0" fontAlgn="auto" latinLnBrk="0" hangingPunct="0">
              <a:lnSpc>
                <a:spcPct val="100000"/>
              </a:lnSpc>
              <a:spcBef>
                <a:spcPct val="0"/>
              </a:spcBef>
              <a:spcAft>
                <a:spcPts val="0"/>
              </a:spcAft>
              <a:buClrTx/>
              <a:buSzTx/>
              <a:buFontTx/>
              <a:buNone/>
              <a:tabLst/>
              <a:defRPr/>
            </a:pPr>
            <a:r>
              <a:rPr kumimoji="0" lang="fa-IR" sz="3200" b="1" i="0" u="none" strike="noStrike" kern="0" cap="none" spc="0" normalizeH="0" baseline="0" noProof="0" dirty="0" smtClean="0">
                <a:ln>
                  <a:noFill/>
                </a:ln>
                <a:solidFill>
                  <a:srgbClr val="FF0000"/>
                </a:solidFill>
                <a:effectLst/>
                <a:uLnTx/>
                <a:uFillTx/>
                <a:latin typeface="+mj-lt"/>
                <a:ea typeface="+mj-ea"/>
                <a:cs typeface="B Mitra" pitchFamily="2" charset="-78"/>
              </a:rPr>
              <a:t>بزرگترين موانع به‌كارگيري موفقيت‌آميز مديريت دانش چيست؟</a:t>
            </a:r>
            <a:endParaRPr kumimoji="0" lang="en-US" sz="3200" b="1" i="0" u="none" strike="noStrike" kern="0" cap="none" spc="0" normalizeH="0" baseline="0" noProof="0" dirty="0">
              <a:ln>
                <a:noFill/>
              </a:ln>
              <a:solidFill>
                <a:srgbClr val="FF0000"/>
              </a:solidFill>
              <a:effectLst/>
              <a:uLnTx/>
              <a:uFillTx/>
              <a:latin typeface="+mj-lt"/>
              <a:ea typeface="+mj-ea"/>
              <a:cs typeface="B Mitra" pitchFamily="2" charset="-78"/>
            </a:endParaRPr>
          </a:p>
        </p:txBody>
      </p:sp>
      <p:sp>
        <p:nvSpPr>
          <p:cNvPr id="3" name="Content Placeholder 2"/>
          <p:cNvSpPr txBox="1">
            <a:spLocks/>
          </p:cNvSpPr>
          <p:nvPr/>
        </p:nvSpPr>
        <p:spPr>
          <a:xfrm>
            <a:off x="228600" y="1905000"/>
            <a:ext cx="8686800" cy="4525963"/>
          </a:xfrm>
          <a:prstGeom prst="rect">
            <a:avLst/>
          </a:prstGeom>
        </p:spPr>
        <p:txBody>
          <a:bodyPr/>
          <a:lstStyle/>
          <a:p>
            <a:pPr marL="0" marR="0" lvl="0" indent="0" algn="just" defTabSz="914400" rtl="1" eaLnBrk="0" fontAlgn="base" latinLnBrk="0" hangingPunct="0">
              <a:lnSpc>
                <a:spcPct val="300000"/>
              </a:lnSpc>
              <a:spcBef>
                <a:spcPct val="20000"/>
              </a:spcBef>
              <a:spcAft>
                <a:spcPct val="0"/>
              </a:spcAft>
              <a:buClrTx/>
              <a:buSzTx/>
              <a:buFontTx/>
              <a:buChar char="•"/>
              <a:tabLst/>
              <a:defRPr/>
            </a:pPr>
            <a:r>
              <a:rPr kumimoji="0" lang="fa-IR" sz="3200" b="1" i="0" u="none" strike="noStrike" kern="0" cap="none" spc="0" normalizeH="0" baseline="0" noProof="0" dirty="0" smtClean="0">
                <a:ln>
                  <a:noFill/>
                </a:ln>
                <a:solidFill>
                  <a:schemeClr val="tx1"/>
                </a:solidFill>
                <a:effectLst/>
                <a:uLnTx/>
                <a:uFillTx/>
                <a:latin typeface="+mn-lt"/>
                <a:ea typeface="+mn-ea"/>
                <a:cs typeface="B Mitra" pitchFamily="2" charset="-78"/>
              </a:rPr>
              <a:t>فرهنگ سازماني (فقدان اعتماد، ارتباطات و اشتراك دانش)</a:t>
            </a:r>
          </a:p>
          <a:p>
            <a:pPr marL="0" marR="0" lvl="0" indent="0" algn="just" defTabSz="914400" rtl="1" eaLnBrk="0" fontAlgn="base" latinLnBrk="0" hangingPunct="0">
              <a:lnSpc>
                <a:spcPct val="300000"/>
              </a:lnSpc>
              <a:spcBef>
                <a:spcPct val="0"/>
              </a:spcBef>
              <a:spcAft>
                <a:spcPct val="0"/>
              </a:spcAft>
              <a:buClrTx/>
              <a:buSzTx/>
              <a:buFontTx/>
              <a:buChar char="•"/>
              <a:tabLst/>
              <a:defRPr/>
            </a:pPr>
            <a:r>
              <a:rPr kumimoji="0" lang="fa-IR" sz="3200" b="1" i="0" u="none" strike="noStrike" kern="0" cap="none" spc="0" normalizeH="0" baseline="0" noProof="0" dirty="0" smtClean="0">
                <a:ln>
                  <a:noFill/>
                </a:ln>
                <a:solidFill>
                  <a:schemeClr val="tx1"/>
                </a:solidFill>
                <a:effectLst/>
                <a:uLnTx/>
                <a:uFillTx/>
                <a:latin typeface="+mn-lt"/>
                <a:ea typeface="+mn-ea"/>
                <a:cs typeface="B Mitra" pitchFamily="2" charset="-78"/>
              </a:rPr>
              <a:t>فقدان آگاهي و درك و بصيرت درباره مديريت دانش</a:t>
            </a:r>
            <a:endParaRPr kumimoji="0" lang="en-US" sz="3200" b="1" i="0" u="none" strike="noStrike" kern="0" cap="none" spc="0" normalizeH="0" baseline="0" noProof="0" dirty="0" smtClean="0">
              <a:ln>
                <a:noFill/>
              </a:ln>
              <a:solidFill>
                <a:schemeClr val="tx1"/>
              </a:solidFill>
              <a:effectLst/>
              <a:uLnTx/>
              <a:uFillTx/>
              <a:latin typeface="+mn-lt"/>
              <a:ea typeface="+mn-ea"/>
              <a:cs typeface="B Mitra" pitchFamily="2" charset="-78"/>
            </a:endParaRPr>
          </a:p>
        </p:txBody>
      </p:sp>
    </p:spTree>
  </p:cSld>
  <p:clrMapOvr>
    <a:masterClrMapping/>
  </p:clrMapOvr>
  <p:transition>
    <p:wipe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285728"/>
            <a:ext cx="7772400" cy="1143000"/>
          </a:xfrm>
        </p:spPr>
        <p:txBody>
          <a:bodyPr/>
          <a:lstStyle/>
          <a:p>
            <a:r>
              <a:rPr lang="en-US" dirty="0" smtClean="0"/>
              <a:t/>
            </a:r>
            <a:br>
              <a:rPr lang="en-US" dirty="0" smtClean="0"/>
            </a:br>
            <a:endParaRPr lang="en-US" dirty="0"/>
          </a:p>
        </p:txBody>
      </p:sp>
      <p:sp>
        <p:nvSpPr>
          <p:cNvPr id="3" name="Text Placeholder 2"/>
          <p:cNvSpPr>
            <a:spLocks noGrp="1"/>
          </p:cNvSpPr>
          <p:nvPr>
            <p:ph type="body" sz="half" idx="1"/>
          </p:nvPr>
        </p:nvSpPr>
        <p:spPr>
          <a:xfrm>
            <a:off x="685800" y="1981200"/>
            <a:ext cx="7958166" cy="4114800"/>
          </a:xfrm>
        </p:spPr>
        <p:txBody>
          <a:bodyPr/>
          <a:lstStyle/>
          <a:p>
            <a:r>
              <a:rPr lang="ar-SA" dirty="0" smtClean="0"/>
              <a:t>در </a:t>
            </a:r>
            <a:r>
              <a:rPr lang="ar-SA" dirty="0" smtClean="0">
                <a:cs typeface="B Mitra" pitchFamily="2" charset="-78"/>
              </a:rPr>
              <a:t>بدو امر به مدیریت دانش فقط از بعد فن آوری نگاه می‌شد و آن را یک فناوری می‌پنداشتند. اما به تدریج سازمانها دریافتند که برای استفاده واقعی از مهارت کارکنان، چیزی ماورای مدیریت اطلاعات موردنیاز است. انسانها در مقابل بعد فناوری و الکترونیکی، در مرکز توسعه، اجرا و موفقیت مدیریت دانش قرار می‌گیرند و همین عامل انسانی وجه تمایز مدیریت دانش از مفاهیم مشابهی چون مدیریت اطلاعات است</a:t>
            </a:r>
            <a:endParaRPr lang="en-US" dirty="0">
              <a:cs typeface="B Mitra" pitchFamily="2" charset="-78"/>
            </a:endParaRPr>
          </a:p>
        </p:txBody>
      </p:sp>
      <p:sp>
        <p:nvSpPr>
          <p:cNvPr id="4" name="Title 1"/>
          <p:cNvSpPr txBox="1">
            <a:spLocks/>
          </p:cNvSpPr>
          <p:nvPr/>
        </p:nvSpPr>
        <p:spPr bwMode="auto">
          <a:xfrm>
            <a:off x="714348" y="285728"/>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sz="4400" b="1" i="0" u="none" strike="noStrike" kern="0" cap="none" spc="0" normalizeH="0" baseline="0" noProof="0" dirty="0" smtClean="0">
                <a:ln>
                  <a:noFill/>
                </a:ln>
                <a:solidFill>
                  <a:schemeClr val="tx2"/>
                </a:solidFill>
                <a:effectLst/>
                <a:uLnTx/>
                <a:uFillTx/>
                <a:latin typeface="+mj-lt"/>
                <a:ea typeface="+mj-ea"/>
                <a:cs typeface="B Mitra" pitchFamily="2" charset="-78"/>
              </a:rPr>
              <a:t>علل پیدایش مدیریت دانش</a:t>
            </a:r>
            <a:endParaRPr kumimoji="0" lang="en-US" sz="4400" b="1" i="0" u="none" strike="noStrike" kern="0" cap="none" spc="0" normalizeH="0" baseline="0" noProof="0" dirty="0">
              <a:ln>
                <a:noFill/>
              </a:ln>
              <a:solidFill>
                <a:schemeClr val="tx2"/>
              </a:solidFill>
              <a:effectLst/>
              <a:uLnTx/>
              <a:uFillTx/>
              <a:latin typeface="+mj-lt"/>
              <a:ea typeface="+mj-ea"/>
              <a:cs typeface="B Mitra" pitchFamily="2" charset="-78"/>
            </a:endParaRPr>
          </a:p>
        </p:txBody>
      </p:sp>
    </p:spTree>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4282" y="642918"/>
            <a:ext cx="8686800" cy="838200"/>
          </a:xfrm>
          <a:prstGeom prst="rect">
            <a:avLst/>
          </a:prstGeom>
        </p:spPr>
        <p:txBody>
          <a:bodyPr>
            <a:noAutofit/>
          </a:bodyPr>
          <a:lstStyle/>
          <a:p>
            <a:pPr marL="0" marR="0" lvl="0" indent="0" algn="ctr" defTabSz="914400" rtl="1" eaLnBrk="0" fontAlgn="auto" latinLnBrk="0" hangingPunct="0">
              <a:lnSpc>
                <a:spcPct val="100000"/>
              </a:lnSpc>
              <a:spcBef>
                <a:spcPct val="0"/>
              </a:spcBef>
              <a:spcAft>
                <a:spcPts val="0"/>
              </a:spcAft>
              <a:buClrTx/>
              <a:buSzTx/>
              <a:buFontTx/>
              <a:buNone/>
              <a:tabLst/>
              <a:defRPr/>
            </a:pPr>
            <a:r>
              <a:rPr kumimoji="0" lang="fa-IR" sz="4000" b="1" i="0" u="none" strike="noStrike" kern="0" cap="none" spc="0" normalizeH="0" baseline="0" noProof="0" dirty="0" smtClean="0">
                <a:ln>
                  <a:noFill/>
                </a:ln>
                <a:solidFill>
                  <a:srgbClr val="FF0000"/>
                </a:solidFill>
                <a:effectLst/>
                <a:uLnTx/>
                <a:uFillTx/>
                <a:latin typeface="+mj-lt"/>
                <a:ea typeface="+mj-ea"/>
                <a:cs typeface="B Mitra" pitchFamily="2" charset="-78"/>
              </a:rPr>
              <a:t>مهمترين عامل موفقيت مديريت دانش چيست؟</a:t>
            </a:r>
            <a:endParaRPr kumimoji="0" lang="en-US" sz="4000" b="1" i="0" u="none" strike="noStrike" kern="0" cap="none" spc="0" normalizeH="0" baseline="0" noProof="0" dirty="0">
              <a:ln>
                <a:noFill/>
              </a:ln>
              <a:solidFill>
                <a:srgbClr val="FF0000"/>
              </a:solidFill>
              <a:effectLst/>
              <a:uLnTx/>
              <a:uFillTx/>
              <a:latin typeface="+mj-lt"/>
              <a:ea typeface="+mj-ea"/>
              <a:cs typeface="B Mitra" pitchFamily="2" charset="-78"/>
            </a:endParaRPr>
          </a:p>
        </p:txBody>
      </p:sp>
      <p:sp>
        <p:nvSpPr>
          <p:cNvPr id="3" name="Content Placeholder 2"/>
          <p:cNvSpPr txBox="1">
            <a:spLocks/>
          </p:cNvSpPr>
          <p:nvPr/>
        </p:nvSpPr>
        <p:spPr>
          <a:xfrm>
            <a:off x="0" y="3071810"/>
            <a:ext cx="8858280" cy="3171843"/>
          </a:xfrm>
          <a:prstGeom prst="rect">
            <a:avLst/>
          </a:prstGeom>
        </p:spPr>
        <p:txBody>
          <a:bodyPr/>
          <a:lstStyle/>
          <a:p>
            <a:pPr marL="342900" marR="0" lvl="0" indent="-342900" algn="ctr" defTabSz="914400" rtl="1" eaLnBrk="0" fontAlgn="base" latinLnBrk="0" hangingPunct="0">
              <a:lnSpc>
                <a:spcPct val="100000"/>
              </a:lnSpc>
              <a:spcBef>
                <a:spcPct val="20000"/>
              </a:spcBef>
              <a:spcAft>
                <a:spcPct val="0"/>
              </a:spcAft>
              <a:buClrTx/>
              <a:buSzTx/>
              <a:buFontTx/>
              <a:buChar char="•"/>
              <a:tabLst/>
              <a:defRPr/>
            </a:pPr>
            <a:r>
              <a:rPr kumimoji="0" lang="fa-IR" sz="4000" b="1" i="0" u="none" strike="noStrike" kern="0" cap="none" spc="0" normalizeH="0" baseline="0" noProof="0" dirty="0" smtClean="0">
                <a:ln>
                  <a:noFill/>
                </a:ln>
                <a:solidFill>
                  <a:schemeClr val="tx1"/>
                </a:solidFill>
                <a:effectLst/>
                <a:uLnTx/>
                <a:uFillTx/>
                <a:latin typeface="+mn-lt"/>
                <a:ea typeface="+mn-ea"/>
                <a:cs typeface="B Mitra" pitchFamily="2" charset="-78"/>
              </a:rPr>
              <a:t>فرهنگ سازماني (افراد، اعتماد، اشتراك) است</a:t>
            </a:r>
            <a:r>
              <a:rPr kumimoji="0" lang="fa-IR" sz="3200" b="1" i="0" u="none" strike="noStrike" kern="0" cap="none" spc="0" normalizeH="0" baseline="0" noProof="0" dirty="0" smtClean="0">
                <a:ln>
                  <a:noFill/>
                </a:ln>
                <a:solidFill>
                  <a:schemeClr val="tx1"/>
                </a:solidFill>
                <a:effectLst/>
                <a:uLnTx/>
                <a:uFillTx/>
                <a:latin typeface="+mn-lt"/>
                <a:ea typeface="+mn-ea"/>
                <a:cs typeface="B Nazanin" pitchFamily="2" charset="-78"/>
              </a:rPr>
              <a:t>.</a:t>
            </a:r>
          </a:p>
          <a:p>
            <a:pPr marL="342900" marR="0" lvl="0" indent="-342900" algn="r" defTabSz="914400" rtl="1" eaLnBrk="0" fontAlgn="base" latinLnBrk="0" hangingPunct="0">
              <a:lnSpc>
                <a:spcPct val="100000"/>
              </a:lnSpc>
              <a:spcBef>
                <a:spcPct val="20000"/>
              </a:spcBef>
              <a:spcAft>
                <a:spcPct val="0"/>
              </a:spcAft>
              <a:buClrTx/>
              <a:buSzTx/>
              <a:buFontTx/>
              <a:buChar char="•"/>
              <a:tabLst/>
              <a:defRPr/>
            </a:pPr>
            <a:endParaRPr kumimoji="0" lang="fa-IR"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wipe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Recycled paper"/>
          <p:cNvSpPr txBox="1">
            <a:spLocks noChangeArrowheads="1"/>
          </p:cNvSpPr>
          <p:nvPr/>
        </p:nvSpPr>
        <p:spPr bwMode="auto">
          <a:xfrm>
            <a:off x="0" y="0"/>
            <a:ext cx="9144000" cy="857232"/>
          </a:xfrm>
          <a:prstGeom prst="rect">
            <a:avLst/>
          </a:prstGeom>
          <a:blipFill dpi="0" rotWithShape="0">
            <a:blip r:embed="rId2"/>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pPr algn="ctr"/>
            <a:r>
              <a:rPr lang="ar-SA" sz="4800" dirty="0" smtClean="0">
                <a:cs typeface="B Mitra" pitchFamily="2" charset="-78"/>
              </a:rPr>
              <a:t>فوايد مديريت دانش</a:t>
            </a:r>
            <a:endParaRPr lang="en-US" sz="4800" dirty="0">
              <a:cs typeface="B Mitra" pitchFamily="2" charset="-78"/>
            </a:endParaRPr>
          </a:p>
        </p:txBody>
      </p:sp>
      <p:sp>
        <p:nvSpPr>
          <p:cNvPr id="4" name="Rectangle 3"/>
          <p:cNvSpPr/>
          <p:nvPr/>
        </p:nvSpPr>
        <p:spPr>
          <a:xfrm>
            <a:off x="571472" y="1571612"/>
            <a:ext cx="8215370" cy="4401205"/>
          </a:xfrm>
          <a:prstGeom prst="rect">
            <a:avLst/>
          </a:prstGeom>
        </p:spPr>
        <p:txBody>
          <a:bodyPr wrap="square">
            <a:spAutoFit/>
          </a:bodyPr>
          <a:lstStyle/>
          <a:p>
            <a:r>
              <a:rPr lang="en-US" dirty="0" smtClean="0">
                <a:cs typeface="B Mitra" pitchFamily="2" charset="-78"/>
              </a:rPr>
              <a:t>- </a:t>
            </a:r>
            <a:r>
              <a:rPr lang="ar-SA" sz="2800" dirty="0" smtClean="0">
                <a:cs typeface="B Mitra" pitchFamily="2" charset="-78"/>
              </a:rPr>
              <a:t>تشخيص كمبودها (خلاها) در دانش سازمان</a:t>
            </a:r>
            <a:r>
              <a:rPr lang="fa-IR" sz="2800" dirty="0" smtClean="0">
                <a:cs typeface="B Mitra" pitchFamily="2" charset="-78"/>
              </a:rPr>
              <a:t>ی</a:t>
            </a:r>
            <a:r>
              <a:rPr lang="en-US" sz="2800" dirty="0" smtClean="0">
                <a:cs typeface="B Mitra" pitchFamily="2" charset="-78"/>
              </a:rPr>
              <a:t/>
            </a:r>
            <a:br>
              <a:rPr lang="en-US" sz="2800" dirty="0" smtClean="0">
                <a:cs typeface="B Mitra" pitchFamily="2" charset="-78"/>
              </a:rPr>
            </a:br>
            <a:r>
              <a:rPr lang="en-US" sz="2800" dirty="0" smtClean="0">
                <a:cs typeface="B Mitra" pitchFamily="2" charset="-78"/>
              </a:rPr>
              <a:t>- </a:t>
            </a:r>
            <a:r>
              <a:rPr lang="ar-SA" sz="2800" dirty="0" smtClean="0">
                <a:cs typeface="B Mitra" pitchFamily="2" charset="-78"/>
              </a:rPr>
              <a:t>بهره‌وري بيشتر از سرمايه‌ها</a:t>
            </a:r>
            <a:r>
              <a:rPr lang="fa-IR" sz="2800" dirty="0" smtClean="0">
                <a:cs typeface="B Mitra" pitchFamily="2" charset="-78"/>
              </a:rPr>
              <a:t>ی</a:t>
            </a:r>
            <a:r>
              <a:rPr lang="ar-SA" sz="2800" dirty="0" smtClean="0">
                <a:cs typeface="B Mitra" pitchFamily="2" charset="-78"/>
              </a:rPr>
              <a:t> انسان</a:t>
            </a:r>
            <a:r>
              <a:rPr lang="fa-IR" sz="2800" dirty="0" smtClean="0">
                <a:cs typeface="B Mitra" pitchFamily="2" charset="-78"/>
              </a:rPr>
              <a:t>ی</a:t>
            </a:r>
            <a:r>
              <a:rPr lang="en-US" sz="2800" dirty="0" smtClean="0">
                <a:cs typeface="B Mitra" pitchFamily="2" charset="-78"/>
              </a:rPr>
              <a:t/>
            </a:r>
            <a:br>
              <a:rPr lang="en-US" sz="2800" dirty="0" smtClean="0">
                <a:cs typeface="B Mitra" pitchFamily="2" charset="-78"/>
              </a:rPr>
            </a:br>
            <a:r>
              <a:rPr lang="en-US" sz="2800" dirty="0" smtClean="0">
                <a:cs typeface="B Mitra" pitchFamily="2" charset="-78"/>
              </a:rPr>
              <a:t>- </a:t>
            </a:r>
            <a:r>
              <a:rPr lang="ar-SA" sz="2800" dirty="0" smtClean="0">
                <a:cs typeface="B Mitra" pitchFamily="2" charset="-78"/>
              </a:rPr>
              <a:t>يادگير</a:t>
            </a:r>
            <a:r>
              <a:rPr lang="fa-IR" sz="2800" dirty="0" smtClean="0">
                <a:cs typeface="B Mitra" pitchFamily="2" charset="-78"/>
              </a:rPr>
              <a:t>ی</a:t>
            </a:r>
            <a:r>
              <a:rPr lang="ar-SA" sz="2800" dirty="0" smtClean="0">
                <a:cs typeface="B Mitra" pitchFamily="2" charset="-78"/>
              </a:rPr>
              <a:t> كارامدتر و مؤثرتر كاركنان</a:t>
            </a:r>
            <a:r>
              <a:rPr lang="en-US" sz="2800" dirty="0" smtClean="0">
                <a:cs typeface="B Mitra" pitchFamily="2" charset="-78"/>
              </a:rPr>
              <a:t/>
            </a:r>
            <a:br>
              <a:rPr lang="en-US" sz="2800" dirty="0" smtClean="0">
                <a:cs typeface="B Mitra" pitchFamily="2" charset="-78"/>
              </a:rPr>
            </a:br>
            <a:r>
              <a:rPr lang="en-US" sz="2800" dirty="0" smtClean="0">
                <a:cs typeface="B Mitra" pitchFamily="2" charset="-78"/>
              </a:rPr>
              <a:t>- </a:t>
            </a:r>
            <a:r>
              <a:rPr lang="ar-SA" sz="2800" dirty="0" smtClean="0">
                <a:cs typeface="B Mitra" pitchFamily="2" charset="-78"/>
              </a:rPr>
              <a:t>ارائه كالاها و خدمات دارا</a:t>
            </a:r>
            <a:r>
              <a:rPr lang="fa-IR" sz="2800" dirty="0" smtClean="0">
                <a:cs typeface="B Mitra" pitchFamily="2" charset="-78"/>
              </a:rPr>
              <a:t>ی</a:t>
            </a:r>
            <a:r>
              <a:rPr lang="ar-SA" sz="2800" dirty="0" smtClean="0">
                <a:cs typeface="B Mitra" pitchFamily="2" charset="-78"/>
              </a:rPr>
              <a:t> ارزش افزوده</a:t>
            </a:r>
            <a:r>
              <a:rPr lang="en-US" sz="2800" dirty="0" smtClean="0">
                <a:cs typeface="B Mitra" pitchFamily="2" charset="-78"/>
              </a:rPr>
              <a:t/>
            </a:r>
            <a:br>
              <a:rPr lang="en-US" sz="2800" dirty="0" smtClean="0">
                <a:cs typeface="B Mitra" pitchFamily="2" charset="-78"/>
              </a:rPr>
            </a:br>
            <a:r>
              <a:rPr lang="en-US" sz="2800" dirty="0" smtClean="0">
                <a:cs typeface="B Mitra" pitchFamily="2" charset="-78"/>
              </a:rPr>
              <a:t>- </a:t>
            </a:r>
            <a:r>
              <a:rPr lang="ar-SA" sz="2800" dirty="0" smtClean="0">
                <a:cs typeface="B Mitra" pitchFamily="2" charset="-78"/>
              </a:rPr>
              <a:t>افزايش رضايتمند</a:t>
            </a:r>
            <a:r>
              <a:rPr lang="fa-IR" sz="2800" dirty="0" smtClean="0">
                <a:cs typeface="B Mitra" pitchFamily="2" charset="-78"/>
              </a:rPr>
              <a:t>ی</a:t>
            </a:r>
            <a:r>
              <a:rPr lang="ar-SA" sz="2800" dirty="0" smtClean="0">
                <a:cs typeface="B Mitra" pitchFamily="2" charset="-78"/>
              </a:rPr>
              <a:t> مشتريان</a:t>
            </a:r>
            <a:r>
              <a:rPr lang="en-US" sz="2800" dirty="0" smtClean="0">
                <a:cs typeface="B Mitra" pitchFamily="2" charset="-78"/>
              </a:rPr>
              <a:t/>
            </a:r>
            <a:br>
              <a:rPr lang="en-US" sz="2800" dirty="0" smtClean="0">
                <a:cs typeface="B Mitra" pitchFamily="2" charset="-78"/>
              </a:rPr>
            </a:br>
            <a:r>
              <a:rPr lang="en-US" sz="2800" dirty="0" smtClean="0">
                <a:cs typeface="B Mitra" pitchFamily="2" charset="-78"/>
              </a:rPr>
              <a:t>- </a:t>
            </a:r>
            <a:r>
              <a:rPr lang="ar-SA" sz="2800" dirty="0" smtClean="0">
                <a:cs typeface="B Mitra" pitchFamily="2" charset="-78"/>
              </a:rPr>
              <a:t>جلوگير</a:t>
            </a:r>
            <a:r>
              <a:rPr lang="fa-IR" sz="2800" dirty="0" smtClean="0">
                <a:cs typeface="B Mitra" pitchFamily="2" charset="-78"/>
              </a:rPr>
              <a:t>ی</a:t>
            </a:r>
            <a:r>
              <a:rPr lang="ar-SA" sz="2800" dirty="0" smtClean="0">
                <a:cs typeface="B Mitra" pitchFamily="2" charset="-78"/>
              </a:rPr>
              <a:t> از تكرار اشتباهات</a:t>
            </a:r>
            <a:r>
              <a:rPr lang="en-US" sz="2800" dirty="0" smtClean="0">
                <a:cs typeface="B Mitra" pitchFamily="2" charset="-78"/>
              </a:rPr>
              <a:t/>
            </a:r>
            <a:br>
              <a:rPr lang="en-US" sz="2800" dirty="0" smtClean="0">
                <a:cs typeface="B Mitra" pitchFamily="2" charset="-78"/>
              </a:rPr>
            </a:br>
            <a:r>
              <a:rPr lang="en-US" sz="2800" dirty="0" smtClean="0">
                <a:cs typeface="B Mitra" pitchFamily="2" charset="-78"/>
              </a:rPr>
              <a:t>- </a:t>
            </a:r>
            <a:r>
              <a:rPr lang="ar-SA" sz="2800" dirty="0" smtClean="0">
                <a:cs typeface="B Mitra" pitchFamily="2" charset="-78"/>
              </a:rPr>
              <a:t>كاهش دوباره‌كار</a:t>
            </a:r>
            <a:r>
              <a:rPr lang="fa-IR" sz="2800" dirty="0" smtClean="0">
                <a:cs typeface="B Mitra" pitchFamily="2" charset="-78"/>
              </a:rPr>
              <a:t>ی</a:t>
            </a:r>
            <a:r>
              <a:rPr lang="en-US" sz="2800" dirty="0" smtClean="0">
                <a:cs typeface="B Mitra" pitchFamily="2" charset="-78"/>
              </a:rPr>
              <a:t/>
            </a:r>
            <a:br>
              <a:rPr lang="en-US" sz="2800" dirty="0" smtClean="0">
                <a:cs typeface="B Mitra" pitchFamily="2" charset="-78"/>
              </a:rPr>
            </a:br>
            <a:r>
              <a:rPr lang="en-US" sz="2800" dirty="0" smtClean="0">
                <a:cs typeface="B Mitra" pitchFamily="2" charset="-78"/>
              </a:rPr>
              <a:t>- </a:t>
            </a:r>
            <a:r>
              <a:rPr lang="ar-SA" sz="2800" dirty="0" smtClean="0">
                <a:cs typeface="B Mitra" pitchFamily="2" charset="-78"/>
              </a:rPr>
              <a:t>صرفه‌جوي</a:t>
            </a:r>
            <a:r>
              <a:rPr lang="fa-IR" sz="2800" dirty="0" smtClean="0">
                <a:cs typeface="B Mitra" pitchFamily="2" charset="-78"/>
              </a:rPr>
              <a:t>ی</a:t>
            </a:r>
            <a:r>
              <a:rPr lang="ar-SA" sz="2800" dirty="0" smtClean="0">
                <a:cs typeface="B Mitra" pitchFamily="2" charset="-78"/>
              </a:rPr>
              <a:t> در زمان به هنگام حل مسئله</a:t>
            </a:r>
            <a:r>
              <a:rPr lang="en-US" sz="2800" dirty="0" smtClean="0">
                <a:cs typeface="B Mitra" pitchFamily="2" charset="-78"/>
              </a:rPr>
              <a:t/>
            </a:r>
            <a:br>
              <a:rPr lang="en-US" sz="2800" dirty="0" smtClean="0">
                <a:cs typeface="B Mitra" pitchFamily="2" charset="-78"/>
              </a:rPr>
            </a:br>
            <a:r>
              <a:rPr lang="en-US" sz="2800" dirty="0" smtClean="0">
                <a:cs typeface="B Mitra" pitchFamily="2" charset="-78"/>
              </a:rPr>
              <a:t>- </a:t>
            </a:r>
            <a:r>
              <a:rPr lang="ar-SA" sz="2800" dirty="0" smtClean="0">
                <a:cs typeface="B Mitra" pitchFamily="2" charset="-78"/>
              </a:rPr>
              <a:t>برانگيختن خلاقيت و نواور</a:t>
            </a:r>
            <a:r>
              <a:rPr lang="fa-IR" sz="2800" dirty="0" smtClean="0">
                <a:cs typeface="B Mitra" pitchFamily="2" charset="-78"/>
              </a:rPr>
              <a:t>ی</a:t>
            </a:r>
            <a:r>
              <a:rPr lang="en-US" sz="2800" dirty="0" smtClean="0">
                <a:cs typeface="B Mitra" pitchFamily="2" charset="-78"/>
              </a:rPr>
              <a:t/>
            </a:r>
            <a:br>
              <a:rPr lang="en-US" sz="2800" dirty="0" smtClean="0">
                <a:cs typeface="B Mitra" pitchFamily="2" charset="-78"/>
              </a:rPr>
            </a:br>
            <a:r>
              <a:rPr lang="en-US" sz="2800" dirty="0" smtClean="0">
                <a:cs typeface="B Mitra" pitchFamily="2" charset="-78"/>
              </a:rPr>
              <a:t>- </a:t>
            </a:r>
            <a:r>
              <a:rPr lang="ar-SA" sz="2800" dirty="0" smtClean="0">
                <a:cs typeface="B Mitra" pitchFamily="2" charset="-78"/>
              </a:rPr>
              <a:t>ايجاد رابطه‌ا</a:t>
            </a:r>
            <a:r>
              <a:rPr lang="fa-IR" sz="2800" dirty="0" smtClean="0">
                <a:cs typeface="B Mitra" pitchFamily="2" charset="-78"/>
              </a:rPr>
              <a:t>ی</a:t>
            </a:r>
            <a:r>
              <a:rPr lang="ar-SA" sz="2800" dirty="0" smtClean="0">
                <a:cs typeface="B Mitra" pitchFamily="2" charset="-78"/>
              </a:rPr>
              <a:t> نزديكتر با مشتريان</a:t>
            </a:r>
            <a:endParaRPr lang="en-US" sz="2800" dirty="0">
              <a:cs typeface="B Mitra" pitchFamily="2" charset="-78"/>
            </a:endParaRPr>
          </a:p>
        </p:txBody>
      </p:sp>
    </p:spTree>
  </p:cSld>
  <p:clrMapOvr>
    <a:masterClrMapping/>
  </p:clrMapOvr>
  <p:transition>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fa-IR" sz="4400" b="1" i="0" u="none" strike="noStrike" kern="0" cap="none" spc="0" normalizeH="0" baseline="0" noProof="0" dirty="0" smtClean="0">
                <a:ln>
                  <a:noFill/>
                </a:ln>
                <a:solidFill>
                  <a:schemeClr val="accent2"/>
                </a:solidFill>
                <a:effectLst/>
                <a:uLnTx/>
                <a:uFillTx/>
                <a:latin typeface="+mj-lt"/>
                <a:ea typeface="+mj-ea"/>
                <a:cs typeface="B Mitra" pitchFamily="2" charset="-78"/>
              </a:rPr>
              <a:t>ارتباط نوع مدیریت دانش و نوع دانش</a:t>
            </a:r>
            <a:r>
              <a:rPr kumimoji="0" lang="en-US" sz="4400" b="1" i="0" u="none" strike="noStrike" kern="0" cap="none" spc="0" normalizeH="0" baseline="0" noProof="0" dirty="0" smtClean="0">
                <a:ln>
                  <a:noFill/>
                </a:ln>
                <a:solidFill>
                  <a:schemeClr val="accent2"/>
                </a:solidFill>
                <a:effectLst/>
                <a:uLnTx/>
                <a:uFillTx/>
                <a:latin typeface="+mj-lt"/>
                <a:ea typeface="+mj-ea"/>
                <a:cs typeface="B Mitra" pitchFamily="2" charset="-78"/>
              </a:rPr>
              <a:t> </a:t>
            </a:r>
          </a:p>
        </p:txBody>
      </p:sp>
      <p:graphicFrame>
        <p:nvGraphicFramePr>
          <p:cNvPr id="3" name="Group 112"/>
          <p:cNvGraphicFramePr>
            <a:graphicFrameLocks/>
          </p:cNvGraphicFramePr>
          <p:nvPr/>
        </p:nvGraphicFramePr>
        <p:xfrm>
          <a:off x="2339975" y="2133600"/>
          <a:ext cx="5832475" cy="2328863"/>
        </p:xfrm>
        <a:graphic>
          <a:graphicData uri="http://schemas.openxmlformats.org/drawingml/2006/table">
            <a:tbl>
              <a:tblPr rtl="1"/>
              <a:tblGrid>
                <a:gridCol w="2968625"/>
                <a:gridCol w="2863850"/>
              </a:tblGrid>
              <a:tr h="12239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100" b="1" i="0" u="none" strike="noStrike" cap="none" normalizeH="0" baseline="0" dirty="0" smtClean="0">
                          <a:ln>
                            <a:noFill/>
                          </a:ln>
                          <a:solidFill>
                            <a:schemeClr val="tx1"/>
                          </a:solidFill>
                          <a:effectLst/>
                          <a:latin typeface="Times New Roman" pitchFamily="18" charset="0"/>
                          <a:ea typeface="Times New Roman" pitchFamily="18" charset="0"/>
                          <a:cs typeface="B Mitra" pitchFamily="2" charset="-78"/>
                        </a:rPr>
                        <a:t>پويا</a:t>
                      </a:r>
                      <a:endParaRPr kumimoji="0" lang="ar-SA" sz="6000" b="1" i="0" u="none" strike="noStrike" cap="none" normalizeH="0" baseline="0" dirty="0" smtClean="0">
                        <a:ln>
                          <a:noFill/>
                        </a:ln>
                        <a:solidFill>
                          <a:schemeClr val="tx1"/>
                        </a:solidFill>
                        <a:effectLst/>
                        <a:latin typeface="Arial" charset="0"/>
                        <a:ea typeface="Times New Roman" pitchFamily="18" charset="0"/>
                        <a:cs typeface="B Mitra" pitchFamily="2" charset="-7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100" b="1" i="0" u="none" strike="noStrike" cap="none" normalizeH="0" baseline="0" dirty="0" smtClean="0">
                          <a:ln>
                            <a:noFill/>
                          </a:ln>
                          <a:solidFill>
                            <a:schemeClr val="tx1"/>
                          </a:solidFill>
                          <a:effectLst/>
                          <a:latin typeface="Times New Roman" pitchFamily="18" charset="0"/>
                          <a:ea typeface="Times New Roman" pitchFamily="18" charset="0"/>
                          <a:cs typeface="B Mitra" pitchFamily="2" charset="-78"/>
                        </a:rPr>
                        <a:t>س</a:t>
                      </a:r>
                      <a:r>
                        <a:rPr kumimoji="0" lang="fa-IR" sz="4100" b="1" i="0" u="none" strike="noStrike" cap="none" normalizeH="0" baseline="0" dirty="0" smtClean="0">
                          <a:ln>
                            <a:noFill/>
                          </a:ln>
                          <a:solidFill>
                            <a:schemeClr val="tx1"/>
                          </a:solidFill>
                          <a:effectLst/>
                          <a:latin typeface="Times New Roman" pitchFamily="18" charset="0"/>
                          <a:ea typeface="Times New Roman" pitchFamily="18" charset="0"/>
                          <a:cs typeface="B Mitra" pitchFamily="2" charset="-78"/>
                        </a:rPr>
                        <a:t>یس</a:t>
                      </a:r>
                      <a:r>
                        <a:rPr kumimoji="0" lang="ar-SA" sz="4100" b="1" i="0" u="none" strike="noStrike" cap="none" normalizeH="0" baseline="0" dirty="0" smtClean="0">
                          <a:ln>
                            <a:noFill/>
                          </a:ln>
                          <a:solidFill>
                            <a:schemeClr val="tx1"/>
                          </a:solidFill>
                          <a:effectLst/>
                          <a:latin typeface="Times New Roman" pitchFamily="18" charset="0"/>
                          <a:ea typeface="Times New Roman" pitchFamily="18" charset="0"/>
                          <a:cs typeface="B Mitra" pitchFamily="2" charset="-78"/>
                        </a:rPr>
                        <a:t>تم محور</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1049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100" b="1" i="0" u="none" strike="noStrike" cap="none" normalizeH="0" baseline="0" smtClean="0">
                          <a:ln>
                            <a:noFill/>
                          </a:ln>
                          <a:solidFill>
                            <a:schemeClr val="tx1"/>
                          </a:solidFill>
                          <a:effectLst/>
                          <a:latin typeface="Times New Roman" pitchFamily="18" charset="0"/>
                          <a:ea typeface="Times New Roman" pitchFamily="18" charset="0"/>
                          <a:cs typeface="B Mitra" pitchFamily="2" charset="-78"/>
                        </a:rPr>
                        <a:t>انسان محور</a:t>
                      </a:r>
                      <a:endParaRPr kumimoji="0" lang="ar-SA" sz="6000" b="1" i="0" u="none" strike="noStrike" cap="none" normalizeH="0" baseline="0" smtClean="0">
                        <a:ln>
                          <a:noFill/>
                        </a:ln>
                        <a:solidFill>
                          <a:schemeClr val="tx1"/>
                        </a:solidFill>
                        <a:effectLst/>
                        <a:latin typeface="Arial" charset="0"/>
                        <a:ea typeface="Times New Roman" pitchFamily="18" charset="0"/>
                        <a:cs typeface="B Mitra" pitchFamily="2" charset="-7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100" b="1" i="0" u="none" strike="noStrike" cap="none" normalizeH="0" baseline="0" dirty="0" smtClean="0">
                          <a:ln>
                            <a:noFill/>
                          </a:ln>
                          <a:solidFill>
                            <a:schemeClr val="tx1"/>
                          </a:solidFill>
                          <a:effectLst/>
                          <a:latin typeface="Times New Roman" pitchFamily="18" charset="0"/>
                          <a:ea typeface="Times New Roman" pitchFamily="18" charset="0"/>
                          <a:cs typeface="B Mitra" pitchFamily="2" charset="-78"/>
                        </a:rPr>
                        <a:t>منفعل</a:t>
                      </a:r>
                      <a:endParaRPr kumimoji="0" lang="ar-SA" sz="6000" b="1" i="0" u="none" strike="noStrike" cap="none" normalizeH="0" baseline="0" dirty="0" smtClean="0">
                        <a:ln>
                          <a:noFill/>
                        </a:ln>
                        <a:solidFill>
                          <a:schemeClr val="tx1"/>
                        </a:solidFill>
                        <a:effectLst/>
                        <a:latin typeface="Arial" charset="0"/>
                        <a:ea typeface="Times New Roman" pitchFamily="18" charset="0"/>
                        <a:cs typeface="B Mitra" pitchFamily="2" charset="-7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Text Box 104"/>
          <p:cNvSpPr txBox="1">
            <a:spLocks noChangeArrowheads="1"/>
          </p:cNvSpPr>
          <p:nvPr/>
        </p:nvSpPr>
        <p:spPr bwMode="auto">
          <a:xfrm>
            <a:off x="2339975" y="4652963"/>
            <a:ext cx="5430838" cy="1038225"/>
          </a:xfrm>
          <a:prstGeom prst="rect">
            <a:avLst/>
          </a:prstGeom>
          <a:noFill/>
          <a:ln w="9525">
            <a:noFill/>
            <a:miter lim="800000"/>
            <a:headEnd/>
            <a:tailEnd/>
          </a:ln>
        </p:spPr>
        <p:txBody>
          <a:bodyPr/>
          <a:lstStyle/>
          <a:p>
            <a:pPr algn="ctr"/>
            <a:r>
              <a:rPr lang="ar-SA" dirty="0" smtClean="0">
                <a:cs typeface="B Mitra" pitchFamily="2" charset="-78"/>
              </a:rPr>
              <a:t>زیاد</a:t>
            </a:r>
            <a:r>
              <a:rPr lang="en-GB" dirty="0" smtClean="0">
                <a:cs typeface="B Mitra" pitchFamily="2" charset="-78"/>
              </a:rPr>
              <a:t>   </a:t>
            </a:r>
            <a:r>
              <a:rPr lang="ar-SA" dirty="0">
                <a:cs typeface="B Mitra" pitchFamily="2" charset="-78"/>
              </a:rPr>
              <a:t>	                              	کم</a:t>
            </a:r>
          </a:p>
          <a:p>
            <a:pPr algn="ctr"/>
            <a:r>
              <a:rPr lang="ar-SA" dirty="0">
                <a:cs typeface="B Mitra" pitchFamily="2" charset="-78"/>
              </a:rPr>
              <a:t>تمرکز برسطح غیر آشکاری</a:t>
            </a:r>
            <a:endParaRPr lang="en-US" sz="5400" dirty="0">
              <a:cs typeface="B Mitra" pitchFamily="2" charset="-78"/>
            </a:endParaRPr>
          </a:p>
        </p:txBody>
      </p:sp>
      <p:grpSp>
        <p:nvGrpSpPr>
          <p:cNvPr id="7" name="Group 107"/>
          <p:cNvGrpSpPr>
            <a:grpSpLocks/>
          </p:cNvGrpSpPr>
          <p:nvPr/>
        </p:nvGrpSpPr>
        <p:grpSpPr bwMode="auto">
          <a:xfrm>
            <a:off x="1331913" y="1773238"/>
            <a:ext cx="1397000" cy="3505200"/>
            <a:chOff x="3581" y="1433"/>
            <a:chExt cx="741" cy="2340"/>
          </a:xfrm>
        </p:grpSpPr>
        <p:sp>
          <p:nvSpPr>
            <p:cNvPr id="8" name="Text Box 108"/>
            <p:cNvSpPr txBox="1">
              <a:spLocks noChangeArrowheads="1"/>
            </p:cNvSpPr>
            <p:nvPr/>
          </p:nvSpPr>
          <p:spPr bwMode="auto">
            <a:xfrm>
              <a:off x="3581" y="1433"/>
              <a:ext cx="741" cy="2340"/>
            </a:xfrm>
            <a:prstGeom prst="rect">
              <a:avLst/>
            </a:prstGeom>
            <a:noFill/>
            <a:ln w="9525">
              <a:noFill/>
              <a:miter lim="800000"/>
              <a:headEnd/>
              <a:tailEnd/>
            </a:ln>
          </p:spPr>
          <p:txBody>
            <a:bodyPr/>
            <a:lstStyle/>
            <a:p>
              <a:pPr algn="ctr"/>
              <a:r>
                <a:rPr lang="ar-SA" sz="2800" dirty="0" smtClean="0">
                  <a:cs typeface="B Mitra" pitchFamily="2" charset="-78"/>
                </a:rPr>
                <a:t>زیاد</a:t>
              </a:r>
            </a:p>
            <a:p>
              <a:pPr algn="ctr"/>
              <a:endParaRPr lang="en-US" sz="2800" dirty="0">
                <a:latin typeface="Times New Roman" pitchFamily="18" charset="0"/>
                <a:cs typeface="B Lotus" pitchFamily="2" charset="-78"/>
              </a:endParaRPr>
            </a:p>
            <a:p>
              <a:pPr algn="ctr"/>
              <a:endParaRPr lang="en-US" sz="2800" dirty="0">
                <a:latin typeface="Times New Roman" pitchFamily="18" charset="0"/>
                <a:cs typeface="B Lotus" pitchFamily="2" charset="-78"/>
              </a:endParaRPr>
            </a:p>
            <a:p>
              <a:pPr algn="ctr"/>
              <a:endParaRPr lang="en-US" sz="2800" dirty="0">
                <a:latin typeface="Times New Roman" pitchFamily="18" charset="0"/>
                <a:cs typeface="B Lotus" pitchFamily="2" charset="-78"/>
              </a:endParaRPr>
            </a:p>
            <a:p>
              <a:pPr algn="ctr"/>
              <a:endParaRPr lang="en-US" sz="2800" dirty="0">
                <a:latin typeface="Times New Roman" pitchFamily="18" charset="0"/>
                <a:cs typeface="B Lotus" pitchFamily="2" charset="-78"/>
              </a:endParaRPr>
            </a:p>
            <a:p>
              <a:pPr algn="ctr"/>
              <a:endParaRPr lang="en-US" sz="2800" dirty="0">
                <a:latin typeface="Times New Roman" pitchFamily="18" charset="0"/>
                <a:cs typeface="B Lotus" pitchFamily="2" charset="-78"/>
              </a:endParaRPr>
            </a:p>
            <a:p>
              <a:pPr algn="ctr"/>
              <a:r>
                <a:rPr lang="ar-SA" sz="2800" dirty="0" smtClean="0">
                  <a:latin typeface="Times New Roman" pitchFamily="18" charset="0"/>
                  <a:cs typeface="B Lotus" pitchFamily="2" charset="-78"/>
                </a:rPr>
                <a:t>کم</a:t>
              </a:r>
            </a:p>
            <a:p>
              <a:endParaRPr lang="en-US" sz="2800" dirty="0"/>
            </a:p>
          </p:txBody>
        </p:sp>
        <p:sp>
          <p:nvSpPr>
            <p:cNvPr id="9" name="Line 109"/>
            <p:cNvSpPr>
              <a:spLocks noChangeShapeType="1"/>
            </p:cNvSpPr>
            <p:nvPr/>
          </p:nvSpPr>
          <p:spPr bwMode="auto">
            <a:xfrm rot="10800000" flipH="1">
              <a:off x="3941" y="1793"/>
              <a:ext cx="0" cy="1440"/>
            </a:xfrm>
            <a:prstGeom prst="line">
              <a:avLst/>
            </a:prstGeom>
            <a:noFill/>
            <a:ln w="9525">
              <a:solidFill>
                <a:srgbClr val="000000"/>
              </a:solidFill>
              <a:round/>
              <a:headEnd type="triangle" w="med" len="med"/>
              <a:tailEnd type="triangle" w="med" len="med"/>
            </a:ln>
          </p:spPr>
          <p:txBody>
            <a:bodyPr/>
            <a:lstStyle/>
            <a:p>
              <a:endParaRPr lang="en-US"/>
            </a:p>
          </p:txBody>
        </p:sp>
      </p:grpSp>
      <p:sp>
        <p:nvSpPr>
          <p:cNvPr id="10" name="Text Box 110"/>
          <p:cNvSpPr txBox="1">
            <a:spLocks noChangeArrowheads="1"/>
          </p:cNvSpPr>
          <p:nvPr/>
        </p:nvSpPr>
        <p:spPr bwMode="auto">
          <a:xfrm>
            <a:off x="611188" y="1844675"/>
            <a:ext cx="1397000" cy="3505200"/>
          </a:xfrm>
          <a:prstGeom prst="rect">
            <a:avLst/>
          </a:prstGeom>
          <a:noFill/>
          <a:ln w="9525">
            <a:noFill/>
            <a:miter lim="800000"/>
            <a:headEnd/>
            <a:tailEnd/>
          </a:ln>
        </p:spPr>
        <p:txBody>
          <a:bodyPr/>
          <a:lstStyle/>
          <a:p>
            <a:pPr algn="ctr"/>
            <a:endParaRPr lang="en-US" sz="2400" dirty="0">
              <a:latin typeface="Times New Roman" pitchFamily="18" charset="0"/>
              <a:cs typeface="B Lotus" pitchFamily="2" charset="-78"/>
            </a:endParaRPr>
          </a:p>
          <a:p>
            <a:pPr algn="ctr"/>
            <a:endParaRPr lang="en-US" sz="2400" dirty="0">
              <a:latin typeface="Times New Roman" pitchFamily="18" charset="0"/>
              <a:cs typeface="B Lotus" pitchFamily="2" charset="-78"/>
            </a:endParaRPr>
          </a:p>
          <a:p>
            <a:pPr algn="ctr"/>
            <a:r>
              <a:rPr lang="ar-SA" sz="2400" dirty="0">
                <a:cs typeface="B Mitra" pitchFamily="2" charset="-78"/>
              </a:rPr>
              <a:t>تمرکز برسطح آشکاری</a:t>
            </a:r>
            <a:endParaRPr lang="en-US" sz="2400" dirty="0">
              <a:cs typeface="B Mitra" pitchFamily="2" charset="-78"/>
            </a:endParaRPr>
          </a:p>
          <a:p>
            <a:endParaRPr lang="en-US" sz="2400" dirty="0"/>
          </a:p>
        </p:txBody>
      </p:sp>
      <p:cxnSp>
        <p:nvCxnSpPr>
          <p:cNvPr id="25" name="Straight Arrow Connector 24"/>
          <p:cNvCxnSpPr/>
          <p:nvPr/>
        </p:nvCxnSpPr>
        <p:spPr bwMode="auto">
          <a:xfrm rot="10800000">
            <a:off x="3428992" y="4857760"/>
            <a:ext cx="3214710" cy="1588"/>
          </a:xfrm>
          <a:prstGeom prst="straightConnector1">
            <a:avLst/>
          </a:prstGeom>
          <a:solidFill>
            <a:schemeClr val="accent1"/>
          </a:solidFill>
          <a:ln w="9525" cap="flat" cmpd="sng" algn="ctr">
            <a:solidFill>
              <a:schemeClr val="tx1"/>
            </a:solidFill>
            <a:prstDash val="solid"/>
            <a:round/>
            <a:headEnd type="arrow"/>
            <a:tailEnd type="arrow"/>
          </a:ln>
          <a:effectLst/>
        </p:spPr>
      </p:cxnSp>
    </p:spTree>
  </p:cSld>
  <p:clrMapOvr>
    <a:masterClrMapping/>
  </p:clrMapOvr>
  <p:transition>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827088" y="260350"/>
            <a:ext cx="7772400" cy="1470025"/>
          </a:xfrm>
          <a:prstGeom prst="rect">
            <a:avLst/>
          </a:prstGeom>
        </p:spPr>
        <p: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4400" b="1" i="0" u="none" strike="noStrike" kern="0" cap="none" spc="0" normalizeH="0" baseline="0" noProof="0" dirty="0" smtClean="0">
                <a:ln>
                  <a:noFill/>
                </a:ln>
                <a:solidFill>
                  <a:schemeClr val="accent2"/>
                </a:solidFill>
                <a:effectLst/>
                <a:uLnTx/>
                <a:uFillTx/>
                <a:latin typeface="+mj-lt"/>
                <a:ea typeface="+mj-ea"/>
                <a:cs typeface="B Mitra" pitchFamily="2" charset="-78"/>
              </a:rPr>
              <a:t>روش منفعل</a:t>
            </a:r>
            <a:r>
              <a:rPr kumimoji="0" lang="en-US" sz="4400" b="0" i="0" u="none" strike="noStrike" kern="0" cap="none" spc="0" normalizeH="0" baseline="0" noProof="0" dirty="0" smtClean="0">
                <a:ln>
                  <a:noFill/>
                </a:ln>
                <a:solidFill>
                  <a:schemeClr val="accent2"/>
                </a:solidFill>
                <a:effectLst/>
                <a:uLnTx/>
                <a:uFillTx/>
                <a:latin typeface="+mj-lt"/>
                <a:ea typeface="+mj-ea"/>
                <a:cs typeface="B Mitra" pitchFamily="2" charset="-78"/>
              </a:rPr>
              <a:t> </a:t>
            </a:r>
          </a:p>
        </p:txBody>
      </p:sp>
      <p:sp>
        <p:nvSpPr>
          <p:cNvPr id="3" name="Rectangle 3"/>
          <p:cNvSpPr txBox="1">
            <a:spLocks noChangeArrowheads="1"/>
          </p:cNvSpPr>
          <p:nvPr/>
        </p:nvSpPr>
        <p:spPr>
          <a:xfrm>
            <a:off x="539750" y="1628775"/>
            <a:ext cx="8208963" cy="4895850"/>
          </a:xfrm>
          <a:prstGeom prst="rect">
            <a:avLst/>
          </a:prstGeom>
        </p:spPr>
        <p:txBody>
          <a:bodyPr/>
          <a:lstStyle/>
          <a:p>
            <a:pPr marL="342900" marR="0" lvl="0" indent="-342900" algn="r" defTabSz="914400" rtl="1" eaLnBrk="1" fontAlgn="base" latinLnBrk="0" hangingPunct="1">
              <a:lnSpc>
                <a:spcPct val="90000"/>
              </a:lnSpc>
              <a:spcBef>
                <a:spcPct val="20000"/>
              </a:spcBef>
              <a:spcAft>
                <a:spcPct val="0"/>
              </a:spcAft>
              <a:buClrTx/>
              <a:buSzTx/>
              <a:buFontTx/>
              <a:buChar char="•"/>
              <a:tabLst/>
              <a:defRPr/>
            </a:pPr>
            <a:r>
              <a:rPr kumimoji="0" lang="ar-SA" sz="4400" b="0" i="0" u="none" strike="noStrike" kern="0" cap="none" spc="0" normalizeH="0" baseline="0" noProof="0" dirty="0" smtClean="0">
                <a:ln>
                  <a:noFill/>
                </a:ln>
                <a:solidFill>
                  <a:schemeClr val="tx1"/>
                </a:solidFill>
                <a:effectLst/>
                <a:uLnTx/>
                <a:uFillTx/>
                <a:latin typeface="+mn-lt"/>
                <a:ea typeface="+mn-ea"/>
                <a:cs typeface="B Mitra" pitchFamily="2" charset="-78"/>
              </a:rPr>
              <a:t>سازمان‌هایی كه داراي روش منفعل هستند، تمايل كمي به مدیریت دانش دارند و به صورت يك روش سيستماتيك اداره نمي شوند.</a:t>
            </a:r>
            <a:endParaRPr kumimoji="0" lang="en-US" sz="4400" b="0" i="0" u="none" strike="noStrike" kern="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r" defTabSz="914400" rtl="1" eaLnBrk="1" fontAlgn="base" latinLnBrk="0" hangingPunct="1">
              <a:lnSpc>
                <a:spcPct val="90000"/>
              </a:lnSpc>
              <a:spcBef>
                <a:spcPct val="20000"/>
              </a:spcBef>
              <a:spcAft>
                <a:spcPct val="0"/>
              </a:spcAft>
              <a:buClrTx/>
              <a:buSzTx/>
              <a:buFontTx/>
              <a:buChar char="•"/>
              <a:tabLst/>
              <a:defRPr/>
            </a:pPr>
            <a:r>
              <a:rPr kumimoji="0" lang="ar-SA" sz="4400" b="0" i="0" u="none" strike="noStrike" kern="0" cap="none" spc="0" normalizeH="0" baseline="0" noProof="0" dirty="0" smtClean="0">
                <a:ln>
                  <a:noFill/>
                </a:ln>
                <a:solidFill>
                  <a:schemeClr val="tx1"/>
                </a:solidFill>
                <a:effectLst/>
                <a:uLnTx/>
                <a:uFillTx/>
                <a:latin typeface="+mn-lt"/>
                <a:ea typeface="+mn-ea"/>
                <a:cs typeface="B Mitra" pitchFamily="2" charset="-78"/>
              </a:rPr>
              <a:t> در اين نوع از سازمان‌ها تعريف مناسبي از دانش وجود ندارد، از اینرو اثربخشی در سازمان‌های فوق در طول مدت زمان کاهش می‌یابد.</a:t>
            </a:r>
            <a:endParaRPr kumimoji="0" lang="en-GB" sz="4400" b="0" i="0" u="none" strike="noStrike" kern="0" cap="none" spc="0" normalizeH="0" baseline="0" noProof="0" dirty="0" smtClean="0">
              <a:ln>
                <a:noFill/>
              </a:ln>
              <a:solidFill>
                <a:schemeClr val="tx1"/>
              </a:solidFill>
              <a:effectLst/>
              <a:uLnTx/>
              <a:uFillTx/>
              <a:latin typeface="+mn-lt"/>
              <a:ea typeface="+mn-ea"/>
              <a:cs typeface="B Mitra" pitchFamily="2" charset="-78"/>
            </a:endParaRPr>
          </a:p>
        </p:txBody>
      </p:sp>
    </p:spTree>
  </p:cSld>
  <p:clrMapOvr>
    <a:masterClrMapping/>
  </p:clrMapOvr>
  <p:transition>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00113" y="260350"/>
            <a:ext cx="7772400" cy="1470025"/>
          </a:xfrm>
          <a:prstGeom prst="rect">
            <a:avLst/>
          </a:prstGeom>
        </p:spPr>
        <p: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5200" b="1" i="0" u="none" strike="noStrike" kern="0" cap="none" spc="0" normalizeH="0" baseline="0" noProof="0" dirty="0" smtClean="0">
                <a:ln>
                  <a:noFill/>
                </a:ln>
                <a:solidFill>
                  <a:schemeClr val="accent2"/>
                </a:solidFill>
                <a:effectLst/>
                <a:uLnTx/>
                <a:uFillTx/>
                <a:latin typeface="+mj-lt"/>
                <a:ea typeface="+mj-ea"/>
                <a:cs typeface="B Mitra" pitchFamily="2" charset="-78"/>
              </a:rPr>
              <a:t>روش سيستم محور</a:t>
            </a:r>
            <a:r>
              <a:rPr kumimoji="0" lang="en-US" sz="3600" b="0" i="0" u="none" strike="noStrike" kern="0" cap="none" spc="0" normalizeH="0" baseline="0" noProof="0" dirty="0" smtClean="0">
                <a:ln>
                  <a:noFill/>
                </a:ln>
                <a:solidFill>
                  <a:schemeClr val="accent2"/>
                </a:solidFill>
                <a:effectLst/>
                <a:uLnTx/>
                <a:uFillTx/>
                <a:latin typeface="+mj-lt"/>
                <a:ea typeface="+mj-ea"/>
                <a:cs typeface="B Mitra" pitchFamily="2" charset="-78"/>
              </a:rPr>
              <a:t> </a:t>
            </a:r>
          </a:p>
        </p:txBody>
      </p:sp>
      <p:sp>
        <p:nvSpPr>
          <p:cNvPr id="3" name="Rectangle 3"/>
          <p:cNvSpPr txBox="1">
            <a:spLocks noChangeArrowheads="1"/>
          </p:cNvSpPr>
          <p:nvPr/>
        </p:nvSpPr>
        <p:spPr>
          <a:xfrm>
            <a:off x="323850" y="1412875"/>
            <a:ext cx="8496300" cy="5184775"/>
          </a:xfrm>
          <a:prstGeom prst="rect">
            <a:avLst/>
          </a:prstGeom>
        </p:spPr>
        <p:txBody>
          <a:bodyPr/>
          <a:lstStyle/>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ar-SA" sz="2800" b="1" i="0" u="none" strike="noStrike" kern="0" cap="none" spc="0" normalizeH="0" baseline="0" noProof="0" dirty="0" smtClean="0">
                <a:ln>
                  <a:noFill/>
                </a:ln>
                <a:solidFill>
                  <a:schemeClr val="tx1"/>
                </a:solidFill>
                <a:effectLst/>
                <a:uLnTx/>
                <a:uFillTx/>
                <a:latin typeface="+mn-lt"/>
                <a:ea typeface="+mn-ea"/>
                <a:cs typeface="B Mitra" pitchFamily="2" charset="-78"/>
              </a:rPr>
              <a:t>سازمان‌هایی كه از روش سيستم محور استفاده مي‌كنند، تأكيد بيشتري بر كدگذاري و استفاده دوباره از دانش (آشکار) دارند و از طريق فناوری، اطلاعات تأثير پذيري خود را افزايش مي‌دهند و در مقابل، پيچيدگي‌هاي دسترسي به اطلاعات و استفاده از آن را كاهش مي‌دهند. جواب سريع‌تر به مشتري و هزينه اندك تبادل اطلاعات در اين روش امكانپذيرت است. در اين روش، معمولا دانش آشکار  بهتر تقسيم مي‌شود و از استفاده مجدد اطلاعات كدگذاري شده، مي‌توان به سطح مناسب‌تری از دانش دست يافت. برنامه‌هاي آموزشي استاندارد و گروهي اين روش، توانائي‌هاي سازمان‌ها را بالا برده، نياز به داشتن اطلاعات گسترده را درميان اعضاي يك سازمان كاهش مي‌دهد.</a:t>
            </a:r>
            <a:endParaRPr kumimoji="0" lang="en-GB" sz="2800" b="1" i="0" u="none" strike="noStrike" kern="0" cap="none" spc="0" normalizeH="0" baseline="0" noProof="0" dirty="0" smtClean="0">
              <a:ln>
                <a:noFill/>
              </a:ln>
              <a:solidFill>
                <a:schemeClr val="tx1"/>
              </a:solidFill>
              <a:effectLst/>
              <a:uLnTx/>
              <a:uFillTx/>
              <a:latin typeface="+mn-lt"/>
              <a:ea typeface="+mn-ea"/>
              <a:cs typeface="B Mitra" pitchFamily="2" charset="-78"/>
            </a:endParaRPr>
          </a:p>
        </p:txBody>
      </p:sp>
    </p:spTree>
  </p:cSld>
  <p:clrMapOvr>
    <a:masterClrMapping/>
  </p:clrMapOvr>
  <p:transition>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827088" y="333375"/>
            <a:ext cx="7772400" cy="1150938"/>
          </a:xfrm>
          <a:prstGeom prst="rect">
            <a:avLst/>
          </a:prstGeom>
        </p:spPr>
        <p: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4400" b="1" i="0" u="none" strike="noStrike" kern="0" cap="none" spc="0" normalizeH="0" baseline="0" noProof="0" smtClean="0">
                <a:ln>
                  <a:noFill/>
                </a:ln>
                <a:solidFill>
                  <a:schemeClr val="accent2"/>
                </a:solidFill>
                <a:effectLst/>
                <a:uLnTx/>
                <a:uFillTx/>
                <a:latin typeface="+mj-lt"/>
                <a:ea typeface="+mj-ea"/>
                <a:cs typeface="B Yekan" pitchFamily="2" charset="-78"/>
              </a:rPr>
              <a:t>روش انسان محور</a:t>
            </a:r>
            <a:r>
              <a:rPr kumimoji="0" lang="en-US" sz="4400" b="0" i="0" u="none" strike="noStrike" kern="0" cap="none" spc="0" normalizeH="0" baseline="0" noProof="0" smtClean="0">
                <a:ln>
                  <a:noFill/>
                </a:ln>
                <a:solidFill>
                  <a:schemeClr val="accent2"/>
                </a:solidFill>
                <a:effectLst/>
                <a:uLnTx/>
                <a:uFillTx/>
                <a:latin typeface="+mj-lt"/>
                <a:ea typeface="+mj-ea"/>
                <a:cs typeface="B Yekan" pitchFamily="2" charset="-78"/>
              </a:rPr>
              <a:t> </a:t>
            </a:r>
          </a:p>
        </p:txBody>
      </p:sp>
      <p:sp>
        <p:nvSpPr>
          <p:cNvPr id="3" name="Rectangle 3"/>
          <p:cNvSpPr txBox="1">
            <a:spLocks noChangeArrowheads="1"/>
          </p:cNvSpPr>
          <p:nvPr/>
        </p:nvSpPr>
        <p:spPr>
          <a:xfrm>
            <a:off x="611188" y="1557338"/>
            <a:ext cx="8208962" cy="4824412"/>
          </a:xfrm>
          <a:prstGeom prst="rect">
            <a:avLst/>
          </a:prstGeom>
        </p:spPr>
        <p:txBody>
          <a:bodyPr/>
          <a:lstStyle/>
          <a:p>
            <a:pPr marL="342900" marR="0" lvl="0" indent="-342900" algn="r" defTabSz="914400" rtl="1" eaLnBrk="1" fontAlgn="base" latinLnBrk="0" hangingPunct="1">
              <a:lnSpc>
                <a:spcPct val="90000"/>
              </a:lnSpc>
              <a:spcBef>
                <a:spcPct val="20000"/>
              </a:spcBef>
              <a:spcAft>
                <a:spcPct val="0"/>
              </a:spcAft>
              <a:buClrTx/>
              <a:buSzTx/>
              <a:buFontTx/>
              <a:buChar char="•"/>
              <a:tabLst/>
              <a:defRPr/>
            </a:pPr>
            <a:r>
              <a:rPr kumimoji="0" lang="ar-SA" sz="4000" b="0" i="0" u="none" strike="noStrike" kern="0" cap="none" spc="0" normalizeH="0" baseline="0" noProof="0" smtClean="0">
                <a:ln>
                  <a:noFill/>
                </a:ln>
                <a:solidFill>
                  <a:schemeClr val="tx1"/>
                </a:solidFill>
                <a:effectLst/>
                <a:uLnTx/>
                <a:uFillTx/>
                <a:latin typeface="+mn-lt"/>
                <a:ea typeface="+mn-ea"/>
                <a:cs typeface="B Yekan" pitchFamily="2" charset="-78"/>
              </a:rPr>
              <a:t>تأكيدي كه بر روش انسان محور مي</a:t>
            </a:r>
            <a:r>
              <a:rPr kumimoji="0" lang="ar-SA" sz="4000" b="0" i="0" u="none" strike="noStrike" kern="0" cap="none" spc="0" normalizeH="0" baseline="0" noProof="0" smtClean="0">
                <a:ln>
                  <a:noFill/>
                </a:ln>
                <a:solidFill>
                  <a:schemeClr val="tx1"/>
                </a:solidFill>
                <a:effectLst/>
                <a:uLnTx/>
                <a:uFillTx/>
                <a:latin typeface="+mn-lt"/>
                <a:ea typeface="+mn-ea"/>
                <a:cs typeface="+mn-cs"/>
              </a:rPr>
              <a:t>‌</a:t>
            </a:r>
            <a:r>
              <a:rPr kumimoji="0" lang="ar-SA" sz="4000" b="0" i="0" u="none" strike="noStrike" kern="0" cap="none" spc="0" normalizeH="0" baseline="0" noProof="0" smtClean="0">
                <a:ln>
                  <a:noFill/>
                </a:ln>
                <a:solidFill>
                  <a:schemeClr val="tx1"/>
                </a:solidFill>
                <a:effectLst/>
                <a:uLnTx/>
                <a:uFillTx/>
                <a:latin typeface="+mn-lt"/>
                <a:ea typeface="+mn-ea"/>
                <a:cs typeface="B Yekan" pitchFamily="2" charset="-78"/>
              </a:rPr>
              <a:t>شود، برپايه تقسيم دانش هاي ضمنی است. در اين روش اطلاعات از راه شبكه</a:t>
            </a:r>
            <a:r>
              <a:rPr kumimoji="0" lang="ar-SA" sz="4000" b="0" i="0" u="none" strike="noStrike" kern="0" cap="none" spc="0" normalizeH="0" baseline="0" noProof="0" smtClean="0">
                <a:ln>
                  <a:noFill/>
                </a:ln>
                <a:solidFill>
                  <a:schemeClr val="tx1"/>
                </a:solidFill>
                <a:effectLst/>
                <a:uLnTx/>
                <a:uFillTx/>
                <a:latin typeface="+mn-lt"/>
                <a:ea typeface="+mn-ea"/>
                <a:cs typeface="+mn-cs"/>
              </a:rPr>
              <a:t>‌</a:t>
            </a:r>
            <a:r>
              <a:rPr kumimoji="0" lang="ar-SA" sz="4000" b="0" i="0" u="none" strike="noStrike" kern="0" cap="none" spc="0" normalizeH="0" baseline="0" noProof="0" smtClean="0">
                <a:ln>
                  <a:noFill/>
                </a:ln>
                <a:solidFill>
                  <a:schemeClr val="tx1"/>
                </a:solidFill>
                <a:effectLst/>
                <a:uLnTx/>
                <a:uFillTx/>
                <a:latin typeface="+mn-lt"/>
                <a:ea typeface="+mn-ea"/>
                <a:cs typeface="B Yekan" pitchFamily="2" charset="-78"/>
              </a:rPr>
              <a:t>هاي فردي غيررسمي توزيع مي</a:t>
            </a:r>
            <a:r>
              <a:rPr kumimoji="0" lang="ar-SA" sz="4000" b="0" i="0" u="none" strike="noStrike" kern="0" cap="none" spc="0" normalizeH="0" baseline="0" noProof="0" smtClean="0">
                <a:ln>
                  <a:noFill/>
                </a:ln>
                <a:solidFill>
                  <a:schemeClr val="tx1"/>
                </a:solidFill>
                <a:effectLst/>
                <a:uLnTx/>
                <a:uFillTx/>
                <a:latin typeface="+mn-lt"/>
                <a:ea typeface="+mn-ea"/>
                <a:cs typeface="+mn-cs"/>
              </a:rPr>
              <a:t>‌</a:t>
            </a:r>
            <a:r>
              <a:rPr kumimoji="0" lang="ar-SA" sz="4000" b="0" i="0" u="none" strike="noStrike" kern="0" cap="none" spc="0" normalizeH="0" baseline="0" noProof="0" smtClean="0">
                <a:ln>
                  <a:noFill/>
                </a:ln>
                <a:solidFill>
                  <a:schemeClr val="tx1"/>
                </a:solidFill>
                <a:effectLst/>
                <a:uLnTx/>
                <a:uFillTx/>
                <a:latin typeface="+mn-lt"/>
                <a:ea typeface="+mn-ea"/>
                <a:cs typeface="B Yekan" pitchFamily="2" charset="-78"/>
              </a:rPr>
              <a:t>شود و افراد خود مي</a:t>
            </a:r>
            <a:r>
              <a:rPr kumimoji="0" lang="ar-SA" sz="4000" b="0" i="0" u="none" strike="noStrike" kern="0" cap="none" spc="0" normalizeH="0" baseline="0" noProof="0" smtClean="0">
                <a:ln>
                  <a:noFill/>
                </a:ln>
                <a:solidFill>
                  <a:schemeClr val="tx1"/>
                </a:solidFill>
                <a:effectLst/>
                <a:uLnTx/>
                <a:uFillTx/>
                <a:latin typeface="+mn-lt"/>
                <a:ea typeface="+mn-ea"/>
                <a:cs typeface="+mn-cs"/>
              </a:rPr>
              <a:t>‌</a:t>
            </a:r>
            <a:r>
              <a:rPr kumimoji="0" lang="ar-SA" sz="4000" b="0" i="0" u="none" strike="noStrike" kern="0" cap="none" spc="0" normalizeH="0" baseline="0" noProof="0" smtClean="0">
                <a:ln>
                  <a:noFill/>
                </a:ln>
                <a:solidFill>
                  <a:schemeClr val="tx1"/>
                </a:solidFill>
                <a:effectLst/>
                <a:uLnTx/>
                <a:uFillTx/>
                <a:latin typeface="+mn-lt"/>
                <a:ea typeface="+mn-ea"/>
                <a:cs typeface="B Yekan" pitchFamily="2" charset="-78"/>
              </a:rPr>
              <a:t>توانند روش</a:t>
            </a:r>
            <a:r>
              <a:rPr kumimoji="0" lang="ar-SA" sz="4000" b="0" i="0" u="none" strike="noStrike" kern="0" cap="none" spc="0" normalizeH="0" baseline="0" noProof="0" smtClean="0">
                <a:ln>
                  <a:noFill/>
                </a:ln>
                <a:solidFill>
                  <a:schemeClr val="tx1"/>
                </a:solidFill>
                <a:effectLst/>
                <a:uLnTx/>
                <a:uFillTx/>
                <a:latin typeface="+mn-lt"/>
                <a:ea typeface="+mn-ea"/>
                <a:cs typeface="+mn-cs"/>
              </a:rPr>
              <a:t>‌</a:t>
            </a:r>
            <a:r>
              <a:rPr kumimoji="0" lang="ar-SA" sz="4000" b="0" i="0" u="none" strike="noStrike" kern="0" cap="none" spc="0" normalizeH="0" baseline="0" noProof="0" smtClean="0">
                <a:ln>
                  <a:noFill/>
                </a:ln>
                <a:solidFill>
                  <a:schemeClr val="tx1"/>
                </a:solidFill>
                <a:effectLst/>
                <a:uLnTx/>
                <a:uFillTx/>
                <a:latin typeface="+mn-lt"/>
                <a:ea typeface="+mn-ea"/>
                <a:cs typeface="B Yekan" pitchFamily="2" charset="-78"/>
              </a:rPr>
              <a:t>هاي مناسب</a:t>
            </a:r>
            <a:r>
              <a:rPr kumimoji="0" lang="ar-SA" sz="4000" b="0" i="0" u="none" strike="noStrike" kern="0" cap="none" spc="0" normalizeH="0" baseline="0" noProof="0" smtClean="0">
                <a:ln>
                  <a:noFill/>
                </a:ln>
                <a:solidFill>
                  <a:schemeClr val="tx1"/>
                </a:solidFill>
                <a:effectLst/>
                <a:uLnTx/>
                <a:uFillTx/>
                <a:latin typeface="+mn-lt"/>
                <a:ea typeface="+mn-ea"/>
                <a:cs typeface="+mn-cs"/>
              </a:rPr>
              <a:t>‌</a:t>
            </a:r>
            <a:r>
              <a:rPr kumimoji="0" lang="ar-SA" sz="4000" b="0" i="0" u="none" strike="noStrike" kern="0" cap="none" spc="0" normalizeH="0" baseline="0" noProof="0" smtClean="0">
                <a:ln>
                  <a:noFill/>
                </a:ln>
                <a:solidFill>
                  <a:schemeClr val="tx1"/>
                </a:solidFill>
                <a:effectLst/>
                <a:uLnTx/>
                <a:uFillTx/>
                <a:latin typeface="+mn-lt"/>
                <a:ea typeface="+mn-ea"/>
                <a:cs typeface="B Yekan" pitchFamily="2" charset="-78"/>
              </a:rPr>
              <a:t>تري را شناسايي كنند. چرا كه در اين روش رابطه ميان اعضاي يك سازمان، بسيار با ارزش در نظر گرفته شده است.</a:t>
            </a:r>
            <a:endParaRPr kumimoji="0" lang="en-GB" sz="4000" b="0" i="0" u="none" strike="noStrike" kern="0" cap="none" spc="0" normalizeH="0" baseline="0" noProof="0" smtClean="0">
              <a:ln>
                <a:noFill/>
              </a:ln>
              <a:solidFill>
                <a:schemeClr val="tx1"/>
              </a:solidFill>
              <a:effectLst/>
              <a:uLnTx/>
              <a:uFillTx/>
              <a:latin typeface="+mn-lt"/>
              <a:ea typeface="+mn-ea"/>
              <a:cs typeface="B Yekan" pitchFamily="2" charset="-78"/>
            </a:endParaRPr>
          </a:p>
        </p:txBody>
      </p:sp>
    </p:spTree>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85786" y="428604"/>
            <a:ext cx="7772400" cy="1225550"/>
          </a:xfrm>
          <a:prstGeom prst="rect">
            <a:avLst/>
          </a:prstGeom>
        </p:spPr>
        <p: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5900" b="1" i="0" u="none" strike="noStrike" kern="0" cap="none" spc="0" normalizeH="0" baseline="0" noProof="0" dirty="0" smtClean="0">
                <a:ln>
                  <a:noFill/>
                </a:ln>
                <a:solidFill>
                  <a:schemeClr val="accent2"/>
                </a:solidFill>
                <a:effectLst/>
                <a:uLnTx/>
                <a:uFillTx/>
                <a:latin typeface="+mj-lt"/>
                <a:ea typeface="+mj-ea"/>
                <a:cs typeface="B Mitra" pitchFamily="2" charset="-78"/>
              </a:rPr>
              <a:t>روش پویا</a:t>
            </a:r>
            <a:r>
              <a:rPr kumimoji="0" lang="en-US" sz="4000" b="0" i="0" u="none" strike="noStrike" kern="0" cap="none" spc="0" normalizeH="0" baseline="0" noProof="0" dirty="0" smtClean="0">
                <a:ln>
                  <a:noFill/>
                </a:ln>
                <a:solidFill>
                  <a:schemeClr val="accent2"/>
                </a:solidFill>
                <a:effectLst/>
                <a:uLnTx/>
                <a:uFillTx/>
                <a:latin typeface="+mj-lt"/>
                <a:ea typeface="+mj-ea"/>
                <a:cs typeface="B Mitra" pitchFamily="2" charset="-78"/>
              </a:rPr>
              <a:t> </a:t>
            </a:r>
          </a:p>
        </p:txBody>
      </p:sp>
      <p:sp>
        <p:nvSpPr>
          <p:cNvPr id="3" name="Rectangle 3"/>
          <p:cNvSpPr txBox="1">
            <a:spLocks noChangeArrowheads="1"/>
          </p:cNvSpPr>
          <p:nvPr/>
        </p:nvSpPr>
        <p:spPr>
          <a:xfrm>
            <a:off x="1116013" y="2205038"/>
            <a:ext cx="6985000" cy="4103687"/>
          </a:xfrm>
          <a:prstGeom prst="rect">
            <a:avLst/>
          </a:prstGeom>
        </p:spPr>
        <p:txBody>
          <a:bodyPr/>
          <a:lstStyle/>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ar-SA" sz="4800" b="0" i="0" u="none" strike="noStrike" kern="0" cap="none" spc="0" normalizeH="0" baseline="0" noProof="0" dirty="0" smtClean="0">
                <a:ln>
                  <a:noFill/>
                </a:ln>
                <a:solidFill>
                  <a:schemeClr val="tx1"/>
                </a:solidFill>
                <a:effectLst/>
                <a:uLnTx/>
                <a:uFillTx/>
                <a:latin typeface="+mn-lt"/>
                <a:ea typeface="+mn-ea"/>
                <a:cs typeface="B Mitra" pitchFamily="2" charset="-78"/>
              </a:rPr>
              <a:t>سازمان‌هايي كه از روش ديناميك استفاده مي‌كنند، از هر دو نوع دانش ضمنی و آشکار بهره مي‌گيرند و آنها را به بهترين نحو، مورد توجه و استفاده قرار مي‌دهند.</a:t>
            </a:r>
            <a:endParaRPr kumimoji="0" lang="en-GB" sz="4800" b="0" i="0" u="none" strike="noStrike" kern="0" cap="none" spc="0" normalizeH="0" baseline="0" noProof="0" dirty="0" smtClean="0">
              <a:ln>
                <a:noFill/>
              </a:ln>
              <a:solidFill>
                <a:schemeClr val="tx1"/>
              </a:solidFill>
              <a:effectLst/>
              <a:uLnTx/>
              <a:uFillTx/>
              <a:latin typeface="+mn-lt"/>
              <a:ea typeface="+mn-ea"/>
              <a:cs typeface="B Mitra" pitchFamily="2" charset="-78"/>
            </a:endParaRPr>
          </a:p>
        </p:txBody>
      </p:sp>
    </p:spTree>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fa-IR" sz="4400" b="1" i="0" u="none" strike="noStrike" kern="0" cap="none" spc="0" normalizeH="0" baseline="0" noProof="0" dirty="0" smtClean="0">
                <a:ln>
                  <a:noFill/>
                </a:ln>
                <a:solidFill>
                  <a:schemeClr val="accent2"/>
                </a:solidFill>
                <a:effectLst/>
                <a:uLnTx/>
                <a:uFillTx/>
                <a:latin typeface="+mj-lt"/>
                <a:ea typeface="+mj-ea"/>
                <a:cs typeface="B Mitra" pitchFamily="2" charset="-78"/>
              </a:rPr>
              <a:t>نگاهی دیگر به روشها ی مدیریت دانش</a:t>
            </a:r>
            <a:endParaRPr kumimoji="0" lang="en-GB" sz="4400" b="1" i="0" u="none" strike="noStrike" kern="0" cap="none" spc="0" normalizeH="0" baseline="0" noProof="0" dirty="0" smtClean="0">
              <a:ln>
                <a:noFill/>
              </a:ln>
              <a:solidFill>
                <a:schemeClr val="accent2"/>
              </a:solidFill>
              <a:effectLst/>
              <a:uLnTx/>
              <a:uFillTx/>
              <a:latin typeface="+mj-lt"/>
              <a:ea typeface="+mj-ea"/>
              <a:cs typeface="B Mitra" pitchFamily="2" charset="-78"/>
            </a:endParaRPr>
          </a:p>
        </p:txBody>
      </p:sp>
      <p:sp>
        <p:nvSpPr>
          <p:cNvPr id="3" name="Rectangle 3"/>
          <p:cNvSpPr txBox="1">
            <a:spLocks noChangeArrowheads="1"/>
          </p:cNvSpPr>
          <p:nvPr/>
        </p:nvSpPr>
        <p:spPr>
          <a:xfrm>
            <a:off x="457200" y="1600200"/>
            <a:ext cx="8229600" cy="4924425"/>
          </a:xfrm>
          <a:prstGeom prst="rect">
            <a:avLst/>
          </a:prstGeom>
        </p:spPr>
        <p:txBody>
          <a:bodyPr/>
          <a:lstStyle/>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ar-SA" sz="3200" b="1" i="0" u="none" strike="noStrike" kern="0" cap="none" spc="0" normalizeH="0" baseline="0" noProof="0" dirty="0" smtClean="0">
                <a:ln>
                  <a:noFill/>
                </a:ln>
                <a:solidFill>
                  <a:srgbClr val="0000FF"/>
                </a:solidFill>
                <a:effectLst/>
                <a:uLnTx/>
                <a:uFillTx/>
                <a:latin typeface="+mn-lt"/>
                <a:ea typeface="+mn-ea"/>
                <a:cs typeface="B Mitra" pitchFamily="2" charset="-78"/>
              </a:rPr>
              <a:t>روش‌هاي مبتني بر رمزگذاري:</a:t>
            </a:r>
            <a:r>
              <a:rPr kumimoji="0" lang="ar-SA" sz="3200" b="1" i="0" u="none" strike="noStrike" kern="0" cap="none" spc="0" normalizeH="0" baseline="0" noProof="0" dirty="0" smtClean="0">
                <a:ln>
                  <a:noFill/>
                </a:ln>
                <a:solidFill>
                  <a:schemeClr val="tx1"/>
                </a:solidFill>
                <a:effectLst/>
                <a:uLnTx/>
                <a:uFillTx/>
                <a:latin typeface="+mn-lt"/>
                <a:ea typeface="+mn-ea"/>
                <a:cs typeface="B Mitra" pitchFamily="2" charset="-78"/>
              </a:rPr>
              <a:t> استفاده دوباره از دانش‌ها، تبادل مستندات دانش بر پايه تكنولوژي </a:t>
            </a:r>
            <a:endParaRPr kumimoji="0" lang="en-GB" sz="3200" b="1" i="0" u="none" strike="noStrike" kern="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r" defTabSz="914400" rtl="1" eaLnBrk="1" fontAlgn="base" latinLnBrk="0" hangingPunct="1">
              <a:lnSpc>
                <a:spcPct val="100000"/>
              </a:lnSpc>
              <a:spcBef>
                <a:spcPct val="20000"/>
              </a:spcBef>
              <a:spcAft>
                <a:spcPct val="0"/>
              </a:spcAft>
              <a:buClrTx/>
              <a:buSzTx/>
              <a:tabLst/>
              <a:defRPr/>
            </a:pPr>
            <a:r>
              <a:rPr kumimoji="0" lang="ar-SA" sz="3200" b="1" i="0" u="none" strike="noStrike" kern="0" cap="none" spc="0" normalizeH="0" baseline="0" noProof="0" dirty="0" smtClean="0">
                <a:ln>
                  <a:noFill/>
                </a:ln>
                <a:solidFill>
                  <a:schemeClr val="tx1"/>
                </a:solidFill>
                <a:effectLst/>
                <a:uLnTx/>
                <a:uFillTx/>
                <a:latin typeface="+mn-lt"/>
                <a:ea typeface="+mn-ea"/>
                <a:cs typeface="B Mitra" pitchFamily="2" charset="-78"/>
              </a:rPr>
              <a:t>  </a:t>
            </a:r>
            <a:r>
              <a:rPr kumimoji="0" lang="en-US" sz="3200" b="1" i="0" u="none" strike="noStrike" kern="0" cap="none" spc="0" normalizeH="0" baseline="0" noProof="0" dirty="0" smtClean="0">
                <a:ln>
                  <a:noFill/>
                </a:ln>
                <a:solidFill>
                  <a:srgbClr val="FF0066"/>
                </a:solidFill>
                <a:effectLst/>
                <a:uLnTx/>
                <a:uFillTx/>
                <a:latin typeface="+mn-lt"/>
                <a:ea typeface="+mn-ea"/>
                <a:cs typeface="B Mitra" pitchFamily="2" charset="-78"/>
                <a:sym typeface="Wingdings" pitchFamily="2" charset="2"/>
              </a:rPr>
              <a:t></a:t>
            </a:r>
            <a:r>
              <a:rPr kumimoji="0" lang="en-US" sz="3200" b="1" i="0" u="none" strike="noStrike" kern="0" cap="none" spc="0" normalizeH="0" baseline="0" noProof="0" dirty="0" smtClean="0">
                <a:ln>
                  <a:noFill/>
                </a:ln>
                <a:solidFill>
                  <a:srgbClr val="FF0066"/>
                </a:solidFill>
                <a:effectLst/>
                <a:uLnTx/>
                <a:uFillTx/>
                <a:latin typeface="+mn-lt"/>
                <a:ea typeface="+mn-ea"/>
                <a:cs typeface="B Mitra" pitchFamily="2" charset="-78"/>
              </a:rPr>
              <a:t> </a:t>
            </a:r>
            <a:r>
              <a:rPr kumimoji="0" lang="ar-SA" sz="3200" b="1" i="0" u="none" strike="noStrike" kern="0" cap="none" spc="0" normalizeH="0" baseline="0" noProof="0" dirty="0" smtClean="0">
                <a:ln>
                  <a:noFill/>
                </a:ln>
                <a:solidFill>
                  <a:srgbClr val="FF0066"/>
                </a:solidFill>
                <a:effectLst/>
                <a:uLnTx/>
                <a:uFillTx/>
                <a:latin typeface="+mn-lt"/>
                <a:ea typeface="+mn-ea"/>
                <a:cs typeface="B Mitra" pitchFamily="2" charset="-78"/>
              </a:rPr>
              <a:t>  </a:t>
            </a:r>
            <a:r>
              <a:rPr kumimoji="0" lang="ar-SA" sz="3200" b="1" i="1" u="none" strike="noStrike" kern="0" cap="none" spc="0" normalizeH="0" baseline="0" noProof="0" dirty="0" smtClean="0">
                <a:ln>
                  <a:noFill/>
                </a:ln>
                <a:solidFill>
                  <a:srgbClr val="FF0066"/>
                </a:solidFill>
                <a:effectLst/>
                <a:uLnTx/>
                <a:uFillTx/>
                <a:latin typeface="+mn-lt"/>
                <a:ea typeface="+mn-ea"/>
                <a:cs typeface="B Mitra" pitchFamily="2" charset="-78"/>
              </a:rPr>
              <a:t>تمرکز بر فنآوری اطلاعات و ارتباطات</a:t>
            </a:r>
            <a:r>
              <a:rPr kumimoji="0" lang="ar-SA" sz="3200" b="1" i="0" u="none" strike="noStrike" kern="0" cap="none" spc="0" normalizeH="0" baseline="0" noProof="0" dirty="0" smtClean="0">
                <a:ln>
                  <a:noFill/>
                </a:ln>
                <a:solidFill>
                  <a:schemeClr val="tx1"/>
                </a:solidFill>
                <a:effectLst/>
                <a:uLnTx/>
                <a:uFillTx/>
                <a:latin typeface="+mn-lt"/>
                <a:ea typeface="+mn-ea"/>
                <a:cs typeface="B Mitra" pitchFamily="2" charset="-78"/>
              </a:rPr>
              <a:t> </a:t>
            </a:r>
          </a:p>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ar-SA" sz="3200" b="1" i="0" u="none" strike="noStrike" kern="0" cap="none" spc="0" normalizeH="0" baseline="0" noProof="0" dirty="0" smtClean="0">
                <a:ln>
                  <a:noFill/>
                </a:ln>
                <a:solidFill>
                  <a:srgbClr val="0000FF"/>
                </a:solidFill>
                <a:effectLst/>
                <a:uLnTx/>
                <a:uFillTx/>
                <a:latin typeface="+mn-lt"/>
                <a:ea typeface="+mn-ea"/>
                <a:cs typeface="B Mitra" pitchFamily="2" charset="-78"/>
              </a:rPr>
              <a:t>روش‌هاي مبتني بر مبناي فرد:</a:t>
            </a:r>
            <a:r>
              <a:rPr kumimoji="0" lang="ar-SA" sz="3200" b="1" i="0" u="none" strike="noStrike" kern="0" cap="none" spc="0" normalizeH="0" baseline="0" noProof="0" dirty="0" smtClean="0">
                <a:ln>
                  <a:noFill/>
                </a:ln>
                <a:solidFill>
                  <a:schemeClr val="tx1"/>
                </a:solidFill>
                <a:effectLst/>
                <a:uLnTx/>
                <a:uFillTx/>
                <a:latin typeface="+mn-lt"/>
                <a:ea typeface="+mn-ea"/>
                <a:cs typeface="B Mitra" pitchFamily="2" charset="-78"/>
              </a:rPr>
              <a:t> بر پايه كار  فردي- تبادل  دانش بين فردي  </a:t>
            </a:r>
            <a:r>
              <a:rPr kumimoji="0" lang="en-US" sz="3200" b="1" i="0" u="none" strike="noStrike" kern="0" cap="none" spc="0" normalizeH="0" baseline="0" noProof="0" dirty="0" smtClean="0">
                <a:ln>
                  <a:noFill/>
                </a:ln>
                <a:solidFill>
                  <a:srgbClr val="FF0066"/>
                </a:solidFill>
                <a:effectLst/>
                <a:uLnTx/>
                <a:uFillTx/>
                <a:latin typeface="+mn-lt"/>
                <a:ea typeface="+mn-ea"/>
                <a:cs typeface="B Mitra" pitchFamily="2" charset="-78"/>
                <a:sym typeface="Wingdings" pitchFamily="2" charset="2"/>
              </a:rPr>
              <a:t></a:t>
            </a:r>
            <a:r>
              <a:rPr kumimoji="0" lang="en-US" sz="3200" b="1" i="0" u="none" strike="noStrike" kern="0" cap="none" spc="0" normalizeH="0" baseline="0" noProof="0" dirty="0" smtClean="0">
                <a:ln>
                  <a:noFill/>
                </a:ln>
                <a:solidFill>
                  <a:schemeClr val="tx1"/>
                </a:solidFill>
                <a:effectLst/>
                <a:uLnTx/>
                <a:uFillTx/>
                <a:latin typeface="+mn-lt"/>
                <a:ea typeface="+mn-ea"/>
                <a:cs typeface="B Mitra" pitchFamily="2" charset="-78"/>
              </a:rPr>
              <a:t>  </a:t>
            </a:r>
            <a:r>
              <a:rPr kumimoji="0" lang="ar-SA" sz="3200" b="1" i="1" u="none" strike="noStrike" kern="0" cap="none" spc="0" normalizeH="0" baseline="0" noProof="0" dirty="0" smtClean="0">
                <a:ln>
                  <a:noFill/>
                </a:ln>
                <a:solidFill>
                  <a:srgbClr val="FF0066"/>
                </a:solidFill>
                <a:effectLst/>
                <a:uLnTx/>
                <a:uFillTx/>
                <a:latin typeface="+mn-lt"/>
                <a:ea typeface="+mn-ea"/>
                <a:cs typeface="B Mitra" pitchFamily="2" charset="-78"/>
              </a:rPr>
              <a:t>تمرکز بر مديريت  منابع انساني</a:t>
            </a:r>
            <a:r>
              <a:rPr kumimoji="0" lang="ar-SA" sz="3200" b="1" i="0" u="none" strike="noStrike" kern="0" cap="none" spc="0" normalizeH="0" baseline="0" noProof="0" dirty="0" smtClean="0">
                <a:ln>
                  <a:noFill/>
                </a:ln>
                <a:solidFill>
                  <a:srgbClr val="FF0066"/>
                </a:solidFill>
                <a:effectLst/>
                <a:uLnTx/>
                <a:uFillTx/>
                <a:latin typeface="+mn-lt"/>
                <a:ea typeface="+mn-ea"/>
                <a:cs typeface="B Mitra" pitchFamily="2" charset="-78"/>
              </a:rPr>
              <a:t> </a:t>
            </a:r>
          </a:p>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ar-SA" sz="3200" b="1" i="0" u="none" strike="noStrike" kern="0" cap="none" spc="0" normalizeH="0" baseline="0" noProof="0" dirty="0" smtClean="0">
                <a:ln>
                  <a:noFill/>
                </a:ln>
                <a:solidFill>
                  <a:srgbClr val="0000FF"/>
                </a:solidFill>
                <a:effectLst/>
                <a:uLnTx/>
                <a:uFillTx/>
                <a:latin typeface="+mn-lt"/>
                <a:ea typeface="+mn-ea"/>
                <a:cs typeface="B Mitra" pitchFamily="2" charset="-78"/>
              </a:rPr>
              <a:t>روش‌هاي مبتني بر اجتماعي نمودن:</a:t>
            </a:r>
            <a:r>
              <a:rPr kumimoji="0" lang="ar-SA" sz="3200" b="1" i="0" u="none" strike="noStrike" kern="0" cap="none" spc="0" normalizeH="0" baseline="0" noProof="0" dirty="0" smtClean="0">
                <a:ln>
                  <a:noFill/>
                </a:ln>
                <a:solidFill>
                  <a:schemeClr val="tx1"/>
                </a:solidFill>
                <a:effectLst/>
                <a:uLnTx/>
                <a:uFillTx/>
                <a:latin typeface="+mn-lt"/>
                <a:ea typeface="+mn-ea"/>
                <a:cs typeface="B Mitra" pitchFamily="2" charset="-78"/>
              </a:rPr>
              <a:t> بر پايه  سازمان، تبادل و توليد دانش از طريق ارتباطات، سازماندهي مجدد    </a:t>
            </a:r>
            <a:r>
              <a:rPr kumimoji="0" lang="en-US" sz="3200" b="1" i="0" u="none" strike="noStrike" kern="0" cap="none" spc="0" normalizeH="0" baseline="0" noProof="0" dirty="0" smtClean="0">
                <a:ln>
                  <a:noFill/>
                </a:ln>
                <a:solidFill>
                  <a:srgbClr val="FF0066"/>
                </a:solidFill>
                <a:effectLst/>
                <a:uLnTx/>
                <a:uFillTx/>
                <a:latin typeface="+mn-lt"/>
                <a:ea typeface="+mn-ea"/>
                <a:cs typeface="B Mitra" pitchFamily="2" charset="-78"/>
                <a:sym typeface="Wingdings" pitchFamily="2" charset="2"/>
              </a:rPr>
              <a:t></a:t>
            </a:r>
            <a:r>
              <a:rPr kumimoji="0" lang="ar-SA" sz="3200" b="1" i="1" u="none" strike="noStrike" kern="0" cap="none" spc="0" normalizeH="0" baseline="0" noProof="0" dirty="0" smtClean="0">
                <a:ln>
                  <a:noFill/>
                </a:ln>
                <a:solidFill>
                  <a:srgbClr val="FF0066"/>
                </a:solidFill>
                <a:effectLst/>
                <a:uLnTx/>
                <a:uFillTx/>
                <a:latin typeface="+mn-lt"/>
                <a:ea typeface="+mn-ea"/>
                <a:cs typeface="B Mitra" pitchFamily="2" charset="-78"/>
              </a:rPr>
              <a:t>تمرکز بر ساختار</a:t>
            </a:r>
            <a:endParaRPr kumimoji="0" lang="en-GB" sz="3200" b="1" i="1" u="none" strike="noStrike" kern="0" cap="none" spc="0" normalizeH="0" baseline="0" noProof="0" dirty="0" smtClean="0">
              <a:ln>
                <a:noFill/>
              </a:ln>
              <a:solidFill>
                <a:srgbClr val="FF0066"/>
              </a:solidFill>
              <a:effectLst/>
              <a:uLnTx/>
              <a:uFillTx/>
              <a:latin typeface="+mn-lt"/>
              <a:ea typeface="+mn-ea"/>
              <a:cs typeface="B Mitra" pitchFamily="2" charset="-78"/>
            </a:endParaRPr>
          </a:p>
        </p:txBody>
      </p:sp>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4000" b="1" i="0" u="none" strike="noStrike" kern="0" cap="none" spc="0" normalizeH="0" baseline="0" noProof="0" dirty="0" smtClean="0">
                <a:ln>
                  <a:noFill/>
                </a:ln>
                <a:solidFill>
                  <a:schemeClr val="accent2"/>
                </a:solidFill>
                <a:effectLst/>
                <a:uLnTx/>
                <a:uFillTx/>
                <a:latin typeface="+mj-lt"/>
                <a:ea typeface="+mj-ea"/>
                <a:cs typeface="B Mitra" pitchFamily="2" charset="-78"/>
              </a:rPr>
              <a:t>گروه‌بندی</a:t>
            </a:r>
            <a:r>
              <a:rPr kumimoji="0" lang="fa-IR" sz="4000" b="1" i="0" u="none" strike="noStrike" kern="0" cap="none" spc="0" normalizeH="0" baseline="0" noProof="0" dirty="0" smtClean="0">
                <a:ln>
                  <a:noFill/>
                </a:ln>
                <a:solidFill>
                  <a:schemeClr val="accent2"/>
                </a:solidFill>
                <a:effectLst/>
                <a:uLnTx/>
                <a:uFillTx/>
                <a:latin typeface="+mj-lt"/>
                <a:ea typeface="+mj-ea"/>
                <a:cs typeface="B Mitra" pitchFamily="2" charset="-78"/>
              </a:rPr>
              <a:t> مد لها</a:t>
            </a:r>
            <a:r>
              <a:rPr kumimoji="0" lang="ar-SA" sz="4000" b="1" i="0" u="none" strike="noStrike" kern="0" cap="none" spc="0" normalizeH="0" baseline="0" noProof="0" dirty="0" smtClean="0">
                <a:ln>
                  <a:noFill/>
                </a:ln>
                <a:solidFill>
                  <a:schemeClr val="accent2"/>
                </a:solidFill>
                <a:effectLst/>
                <a:uLnTx/>
                <a:uFillTx/>
                <a:latin typeface="+mj-lt"/>
                <a:ea typeface="+mj-ea"/>
                <a:cs typeface="B Mitra" pitchFamily="2" charset="-78"/>
              </a:rPr>
              <a:t> بر مبنای فرايندهاي دانش</a:t>
            </a:r>
            <a:r>
              <a:rPr kumimoji="0" lang="en-US" sz="4000" b="0" i="0" u="none" strike="noStrike" kern="0" cap="none" spc="0" normalizeH="0" baseline="0" noProof="0" dirty="0" smtClean="0">
                <a:ln>
                  <a:noFill/>
                </a:ln>
                <a:solidFill>
                  <a:schemeClr val="accent2"/>
                </a:solidFill>
                <a:effectLst/>
                <a:uLnTx/>
                <a:uFillTx/>
                <a:latin typeface="+mj-lt"/>
                <a:ea typeface="+mj-ea"/>
                <a:cs typeface="B Mitra" pitchFamily="2" charset="-78"/>
              </a:rPr>
              <a:t> </a:t>
            </a:r>
          </a:p>
        </p:txBody>
      </p:sp>
      <p:sp>
        <p:nvSpPr>
          <p:cNvPr id="3" name="Rectangle 4"/>
          <p:cNvSpPr txBox="1">
            <a:spLocks noChangeArrowheads="1"/>
          </p:cNvSpPr>
          <p:nvPr/>
        </p:nvSpPr>
        <p:spPr>
          <a:xfrm>
            <a:off x="457200" y="1600200"/>
            <a:ext cx="8229600" cy="4525963"/>
          </a:xfrm>
          <a:prstGeom prst="rect">
            <a:avLst/>
          </a:prstGeom>
        </p:spPr>
        <p:txBody>
          <a:bodyPr/>
          <a:lstStyle/>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ar-SA" sz="4400" b="1" i="0" u="none" strike="noStrike" kern="0" cap="none" spc="0" normalizeH="0" baseline="0" noProof="0" dirty="0" smtClean="0">
                <a:ln>
                  <a:noFill/>
                </a:ln>
                <a:solidFill>
                  <a:schemeClr val="tx1"/>
                </a:solidFill>
                <a:effectLst/>
                <a:uLnTx/>
                <a:uFillTx/>
                <a:latin typeface="+mn-lt"/>
                <a:ea typeface="+mn-ea"/>
                <a:cs typeface="B Mitra" pitchFamily="2" charset="-78"/>
              </a:rPr>
              <a:t>الف)‌ فرایند تبدیل/تولید دانش ضمنی/آشکار در سطوح مختلف (فرد، گروه و سازمان).</a:t>
            </a:r>
          </a:p>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ar-SA" sz="4400" b="1" i="0" u="none" strike="noStrike" kern="0" cap="none" spc="0" normalizeH="0" baseline="0" noProof="0" dirty="0" smtClean="0">
                <a:ln>
                  <a:noFill/>
                </a:ln>
                <a:solidFill>
                  <a:schemeClr val="tx1"/>
                </a:solidFill>
                <a:effectLst/>
                <a:uLnTx/>
                <a:uFillTx/>
                <a:latin typeface="+mn-lt"/>
                <a:ea typeface="+mn-ea"/>
                <a:cs typeface="B Mitra" pitchFamily="2" charset="-78"/>
              </a:rPr>
              <a:t>ب) فرایند مراحل انجام مدیریت دانش از قبیل کشف، کسب، توسعه، تسهیم و...</a:t>
            </a:r>
            <a:endParaRPr kumimoji="0" lang="en-GB" sz="4400" b="1" i="0" u="none" strike="noStrike" kern="0" cap="none" spc="0" normalizeH="0" baseline="0" noProof="0" dirty="0" smtClean="0">
              <a:ln>
                <a:noFill/>
              </a:ln>
              <a:solidFill>
                <a:schemeClr val="tx1"/>
              </a:solidFill>
              <a:effectLst/>
              <a:uLnTx/>
              <a:uFillTx/>
              <a:latin typeface="+mn-lt"/>
              <a:ea typeface="+mn-ea"/>
              <a:cs typeface="B Mitra" pitchFamily="2" charset="-78"/>
            </a:endParaRPr>
          </a:p>
        </p:txBody>
      </p:sp>
    </p:spTree>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5400" b="1" i="0" u="none" strike="noStrike" kern="0" cap="none" spc="0" normalizeH="0" baseline="0" noProof="0" dirty="0" smtClean="0">
                <a:ln>
                  <a:noFill/>
                </a:ln>
                <a:solidFill>
                  <a:schemeClr val="accent2"/>
                </a:solidFill>
                <a:effectLst/>
                <a:uLnTx/>
                <a:uFillTx/>
                <a:latin typeface="+mj-lt"/>
                <a:ea typeface="+mj-ea"/>
                <a:cs typeface="B Mitra" pitchFamily="2" charset="-78"/>
              </a:rPr>
              <a:t>مروري كلي بر مدل‌هاي اصلي</a:t>
            </a:r>
            <a:r>
              <a:rPr kumimoji="0" lang="en-US" sz="4000" b="0" i="0" u="none" strike="noStrike" kern="0" cap="none" spc="0" normalizeH="0" baseline="0" noProof="0" dirty="0" smtClean="0">
                <a:ln>
                  <a:noFill/>
                </a:ln>
                <a:solidFill>
                  <a:schemeClr val="accent2"/>
                </a:solidFill>
                <a:effectLst/>
                <a:uLnTx/>
                <a:uFillTx/>
                <a:latin typeface="+mj-lt"/>
                <a:ea typeface="+mj-ea"/>
                <a:cs typeface="B Mitra" pitchFamily="2" charset="-78"/>
              </a:rPr>
              <a:t> </a:t>
            </a:r>
          </a:p>
        </p:txBody>
      </p:sp>
      <p:sp>
        <p:nvSpPr>
          <p:cNvPr id="3" name="Rectangle 3"/>
          <p:cNvSpPr txBox="1">
            <a:spLocks noChangeArrowheads="1"/>
          </p:cNvSpPr>
          <p:nvPr/>
        </p:nvSpPr>
        <p:spPr>
          <a:xfrm>
            <a:off x="323850" y="1628775"/>
            <a:ext cx="8424863" cy="4525963"/>
          </a:xfrm>
          <a:prstGeom prst="rect">
            <a:avLst/>
          </a:prstGeom>
        </p:spPr>
        <p:txBody>
          <a:bodyPr/>
          <a:lstStyle/>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fa-IR" sz="4000" b="1" i="0" u="none" strike="noStrike" kern="0" cap="none" spc="0" normalizeH="0" baseline="0" noProof="0" dirty="0" smtClean="0">
                <a:ln>
                  <a:noFill/>
                </a:ln>
                <a:solidFill>
                  <a:schemeClr val="tx1"/>
                </a:solidFill>
                <a:effectLst/>
                <a:uLnTx/>
                <a:uFillTx/>
                <a:latin typeface="+mn-lt"/>
                <a:ea typeface="+mn-ea"/>
                <a:cs typeface="B Mitra" pitchFamily="2" charset="-78"/>
              </a:rPr>
              <a:t>شامل 3 تا 8 مرحله هستند.</a:t>
            </a:r>
          </a:p>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fa-IR" sz="4000" b="1" i="0" u="none" strike="noStrike" kern="0" cap="none" spc="0" normalizeH="0" baseline="0" noProof="0" dirty="0" smtClean="0">
                <a:ln>
                  <a:noFill/>
                </a:ln>
                <a:solidFill>
                  <a:schemeClr val="tx1"/>
                </a:solidFill>
                <a:effectLst/>
                <a:uLnTx/>
                <a:uFillTx/>
                <a:latin typeface="+mn-lt"/>
                <a:ea typeface="+mn-ea"/>
                <a:cs typeface="B Mitra" pitchFamily="2" charset="-78"/>
              </a:rPr>
              <a:t>از نظر محتوایی مشابه هستند ولی دارای واژه ها و فاز هایی متفاوت هستند</a:t>
            </a:r>
          </a:p>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fa-IR" sz="4000" b="1" i="0" u="none" strike="noStrike" kern="0" cap="none" spc="0" normalizeH="0" baseline="0" noProof="0" dirty="0" smtClean="0">
                <a:ln>
                  <a:noFill/>
                </a:ln>
                <a:solidFill>
                  <a:schemeClr val="tx1"/>
                </a:solidFill>
                <a:effectLst/>
                <a:uLnTx/>
                <a:uFillTx/>
                <a:latin typeface="+mn-lt"/>
                <a:ea typeface="+mn-ea"/>
                <a:cs typeface="B Mitra" pitchFamily="2" charset="-78"/>
              </a:rPr>
              <a:t>فرض می شود که فعالیت ها همزمان و پی در پی رخ می دهد </a:t>
            </a:r>
          </a:p>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fa-IR" sz="4000" b="1" i="0" u="none" strike="noStrike" kern="0" cap="none" spc="0" normalizeH="0" baseline="0" noProof="0" dirty="0" smtClean="0">
                <a:ln>
                  <a:noFill/>
                </a:ln>
                <a:solidFill>
                  <a:schemeClr val="tx1"/>
                </a:solidFill>
                <a:effectLst/>
                <a:uLnTx/>
                <a:uFillTx/>
                <a:latin typeface="+mn-lt"/>
                <a:ea typeface="+mn-ea"/>
                <a:cs typeface="B Mitra" pitchFamily="2" charset="-78"/>
              </a:rPr>
              <a:t>تا کید بر استفاده از دانش است</a:t>
            </a:r>
            <a:endParaRPr kumimoji="0" lang="en-GB" sz="4000" b="1" i="0" u="none" strike="noStrike" kern="0" cap="none" spc="0" normalizeH="0" baseline="0" noProof="0" dirty="0" smtClean="0">
              <a:ln>
                <a:noFill/>
              </a:ln>
              <a:solidFill>
                <a:schemeClr val="tx1"/>
              </a:solidFill>
              <a:effectLst/>
              <a:uLnTx/>
              <a:uFillTx/>
              <a:latin typeface="+mn-lt"/>
              <a:ea typeface="+mn-ea"/>
              <a:cs typeface="B Mitra" pitchFamily="2" charset="-78"/>
            </a:endParaRPr>
          </a:p>
        </p:txBody>
      </p:sp>
    </p:spTree>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571472" y="1428736"/>
            <a:ext cx="8101042" cy="4810140"/>
          </a:xfrm>
        </p:spPr>
        <p:txBody>
          <a:bodyPr/>
          <a:lstStyle/>
          <a:p>
            <a:r>
              <a:rPr lang="fa-IR" sz="1800" dirty="0" smtClean="0">
                <a:solidFill>
                  <a:srgbClr val="C00000"/>
                </a:solidFill>
                <a:cs typeface="B Mitra" pitchFamily="2" charset="-78"/>
              </a:rPr>
              <a:t>۱</a:t>
            </a:r>
            <a:r>
              <a:rPr lang="en-US" sz="1800" dirty="0" smtClean="0">
                <a:solidFill>
                  <a:srgbClr val="C00000"/>
                </a:solidFill>
                <a:cs typeface="B Mitra" pitchFamily="2" charset="-78"/>
              </a:rPr>
              <a:t>- </a:t>
            </a:r>
            <a:r>
              <a:rPr lang="ar-SA" sz="1800" dirty="0" smtClean="0">
                <a:solidFill>
                  <a:srgbClr val="C00000"/>
                </a:solidFill>
                <a:cs typeface="B Mitra" pitchFamily="2" charset="-78"/>
              </a:rPr>
              <a:t>دگرگونی مدل کسب و کار صنعتی که سرمایه‌های یک سازمان اساسا سرمایه‌های قابل لمس و مالی بودند(امکانات تولید، ماشین، زمین و غیره) به سمت سازمانهایی که دارایی اصلی آنها غیرقابل لمس بوده و با دانش، خبرگی، توانایی و مدیریت برای خلاق سازی کارکنان آنها گره خورده‌است</a:t>
            </a:r>
            <a:r>
              <a:rPr lang="en-US" sz="1800" dirty="0" smtClean="0">
                <a:solidFill>
                  <a:srgbClr val="C00000"/>
                </a:solidFill>
                <a:cs typeface="B Mitra" pitchFamily="2" charset="-78"/>
              </a:rPr>
              <a:t>.</a:t>
            </a:r>
            <a:endParaRPr lang="fa-IR" sz="1800" dirty="0" smtClean="0">
              <a:solidFill>
                <a:srgbClr val="C00000"/>
              </a:solidFill>
              <a:cs typeface="B Mitra" pitchFamily="2" charset="-78"/>
            </a:endParaRPr>
          </a:p>
          <a:p>
            <a:pPr>
              <a:buNone/>
            </a:pPr>
            <a:endParaRPr lang="en-US" sz="1800" dirty="0" smtClean="0">
              <a:solidFill>
                <a:srgbClr val="C00000"/>
              </a:solidFill>
              <a:cs typeface="B Mitra" pitchFamily="2" charset="-78"/>
            </a:endParaRPr>
          </a:p>
          <a:p>
            <a:r>
              <a:rPr lang="fa-IR" sz="1800" dirty="0" smtClean="0">
                <a:solidFill>
                  <a:srgbClr val="C00000"/>
                </a:solidFill>
                <a:cs typeface="B Mitra" pitchFamily="2" charset="-78"/>
              </a:rPr>
              <a:t>۲</a:t>
            </a:r>
            <a:r>
              <a:rPr lang="en-US" sz="1800" dirty="0" smtClean="0">
                <a:solidFill>
                  <a:srgbClr val="C00000"/>
                </a:solidFill>
                <a:cs typeface="B Mitra" pitchFamily="2" charset="-78"/>
              </a:rPr>
              <a:t>- </a:t>
            </a:r>
            <a:r>
              <a:rPr lang="ar-SA" sz="1800" dirty="0" smtClean="0">
                <a:solidFill>
                  <a:srgbClr val="C00000"/>
                </a:solidFill>
                <a:cs typeface="B Mitra" pitchFamily="2" charset="-78"/>
              </a:rPr>
              <a:t>افزایش فوق العاده حجم اطلاعات، ذخیره الکترونیکی آن و افزایش دسترسی به اطلاعات به طور کلی ارزش دانش را افزوده است؛ زیرا فقط از طریق دانش است که این اطلاعات ارزش پیدا می‌کند، دانش همچنین ارزش بالایی پیدا می‌کند. زیرا به اقدام نزدیک تر است. اطلاعات به خودی خود تصمیم ایجاد نمی‌کند، بلکه تبدیل اطلاعات به دانش مبتنی بر انسان‌ها است که به تصمیم و بنابراین به اقدام می‌انجامد</a:t>
            </a:r>
            <a:r>
              <a:rPr lang="en-US" sz="1800" dirty="0" smtClean="0">
                <a:solidFill>
                  <a:srgbClr val="C00000"/>
                </a:solidFill>
                <a:cs typeface="B Mitra" pitchFamily="2" charset="-78"/>
              </a:rPr>
              <a:t>.</a:t>
            </a:r>
            <a:endParaRPr lang="fa-IR" sz="1800" dirty="0" smtClean="0">
              <a:solidFill>
                <a:srgbClr val="C00000"/>
              </a:solidFill>
              <a:cs typeface="B Mitra" pitchFamily="2" charset="-78"/>
            </a:endParaRPr>
          </a:p>
          <a:p>
            <a:endParaRPr lang="fa-IR" sz="1800" dirty="0" smtClean="0">
              <a:solidFill>
                <a:srgbClr val="C00000"/>
              </a:solidFill>
              <a:cs typeface="B Mitra" pitchFamily="2" charset="-78"/>
            </a:endParaRPr>
          </a:p>
          <a:p>
            <a:r>
              <a:rPr lang="fa-IR" sz="1800" dirty="0" smtClean="0">
                <a:solidFill>
                  <a:srgbClr val="C00000"/>
                </a:solidFill>
                <a:cs typeface="B Mitra" pitchFamily="2" charset="-78"/>
              </a:rPr>
              <a:t>۳</a:t>
            </a:r>
            <a:r>
              <a:rPr lang="en-US" sz="1800" dirty="0" smtClean="0">
                <a:solidFill>
                  <a:srgbClr val="C00000"/>
                </a:solidFill>
                <a:cs typeface="B Mitra" pitchFamily="2" charset="-78"/>
              </a:rPr>
              <a:t>- </a:t>
            </a:r>
            <a:r>
              <a:rPr lang="ar-SA" sz="1800" dirty="0" smtClean="0">
                <a:solidFill>
                  <a:srgbClr val="C00000"/>
                </a:solidFill>
                <a:cs typeface="B Mitra" pitchFamily="2" charset="-78"/>
              </a:rPr>
              <a:t>تغییر هرم سنی جمعیت و ویژگیهای جمعیت شناختی که فقط در منابع کمی به آن اشاره شده‌است. بسیاری از سازمانها دریافته‌اند که حجم زیادی از دانش مهم آنها در آستانه بازنشستگی است. این آگاهی فزاینده وجود دارد که اگر اندازه گیری و اقدام مناسب انجام نشود، قسمت عمده این دانش و خبرگی حیاتی به سادگی از سازمان خارج می‌شود</a:t>
            </a:r>
            <a:endParaRPr lang="fa-IR" sz="1800" dirty="0" smtClean="0">
              <a:solidFill>
                <a:srgbClr val="C00000"/>
              </a:solidFill>
              <a:cs typeface="B Mitra" pitchFamily="2" charset="-78"/>
            </a:endParaRPr>
          </a:p>
          <a:p>
            <a:endParaRPr lang="fa-IR" sz="1800" dirty="0" smtClean="0">
              <a:solidFill>
                <a:srgbClr val="C00000"/>
              </a:solidFill>
              <a:cs typeface="B Mitra" pitchFamily="2" charset="-78"/>
            </a:endParaRPr>
          </a:p>
          <a:p>
            <a:r>
              <a:rPr lang="en-US" sz="1800" dirty="0" smtClean="0">
                <a:solidFill>
                  <a:srgbClr val="C00000"/>
                </a:solidFill>
                <a:cs typeface="B Mitra" pitchFamily="2" charset="-78"/>
              </a:rPr>
              <a:t>.</a:t>
            </a:r>
            <a:r>
              <a:rPr lang="fa-IR" sz="1800" dirty="0" smtClean="0">
                <a:solidFill>
                  <a:srgbClr val="C00000"/>
                </a:solidFill>
                <a:cs typeface="B Mitra" pitchFamily="2" charset="-78"/>
              </a:rPr>
              <a:t> ۴</a:t>
            </a:r>
            <a:r>
              <a:rPr lang="en-US" sz="1800" dirty="0" smtClean="0">
                <a:solidFill>
                  <a:srgbClr val="C00000"/>
                </a:solidFill>
                <a:cs typeface="B Mitra" pitchFamily="2" charset="-78"/>
              </a:rPr>
              <a:t>- </a:t>
            </a:r>
            <a:r>
              <a:rPr lang="ar-SA" sz="1800" dirty="0" smtClean="0">
                <a:solidFill>
                  <a:srgbClr val="C00000"/>
                </a:solidFill>
                <a:cs typeface="B Mitra" pitchFamily="2" charset="-78"/>
              </a:rPr>
              <a:t>تخصصی تر شدن فعالیتها نیز ممکن است خطر از دست رفتن دانش سازمانی و خبرگی به واسطه انتقال یا اخراج کارکنان را بهمراه داشته باشد</a:t>
            </a:r>
            <a:r>
              <a:rPr lang="en-US" sz="1800" dirty="0" smtClean="0">
                <a:solidFill>
                  <a:srgbClr val="C00000"/>
                </a:solidFill>
                <a:cs typeface="B Mitra" pitchFamily="2" charset="-78"/>
              </a:rPr>
              <a:t>.</a:t>
            </a:r>
          </a:p>
          <a:p>
            <a:endParaRPr lang="en-US" sz="1800" dirty="0" smtClean="0">
              <a:cs typeface="B Mitra" pitchFamily="2" charset="-78"/>
            </a:endParaRPr>
          </a:p>
          <a:p>
            <a:endParaRPr lang="en-US" sz="1800" dirty="0" smtClean="0">
              <a:cs typeface="B Mitra" pitchFamily="2" charset="-78"/>
            </a:endParaRPr>
          </a:p>
          <a:p>
            <a:endParaRPr lang="en-US" dirty="0">
              <a:cs typeface="B Mitra" pitchFamily="2" charset="-78"/>
            </a:endParaRPr>
          </a:p>
        </p:txBody>
      </p:sp>
      <p:sp>
        <p:nvSpPr>
          <p:cNvPr id="5" name="Title 1"/>
          <p:cNvSpPr txBox="1">
            <a:spLocks noGrp="1"/>
          </p:cNvSpPr>
          <p:nvPr>
            <p:ph type="title"/>
          </p:nvPr>
        </p:nvSpPr>
        <p:spPr bwMode="auto">
          <a:xfrm>
            <a:off x="785786" y="285728"/>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sz="4400" b="1" i="0" u="none" strike="noStrike" kern="0" cap="none" spc="0" normalizeH="0" baseline="0" noProof="0" dirty="0" smtClean="0">
                <a:ln>
                  <a:noFill/>
                </a:ln>
                <a:solidFill>
                  <a:schemeClr val="tx2"/>
                </a:solidFill>
                <a:effectLst/>
                <a:uLnTx/>
                <a:uFillTx/>
                <a:latin typeface="+mj-lt"/>
                <a:ea typeface="+mj-ea"/>
                <a:cs typeface="B Mitra" pitchFamily="2" charset="-78"/>
              </a:rPr>
              <a:t>علل پیدایش مدیریت دانش</a:t>
            </a:r>
            <a:endParaRPr kumimoji="0" lang="en-US" sz="4400" b="1" i="0" u="none" strike="noStrike" kern="0" cap="none" spc="0" normalizeH="0" baseline="0" noProof="0" dirty="0">
              <a:ln>
                <a:noFill/>
              </a:ln>
              <a:solidFill>
                <a:schemeClr val="tx2"/>
              </a:solidFill>
              <a:effectLst/>
              <a:uLnTx/>
              <a:uFillTx/>
              <a:latin typeface="+mj-lt"/>
              <a:ea typeface="+mj-ea"/>
              <a:cs typeface="B Mitra" pitchFamily="2" charset="-78"/>
            </a:endParaRPr>
          </a:p>
        </p:txBody>
      </p:sp>
    </p:spTree>
  </p:cSld>
  <p:clrMapOvr>
    <a:masterClrMapping/>
  </p:clrMapOvr>
  <p:transition>
    <p:dissolv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bel-models4"/>
          <p:cNvPicPr>
            <a:picLocks noChangeAspect="1" noChangeArrowheads="1"/>
          </p:cNvPicPr>
          <p:nvPr/>
        </p:nvPicPr>
        <p:blipFill>
          <a:blip r:embed="rId2"/>
          <a:srcRect/>
          <a:stretch>
            <a:fillRect/>
          </a:stretch>
        </p:blipFill>
        <p:spPr>
          <a:xfrm>
            <a:off x="0" y="404813"/>
            <a:ext cx="9144000" cy="6453187"/>
          </a:xfrm>
          <a:prstGeom prst="rect">
            <a:avLst/>
          </a:prstGeom>
          <a:noFill/>
        </p:spPr>
      </p:pic>
      <p:sp>
        <p:nvSpPr>
          <p:cNvPr id="5" name="Rectangle 2"/>
          <p:cNvSpPr txBox="1">
            <a:spLocks noChangeArrowheads="1"/>
          </p:cNvSpPr>
          <p:nvPr/>
        </p:nvSpPr>
        <p:spPr>
          <a:xfrm>
            <a:off x="539750" y="0"/>
            <a:ext cx="8229600" cy="346075"/>
          </a:xfrm>
          <a:prstGeom prst="rect">
            <a:avLst/>
          </a:prstGeom>
        </p:spPr>
        <p: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fa-IR" sz="3200" b="1" i="0" u="none" strike="noStrike" kern="0" cap="none" spc="0" normalizeH="0" baseline="0" noProof="0" dirty="0" smtClean="0">
                <a:ln>
                  <a:noFill/>
                </a:ln>
                <a:solidFill>
                  <a:schemeClr val="accent2"/>
                </a:solidFill>
                <a:effectLst/>
                <a:uLnTx/>
                <a:uFillTx/>
                <a:latin typeface="+mj-lt"/>
                <a:ea typeface="+mj-ea"/>
                <a:cs typeface="B Mitra" pitchFamily="2" charset="-78"/>
              </a:rPr>
              <a:t>مروری  بر مدل های اصلی مدیریت دانش</a:t>
            </a:r>
            <a:endParaRPr kumimoji="0" lang="en-GB" sz="3200" b="1" i="0" u="none" strike="noStrike" kern="0" cap="none" spc="0" normalizeH="0" baseline="0" noProof="0" dirty="0" smtClean="0">
              <a:ln>
                <a:noFill/>
              </a:ln>
              <a:solidFill>
                <a:schemeClr val="accent2"/>
              </a:solidFill>
              <a:effectLst/>
              <a:uLnTx/>
              <a:uFillTx/>
              <a:latin typeface="+mj-lt"/>
              <a:ea typeface="+mj-ea"/>
              <a:cs typeface="B Mitra" pitchFamily="2" charset="-78"/>
            </a:endParaRPr>
          </a:p>
        </p:txBody>
      </p:sp>
    </p:spTree>
  </p:cSld>
  <p:clrMapOvr>
    <a:masterClrMapping/>
  </p:clrMapOvr>
  <p:transition>
    <p:dissolv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900113" y="1844675"/>
            <a:ext cx="7488237" cy="4105275"/>
          </a:xfrm>
          <a:prstGeom prst="rect">
            <a:avLst/>
          </a:prstGeom>
        </p:spPr>
        <p:txBody>
          <a:bodyPr/>
          <a:lstStyle/>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ar-SA" sz="3200" b="1" i="0" u="none" strike="noStrike" kern="0" cap="none" spc="0" normalizeH="0" baseline="0" noProof="0" dirty="0" smtClean="0">
                <a:ln>
                  <a:noFill/>
                </a:ln>
                <a:solidFill>
                  <a:schemeClr val="tx1"/>
                </a:solidFill>
                <a:effectLst/>
                <a:uLnTx/>
                <a:uFillTx/>
                <a:latin typeface="+mn-lt"/>
                <a:ea typeface="+mn-ea"/>
                <a:cs typeface="B Mitra" pitchFamily="2" charset="-78"/>
              </a:rPr>
              <a:t>از آنجا که تاکنون مدل مديريت دانش</a:t>
            </a:r>
            <a:r>
              <a:rPr kumimoji="0" lang="fa-IR" sz="3200" b="1" i="0" u="none" strike="noStrike" kern="0" cap="none" spc="0" normalizeH="0" baseline="0" noProof="0" dirty="0" smtClean="0">
                <a:ln>
                  <a:noFill/>
                </a:ln>
                <a:solidFill>
                  <a:schemeClr val="tx1"/>
                </a:solidFill>
                <a:effectLst/>
                <a:uLnTx/>
                <a:uFillTx/>
                <a:latin typeface="+mn-lt"/>
                <a:ea typeface="+mn-ea"/>
                <a:cs typeface="B Mitra" pitchFamily="2" charset="-78"/>
              </a:rPr>
              <a:t>ی</a:t>
            </a:r>
            <a:r>
              <a:rPr kumimoji="0" lang="ar-SA" sz="3200" b="1" i="0" u="none" strike="noStrike" kern="0" cap="none" spc="0" normalizeH="0" baseline="0" noProof="0" dirty="0" smtClean="0">
                <a:ln>
                  <a:noFill/>
                </a:ln>
                <a:solidFill>
                  <a:schemeClr val="tx1"/>
                </a:solidFill>
                <a:effectLst/>
                <a:uLnTx/>
                <a:uFillTx/>
                <a:latin typeface="+mn-lt"/>
                <a:ea typeface="+mn-ea"/>
                <a:cs typeface="B Mitra" pitchFamily="2" charset="-78"/>
              </a:rPr>
              <a:t> که مورد توافق همگان باشد وجود ندارد، لذا لازم است تا ضمن آشنایی با مدل‌هاي ارايه شده در این زمینه بر حسب مورد و متناسب با موضوع مورد نظر آنها </a:t>
            </a:r>
            <a:r>
              <a:rPr kumimoji="0" lang="fa-IR" sz="3200" b="1" i="0" u="none" strike="noStrike" kern="0" cap="none" spc="0" normalizeH="0" baseline="0" noProof="0" dirty="0" smtClean="0">
                <a:ln>
                  <a:noFill/>
                </a:ln>
                <a:solidFill>
                  <a:schemeClr val="tx1"/>
                </a:solidFill>
                <a:effectLst/>
                <a:uLnTx/>
                <a:uFillTx/>
                <a:latin typeface="+mn-lt"/>
                <a:ea typeface="+mn-ea"/>
                <a:cs typeface="B Mitra" pitchFamily="2" charset="-78"/>
              </a:rPr>
              <a:t>را یکپارچه نموده و برحسب مورد </a:t>
            </a:r>
            <a:r>
              <a:rPr kumimoji="0" lang="ar-SA" sz="3200" b="1" i="0" u="none" strike="noStrike" kern="0" cap="none" spc="0" normalizeH="0" baseline="0" noProof="0" dirty="0" smtClean="0">
                <a:ln>
                  <a:noFill/>
                </a:ln>
                <a:solidFill>
                  <a:schemeClr val="tx1"/>
                </a:solidFill>
                <a:effectLst/>
                <a:uLnTx/>
                <a:uFillTx/>
                <a:latin typeface="+mn-lt"/>
                <a:ea typeface="+mn-ea"/>
                <a:cs typeface="B Mitra" pitchFamily="2" charset="-78"/>
              </a:rPr>
              <a:t>از</a:t>
            </a:r>
            <a:r>
              <a:rPr kumimoji="0" lang="fa-IR" sz="3200" b="1" i="0" u="none" strike="noStrike" kern="0" cap="none" spc="0" normalizeH="0" baseline="0" noProof="0" dirty="0" smtClean="0">
                <a:ln>
                  <a:noFill/>
                </a:ln>
                <a:solidFill>
                  <a:schemeClr val="tx1"/>
                </a:solidFill>
                <a:effectLst/>
                <a:uLnTx/>
                <a:uFillTx/>
                <a:latin typeface="+mn-lt"/>
                <a:ea typeface="+mn-ea"/>
                <a:cs typeface="B Mitra" pitchFamily="2" charset="-78"/>
              </a:rPr>
              <a:t> آنها </a:t>
            </a:r>
            <a:r>
              <a:rPr kumimoji="0" lang="ar-SA" sz="3200" b="1" i="0" u="none" strike="noStrike" kern="0" cap="none" spc="0" normalizeH="0" baseline="0" noProof="0" dirty="0" smtClean="0">
                <a:ln>
                  <a:noFill/>
                </a:ln>
                <a:solidFill>
                  <a:schemeClr val="tx1"/>
                </a:solidFill>
                <a:effectLst/>
                <a:uLnTx/>
                <a:uFillTx/>
                <a:latin typeface="+mn-lt"/>
                <a:ea typeface="+mn-ea"/>
                <a:cs typeface="B Mitra" pitchFamily="2" charset="-78"/>
              </a:rPr>
              <a:t>بهره جست.</a:t>
            </a:r>
            <a:endParaRPr kumimoji="0" lang="en-GB" sz="3200" b="1" i="0" u="none" strike="noStrike" kern="0" cap="none" spc="0" normalizeH="0" baseline="0" noProof="0" dirty="0" smtClean="0">
              <a:ln>
                <a:noFill/>
              </a:ln>
              <a:solidFill>
                <a:schemeClr val="tx1"/>
              </a:solidFill>
              <a:effectLst/>
              <a:uLnTx/>
              <a:uFillTx/>
              <a:latin typeface="+mn-lt"/>
              <a:ea typeface="+mn-ea"/>
              <a:cs typeface="B Mitra" pitchFamily="2" charset="-78"/>
            </a:endParaRPr>
          </a:p>
        </p:txBody>
      </p:sp>
      <p:sp>
        <p:nvSpPr>
          <p:cNvPr id="3" name="Rectangle 2"/>
          <p:cNvSpPr txBox="1">
            <a:spLocks noChangeArrowheads="1"/>
          </p:cNvSpPr>
          <p:nvPr/>
        </p:nvSpPr>
        <p:spPr>
          <a:xfrm>
            <a:off x="457200" y="274638"/>
            <a:ext cx="8229600" cy="1143000"/>
          </a:xfrm>
          <a:prstGeom prst="rect">
            <a:avLst/>
          </a:prstGeom>
        </p:spPr>
        <p: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fa-IR" sz="6000" b="1" i="0" u="none" strike="noStrike" kern="0" cap="none" spc="0" normalizeH="0" baseline="0" noProof="0" dirty="0" smtClean="0">
                <a:ln>
                  <a:noFill/>
                </a:ln>
                <a:solidFill>
                  <a:schemeClr val="accent2"/>
                </a:solidFill>
                <a:effectLst/>
                <a:uLnTx/>
                <a:uFillTx/>
                <a:latin typeface="+mj-lt"/>
                <a:ea typeface="+mj-ea"/>
                <a:cs typeface="B Mitra" pitchFamily="2" charset="-78"/>
              </a:rPr>
              <a:t>کلیات</a:t>
            </a:r>
            <a:r>
              <a:rPr kumimoji="0" lang="en-US" sz="6000" b="1" i="0" u="none" strike="noStrike" kern="0" cap="none" spc="0" normalizeH="0" baseline="0" noProof="0" dirty="0" smtClean="0">
                <a:ln>
                  <a:noFill/>
                </a:ln>
                <a:solidFill>
                  <a:schemeClr val="accent2"/>
                </a:solidFill>
                <a:effectLst/>
                <a:uLnTx/>
                <a:uFillTx/>
                <a:latin typeface="+mj-lt"/>
                <a:ea typeface="+mj-ea"/>
                <a:cs typeface="B Mitra" pitchFamily="2" charset="-78"/>
              </a:rPr>
              <a:t> </a:t>
            </a:r>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68313" y="0"/>
            <a:ext cx="8229600" cy="647700"/>
          </a:xfrm>
          <a:prstGeom prst="rect">
            <a:avLst/>
          </a:prstGeom>
        </p:spPr>
        <p: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fa-IR" sz="4400" b="1" i="0" u="none" strike="noStrike" kern="0" cap="none" spc="0" normalizeH="0" baseline="0" noProof="0" dirty="0" smtClean="0">
                <a:ln>
                  <a:noFill/>
                </a:ln>
                <a:solidFill>
                  <a:schemeClr val="accent2"/>
                </a:solidFill>
                <a:effectLst/>
                <a:uLnTx/>
                <a:uFillTx/>
                <a:latin typeface="+mj-lt"/>
                <a:ea typeface="+mj-ea"/>
                <a:cs typeface="B Mitra" pitchFamily="2" charset="-78"/>
              </a:rPr>
              <a:t>مدل هیسیگ</a:t>
            </a:r>
            <a:endParaRPr kumimoji="0" lang="en-GB" sz="4400" b="1" i="0" u="none" strike="noStrike" kern="0" cap="none" spc="0" normalizeH="0" baseline="0" noProof="0" dirty="0" smtClean="0">
              <a:ln>
                <a:noFill/>
              </a:ln>
              <a:solidFill>
                <a:schemeClr val="accent2"/>
              </a:solidFill>
              <a:effectLst/>
              <a:uLnTx/>
              <a:uFillTx/>
              <a:latin typeface="+mj-lt"/>
              <a:ea typeface="+mj-ea"/>
              <a:cs typeface="B Mitra" pitchFamily="2" charset="-78"/>
            </a:endParaRPr>
          </a:p>
        </p:txBody>
      </p:sp>
      <p:sp>
        <p:nvSpPr>
          <p:cNvPr id="5" name="Rectangle 3"/>
          <p:cNvSpPr txBox="1">
            <a:spLocks noChangeArrowheads="1"/>
          </p:cNvSpPr>
          <p:nvPr/>
        </p:nvSpPr>
        <p:spPr>
          <a:xfrm>
            <a:off x="0" y="1428736"/>
            <a:ext cx="9144000" cy="5214974"/>
          </a:xfrm>
          <a:prstGeom prst="rect">
            <a:avLst/>
          </a:prstGeom>
        </p:spPr>
        <p:txBody>
          <a:bodyPr/>
          <a:lstStyle/>
          <a:p>
            <a:pPr marL="342900" marR="0" lvl="0" indent="-342900" algn="r" defTabSz="914400" rtl="1" eaLnBrk="1" fontAlgn="base" latinLnBrk="0" hangingPunct="1">
              <a:lnSpc>
                <a:spcPct val="80000"/>
              </a:lnSpc>
              <a:spcBef>
                <a:spcPct val="20000"/>
              </a:spcBef>
              <a:spcAft>
                <a:spcPct val="0"/>
              </a:spcAft>
              <a:buClrTx/>
              <a:buSzTx/>
              <a:buFontTx/>
              <a:buChar char="•"/>
              <a:tabLst/>
              <a:defRPr/>
            </a:pPr>
            <a:r>
              <a:rPr kumimoji="0" lang="ar-SA" sz="2800" b="1" i="0" u="none" strike="noStrike" kern="0" cap="none" spc="0" normalizeH="0" baseline="0" noProof="0" dirty="0" smtClean="0">
                <a:ln>
                  <a:noFill/>
                </a:ln>
                <a:solidFill>
                  <a:srgbClr val="0000FF"/>
                </a:solidFill>
                <a:effectLst/>
                <a:uLnTx/>
                <a:uFillTx/>
                <a:latin typeface="+mn-lt"/>
                <a:ea typeface="+mn-ea"/>
                <a:cs typeface="B Mitra" pitchFamily="2" charset="-78"/>
              </a:rPr>
              <a:t>خلق‌كن:</a:t>
            </a:r>
            <a:r>
              <a:rPr kumimoji="0" lang="ar-SA" sz="2800" b="1" i="0" u="none" strike="noStrike" kern="0" cap="none" spc="0" normalizeH="0" baseline="0" noProof="0" dirty="0" smtClean="0">
                <a:ln>
                  <a:noFill/>
                </a:ln>
                <a:solidFill>
                  <a:schemeClr val="tx1"/>
                </a:solidFill>
                <a:effectLst/>
                <a:uLnTx/>
                <a:uFillTx/>
                <a:latin typeface="+mn-lt"/>
                <a:ea typeface="+mn-ea"/>
                <a:cs typeface="B Mitra" pitchFamily="2" charset="-78"/>
              </a:rPr>
              <a:t> </a:t>
            </a:r>
            <a:r>
              <a:rPr kumimoji="0" lang="ar-SA" sz="2800" b="0" i="0" u="none" strike="noStrike" kern="0" cap="none" spc="0" normalizeH="0" baseline="0" noProof="0" dirty="0" smtClean="0">
                <a:ln>
                  <a:noFill/>
                </a:ln>
                <a:solidFill>
                  <a:schemeClr val="tx1"/>
                </a:solidFill>
                <a:effectLst/>
                <a:uLnTx/>
                <a:uFillTx/>
                <a:latin typeface="+mn-lt"/>
                <a:ea typeface="+mn-ea"/>
                <a:cs typeface="B Mitra" pitchFamily="2" charset="-78"/>
              </a:rPr>
              <a:t>این امر به تواناي</a:t>
            </a:r>
            <a:r>
              <a:rPr lang="fa-IR" sz="2800" kern="0" dirty="0" smtClean="0">
                <a:latin typeface="+mn-lt"/>
                <a:ea typeface="+mn-ea"/>
                <a:cs typeface="B Mitra" pitchFamily="2" charset="-78"/>
              </a:rPr>
              <a:t>ی</a:t>
            </a:r>
            <a:r>
              <a:rPr kumimoji="0" lang="ar-SA" sz="2800" b="0" i="0" u="none" strike="noStrike" kern="0" cap="none" spc="0" normalizeH="0" baseline="0" noProof="0" dirty="0" smtClean="0">
                <a:ln>
                  <a:noFill/>
                </a:ln>
                <a:solidFill>
                  <a:schemeClr val="tx1"/>
                </a:solidFill>
                <a:effectLst/>
                <a:uLnTx/>
                <a:uFillTx/>
                <a:latin typeface="+mn-lt"/>
                <a:ea typeface="+mn-ea"/>
                <a:cs typeface="B Mitra" pitchFamily="2" charset="-78"/>
              </a:rPr>
              <a:t> يادگير</a:t>
            </a:r>
            <a:r>
              <a:rPr kumimoji="0" lang="fa-IR" sz="2800" b="0" i="0" u="none" strike="noStrike" kern="0" cap="none" spc="0" normalizeH="0" baseline="0" noProof="0" dirty="0" smtClean="0">
                <a:ln>
                  <a:noFill/>
                </a:ln>
                <a:solidFill>
                  <a:schemeClr val="tx1"/>
                </a:solidFill>
                <a:effectLst/>
                <a:uLnTx/>
                <a:uFillTx/>
                <a:latin typeface="+mn-lt"/>
                <a:ea typeface="+mn-ea"/>
                <a:cs typeface="B Mitra" pitchFamily="2" charset="-78"/>
              </a:rPr>
              <a:t>ی</a:t>
            </a:r>
            <a:r>
              <a:rPr kumimoji="0" lang="ar-SA" sz="2800" b="0" i="0" u="none" strike="noStrike" kern="0" cap="none" spc="0" normalizeH="0" baseline="0" noProof="0" dirty="0" smtClean="0">
                <a:ln>
                  <a:noFill/>
                </a:ln>
                <a:solidFill>
                  <a:schemeClr val="tx1"/>
                </a:solidFill>
                <a:effectLst/>
                <a:uLnTx/>
                <a:uFillTx/>
                <a:latin typeface="+mn-lt"/>
                <a:ea typeface="+mn-ea"/>
                <a:cs typeface="B Mitra" pitchFamily="2" charset="-78"/>
              </a:rPr>
              <a:t> و ارتباط برم</a:t>
            </a:r>
            <a:r>
              <a:rPr kumimoji="0" lang="fa-IR" sz="2800" b="0" i="0" u="none" strike="noStrike" kern="0" cap="none" spc="0" normalizeH="0" baseline="0" noProof="0" dirty="0" smtClean="0">
                <a:ln>
                  <a:noFill/>
                </a:ln>
                <a:solidFill>
                  <a:schemeClr val="tx1"/>
                </a:solidFill>
                <a:effectLst/>
                <a:uLnTx/>
                <a:uFillTx/>
                <a:latin typeface="+mn-lt"/>
                <a:ea typeface="+mn-ea"/>
                <a:cs typeface="B Mitra" pitchFamily="2" charset="-78"/>
              </a:rPr>
              <a:t>ی</a:t>
            </a:r>
            <a:r>
              <a:rPr kumimoji="0" lang="ar-SA" sz="2800" b="0" i="0" u="none" strike="noStrike" kern="0" cap="none" spc="0" normalizeH="0" baseline="0" noProof="0" dirty="0" smtClean="0">
                <a:ln>
                  <a:noFill/>
                </a:ln>
                <a:solidFill>
                  <a:schemeClr val="tx1"/>
                </a:solidFill>
                <a:effectLst/>
                <a:uLnTx/>
                <a:uFillTx/>
                <a:latin typeface="+mn-lt"/>
                <a:ea typeface="+mn-ea"/>
                <a:cs typeface="B Mitra" pitchFamily="2" charset="-78"/>
              </a:rPr>
              <a:t>‌گردد. توسعه اين قابليت، دانش موجود و تجربه تسهيم دانش، ايجاد ارتباط بين ايده‌ها و ساختن ارتباط‌ها</a:t>
            </a:r>
            <a:r>
              <a:rPr kumimoji="0" lang="fa-IR" sz="2800" b="0" i="0" u="none" strike="noStrike" kern="0" cap="none" spc="0" normalizeH="0" baseline="0" noProof="0" dirty="0" smtClean="0">
                <a:ln>
                  <a:noFill/>
                </a:ln>
                <a:solidFill>
                  <a:schemeClr val="tx1"/>
                </a:solidFill>
                <a:effectLst/>
                <a:uLnTx/>
                <a:uFillTx/>
                <a:latin typeface="+mn-lt"/>
                <a:ea typeface="+mn-ea"/>
                <a:cs typeface="B Mitra" pitchFamily="2" charset="-78"/>
              </a:rPr>
              <a:t>ی</a:t>
            </a:r>
            <a:r>
              <a:rPr kumimoji="0" lang="ar-SA" sz="2800" b="0" i="0" u="none" strike="noStrike" kern="0" cap="none" spc="0" normalizeH="0" baseline="0" noProof="0" dirty="0" smtClean="0">
                <a:ln>
                  <a:noFill/>
                </a:ln>
                <a:solidFill>
                  <a:schemeClr val="tx1"/>
                </a:solidFill>
                <a:effectLst/>
                <a:uLnTx/>
                <a:uFillTx/>
                <a:latin typeface="+mn-lt"/>
                <a:ea typeface="+mn-ea"/>
                <a:cs typeface="B Mitra" pitchFamily="2" charset="-78"/>
              </a:rPr>
              <a:t> متقاطع با ديگر موضوعات از اهميت كليد</a:t>
            </a:r>
            <a:r>
              <a:rPr kumimoji="0" lang="fa-IR" sz="2800" b="0" i="0" u="none" strike="noStrike" kern="0" cap="none" spc="0" normalizeH="0" baseline="0" noProof="0" dirty="0" smtClean="0">
                <a:ln>
                  <a:noFill/>
                </a:ln>
                <a:solidFill>
                  <a:schemeClr val="tx1"/>
                </a:solidFill>
                <a:effectLst/>
                <a:uLnTx/>
                <a:uFillTx/>
                <a:latin typeface="+mn-lt"/>
                <a:ea typeface="+mn-ea"/>
                <a:cs typeface="B Mitra" pitchFamily="2" charset="-78"/>
              </a:rPr>
              <a:t>ی</a:t>
            </a:r>
            <a:r>
              <a:rPr kumimoji="0" lang="ar-SA" sz="2800" b="0" i="0" u="none" strike="noStrike" kern="0" cap="none" spc="0" normalizeH="0" baseline="0" noProof="0" dirty="0" smtClean="0">
                <a:ln>
                  <a:noFill/>
                </a:ln>
                <a:solidFill>
                  <a:schemeClr val="tx1"/>
                </a:solidFill>
                <a:effectLst/>
                <a:uLnTx/>
                <a:uFillTx/>
                <a:latin typeface="+mn-lt"/>
                <a:ea typeface="+mn-ea"/>
                <a:cs typeface="B Mitra" pitchFamily="2" charset="-78"/>
              </a:rPr>
              <a:t> برخوردار است.</a:t>
            </a:r>
            <a:endParaRPr kumimoji="0" lang="fa-IR" sz="2800" b="1" i="0" u="none" strike="noStrike" kern="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r" defTabSz="914400" rtl="1" eaLnBrk="1" fontAlgn="base" latinLnBrk="0" hangingPunct="1">
              <a:lnSpc>
                <a:spcPct val="80000"/>
              </a:lnSpc>
              <a:spcBef>
                <a:spcPct val="20000"/>
              </a:spcBef>
              <a:spcAft>
                <a:spcPct val="0"/>
              </a:spcAft>
              <a:buClrTx/>
              <a:buSzTx/>
              <a:buFontTx/>
              <a:buChar char="•"/>
              <a:tabLst/>
              <a:defRPr/>
            </a:pPr>
            <a:r>
              <a:rPr kumimoji="0" lang="ar-SA" sz="2800" b="1" i="0" u="none" strike="noStrike" kern="0" cap="none" spc="0" normalizeH="0" baseline="0" noProof="0" dirty="0" smtClean="0">
                <a:ln>
                  <a:noFill/>
                </a:ln>
                <a:solidFill>
                  <a:srgbClr val="0000FF"/>
                </a:solidFill>
                <a:effectLst/>
                <a:uLnTx/>
                <a:uFillTx/>
                <a:latin typeface="+mn-lt"/>
                <a:ea typeface="+mn-ea"/>
                <a:cs typeface="B Mitra" pitchFamily="2" charset="-78"/>
              </a:rPr>
              <a:t>ذخيره‌كن</a:t>
            </a:r>
            <a:r>
              <a:rPr kumimoji="0" lang="fa-IR" sz="2800" b="1" i="0" u="none" strike="noStrike" kern="0" cap="none" spc="0" normalizeH="0" baseline="0" noProof="0" dirty="0" smtClean="0">
                <a:ln>
                  <a:noFill/>
                </a:ln>
                <a:solidFill>
                  <a:srgbClr val="0000FF"/>
                </a:solidFill>
                <a:effectLst/>
                <a:uLnTx/>
                <a:uFillTx/>
                <a:latin typeface="+mn-lt"/>
                <a:ea typeface="+mn-ea"/>
                <a:cs typeface="B Mitra" pitchFamily="2" charset="-78"/>
              </a:rPr>
              <a:t>:</a:t>
            </a:r>
            <a:r>
              <a:rPr kumimoji="0" lang="ar-SA" sz="2800" b="1" i="0" u="none" strike="noStrike" kern="0" cap="none" spc="0" normalizeH="0" baseline="0" noProof="0" dirty="0" smtClean="0">
                <a:ln>
                  <a:noFill/>
                </a:ln>
                <a:solidFill>
                  <a:schemeClr val="tx1"/>
                </a:solidFill>
                <a:effectLst/>
                <a:uLnTx/>
                <a:uFillTx/>
                <a:latin typeface="+mn-lt"/>
                <a:ea typeface="+mn-ea"/>
                <a:cs typeface="B Mitra" pitchFamily="2" charset="-78"/>
              </a:rPr>
              <a:t> </a:t>
            </a:r>
            <a:r>
              <a:rPr kumimoji="0" lang="ar-SA" sz="2800" b="0" i="0" u="none" strike="noStrike" kern="0" cap="none" spc="0" normalizeH="0" baseline="0" noProof="0" dirty="0" smtClean="0">
                <a:ln>
                  <a:noFill/>
                </a:ln>
                <a:solidFill>
                  <a:schemeClr val="tx1"/>
                </a:solidFill>
                <a:effectLst/>
                <a:uLnTx/>
                <a:uFillTx/>
                <a:latin typeface="+mn-lt"/>
                <a:ea typeface="+mn-ea"/>
                <a:cs typeface="B Mitra" pitchFamily="2" charset="-78"/>
              </a:rPr>
              <a:t>به عنوان دومين عنصر مورد نیاز مدیریت دانش است که از طریق آن، قابليت ذخيره سازمان يافته‌ای كه امکان جستجو</a:t>
            </a:r>
            <a:r>
              <a:rPr kumimoji="0" lang="fa-IR" sz="2800" b="0" i="0" u="none" strike="noStrike" kern="0" cap="none" spc="0" normalizeH="0" baseline="0" noProof="0" dirty="0" smtClean="0">
                <a:ln>
                  <a:noFill/>
                </a:ln>
                <a:solidFill>
                  <a:schemeClr val="tx1"/>
                </a:solidFill>
                <a:effectLst/>
                <a:uLnTx/>
                <a:uFillTx/>
                <a:latin typeface="+mn-lt"/>
                <a:ea typeface="+mn-ea"/>
                <a:cs typeface="B Mitra" pitchFamily="2" charset="-78"/>
              </a:rPr>
              <a:t>ی</a:t>
            </a:r>
            <a:r>
              <a:rPr kumimoji="0" lang="ar-SA" sz="2800" b="0" i="0" u="none" strike="noStrike" kern="0" cap="none" spc="0" normalizeH="0" baseline="0" noProof="0" dirty="0" smtClean="0">
                <a:ln>
                  <a:noFill/>
                </a:ln>
                <a:solidFill>
                  <a:schemeClr val="tx1"/>
                </a:solidFill>
                <a:effectLst/>
                <a:uLnTx/>
                <a:uFillTx/>
                <a:latin typeface="+mn-lt"/>
                <a:ea typeface="+mn-ea"/>
                <a:cs typeface="B Mitra" pitchFamily="2" charset="-78"/>
              </a:rPr>
              <a:t> سريع اطلاعات، دسترس</a:t>
            </a:r>
            <a:r>
              <a:rPr kumimoji="0" lang="fa-IR" sz="2800" b="0" i="0" u="none" strike="noStrike" kern="0" cap="none" spc="0" normalizeH="0" baseline="0" noProof="0" dirty="0" smtClean="0">
                <a:ln>
                  <a:noFill/>
                </a:ln>
                <a:solidFill>
                  <a:schemeClr val="tx1"/>
                </a:solidFill>
                <a:effectLst/>
                <a:uLnTx/>
                <a:uFillTx/>
                <a:latin typeface="+mn-lt"/>
                <a:ea typeface="+mn-ea"/>
                <a:cs typeface="B Mitra" pitchFamily="2" charset="-78"/>
              </a:rPr>
              <a:t>ی</a:t>
            </a:r>
            <a:r>
              <a:rPr kumimoji="0" lang="ar-SA" sz="2800" b="0" i="0" u="none" strike="noStrike" kern="0" cap="none" spc="0" normalizeH="0" baseline="0" noProof="0" dirty="0" smtClean="0">
                <a:ln>
                  <a:noFill/>
                </a:ln>
                <a:solidFill>
                  <a:schemeClr val="tx1"/>
                </a:solidFill>
                <a:effectLst/>
                <a:uLnTx/>
                <a:uFillTx/>
                <a:latin typeface="+mn-lt"/>
                <a:ea typeface="+mn-ea"/>
                <a:cs typeface="B Mitra" pitchFamily="2" charset="-78"/>
              </a:rPr>
              <a:t> به اطلاعات برا</a:t>
            </a:r>
            <a:r>
              <a:rPr kumimoji="0" lang="fa-IR" sz="2800" b="0" i="0" u="none" strike="noStrike" kern="0" cap="none" spc="0" normalizeH="0" baseline="0" noProof="0" dirty="0" smtClean="0">
                <a:ln>
                  <a:noFill/>
                </a:ln>
                <a:solidFill>
                  <a:schemeClr val="tx1"/>
                </a:solidFill>
                <a:effectLst/>
                <a:uLnTx/>
                <a:uFillTx/>
                <a:latin typeface="+mn-lt"/>
                <a:ea typeface="+mn-ea"/>
                <a:cs typeface="B Mitra" pitchFamily="2" charset="-78"/>
              </a:rPr>
              <a:t>ی</a:t>
            </a:r>
            <a:r>
              <a:rPr kumimoji="0" lang="ar-SA" sz="2800" b="0" i="0" u="none" strike="noStrike" kern="0" cap="none" spc="0" normalizeH="0" baseline="0" noProof="0" dirty="0" smtClean="0">
                <a:ln>
                  <a:noFill/>
                </a:ln>
                <a:solidFill>
                  <a:schemeClr val="tx1"/>
                </a:solidFill>
                <a:effectLst/>
                <a:uLnTx/>
                <a:uFillTx/>
                <a:latin typeface="+mn-lt"/>
                <a:ea typeface="+mn-ea"/>
                <a:cs typeface="B Mitra" pitchFamily="2" charset="-78"/>
              </a:rPr>
              <a:t> كارمندان ديگر و تسهيم موثر دانش فراهم می شود، بوجود م</a:t>
            </a:r>
            <a:r>
              <a:rPr kumimoji="0" lang="fa-IR" sz="2800" b="0" i="0" u="none" strike="noStrike" kern="0" cap="none" spc="0" normalizeH="0" baseline="0" noProof="0" dirty="0" smtClean="0">
                <a:ln>
                  <a:noFill/>
                </a:ln>
                <a:solidFill>
                  <a:schemeClr val="tx1"/>
                </a:solidFill>
                <a:effectLst/>
                <a:uLnTx/>
                <a:uFillTx/>
                <a:latin typeface="+mn-lt"/>
                <a:ea typeface="+mn-ea"/>
                <a:cs typeface="B Mitra" pitchFamily="2" charset="-78"/>
              </a:rPr>
              <a:t>ی</a:t>
            </a:r>
            <a:r>
              <a:rPr kumimoji="0" lang="ar-SA" sz="2800" b="0" i="0" u="none" strike="noStrike" kern="0" cap="none" spc="0" normalizeH="0" baseline="0" noProof="0" dirty="0" smtClean="0">
                <a:ln>
                  <a:noFill/>
                </a:ln>
                <a:solidFill>
                  <a:schemeClr val="tx1"/>
                </a:solidFill>
                <a:effectLst/>
                <a:uLnTx/>
                <a:uFillTx/>
                <a:latin typeface="+mn-lt"/>
                <a:ea typeface="+mn-ea"/>
                <a:cs typeface="B Mitra" pitchFamily="2" charset="-78"/>
              </a:rPr>
              <a:t>‌آيد. در این سامانه، می‌بایست، دانش‌های لازم به آسان</a:t>
            </a:r>
            <a:r>
              <a:rPr kumimoji="0" lang="fa-IR" sz="2800" b="0" i="0" u="none" strike="noStrike" kern="0" cap="none" spc="0" normalizeH="0" baseline="0" noProof="0" dirty="0" smtClean="0">
                <a:ln>
                  <a:noFill/>
                </a:ln>
                <a:solidFill>
                  <a:schemeClr val="tx1"/>
                </a:solidFill>
                <a:effectLst/>
                <a:uLnTx/>
                <a:uFillTx/>
                <a:latin typeface="+mn-lt"/>
                <a:ea typeface="+mn-ea"/>
                <a:cs typeface="B Mitra" pitchFamily="2" charset="-78"/>
              </a:rPr>
              <a:t>ی</a:t>
            </a:r>
            <a:r>
              <a:rPr kumimoji="0" lang="ar-SA" sz="2800" b="0" i="0" u="none" strike="noStrike" kern="0" cap="none" spc="0" normalizeH="0" baseline="0" noProof="0" dirty="0" smtClean="0">
                <a:ln>
                  <a:noFill/>
                </a:ln>
                <a:solidFill>
                  <a:schemeClr val="tx1"/>
                </a:solidFill>
                <a:effectLst/>
                <a:uLnTx/>
                <a:uFillTx/>
                <a:latin typeface="+mn-lt"/>
                <a:ea typeface="+mn-ea"/>
                <a:cs typeface="B Mitra" pitchFamily="2" charset="-78"/>
              </a:rPr>
              <a:t> برا</a:t>
            </a:r>
            <a:r>
              <a:rPr kumimoji="0" lang="fa-IR" sz="2800" b="0" i="0" u="none" strike="noStrike" kern="0" cap="none" spc="0" normalizeH="0" baseline="0" noProof="0" dirty="0" smtClean="0">
                <a:ln>
                  <a:noFill/>
                </a:ln>
                <a:solidFill>
                  <a:schemeClr val="tx1"/>
                </a:solidFill>
                <a:effectLst/>
                <a:uLnTx/>
                <a:uFillTx/>
                <a:latin typeface="+mn-lt"/>
                <a:ea typeface="+mn-ea"/>
                <a:cs typeface="B Mitra" pitchFamily="2" charset="-78"/>
              </a:rPr>
              <a:t>ی</a:t>
            </a:r>
            <a:r>
              <a:rPr kumimoji="0" lang="ar-SA" sz="2800" b="0" i="0" u="none" strike="noStrike" kern="0" cap="none" spc="0" normalizeH="0" baseline="0" noProof="0" dirty="0" smtClean="0">
                <a:ln>
                  <a:noFill/>
                </a:ln>
                <a:solidFill>
                  <a:schemeClr val="tx1"/>
                </a:solidFill>
                <a:effectLst/>
                <a:uLnTx/>
                <a:uFillTx/>
                <a:latin typeface="+mn-lt"/>
                <a:ea typeface="+mn-ea"/>
                <a:cs typeface="B Mitra" pitchFamily="2" charset="-78"/>
              </a:rPr>
              <a:t> استفاده همه ذخيره ‌شود.</a:t>
            </a:r>
            <a:endParaRPr kumimoji="0" lang="fa-IR" sz="2800" b="1" i="0" u="none" strike="noStrike" kern="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r" defTabSz="914400" rtl="1" eaLnBrk="1" fontAlgn="base" latinLnBrk="0" hangingPunct="1">
              <a:lnSpc>
                <a:spcPct val="80000"/>
              </a:lnSpc>
              <a:spcBef>
                <a:spcPct val="20000"/>
              </a:spcBef>
              <a:spcAft>
                <a:spcPct val="0"/>
              </a:spcAft>
              <a:buClrTx/>
              <a:buSzTx/>
              <a:buFontTx/>
              <a:buChar char="•"/>
              <a:tabLst/>
              <a:defRPr/>
            </a:pPr>
            <a:r>
              <a:rPr kumimoji="0" lang="ar-SA" sz="2800" b="1" i="0" u="none" strike="noStrike" kern="0" cap="none" spc="0" normalizeH="0" baseline="0" noProof="0" dirty="0" smtClean="0">
                <a:ln>
                  <a:noFill/>
                </a:ln>
                <a:solidFill>
                  <a:srgbClr val="0000FF"/>
                </a:solidFill>
                <a:effectLst/>
                <a:uLnTx/>
                <a:uFillTx/>
                <a:latin typeface="+mn-lt"/>
                <a:ea typeface="+mn-ea"/>
                <a:cs typeface="B Mitra" pitchFamily="2" charset="-78"/>
              </a:rPr>
              <a:t>نشر كن:</a:t>
            </a:r>
            <a:r>
              <a:rPr kumimoji="0" lang="fa-IR" sz="2800" b="1" i="0" u="none" strike="noStrike" kern="0" cap="none" spc="0" normalizeH="0" baseline="0" noProof="0" dirty="0" smtClean="0">
                <a:ln>
                  <a:noFill/>
                </a:ln>
                <a:solidFill>
                  <a:schemeClr val="tx1"/>
                </a:solidFill>
                <a:effectLst/>
                <a:uLnTx/>
                <a:uFillTx/>
                <a:latin typeface="+mn-lt"/>
                <a:ea typeface="+mn-ea"/>
                <a:cs typeface="B Mitra" pitchFamily="2" charset="-78"/>
              </a:rPr>
              <a:t> </a:t>
            </a:r>
            <a:r>
              <a:rPr kumimoji="0" lang="ar-SA" sz="2800" b="0" i="0" u="none" strike="noStrike" kern="0" cap="none" spc="0" normalizeH="0" baseline="0" noProof="0" dirty="0" smtClean="0">
                <a:ln>
                  <a:noFill/>
                </a:ln>
                <a:solidFill>
                  <a:schemeClr val="tx1"/>
                </a:solidFill>
                <a:effectLst/>
                <a:uLnTx/>
                <a:uFillTx/>
                <a:latin typeface="+mn-lt"/>
                <a:ea typeface="+mn-ea"/>
                <a:cs typeface="B Mitra" pitchFamily="2" charset="-78"/>
              </a:rPr>
              <a:t>اين فرايند به توسعه يك روح جمع</a:t>
            </a:r>
            <a:r>
              <a:rPr kumimoji="0" lang="fa-IR" sz="2800" b="0" i="0" u="none" strike="noStrike" kern="0" cap="none" spc="0" normalizeH="0" baseline="0" noProof="0" dirty="0" smtClean="0">
                <a:ln>
                  <a:noFill/>
                </a:ln>
                <a:solidFill>
                  <a:schemeClr val="tx1"/>
                </a:solidFill>
                <a:effectLst/>
                <a:uLnTx/>
                <a:uFillTx/>
                <a:latin typeface="+mn-lt"/>
                <a:ea typeface="+mn-ea"/>
                <a:cs typeface="B Mitra" pitchFamily="2" charset="-78"/>
              </a:rPr>
              <a:t>ی</a:t>
            </a:r>
            <a:r>
              <a:rPr kumimoji="0" lang="ar-SA" sz="2800" b="0" i="0" u="none" strike="noStrike" kern="0" cap="none" spc="0" normalizeH="0" baseline="0" noProof="0" dirty="0" smtClean="0">
                <a:ln>
                  <a:noFill/>
                </a:ln>
                <a:solidFill>
                  <a:schemeClr val="tx1"/>
                </a:solidFill>
                <a:effectLst/>
                <a:uLnTx/>
                <a:uFillTx/>
                <a:latin typeface="+mn-lt"/>
                <a:ea typeface="+mn-ea"/>
                <a:cs typeface="B Mitra" pitchFamily="2" charset="-78"/>
              </a:rPr>
              <a:t>، كه در آن افراد بعنوان همكاران در جهت دنبال كردن اهداف مشترك، احساس پيوستگ</a:t>
            </a:r>
            <a:r>
              <a:rPr kumimoji="0" lang="fa-IR" sz="2800" b="0" i="0" u="none" strike="noStrike" kern="0" cap="none" spc="0" normalizeH="0" baseline="0" noProof="0" dirty="0" smtClean="0">
                <a:ln>
                  <a:noFill/>
                </a:ln>
                <a:solidFill>
                  <a:schemeClr val="tx1"/>
                </a:solidFill>
                <a:effectLst/>
                <a:uLnTx/>
                <a:uFillTx/>
                <a:latin typeface="+mn-lt"/>
                <a:ea typeface="+mn-ea"/>
                <a:cs typeface="B Mitra" pitchFamily="2" charset="-78"/>
              </a:rPr>
              <a:t>ی </a:t>
            </a:r>
            <a:r>
              <a:rPr kumimoji="0" lang="ar-SA" sz="2800" b="0" i="0" u="none" strike="noStrike" kern="0" cap="none" spc="0" normalizeH="0" baseline="0" noProof="0" dirty="0" smtClean="0">
                <a:ln>
                  <a:noFill/>
                </a:ln>
                <a:solidFill>
                  <a:schemeClr val="tx1"/>
                </a:solidFill>
                <a:effectLst/>
                <a:uLnTx/>
                <a:uFillTx/>
                <a:latin typeface="+mn-lt"/>
                <a:ea typeface="+mn-ea"/>
                <a:cs typeface="B Mitra" pitchFamily="2" charset="-78"/>
              </a:rPr>
              <a:t>به هم م</a:t>
            </a:r>
            <a:r>
              <a:rPr kumimoji="0" lang="fa-IR" sz="2800" b="0" i="0" u="none" strike="noStrike" kern="0" cap="none" spc="0" normalizeH="0" baseline="0" noProof="0" dirty="0" smtClean="0">
                <a:ln>
                  <a:noFill/>
                </a:ln>
                <a:solidFill>
                  <a:schemeClr val="tx1"/>
                </a:solidFill>
                <a:effectLst/>
                <a:uLnTx/>
                <a:uFillTx/>
                <a:latin typeface="+mn-lt"/>
                <a:ea typeface="+mn-ea"/>
                <a:cs typeface="B Mitra" pitchFamily="2" charset="-78"/>
              </a:rPr>
              <a:t>ی</a:t>
            </a:r>
            <a:r>
              <a:rPr kumimoji="0" lang="ar-SA" sz="2800" b="0" i="0" u="none" strike="noStrike" kern="0" cap="none" spc="0" normalizeH="0" baseline="0" noProof="0" dirty="0" smtClean="0">
                <a:ln>
                  <a:noFill/>
                </a:ln>
                <a:solidFill>
                  <a:schemeClr val="tx1"/>
                </a:solidFill>
                <a:effectLst/>
                <a:uLnTx/>
                <a:uFillTx/>
                <a:latin typeface="+mn-lt"/>
                <a:ea typeface="+mn-ea"/>
                <a:cs typeface="B Mitra" pitchFamily="2" charset="-78"/>
              </a:rPr>
              <a:t>‌‌دارند. و در فعاليت‌هايشان به يكديگر وابسته‌اند، کمک می‌کند.</a:t>
            </a:r>
            <a:endParaRPr kumimoji="0" lang="fa-IR" sz="2800" b="1" i="0" u="none" strike="noStrike" kern="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r" defTabSz="914400" rtl="1" eaLnBrk="1" fontAlgn="base" latinLnBrk="0" hangingPunct="1">
              <a:lnSpc>
                <a:spcPct val="80000"/>
              </a:lnSpc>
              <a:spcBef>
                <a:spcPct val="20000"/>
              </a:spcBef>
              <a:spcAft>
                <a:spcPct val="0"/>
              </a:spcAft>
              <a:buClrTx/>
              <a:buSzTx/>
              <a:buFontTx/>
              <a:buChar char="•"/>
              <a:tabLst/>
              <a:defRPr/>
            </a:pPr>
            <a:r>
              <a:rPr kumimoji="0" lang="ar-SA" sz="2800" b="1" i="0" u="none" strike="noStrike" kern="0" cap="none" spc="0" normalizeH="0" baseline="0" noProof="0" dirty="0" smtClean="0">
                <a:ln>
                  <a:noFill/>
                </a:ln>
                <a:solidFill>
                  <a:schemeClr val="tx1"/>
                </a:solidFill>
                <a:effectLst/>
                <a:uLnTx/>
                <a:uFillTx/>
                <a:latin typeface="+mn-lt"/>
                <a:ea typeface="+mn-ea"/>
                <a:cs typeface="B Mitra" pitchFamily="2" charset="-78"/>
              </a:rPr>
              <a:t> </a:t>
            </a:r>
            <a:r>
              <a:rPr kumimoji="0" lang="ar-SA" sz="2800" b="1" i="0" u="none" strike="noStrike" kern="0" cap="none" spc="0" normalizeH="0" baseline="0" noProof="0" dirty="0" smtClean="0">
                <a:ln>
                  <a:noFill/>
                </a:ln>
                <a:solidFill>
                  <a:srgbClr val="0000FF"/>
                </a:solidFill>
                <a:effectLst/>
                <a:uLnTx/>
                <a:uFillTx/>
                <a:latin typeface="+mn-lt"/>
                <a:ea typeface="+mn-ea"/>
                <a:cs typeface="B Mitra" pitchFamily="2" charset="-78"/>
              </a:rPr>
              <a:t>بكارببر</a:t>
            </a:r>
            <a:r>
              <a:rPr kumimoji="0" lang="fa-IR" sz="2800" b="1" i="0" u="none" strike="noStrike" kern="0" cap="none" spc="0" normalizeH="0" baseline="0" noProof="0" dirty="0" smtClean="0">
                <a:ln>
                  <a:noFill/>
                </a:ln>
                <a:solidFill>
                  <a:srgbClr val="0000FF"/>
                </a:solidFill>
                <a:effectLst/>
                <a:uLnTx/>
                <a:uFillTx/>
                <a:latin typeface="+mn-lt"/>
                <a:ea typeface="+mn-ea"/>
                <a:cs typeface="B Mitra" pitchFamily="2" charset="-78"/>
              </a:rPr>
              <a:t>:</a:t>
            </a:r>
            <a:r>
              <a:rPr kumimoji="0" lang="ar-SA" sz="2800" b="0" i="0" u="none" strike="noStrike" kern="0" cap="none" spc="0" normalizeH="0" baseline="0" noProof="0" dirty="0" smtClean="0">
                <a:ln>
                  <a:noFill/>
                </a:ln>
                <a:solidFill>
                  <a:schemeClr val="tx1"/>
                </a:solidFill>
                <a:effectLst/>
                <a:uLnTx/>
                <a:uFillTx/>
                <a:latin typeface="+mn-lt"/>
                <a:ea typeface="+mn-ea"/>
                <a:cs typeface="B Mitra" pitchFamily="2" charset="-78"/>
              </a:rPr>
              <a:t>چهارمين فرايند از اين ايده شروع م</a:t>
            </a:r>
            <a:r>
              <a:rPr kumimoji="0" lang="fa-IR" sz="2800" b="0" i="0" u="none" strike="noStrike" kern="0" cap="none" spc="0" normalizeH="0" baseline="0" noProof="0" dirty="0" smtClean="0">
                <a:ln>
                  <a:noFill/>
                </a:ln>
                <a:solidFill>
                  <a:schemeClr val="tx1"/>
                </a:solidFill>
                <a:effectLst/>
                <a:uLnTx/>
                <a:uFillTx/>
                <a:latin typeface="+mn-lt"/>
                <a:ea typeface="+mn-ea"/>
                <a:cs typeface="B Mitra" pitchFamily="2" charset="-78"/>
              </a:rPr>
              <a:t>ی</a:t>
            </a:r>
            <a:r>
              <a:rPr kumimoji="0" lang="ar-SA" sz="2800" b="0" i="0" u="none" strike="noStrike" kern="0" cap="none" spc="0" normalizeH="0" baseline="0" noProof="0" dirty="0" smtClean="0">
                <a:ln>
                  <a:noFill/>
                </a:ln>
                <a:solidFill>
                  <a:schemeClr val="tx1"/>
                </a:solidFill>
                <a:effectLst/>
                <a:uLnTx/>
                <a:uFillTx/>
                <a:latin typeface="+mn-lt"/>
                <a:ea typeface="+mn-ea"/>
                <a:cs typeface="B Mitra" pitchFamily="2" charset="-78"/>
              </a:rPr>
              <a:t>‌شود كه ايجاد دانش بيشتر توسط كاربرد عين</a:t>
            </a:r>
            <a:r>
              <a:rPr kumimoji="0" lang="fa-IR" sz="2800" b="0" i="0" u="none" strike="noStrike" kern="0" cap="none" spc="0" normalizeH="0" baseline="0" noProof="0" dirty="0" smtClean="0">
                <a:ln>
                  <a:noFill/>
                </a:ln>
                <a:solidFill>
                  <a:schemeClr val="tx1"/>
                </a:solidFill>
                <a:effectLst/>
                <a:uLnTx/>
                <a:uFillTx/>
                <a:latin typeface="+mn-lt"/>
                <a:ea typeface="+mn-ea"/>
                <a:cs typeface="B Mitra" pitchFamily="2" charset="-78"/>
              </a:rPr>
              <a:t>ی</a:t>
            </a:r>
            <a:r>
              <a:rPr kumimoji="0" lang="ar-SA" sz="2800" b="0" i="0" u="none" strike="noStrike" kern="0" cap="none" spc="0" normalizeH="0" baseline="0" noProof="0" dirty="0" smtClean="0">
                <a:ln>
                  <a:noFill/>
                </a:ln>
                <a:solidFill>
                  <a:schemeClr val="tx1"/>
                </a:solidFill>
                <a:effectLst/>
                <a:uLnTx/>
                <a:uFillTx/>
                <a:latin typeface="+mn-lt"/>
                <a:ea typeface="+mn-ea"/>
                <a:cs typeface="B Mitra" pitchFamily="2" charset="-78"/>
              </a:rPr>
              <a:t> دانش جديد ميسر است. اين عنصر، دايره فرايند مركز</a:t>
            </a:r>
            <a:r>
              <a:rPr kumimoji="0" lang="fa-IR" sz="2800" b="0" i="0" u="none" strike="noStrike" kern="0" cap="none" spc="0" normalizeH="0" baseline="0" noProof="0" dirty="0" smtClean="0">
                <a:ln>
                  <a:noFill/>
                </a:ln>
                <a:solidFill>
                  <a:schemeClr val="tx1"/>
                </a:solidFill>
                <a:effectLst/>
                <a:uLnTx/>
                <a:uFillTx/>
                <a:latin typeface="+mn-lt"/>
                <a:ea typeface="+mn-ea"/>
                <a:cs typeface="B Mitra" pitchFamily="2" charset="-78"/>
              </a:rPr>
              <a:t>ی</a:t>
            </a:r>
            <a:r>
              <a:rPr kumimoji="0" lang="ar-SA" sz="2800" b="0" i="0" u="none" strike="noStrike" kern="0" cap="none" spc="0" normalizeH="0" baseline="0" noProof="0" dirty="0" smtClean="0">
                <a:ln>
                  <a:noFill/>
                </a:ln>
                <a:solidFill>
                  <a:schemeClr val="tx1"/>
                </a:solidFill>
                <a:effectLst/>
                <a:uLnTx/>
                <a:uFillTx/>
                <a:latin typeface="+mn-lt"/>
                <a:ea typeface="+mn-ea"/>
                <a:cs typeface="B Mitra" pitchFamily="2" charset="-78"/>
              </a:rPr>
              <a:t> مديريت دانش متحد را تكميل م</a:t>
            </a:r>
            <a:r>
              <a:rPr kumimoji="0" lang="fa-IR" sz="2800" b="0" i="0" u="none" strike="noStrike" kern="0" cap="none" spc="0" normalizeH="0" baseline="0" noProof="0" dirty="0" smtClean="0">
                <a:ln>
                  <a:noFill/>
                </a:ln>
                <a:solidFill>
                  <a:schemeClr val="tx1"/>
                </a:solidFill>
                <a:effectLst/>
                <a:uLnTx/>
                <a:uFillTx/>
                <a:latin typeface="+mn-lt"/>
                <a:ea typeface="+mn-ea"/>
                <a:cs typeface="B Mitra" pitchFamily="2" charset="-78"/>
              </a:rPr>
              <a:t>ی</a:t>
            </a:r>
            <a:r>
              <a:rPr kumimoji="0" lang="ar-SA" sz="2800" b="0" i="0" u="none" strike="noStrike" kern="0" cap="none" spc="0" normalizeH="0" baseline="0" noProof="0" dirty="0" smtClean="0">
                <a:ln>
                  <a:noFill/>
                </a:ln>
                <a:solidFill>
                  <a:schemeClr val="tx1"/>
                </a:solidFill>
                <a:effectLst/>
                <a:uLnTx/>
                <a:uFillTx/>
                <a:latin typeface="+mn-lt"/>
                <a:ea typeface="+mn-ea"/>
                <a:cs typeface="B Mitra" pitchFamily="2" charset="-78"/>
              </a:rPr>
              <a:t>‌كند.</a:t>
            </a:r>
            <a:endParaRPr kumimoji="0" lang="en-GB" sz="2800" b="0" i="0" u="none" strike="noStrike" kern="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r" defTabSz="914400" rtl="1" eaLnBrk="1" fontAlgn="base" latinLnBrk="0" hangingPunct="1">
              <a:lnSpc>
                <a:spcPct val="80000"/>
              </a:lnSpc>
              <a:spcBef>
                <a:spcPct val="20000"/>
              </a:spcBef>
              <a:spcAft>
                <a:spcPct val="0"/>
              </a:spcAft>
              <a:buClrTx/>
              <a:buSzTx/>
              <a:buFontTx/>
              <a:buChar char="•"/>
              <a:tabLst/>
              <a:defRPr/>
            </a:pPr>
            <a:endParaRPr kumimoji="0" lang="ar-SA" sz="2800" b="1" i="0" u="none" strike="noStrike" kern="0" cap="none" spc="0" normalizeH="0" baseline="0" noProof="0" dirty="0" smtClean="0">
              <a:ln>
                <a:noFill/>
              </a:ln>
              <a:solidFill>
                <a:schemeClr val="tx1"/>
              </a:solidFill>
              <a:effectLst/>
              <a:uLnTx/>
              <a:uFillTx/>
              <a:latin typeface="+mn-lt"/>
              <a:ea typeface="+mn-ea"/>
              <a:cs typeface="B Mitra" pitchFamily="2" charset="-78"/>
            </a:endParaRPr>
          </a:p>
        </p:txBody>
      </p:sp>
    </p:spTree>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777875"/>
          </a:xfrm>
          <a:prstGeom prst="rect">
            <a:avLst/>
          </a:prstGeom>
        </p:spPr>
        <p: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fa-IR" sz="4800" b="1" i="0" u="none" strike="noStrike" kern="0" cap="none" spc="0" normalizeH="0" baseline="0" noProof="0" dirty="0" smtClean="0">
                <a:ln>
                  <a:noFill/>
                </a:ln>
                <a:solidFill>
                  <a:srgbClr val="0000FF"/>
                </a:solidFill>
                <a:effectLst/>
                <a:uLnTx/>
                <a:uFillTx/>
                <a:latin typeface="+mj-lt"/>
                <a:ea typeface="+mj-ea"/>
                <a:cs typeface="B Mitra" pitchFamily="2" charset="-78"/>
              </a:rPr>
              <a:t>مدل مارک م . مک الروی</a:t>
            </a:r>
            <a:endParaRPr kumimoji="0" lang="en-GB" sz="4800" b="1" i="0" u="none" strike="noStrike" kern="0" cap="none" spc="0" normalizeH="0" baseline="0" noProof="0" dirty="0" smtClean="0">
              <a:ln>
                <a:noFill/>
              </a:ln>
              <a:solidFill>
                <a:srgbClr val="0000FF"/>
              </a:solidFill>
              <a:effectLst/>
              <a:uLnTx/>
              <a:uFillTx/>
              <a:latin typeface="+mj-lt"/>
              <a:ea typeface="+mj-ea"/>
              <a:cs typeface="B Mitra" pitchFamily="2" charset="-78"/>
            </a:endParaRPr>
          </a:p>
        </p:txBody>
      </p:sp>
      <p:sp>
        <p:nvSpPr>
          <p:cNvPr id="3" name="Rectangle 3"/>
          <p:cNvSpPr txBox="1">
            <a:spLocks noChangeArrowheads="1"/>
          </p:cNvSpPr>
          <p:nvPr/>
        </p:nvSpPr>
        <p:spPr>
          <a:xfrm>
            <a:off x="457200" y="1125538"/>
            <a:ext cx="8362950" cy="5472112"/>
          </a:xfrm>
          <a:prstGeom prst="rect">
            <a:avLst/>
          </a:prstGeom>
        </p:spPr>
        <p:txBody>
          <a:bodyPr/>
          <a:lstStyle/>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fa-IR" sz="2800" b="1" i="0" u="none" strike="noStrike" kern="0" cap="none" spc="0" normalizeH="0" baseline="0" noProof="0" dirty="0" smtClean="0">
                <a:ln>
                  <a:noFill/>
                </a:ln>
                <a:solidFill>
                  <a:srgbClr val="0000FF"/>
                </a:solidFill>
                <a:effectLst/>
                <a:uLnTx/>
                <a:uFillTx/>
                <a:latin typeface="+mn-lt"/>
                <a:ea typeface="+mn-ea"/>
                <a:cs typeface="B Mitra" pitchFamily="2" charset="-78"/>
              </a:rPr>
              <a:t>دانش تنها پس از آن که تو لید شد وجود دارد و پس  از آ ن می توان آن را مهار کرد و تسهیم نمود</a:t>
            </a:r>
          </a:p>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ar-SA" sz="2800" b="1" i="0" u="none" strike="noStrike" kern="0" cap="none" spc="0" normalizeH="0" baseline="0" noProof="0" dirty="0" smtClean="0">
                <a:ln>
                  <a:noFill/>
                </a:ln>
                <a:solidFill>
                  <a:srgbClr val="0000FF"/>
                </a:solidFill>
                <a:effectLst/>
                <a:uLnTx/>
                <a:uFillTx/>
                <a:latin typeface="+mn-lt"/>
                <a:ea typeface="+mn-ea"/>
                <a:cs typeface="B Mitra" pitchFamily="2" charset="-78"/>
              </a:rPr>
              <a:t>توليد دانش:</a:t>
            </a:r>
            <a:r>
              <a:rPr kumimoji="0" lang="ar-SA" sz="2800" b="1" i="0" u="none" strike="noStrike" kern="0" cap="none" spc="0" normalizeH="0" baseline="0" noProof="0" dirty="0" smtClean="0">
                <a:ln>
                  <a:noFill/>
                </a:ln>
                <a:solidFill>
                  <a:schemeClr val="tx1"/>
                </a:solidFill>
                <a:effectLst/>
                <a:uLnTx/>
                <a:uFillTx/>
                <a:latin typeface="+mn-lt"/>
                <a:ea typeface="+mn-ea"/>
                <a:cs typeface="B Mitra" pitchFamily="2" charset="-78"/>
              </a:rPr>
              <a:t> فرايند خلق دانش سازماني جديد است. اين امر توسط یادگيري گروهي، کسب دانش و اطلاعات و ارزيابي دانش انجام مي‌گيرد. اين فرايند مترادف يادگيري سازماني است[</a:t>
            </a:r>
          </a:p>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ar-SA" sz="2800" b="1" i="0" u="none" strike="noStrike" kern="0" cap="none" spc="0" normalizeH="0" baseline="0" noProof="0" dirty="0" smtClean="0">
                <a:ln>
                  <a:noFill/>
                </a:ln>
                <a:solidFill>
                  <a:srgbClr val="0000FF"/>
                </a:solidFill>
                <a:effectLst/>
                <a:uLnTx/>
                <a:uFillTx/>
                <a:latin typeface="+mn-lt"/>
                <a:ea typeface="+mn-ea"/>
                <a:cs typeface="B Mitra" pitchFamily="2" charset="-78"/>
              </a:rPr>
              <a:t>پيوسته كردن دانش:</a:t>
            </a:r>
            <a:r>
              <a:rPr kumimoji="0" lang="ar-SA" sz="2800" b="1" i="0" u="none" strike="noStrike" kern="0" cap="none" spc="0" normalizeH="0" baseline="0" noProof="0" dirty="0" smtClean="0">
                <a:ln>
                  <a:noFill/>
                </a:ln>
                <a:solidFill>
                  <a:schemeClr val="tx1"/>
                </a:solidFill>
                <a:effectLst/>
                <a:uLnTx/>
                <a:uFillTx/>
                <a:latin typeface="+mn-lt"/>
                <a:ea typeface="+mn-ea"/>
                <a:cs typeface="B Mitra" pitchFamily="2" charset="-78"/>
              </a:rPr>
              <a:t> از طريق برخي فعاليت‌ها كه پخش و تسهيم دانش را تجويز مي‌كنند انجام مي‌گيرد. اين عمل، كارهايي از قبيل پخش دانش (از طريق برنامه و غيره)، جستجو، تدريس، تسهيم و ديگر فعاليت‌هاي اجتماعي كه موجب  برقراری ارتباط مي‌گردد، را شامل می شود.</a:t>
            </a:r>
            <a:endParaRPr kumimoji="0" lang="en-US" sz="2800" b="1" i="0" u="none" strike="noStrike" kern="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r" defTabSz="914400" rtl="1" eaLnBrk="1" fontAlgn="base" latinLnBrk="0" hangingPunct="1">
              <a:lnSpc>
                <a:spcPct val="100000"/>
              </a:lnSpc>
              <a:spcBef>
                <a:spcPct val="20000"/>
              </a:spcBef>
              <a:spcAft>
                <a:spcPct val="0"/>
              </a:spcAft>
              <a:buClrTx/>
              <a:buSzTx/>
              <a:buFontTx/>
              <a:buChar char="•"/>
              <a:tabLst/>
              <a:defRPr/>
            </a:pPr>
            <a:endParaRPr kumimoji="0" lang="en-US" sz="2800" b="1" i="0" u="none" strike="noStrike" kern="0" cap="none" spc="0" normalizeH="0" baseline="0" noProof="0" dirty="0" smtClean="0">
              <a:ln>
                <a:noFill/>
              </a:ln>
              <a:solidFill>
                <a:schemeClr val="tx1"/>
              </a:solidFill>
              <a:effectLst/>
              <a:uLnTx/>
              <a:uFillTx/>
              <a:latin typeface="+mn-lt"/>
              <a:ea typeface="+mn-ea"/>
              <a:cs typeface="B Mitra" pitchFamily="2" charset="-78"/>
            </a:endParaRPr>
          </a:p>
        </p:txBody>
      </p:sp>
    </p:spTree>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362950" cy="1143000"/>
          </a:xfrm>
          <a:prstGeom prst="rect">
            <a:avLst/>
          </a:prstGeom>
        </p:spPr>
        <p: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4000" b="1" i="0" u="none" strike="noStrike" kern="0" cap="none" spc="0" normalizeH="0" baseline="0" noProof="0" dirty="0" smtClean="0">
                <a:ln>
                  <a:noFill/>
                </a:ln>
                <a:solidFill>
                  <a:srgbClr val="0000FF"/>
                </a:solidFill>
                <a:effectLst/>
                <a:uLnTx/>
                <a:uFillTx/>
                <a:latin typeface="+mj-lt"/>
                <a:ea typeface="+mj-ea"/>
                <a:cs typeface="B Mitra" pitchFamily="2" charset="-78"/>
              </a:rPr>
              <a:t>همچنین مك‌الروي به دو موضوع</a:t>
            </a:r>
            <a:r>
              <a:rPr kumimoji="0" lang="ar-SA" sz="4000" b="1" i="1" u="none" strike="noStrike" kern="0" cap="none" spc="0" normalizeH="0" baseline="0" noProof="0" dirty="0" smtClean="0">
                <a:ln>
                  <a:noFill/>
                </a:ln>
                <a:solidFill>
                  <a:srgbClr val="0000FF"/>
                </a:solidFill>
                <a:effectLst/>
                <a:uLnTx/>
                <a:uFillTx/>
                <a:latin typeface="+mj-lt"/>
                <a:ea typeface="+mj-ea"/>
                <a:cs typeface="B Mitra" pitchFamily="2" charset="-78"/>
              </a:rPr>
              <a:t>  عرضه</a:t>
            </a:r>
            <a:r>
              <a:rPr kumimoji="0" lang="ar-SA" sz="4000" b="1" i="0" u="none" strike="noStrike" kern="0" cap="none" spc="0" normalizeH="0" baseline="0" noProof="0" dirty="0" smtClean="0">
                <a:ln>
                  <a:noFill/>
                </a:ln>
                <a:solidFill>
                  <a:srgbClr val="0000FF"/>
                </a:solidFill>
                <a:effectLst/>
                <a:uLnTx/>
                <a:uFillTx/>
                <a:latin typeface="+mj-lt"/>
                <a:ea typeface="+mj-ea"/>
                <a:cs typeface="B Mitra" pitchFamily="2" charset="-78"/>
              </a:rPr>
              <a:t> و </a:t>
            </a:r>
            <a:r>
              <a:rPr kumimoji="0" lang="ar-SA" sz="4000" b="1" i="1" u="none" strike="noStrike" kern="0" cap="none" spc="0" normalizeH="0" baseline="0" noProof="0" dirty="0" smtClean="0">
                <a:ln>
                  <a:noFill/>
                </a:ln>
                <a:solidFill>
                  <a:srgbClr val="0000FF"/>
                </a:solidFill>
                <a:effectLst/>
                <a:uLnTx/>
                <a:uFillTx/>
                <a:latin typeface="+mj-lt"/>
                <a:ea typeface="+mj-ea"/>
                <a:cs typeface="B Mitra" pitchFamily="2" charset="-78"/>
              </a:rPr>
              <a:t>تقاضا </a:t>
            </a:r>
            <a:r>
              <a:rPr kumimoji="0" lang="ar-SA" sz="4000" b="1" i="0" u="none" strike="noStrike" kern="0" cap="none" spc="0" normalizeH="0" baseline="0" noProof="0" dirty="0" smtClean="0">
                <a:ln>
                  <a:noFill/>
                </a:ln>
                <a:solidFill>
                  <a:srgbClr val="0000FF"/>
                </a:solidFill>
                <a:effectLst/>
                <a:uLnTx/>
                <a:uFillTx/>
                <a:latin typeface="+mj-lt"/>
                <a:ea typeface="+mj-ea"/>
                <a:cs typeface="B Mitra" pitchFamily="2" charset="-78"/>
              </a:rPr>
              <a:t>توجه دارد</a:t>
            </a:r>
            <a:r>
              <a:rPr kumimoji="0" lang="en-US" sz="4000" b="1" i="0" u="none" strike="noStrike" kern="0" cap="none" spc="0" normalizeH="0" baseline="0" noProof="0" dirty="0" smtClean="0">
                <a:ln>
                  <a:noFill/>
                </a:ln>
                <a:solidFill>
                  <a:srgbClr val="0000FF"/>
                </a:solidFill>
                <a:effectLst/>
                <a:uLnTx/>
                <a:uFillTx/>
                <a:latin typeface="+mj-lt"/>
                <a:ea typeface="+mj-ea"/>
                <a:cs typeface="B Mitra" pitchFamily="2" charset="-78"/>
              </a:rPr>
              <a:t> </a:t>
            </a:r>
          </a:p>
        </p:txBody>
      </p:sp>
      <p:sp>
        <p:nvSpPr>
          <p:cNvPr id="3" name="Rectangle 3"/>
          <p:cNvSpPr txBox="1">
            <a:spLocks noChangeArrowheads="1"/>
          </p:cNvSpPr>
          <p:nvPr/>
        </p:nvSpPr>
        <p:spPr>
          <a:xfrm>
            <a:off x="428596" y="2005012"/>
            <a:ext cx="8435975" cy="4852988"/>
          </a:xfrm>
          <a:prstGeom prst="rect">
            <a:avLst/>
          </a:prstGeom>
        </p:spPr>
        <p:txBody>
          <a:bodyPr/>
          <a:lstStyle/>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ar-SA" sz="3600" b="1" i="0" u="none" strike="noStrike" kern="0" cap="none" spc="0" normalizeH="0" baseline="0" noProof="0" dirty="0" smtClean="0">
                <a:ln>
                  <a:noFill/>
                </a:ln>
                <a:solidFill>
                  <a:srgbClr val="0000FF"/>
                </a:solidFill>
                <a:effectLst/>
                <a:uLnTx/>
                <a:uFillTx/>
                <a:latin typeface="+mn-lt"/>
                <a:ea typeface="+mn-ea"/>
                <a:cs typeface="B Mitra" pitchFamily="2" charset="-78"/>
              </a:rPr>
              <a:t>سمت عرضه:</a:t>
            </a:r>
            <a:r>
              <a:rPr kumimoji="0" lang="ar-SA" sz="3600" b="1" i="0" u="none" strike="noStrike" kern="0" cap="none" spc="0" normalizeH="0" baseline="0" noProof="0" dirty="0" smtClean="0">
                <a:ln>
                  <a:noFill/>
                </a:ln>
                <a:solidFill>
                  <a:schemeClr val="tx1"/>
                </a:solidFill>
                <a:effectLst/>
                <a:uLnTx/>
                <a:uFillTx/>
                <a:latin typeface="+mn-lt"/>
                <a:ea typeface="+mn-ea"/>
                <a:cs typeface="B Mitra" pitchFamily="2" charset="-78"/>
              </a:rPr>
              <a:t> عمل مديريت دانشي است كه در هر صورت براي افزايش عرضه دانش موجود به همكاران يك شركت طراحي مي‌شود.</a:t>
            </a:r>
          </a:p>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ar-SA" sz="3600" b="1" i="0" u="none" strike="noStrike" kern="0" cap="none" spc="0" normalizeH="0" baseline="0" noProof="0" dirty="0" smtClean="0">
                <a:ln>
                  <a:noFill/>
                </a:ln>
                <a:solidFill>
                  <a:srgbClr val="0000FF"/>
                </a:solidFill>
                <a:effectLst/>
                <a:uLnTx/>
                <a:uFillTx/>
                <a:latin typeface="+mn-lt"/>
                <a:ea typeface="+mn-ea"/>
                <a:cs typeface="B Mitra" pitchFamily="2" charset="-78"/>
              </a:rPr>
              <a:t>سمت تقاضا:</a:t>
            </a:r>
            <a:r>
              <a:rPr kumimoji="0" lang="ar-SA" sz="3600" b="1" i="0" u="none" strike="noStrike" kern="0" cap="none" spc="0" normalizeH="0" baseline="0" noProof="0" dirty="0" smtClean="0">
                <a:ln>
                  <a:noFill/>
                </a:ln>
                <a:solidFill>
                  <a:schemeClr val="tx1"/>
                </a:solidFill>
                <a:effectLst/>
                <a:uLnTx/>
                <a:uFillTx/>
                <a:latin typeface="+mn-lt"/>
                <a:ea typeface="+mn-ea"/>
                <a:cs typeface="B Mitra" pitchFamily="2" charset="-78"/>
              </a:rPr>
              <a:t> بر روي عرضه دانش موجود به عده‌ای از نيروي كار متمركز شده و سعي در افزايش ظرفيت آنان جهت توليد دارد.</a:t>
            </a:r>
            <a:endParaRPr kumimoji="0" lang="en-GB" sz="3600" b="1" i="0" u="none" strike="noStrike" kern="0" cap="none" spc="0" normalizeH="0" baseline="0" noProof="0" dirty="0" smtClean="0">
              <a:ln>
                <a:noFill/>
              </a:ln>
              <a:solidFill>
                <a:schemeClr val="tx1"/>
              </a:solidFill>
              <a:effectLst/>
              <a:uLnTx/>
              <a:uFillTx/>
              <a:latin typeface="+mn-lt"/>
              <a:ea typeface="+mn-ea"/>
              <a:cs typeface="B Mitra" pitchFamily="2" charset="-78"/>
            </a:endParaRPr>
          </a:p>
        </p:txBody>
      </p:sp>
    </p:spTree>
  </p:cSld>
  <p:clrMapOvr>
    <a:masterClrMapping/>
  </p:clrMapOvr>
  <p:transition>
    <p:dissolv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0" y="5805488"/>
            <a:ext cx="3240088" cy="777875"/>
          </a:xfrm>
          <a:prstGeom prst="rect">
            <a:avLst/>
          </a:prstGeom>
        </p:spPr>
        <p: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fa-IR" sz="4400" b="0" i="0" u="none" strike="noStrike" kern="0" cap="none" spc="0" normalizeH="0" baseline="0" noProof="0" dirty="0" smtClean="0">
                <a:ln>
                  <a:noFill/>
                </a:ln>
                <a:solidFill>
                  <a:schemeClr val="accent2"/>
                </a:solidFill>
                <a:effectLst/>
                <a:uLnTx/>
                <a:uFillTx/>
                <a:latin typeface="+mj-lt"/>
                <a:ea typeface="+mj-ea"/>
                <a:cs typeface="B Mitra" pitchFamily="2" charset="-78"/>
              </a:rPr>
              <a:t>مدل هفت سی</a:t>
            </a:r>
            <a:endParaRPr kumimoji="0" lang="en-GB" sz="4400" b="0" i="0" u="none" strike="noStrike" kern="0" cap="none" spc="0" normalizeH="0" baseline="0" noProof="0" dirty="0" smtClean="0">
              <a:ln>
                <a:noFill/>
              </a:ln>
              <a:solidFill>
                <a:schemeClr val="accent2"/>
              </a:solidFill>
              <a:effectLst/>
              <a:uLnTx/>
              <a:uFillTx/>
              <a:latin typeface="+mj-lt"/>
              <a:ea typeface="+mj-ea"/>
              <a:cs typeface="B Mitra" pitchFamily="2" charset="-78"/>
            </a:endParaRPr>
          </a:p>
        </p:txBody>
      </p:sp>
      <p:grpSp>
        <p:nvGrpSpPr>
          <p:cNvPr id="3" name="Group 6"/>
          <p:cNvGrpSpPr>
            <a:grpSpLocks/>
          </p:cNvGrpSpPr>
          <p:nvPr/>
        </p:nvGrpSpPr>
        <p:grpSpPr bwMode="auto">
          <a:xfrm>
            <a:off x="1763713" y="0"/>
            <a:ext cx="7056437" cy="6749062"/>
            <a:chOff x="1008" y="2184"/>
            <a:chExt cx="9357" cy="7930"/>
          </a:xfrm>
        </p:grpSpPr>
        <p:sp>
          <p:nvSpPr>
            <p:cNvPr id="4" name="Text Box 7"/>
            <p:cNvSpPr txBox="1">
              <a:spLocks noChangeArrowheads="1"/>
            </p:cNvSpPr>
            <p:nvPr/>
          </p:nvSpPr>
          <p:spPr bwMode="auto">
            <a:xfrm>
              <a:off x="8352" y="2184"/>
              <a:ext cx="2013" cy="1947"/>
            </a:xfrm>
            <a:prstGeom prst="rect">
              <a:avLst/>
            </a:prstGeom>
            <a:gradFill rotWithShape="0">
              <a:gsLst>
                <a:gs pos="0">
                  <a:srgbClr val="339966"/>
                </a:gs>
                <a:gs pos="50000">
                  <a:srgbClr val="F9FCFA"/>
                </a:gs>
                <a:gs pos="100000">
                  <a:srgbClr val="339966"/>
                </a:gs>
              </a:gsLst>
              <a:lin ang="0" scaled="1"/>
            </a:gradFill>
            <a:ln w="9525">
              <a:noFill/>
              <a:miter lim="800000"/>
              <a:headEnd/>
              <a:tailEnd/>
            </a:ln>
            <a:effectLst>
              <a:prstShdw prst="shdw17" dist="17961" dir="2700000">
                <a:srgbClr val="1F5C3D"/>
              </a:prstShdw>
            </a:effectLst>
          </p:spPr>
          <p:txBody>
            <a:bodyPr/>
            <a:lstStyle/>
            <a:p>
              <a:pPr algn="ctr">
                <a:lnSpc>
                  <a:spcPct val="90000"/>
                </a:lnSpc>
              </a:pPr>
              <a:r>
                <a:rPr lang="ar-SA" sz="2000" b="1" dirty="0">
                  <a:latin typeface="Times New Roman" pitchFamily="18" charset="0"/>
                  <a:cs typeface="Arabic Transparent" pitchFamily="2" charset="-78"/>
                </a:rPr>
                <a:t>بسط </a:t>
              </a:r>
              <a:r>
                <a:rPr lang="en-US" sz="2000" b="1" dirty="0">
                  <a:latin typeface="Times New Roman" pitchFamily="18" charset="0"/>
                  <a:cs typeface="Arabic Transparent" pitchFamily="2" charset="-78"/>
                </a:rPr>
                <a:t>–</a:t>
              </a:r>
              <a:r>
                <a:rPr lang="ar-SA" sz="2000" b="1" dirty="0">
                  <a:latin typeface="Times New Roman" pitchFamily="18" charset="0"/>
                  <a:cs typeface="Arabic Transparent" pitchFamily="2" charset="-78"/>
                </a:rPr>
                <a:t> تسهيم</a:t>
              </a:r>
            </a:p>
            <a:p>
              <a:pPr algn="ctr">
                <a:lnSpc>
                  <a:spcPct val="90000"/>
                </a:lnSpc>
              </a:pPr>
              <a:r>
                <a:rPr lang="en-US" sz="2000" b="1" dirty="0">
                  <a:latin typeface="Times New Roman" pitchFamily="18" charset="0"/>
                  <a:cs typeface="Arabic Transparent" pitchFamily="2" charset="-78"/>
                </a:rPr>
                <a:t>Contribute</a:t>
              </a:r>
            </a:p>
            <a:p>
              <a:pPr>
                <a:lnSpc>
                  <a:spcPct val="90000"/>
                </a:lnSpc>
              </a:pPr>
              <a:r>
                <a:rPr lang="ar-SA" sz="2000" b="1" dirty="0">
                  <a:latin typeface="Times New Roman" pitchFamily="18" charset="0"/>
                  <a:cs typeface="Arabic Transparent" pitchFamily="2" charset="-78"/>
                </a:rPr>
                <a:t>تسهيم ايده</a:t>
              </a:r>
              <a:r>
                <a:rPr lang="ar-SA" sz="2000" b="1" dirty="0">
                  <a:latin typeface="Times New Roman" pitchFamily="18" charset="0"/>
                  <a:cs typeface="Lotus" pitchFamily="2" charset="-78"/>
                </a:rPr>
                <a:t>‌</a:t>
              </a:r>
              <a:r>
                <a:rPr lang="ar-SA" sz="2000" b="1" dirty="0">
                  <a:latin typeface="Times New Roman" pitchFamily="18" charset="0"/>
                  <a:cs typeface="Arabic Transparent" pitchFamily="2" charset="-78"/>
                </a:rPr>
                <a:t>هاي خود براي كمك به ديگران </a:t>
              </a:r>
              <a:endParaRPr lang="en-US" sz="2000" dirty="0">
                <a:cs typeface="Arabic Transparent" pitchFamily="2" charset="-78"/>
              </a:endParaRPr>
            </a:p>
          </p:txBody>
        </p:sp>
        <p:sp>
          <p:nvSpPr>
            <p:cNvPr id="5" name="Text Box 8"/>
            <p:cNvSpPr txBox="1">
              <a:spLocks noChangeArrowheads="1"/>
            </p:cNvSpPr>
            <p:nvPr/>
          </p:nvSpPr>
          <p:spPr bwMode="auto">
            <a:xfrm>
              <a:off x="4320" y="2214"/>
              <a:ext cx="4032" cy="1917"/>
            </a:xfrm>
            <a:prstGeom prst="rect">
              <a:avLst/>
            </a:prstGeom>
            <a:gradFill rotWithShape="0">
              <a:gsLst>
                <a:gs pos="0">
                  <a:srgbClr val="339966"/>
                </a:gs>
                <a:gs pos="50000">
                  <a:srgbClr val="F9FCFA"/>
                </a:gs>
                <a:gs pos="100000">
                  <a:srgbClr val="339966"/>
                </a:gs>
              </a:gsLst>
              <a:lin ang="0" scaled="1"/>
            </a:gradFill>
            <a:ln w="9525">
              <a:noFill/>
              <a:miter lim="800000"/>
              <a:headEnd/>
              <a:tailEnd/>
            </a:ln>
            <a:effectLst>
              <a:prstShdw prst="shdw17" dist="17961" dir="2700000">
                <a:srgbClr val="1F5C3D"/>
              </a:prstShdw>
            </a:effectLst>
          </p:spPr>
          <p:txBody>
            <a:bodyPr/>
            <a:lstStyle/>
            <a:p>
              <a:pPr algn="ctr">
                <a:lnSpc>
                  <a:spcPct val="90000"/>
                </a:lnSpc>
              </a:pPr>
              <a:r>
                <a:rPr lang="ar-SA" sz="2000" b="1">
                  <a:latin typeface="Times New Roman" pitchFamily="18" charset="0"/>
                  <a:cs typeface="Arabic Transparent" pitchFamily="2" charset="-78"/>
                </a:rPr>
                <a:t>در دام انداختن </a:t>
              </a:r>
            </a:p>
            <a:p>
              <a:pPr algn="ctr">
                <a:lnSpc>
                  <a:spcPct val="90000"/>
                </a:lnSpc>
              </a:pPr>
              <a:r>
                <a:rPr lang="ar-SA" sz="2000" b="1">
                  <a:latin typeface="Times New Roman" pitchFamily="18" charset="0"/>
                  <a:cs typeface="Arabic Transparent" pitchFamily="2" charset="-78"/>
                </a:rPr>
                <a:t>مقيد كردن</a:t>
              </a:r>
            </a:p>
            <a:p>
              <a:pPr algn="ctr">
                <a:lnSpc>
                  <a:spcPct val="90000"/>
                </a:lnSpc>
              </a:pPr>
              <a:r>
                <a:rPr lang="en-US" sz="2000" b="1">
                  <a:latin typeface="Times New Roman" pitchFamily="18" charset="0"/>
                  <a:cs typeface="Arabic Transparent" pitchFamily="2" charset="-78"/>
                </a:rPr>
                <a:t>Capture</a:t>
              </a:r>
            </a:p>
            <a:p>
              <a:pPr>
                <a:lnSpc>
                  <a:spcPct val="90000"/>
                </a:lnSpc>
              </a:pPr>
              <a:r>
                <a:rPr lang="ar-SA" sz="2000" b="1">
                  <a:latin typeface="Times New Roman" pitchFamily="18" charset="0"/>
                  <a:cs typeface="Arabic Transparent" pitchFamily="2" charset="-78"/>
                </a:rPr>
                <a:t>تعيين ايده</a:t>
              </a:r>
              <a:r>
                <a:rPr lang="ar-SA" sz="2000" b="1">
                  <a:latin typeface="Times New Roman" pitchFamily="18" charset="0"/>
                  <a:cs typeface="Lotus" pitchFamily="2" charset="-78"/>
                </a:rPr>
                <a:t>‌</a:t>
              </a:r>
              <a:r>
                <a:rPr lang="ar-SA" sz="2000" b="1">
                  <a:latin typeface="Times New Roman" pitchFamily="18" charset="0"/>
                  <a:cs typeface="Arabic Transparent" pitchFamily="2" charset="-78"/>
                </a:rPr>
                <a:t>هاي بهتر و مستند نمودن آنان </a:t>
              </a:r>
              <a:endParaRPr lang="en-US" sz="2000" b="1">
                <a:cs typeface="Arabic Transparent" pitchFamily="2" charset="-78"/>
              </a:endParaRPr>
            </a:p>
          </p:txBody>
        </p:sp>
        <p:sp>
          <p:nvSpPr>
            <p:cNvPr id="6" name="Text Box 9"/>
            <p:cNvSpPr txBox="1">
              <a:spLocks noChangeArrowheads="1"/>
            </p:cNvSpPr>
            <p:nvPr/>
          </p:nvSpPr>
          <p:spPr bwMode="auto">
            <a:xfrm>
              <a:off x="1008" y="2214"/>
              <a:ext cx="3456" cy="2538"/>
            </a:xfrm>
            <a:prstGeom prst="rect">
              <a:avLst/>
            </a:prstGeom>
            <a:gradFill rotWithShape="0">
              <a:gsLst>
                <a:gs pos="0">
                  <a:srgbClr val="339966"/>
                </a:gs>
                <a:gs pos="50000">
                  <a:srgbClr val="F9FCFA"/>
                </a:gs>
                <a:gs pos="100000">
                  <a:srgbClr val="339966"/>
                </a:gs>
              </a:gsLst>
              <a:lin ang="0" scaled="1"/>
            </a:gradFill>
            <a:ln w="9525">
              <a:noFill/>
              <a:miter lim="800000"/>
              <a:headEnd/>
              <a:tailEnd/>
            </a:ln>
            <a:effectLst>
              <a:prstShdw prst="shdw17" dist="17961" dir="2700000">
                <a:srgbClr val="1F5C3D"/>
              </a:prstShdw>
            </a:effectLst>
          </p:spPr>
          <p:txBody>
            <a:bodyPr/>
            <a:lstStyle/>
            <a:p>
              <a:pPr algn="ctr">
                <a:lnSpc>
                  <a:spcPct val="90000"/>
                </a:lnSpc>
              </a:pPr>
              <a:r>
                <a:rPr lang="ar-SA" sz="2000" b="1">
                  <a:latin typeface="Times New Roman" pitchFamily="18" charset="0"/>
                  <a:cs typeface="Arabic Transparent" pitchFamily="2" charset="-78"/>
                </a:rPr>
                <a:t>خلق - ايجاد</a:t>
              </a:r>
            </a:p>
            <a:p>
              <a:pPr algn="ctr">
                <a:lnSpc>
                  <a:spcPct val="90000"/>
                </a:lnSpc>
              </a:pPr>
              <a:r>
                <a:rPr lang="en-US" sz="2000" b="1">
                  <a:latin typeface="Times New Roman" pitchFamily="18" charset="0"/>
                  <a:cs typeface="Arabic Transparent" pitchFamily="2" charset="-78"/>
                </a:rPr>
                <a:t>Create</a:t>
              </a:r>
            </a:p>
            <a:p>
              <a:pPr>
                <a:lnSpc>
                  <a:spcPct val="90000"/>
                </a:lnSpc>
              </a:pPr>
              <a:r>
                <a:rPr lang="ar-SA" sz="2000" b="1">
                  <a:latin typeface="Times New Roman" pitchFamily="18" charset="0"/>
                  <a:cs typeface="Arabic Transparent" pitchFamily="2" charset="-78"/>
                </a:rPr>
                <a:t>ايجاد و تفاهم جديد با كار با همكاران </a:t>
              </a:r>
            </a:p>
            <a:p>
              <a:pPr>
                <a:lnSpc>
                  <a:spcPct val="90000"/>
                </a:lnSpc>
              </a:pPr>
              <a:r>
                <a:rPr lang="ar-SA" sz="2000" b="1">
                  <a:latin typeface="Times New Roman" pitchFamily="18" charset="0"/>
                  <a:cs typeface="Arabic Transparent" pitchFamily="2" charset="-78"/>
                </a:rPr>
                <a:t>مشتريان </a:t>
              </a:r>
              <a:r>
                <a:rPr lang="en-US" sz="2000" b="1">
                  <a:latin typeface="Times New Roman" pitchFamily="18" charset="0"/>
                  <a:cs typeface="Arabic Transparent" pitchFamily="2" charset="-78"/>
                </a:rPr>
                <a:t>–</a:t>
              </a:r>
              <a:r>
                <a:rPr lang="ar-SA" sz="2000" b="1">
                  <a:latin typeface="Times New Roman" pitchFamily="18" charset="0"/>
                  <a:cs typeface="Arabic Transparent" pitchFamily="2" charset="-78"/>
                </a:rPr>
                <a:t> و مؤسسات بيروني</a:t>
              </a:r>
              <a:endParaRPr lang="en-US" sz="2000">
                <a:cs typeface="Arabic Transparent" pitchFamily="2" charset="-78"/>
              </a:endParaRPr>
            </a:p>
          </p:txBody>
        </p:sp>
        <p:sp>
          <p:nvSpPr>
            <p:cNvPr id="7" name="Text Box 10"/>
            <p:cNvSpPr txBox="1">
              <a:spLocks noChangeArrowheads="1"/>
            </p:cNvSpPr>
            <p:nvPr/>
          </p:nvSpPr>
          <p:spPr bwMode="auto">
            <a:xfrm>
              <a:off x="4896" y="4131"/>
              <a:ext cx="5328" cy="1584"/>
            </a:xfrm>
            <a:prstGeom prst="rect">
              <a:avLst/>
            </a:prstGeom>
            <a:gradFill rotWithShape="0">
              <a:gsLst>
                <a:gs pos="0">
                  <a:srgbClr val="339966"/>
                </a:gs>
                <a:gs pos="50000">
                  <a:srgbClr val="F9FCFA"/>
                </a:gs>
                <a:gs pos="100000">
                  <a:srgbClr val="339966"/>
                </a:gs>
              </a:gsLst>
              <a:lin ang="0" scaled="1"/>
            </a:gradFill>
            <a:ln w="9525">
              <a:noFill/>
              <a:miter lim="800000"/>
              <a:headEnd/>
              <a:tailEnd/>
            </a:ln>
            <a:effectLst>
              <a:prstShdw prst="shdw17" dist="17961" dir="2700000">
                <a:srgbClr val="1F5C3D"/>
              </a:prstShdw>
            </a:effectLst>
          </p:spPr>
          <p:txBody>
            <a:bodyPr/>
            <a:lstStyle/>
            <a:p>
              <a:pPr algn="ctr">
                <a:lnSpc>
                  <a:spcPct val="90000"/>
                </a:lnSpc>
              </a:pPr>
              <a:r>
                <a:rPr lang="ar-SA" sz="2000" b="1">
                  <a:latin typeface="Times New Roman" pitchFamily="18" charset="0"/>
                  <a:cs typeface="Arabic Transparent" pitchFamily="2" charset="-78"/>
                </a:rPr>
                <a:t>همکاری </a:t>
              </a:r>
            </a:p>
            <a:p>
              <a:pPr algn="ctr">
                <a:lnSpc>
                  <a:spcPct val="90000"/>
                </a:lnSpc>
              </a:pPr>
              <a:r>
                <a:rPr lang="en-US" sz="2000" b="1">
                  <a:latin typeface="Times New Roman" pitchFamily="18" charset="0"/>
                  <a:cs typeface="Arabic Transparent" pitchFamily="2" charset="-78"/>
                </a:rPr>
                <a:t>Collaborate</a:t>
              </a:r>
            </a:p>
            <a:p>
              <a:pPr algn="ctr">
                <a:lnSpc>
                  <a:spcPct val="90000"/>
                </a:lnSpc>
              </a:pPr>
              <a:r>
                <a:rPr lang="ar-SA" sz="2000" b="1">
                  <a:latin typeface="Times New Roman" pitchFamily="18" charset="0"/>
                  <a:cs typeface="Arabic Transparent" pitchFamily="2" charset="-78"/>
                </a:rPr>
                <a:t>تبادل دانش در سطح عمومي</a:t>
              </a:r>
              <a:endParaRPr lang="en-US" sz="2000">
                <a:cs typeface="Arabic Transparent" pitchFamily="2" charset="-78"/>
              </a:endParaRPr>
            </a:p>
          </p:txBody>
        </p:sp>
        <p:sp>
          <p:nvSpPr>
            <p:cNvPr id="8" name="Text Box 11"/>
            <p:cNvSpPr txBox="1">
              <a:spLocks noChangeArrowheads="1"/>
            </p:cNvSpPr>
            <p:nvPr/>
          </p:nvSpPr>
          <p:spPr bwMode="auto">
            <a:xfrm>
              <a:off x="4752" y="5715"/>
              <a:ext cx="5040" cy="1728"/>
            </a:xfrm>
            <a:prstGeom prst="rect">
              <a:avLst/>
            </a:prstGeom>
            <a:gradFill rotWithShape="0">
              <a:gsLst>
                <a:gs pos="0">
                  <a:srgbClr val="339966"/>
                </a:gs>
                <a:gs pos="50000">
                  <a:srgbClr val="F9FCFA"/>
                </a:gs>
                <a:gs pos="100000">
                  <a:srgbClr val="339966"/>
                </a:gs>
              </a:gsLst>
              <a:lin ang="0" scaled="1"/>
            </a:gradFill>
            <a:ln w="9525">
              <a:noFill/>
              <a:miter lim="800000"/>
              <a:headEnd/>
              <a:tailEnd/>
            </a:ln>
            <a:effectLst>
              <a:prstShdw prst="shdw17" dist="17961" dir="2700000">
                <a:srgbClr val="1F5C3D"/>
              </a:prstShdw>
            </a:effectLst>
          </p:spPr>
          <p:txBody>
            <a:bodyPr/>
            <a:lstStyle/>
            <a:p>
              <a:pPr algn="ctr">
                <a:lnSpc>
                  <a:spcPct val="90000"/>
                </a:lnSpc>
              </a:pPr>
              <a:r>
                <a:rPr lang="ar-SA" sz="2000" b="1" dirty="0">
                  <a:latin typeface="Times New Roman" pitchFamily="18" charset="0"/>
                  <a:cs typeface="Arabic Transparent" pitchFamily="2" charset="-78"/>
                </a:rPr>
                <a:t>صرف كردن </a:t>
              </a:r>
            </a:p>
            <a:p>
              <a:pPr algn="ctr">
                <a:lnSpc>
                  <a:spcPct val="90000"/>
                </a:lnSpc>
              </a:pPr>
              <a:r>
                <a:rPr lang="en-US" sz="2000" b="1" dirty="0">
                  <a:latin typeface="Times New Roman" pitchFamily="18" charset="0"/>
                  <a:cs typeface="Arabic Transparent" pitchFamily="2" charset="-78"/>
                </a:rPr>
                <a:t>Consume</a:t>
              </a:r>
            </a:p>
            <a:p>
              <a:pPr algn="ctr">
                <a:lnSpc>
                  <a:spcPct val="90000"/>
                </a:lnSpc>
              </a:pPr>
              <a:r>
                <a:rPr lang="ar-SA" sz="2000" b="1" dirty="0">
                  <a:latin typeface="Times New Roman" pitchFamily="18" charset="0"/>
                  <a:cs typeface="Arabic Transparent" pitchFamily="2" charset="-78"/>
                </a:rPr>
                <a:t>استفاده تمامي دانش جمعي براي آنچه كه بايد انجام دهيم</a:t>
              </a:r>
              <a:endParaRPr lang="en-US" sz="2000" dirty="0">
                <a:cs typeface="Arabic Transparent" pitchFamily="2" charset="-78"/>
              </a:endParaRPr>
            </a:p>
          </p:txBody>
        </p:sp>
        <p:sp>
          <p:nvSpPr>
            <p:cNvPr id="9" name="Text Box 12"/>
            <p:cNvSpPr txBox="1">
              <a:spLocks noChangeArrowheads="1"/>
            </p:cNvSpPr>
            <p:nvPr/>
          </p:nvSpPr>
          <p:spPr bwMode="auto">
            <a:xfrm>
              <a:off x="4464" y="7200"/>
              <a:ext cx="4890" cy="1827"/>
            </a:xfrm>
            <a:prstGeom prst="rect">
              <a:avLst/>
            </a:prstGeom>
            <a:gradFill rotWithShape="0">
              <a:gsLst>
                <a:gs pos="0">
                  <a:srgbClr val="339966"/>
                </a:gs>
                <a:gs pos="50000">
                  <a:srgbClr val="F9FCFA"/>
                </a:gs>
                <a:gs pos="100000">
                  <a:srgbClr val="339966"/>
                </a:gs>
              </a:gsLst>
              <a:lin ang="0" scaled="1"/>
            </a:gradFill>
            <a:ln w="9525">
              <a:noFill/>
              <a:miter lim="800000"/>
              <a:headEnd/>
              <a:tailEnd/>
            </a:ln>
            <a:effectLst>
              <a:prstShdw prst="shdw17" dist="17961" dir="2700000">
                <a:srgbClr val="1F5C3D"/>
              </a:prstShdw>
            </a:effectLst>
          </p:spPr>
          <p:txBody>
            <a:bodyPr/>
            <a:lstStyle/>
            <a:p>
              <a:pPr algn="ctr">
                <a:lnSpc>
                  <a:spcPct val="90000"/>
                </a:lnSpc>
              </a:pPr>
              <a:r>
                <a:rPr lang="ar-SA" sz="2000" b="1">
                  <a:latin typeface="Times New Roman" pitchFamily="18" charset="0"/>
                  <a:cs typeface="Arabic Transparent" pitchFamily="2" charset="-78"/>
                </a:rPr>
                <a:t>مبادله </a:t>
              </a:r>
              <a:r>
                <a:rPr lang="en-US" sz="2000" b="1">
                  <a:latin typeface="Times New Roman" pitchFamily="18" charset="0"/>
                  <a:cs typeface="Arabic Transparent" pitchFamily="2" charset="-78"/>
                </a:rPr>
                <a:t>–</a:t>
              </a:r>
              <a:r>
                <a:rPr lang="ar-SA" sz="2000" b="1">
                  <a:latin typeface="Times New Roman" pitchFamily="18" charset="0"/>
                  <a:cs typeface="Arabic Transparent" pitchFamily="2" charset="-78"/>
                </a:rPr>
                <a:t> ارتباط </a:t>
              </a:r>
            </a:p>
            <a:p>
              <a:pPr algn="ctr">
                <a:lnSpc>
                  <a:spcPct val="90000"/>
                </a:lnSpc>
              </a:pPr>
              <a:r>
                <a:rPr lang="en-US" sz="2000" b="1">
                  <a:latin typeface="Times New Roman" pitchFamily="18" charset="0"/>
                  <a:cs typeface="Arabic Transparent" pitchFamily="2" charset="-78"/>
                </a:rPr>
                <a:t>Communicate</a:t>
              </a:r>
            </a:p>
            <a:p>
              <a:pPr algn="ctr">
                <a:lnSpc>
                  <a:spcPct val="90000"/>
                </a:lnSpc>
              </a:pPr>
              <a:r>
                <a:rPr lang="ar-SA" sz="2000" b="1">
                  <a:latin typeface="Times New Roman" pitchFamily="18" charset="0"/>
                  <a:cs typeface="Arabic Transparent" pitchFamily="2" charset="-78"/>
                </a:rPr>
                <a:t>كمك به ديگران جهت توجه به دانش و فايده دانش خارجي و بيروني كه ارزش فراگيري دارد</a:t>
              </a:r>
              <a:endParaRPr lang="en-US" sz="2000">
                <a:cs typeface="Arabic Transparent" pitchFamily="2" charset="-78"/>
              </a:endParaRPr>
            </a:p>
          </p:txBody>
        </p:sp>
        <p:sp>
          <p:nvSpPr>
            <p:cNvPr id="10" name="Text Box 13"/>
            <p:cNvSpPr txBox="1">
              <a:spLocks noChangeArrowheads="1"/>
            </p:cNvSpPr>
            <p:nvPr/>
          </p:nvSpPr>
          <p:spPr bwMode="auto">
            <a:xfrm>
              <a:off x="4448" y="8899"/>
              <a:ext cx="4890" cy="1215"/>
            </a:xfrm>
            <a:prstGeom prst="rect">
              <a:avLst/>
            </a:prstGeom>
            <a:gradFill rotWithShape="0">
              <a:gsLst>
                <a:gs pos="0">
                  <a:srgbClr val="339966"/>
                </a:gs>
                <a:gs pos="50000">
                  <a:srgbClr val="F9FCFA"/>
                </a:gs>
                <a:gs pos="100000">
                  <a:srgbClr val="339966"/>
                </a:gs>
              </a:gsLst>
              <a:lin ang="0" scaled="1"/>
            </a:gradFill>
            <a:ln w="9525">
              <a:noFill/>
              <a:miter lim="800000"/>
              <a:headEnd/>
              <a:tailEnd/>
            </a:ln>
            <a:effectLst>
              <a:prstShdw prst="shdw17" dist="17961" dir="2700000">
                <a:srgbClr val="1F5C3D"/>
              </a:prstShdw>
            </a:effectLst>
          </p:spPr>
          <p:txBody>
            <a:bodyPr/>
            <a:lstStyle/>
            <a:p>
              <a:pPr algn="ctr">
                <a:lnSpc>
                  <a:spcPct val="90000"/>
                </a:lnSpc>
              </a:pPr>
              <a:r>
                <a:rPr lang="ar-SA" sz="2000" b="1" dirty="0">
                  <a:latin typeface="Times New Roman" pitchFamily="18" charset="0"/>
                  <a:cs typeface="Arabic Transparent" pitchFamily="2" charset="-78"/>
                </a:rPr>
                <a:t>فرهنگ </a:t>
              </a:r>
            </a:p>
            <a:p>
              <a:pPr algn="ctr">
                <a:lnSpc>
                  <a:spcPct val="90000"/>
                </a:lnSpc>
              </a:pPr>
              <a:r>
                <a:rPr lang="en-US" sz="2000" b="1" dirty="0">
                  <a:latin typeface="Times New Roman" pitchFamily="18" charset="0"/>
                  <a:cs typeface="Arabic Transparent" pitchFamily="2" charset="-78"/>
                </a:rPr>
                <a:t>Culture</a:t>
              </a:r>
            </a:p>
            <a:p>
              <a:pPr algn="ctr">
                <a:lnSpc>
                  <a:spcPct val="90000"/>
                </a:lnSpc>
              </a:pPr>
              <a:r>
                <a:rPr lang="ar-SA" sz="2000" b="1" dirty="0">
                  <a:latin typeface="Times New Roman" pitchFamily="18" charset="0"/>
                  <a:cs typeface="Arabic Transparent" pitchFamily="2" charset="-78"/>
                </a:rPr>
                <a:t>بسط فرهنگ تسهيم دانش در تمامي سازمان </a:t>
              </a:r>
              <a:endParaRPr lang="en-US" sz="2000" dirty="0">
                <a:cs typeface="Arabic Transparent" pitchFamily="2" charset="-78"/>
              </a:endParaRPr>
            </a:p>
          </p:txBody>
        </p:sp>
      </p:grpSp>
    </p:spTree>
  </p:cSld>
  <p:clrMapOvr>
    <a:masterClrMapping/>
  </p:clrMapOvr>
  <p:transition>
    <p:dissolv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4"/>
          <p:cNvGrpSpPr>
            <a:grpSpLocks/>
          </p:cNvGrpSpPr>
          <p:nvPr/>
        </p:nvGrpSpPr>
        <p:grpSpPr bwMode="auto">
          <a:xfrm>
            <a:off x="1142976" y="785794"/>
            <a:ext cx="7343775" cy="5759450"/>
            <a:chOff x="2304" y="1728"/>
            <a:chExt cx="7632" cy="9072"/>
          </a:xfrm>
        </p:grpSpPr>
        <p:grpSp>
          <p:nvGrpSpPr>
            <p:cNvPr id="3" name="Group 55"/>
            <p:cNvGrpSpPr>
              <a:grpSpLocks/>
            </p:cNvGrpSpPr>
            <p:nvPr/>
          </p:nvGrpSpPr>
          <p:grpSpPr bwMode="auto">
            <a:xfrm>
              <a:off x="2304" y="1728"/>
              <a:ext cx="7632" cy="8070"/>
              <a:chOff x="2448" y="1728"/>
              <a:chExt cx="7632" cy="7920"/>
            </a:xfrm>
          </p:grpSpPr>
          <p:sp>
            <p:nvSpPr>
              <p:cNvPr id="5" name="Text Box 56"/>
              <p:cNvSpPr txBox="1">
                <a:spLocks noChangeArrowheads="1"/>
              </p:cNvSpPr>
              <p:nvPr/>
            </p:nvSpPr>
            <p:spPr bwMode="auto">
              <a:xfrm>
                <a:off x="2448" y="1728"/>
                <a:ext cx="7632" cy="7920"/>
              </a:xfrm>
              <a:prstGeom prst="rect">
                <a:avLst/>
              </a:prstGeom>
              <a:gradFill rotWithShape="0">
                <a:gsLst>
                  <a:gs pos="0">
                    <a:srgbClr val="FFFAE8"/>
                  </a:gs>
                  <a:gs pos="100000">
                    <a:srgbClr val="FFCC00"/>
                  </a:gs>
                </a:gsLst>
                <a:path path="shape">
                  <a:fillToRect l="50000" t="50000" r="50000" b="50000"/>
                </a:path>
              </a:gradFill>
              <a:ln w="9525">
                <a:noFill/>
                <a:miter lim="800000"/>
                <a:headEnd/>
                <a:tailEnd/>
              </a:ln>
              <a:effectLst>
                <a:prstShdw prst="shdw17" dist="17961" dir="2700000">
                  <a:srgbClr val="997A00"/>
                </a:prstShdw>
              </a:effectLst>
            </p:spPr>
            <p:txBody>
              <a:bodyPr/>
              <a:lstStyle/>
              <a:p>
                <a:endParaRPr lang="en-GB" sz="1200">
                  <a:latin typeface="Times New Roman Backslanted" charset="0"/>
                  <a:cs typeface="Traditional Arabic" pitchFamily="18" charset="-78"/>
                </a:endParaRPr>
              </a:p>
              <a:p>
                <a:endParaRPr lang="en-GB" sz="1200">
                  <a:latin typeface="Times New Roman Backslanted" charset="0"/>
                  <a:cs typeface="Traditional Arabic" pitchFamily="18" charset="-78"/>
                </a:endParaRPr>
              </a:p>
              <a:p>
                <a:endParaRPr lang="en-GB" sz="1200">
                  <a:latin typeface="Times New Roman Backslanted" charset="0"/>
                  <a:cs typeface="Traditional Arabic" pitchFamily="18" charset="-78"/>
                </a:endParaRPr>
              </a:p>
              <a:p>
                <a:endParaRPr lang="en-GB" sz="1200">
                  <a:latin typeface="Times New Roman Backslanted" charset="0"/>
                  <a:cs typeface="Traditional Arabic" pitchFamily="18" charset="-78"/>
                </a:endParaRPr>
              </a:p>
              <a:p>
                <a:endParaRPr lang="en-GB" sz="1200">
                  <a:latin typeface="Times New Roman Backslanted" charset="0"/>
                  <a:cs typeface="Traditional Arabic" pitchFamily="18" charset="-78"/>
                </a:endParaRPr>
              </a:p>
              <a:p>
                <a:endParaRPr lang="en-GB" sz="1200">
                  <a:latin typeface="Times New Roman Backslanted" charset="0"/>
                  <a:cs typeface="Traditional Arabic" pitchFamily="18" charset="-78"/>
                </a:endParaRPr>
              </a:p>
              <a:p>
                <a:endParaRPr lang="en-GB" sz="1200">
                  <a:latin typeface="Times New Roman Backslanted" charset="0"/>
                  <a:cs typeface="Traditional Arabic" pitchFamily="18" charset="-78"/>
                </a:endParaRPr>
              </a:p>
              <a:p>
                <a:endParaRPr lang="en-GB" sz="1200">
                  <a:latin typeface="Times New Roman Backslanted" charset="0"/>
                  <a:cs typeface="Traditional Arabic" pitchFamily="18" charset="-78"/>
                </a:endParaRPr>
              </a:p>
              <a:p>
                <a:endParaRPr lang="en-GB" sz="1200">
                  <a:latin typeface="Times New Roman Backslanted" charset="0"/>
                  <a:cs typeface="Traditional Arabic" pitchFamily="18" charset="-78"/>
                </a:endParaRPr>
              </a:p>
              <a:p>
                <a:endParaRPr lang="en-GB" sz="1200">
                  <a:latin typeface="Times New Roman Backslanted" charset="0"/>
                  <a:cs typeface="Traditional Arabic" pitchFamily="18" charset="-78"/>
                </a:endParaRPr>
              </a:p>
              <a:p>
                <a:endParaRPr lang="en-GB" sz="1200">
                  <a:latin typeface="Times New Roman Backslanted" charset="0"/>
                  <a:cs typeface="Traditional Arabic" pitchFamily="18" charset="-78"/>
                </a:endParaRPr>
              </a:p>
              <a:p>
                <a:endParaRPr lang="en-GB" sz="1200">
                  <a:latin typeface="Times New Roman Backslanted" charset="0"/>
                  <a:cs typeface="Traditional Arabic" pitchFamily="18" charset="-78"/>
                </a:endParaRPr>
              </a:p>
              <a:p>
                <a:endParaRPr lang="en-GB" sz="1200">
                  <a:latin typeface="Times New Roman Backslanted" charset="0"/>
                  <a:cs typeface="Traditional Arabic" pitchFamily="18" charset="-78"/>
                </a:endParaRPr>
              </a:p>
              <a:p>
                <a:endParaRPr lang="en-GB" sz="1200">
                  <a:latin typeface="Times New Roman Backslanted" charset="0"/>
                  <a:cs typeface="Traditional Arabic" pitchFamily="18" charset="-78"/>
                </a:endParaRPr>
              </a:p>
              <a:p>
                <a:endParaRPr lang="en-GB" sz="1200">
                  <a:latin typeface="Times New Roman Backslanted" charset="0"/>
                  <a:cs typeface="Traditional Arabic" pitchFamily="18" charset="-78"/>
                </a:endParaRPr>
              </a:p>
              <a:p>
                <a:endParaRPr lang="en-GB" sz="1200">
                  <a:latin typeface="Times New Roman Backslanted" charset="0"/>
                  <a:cs typeface="Traditional Arabic" pitchFamily="18" charset="-78"/>
                </a:endParaRPr>
              </a:p>
              <a:p>
                <a:endParaRPr lang="en-GB" sz="1200">
                  <a:latin typeface="Times New Roman Backslanted" charset="0"/>
                  <a:cs typeface="Traditional Arabic" pitchFamily="18" charset="-78"/>
                </a:endParaRPr>
              </a:p>
              <a:p>
                <a:endParaRPr lang="en-GB" sz="1200">
                  <a:latin typeface="Times New Roman Backslanted" charset="0"/>
                  <a:cs typeface="Traditional Arabic" pitchFamily="18" charset="-78"/>
                </a:endParaRPr>
              </a:p>
              <a:p>
                <a:endParaRPr lang="en-GB" sz="1200">
                  <a:latin typeface="Times New Roman Backslanted" charset="0"/>
                  <a:cs typeface="Traditional Arabic" pitchFamily="18" charset="-78"/>
                </a:endParaRPr>
              </a:p>
              <a:p>
                <a:endParaRPr lang="en-GB" sz="1200">
                  <a:latin typeface="Times New Roman Backslanted" charset="0"/>
                  <a:cs typeface="Traditional Arabic" pitchFamily="18" charset="-78"/>
                </a:endParaRPr>
              </a:p>
              <a:p>
                <a:endParaRPr lang="en-GB" sz="1200">
                  <a:latin typeface="Times New Roman Backslanted" charset="0"/>
                  <a:cs typeface="Traditional Arabic" pitchFamily="18" charset="-78"/>
                </a:endParaRPr>
              </a:p>
              <a:p>
                <a:pPr algn="ctr"/>
                <a:r>
                  <a:rPr lang="ar-SA" sz="1200">
                    <a:latin typeface="Times New Roman Backslanted" charset="0"/>
                    <a:cs typeface="Lotus" pitchFamily="2" charset="-78"/>
                  </a:rPr>
                  <a:t>عمومي نمودن</a:t>
                </a:r>
                <a:endParaRPr lang="en-US"/>
              </a:p>
            </p:txBody>
          </p:sp>
          <p:sp>
            <p:nvSpPr>
              <p:cNvPr id="6" name="Text Box 57"/>
              <p:cNvSpPr txBox="1">
                <a:spLocks noChangeArrowheads="1"/>
              </p:cNvSpPr>
              <p:nvPr/>
            </p:nvSpPr>
            <p:spPr bwMode="auto">
              <a:xfrm>
                <a:off x="5040" y="2160"/>
                <a:ext cx="2880" cy="720"/>
              </a:xfrm>
              <a:prstGeom prst="rect">
                <a:avLst/>
              </a:prstGeom>
              <a:gradFill rotWithShape="0">
                <a:gsLst>
                  <a:gs pos="0">
                    <a:srgbClr val="FFFAE8"/>
                  </a:gs>
                  <a:gs pos="100000">
                    <a:srgbClr val="FFCC00"/>
                  </a:gs>
                </a:gsLst>
                <a:path path="shape">
                  <a:fillToRect l="50000" t="50000" r="50000" b="50000"/>
                </a:path>
              </a:gradFill>
              <a:ln w="9525">
                <a:noFill/>
                <a:miter lim="800000"/>
                <a:headEnd/>
                <a:tailEnd/>
              </a:ln>
              <a:effectLst>
                <a:prstShdw prst="shdw17" dist="17961" dir="2700000">
                  <a:srgbClr val="997A00"/>
                </a:prstShdw>
              </a:effectLst>
            </p:spPr>
            <p:txBody>
              <a:bodyPr/>
              <a:lstStyle/>
              <a:p>
                <a:pPr algn="ctr" rtl="0"/>
                <a:r>
                  <a:rPr lang="ar-SA" sz="1400" b="1">
                    <a:latin typeface="Times New Roman Backslanted" charset="0"/>
                    <a:cs typeface="Lotus" pitchFamily="2" charset="-78"/>
                  </a:rPr>
                  <a:t>ساختار اصلي چرخه دانش</a:t>
                </a:r>
                <a:endParaRPr lang="en-US"/>
              </a:p>
            </p:txBody>
          </p:sp>
          <p:sp>
            <p:nvSpPr>
              <p:cNvPr id="7" name="Text Box 58"/>
              <p:cNvSpPr txBox="1">
                <a:spLocks noChangeArrowheads="1"/>
              </p:cNvSpPr>
              <p:nvPr/>
            </p:nvSpPr>
            <p:spPr bwMode="auto">
              <a:xfrm>
                <a:off x="7776" y="3456"/>
                <a:ext cx="1296" cy="576"/>
              </a:xfrm>
              <a:prstGeom prst="rect">
                <a:avLst/>
              </a:prstGeom>
              <a:gradFill rotWithShape="0">
                <a:gsLst>
                  <a:gs pos="0">
                    <a:srgbClr val="FFFAE8"/>
                  </a:gs>
                  <a:gs pos="100000">
                    <a:srgbClr val="FFCC00"/>
                  </a:gs>
                </a:gsLst>
                <a:path path="shape">
                  <a:fillToRect l="50000" t="50000" r="50000" b="50000"/>
                </a:path>
              </a:gradFill>
              <a:ln w="9525">
                <a:noFill/>
                <a:miter lim="800000"/>
                <a:headEnd/>
                <a:tailEnd/>
              </a:ln>
              <a:effectLst>
                <a:prstShdw prst="shdw17" dist="17961" dir="2700000">
                  <a:srgbClr val="997A00"/>
                </a:prstShdw>
              </a:effectLst>
            </p:spPr>
            <p:txBody>
              <a:bodyPr/>
              <a:lstStyle/>
              <a:p>
                <a:pPr algn="ctr" rtl="0"/>
                <a:r>
                  <a:rPr lang="ar-SA" sz="1200">
                    <a:latin typeface="Times New Roman Backslanted" charset="0"/>
                    <a:cs typeface="Lotus" pitchFamily="2" charset="-78"/>
                  </a:rPr>
                  <a:t>چه چيزي؟</a:t>
                </a:r>
                <a:endParaRPr lang="en-US"/>
              </a:p>
            </p:txBody>
          </p:sp>
          <p:sp>
            <p:nvSpPr>
              <p:cNvPr id="8" name="Text Box 59"/>
              <p:cNvSpPr txBox="1">
                <a:spLocks noChangeArrowheads="1"/>
              </p:cNvSpPr>
              <p:nvPr/>
            </p:nvSpPr>
            <p:spPr bwMode="auto">
              <a:xfrm>
                <a:off x="3744" y="3600"/>
                <a:ext cx="1296" cy="576"/>
              </a:xfrm>
              <a:prstGeom prst="rect">
                <a:avLst/>
              </a:prstGeom>
              <a:gradFill rotWithShape="0">
                <a:gsLst>
                  <a:gs pos="0">
                    <a:srgbClr val="FFFAE8"/>
                  </a:gs>
                  <a:gs pos="100000">
                    <a:srgbClr val="FFCC00"/>
                  </a:gs>
                </a:gsLst>
                <a:path path="shape">
                  <a:fillToRect l="50000" t="50000" r="50000" b="50000"/>
                </a:path>
              </a:gradFill>
              <a:ln w="9525">
                <a:noFill/>
                <a:miter lim="800000"/>
                <a:headEnd/>
                <a:tailEnd/>
              </a:ln>
              <a:effectLst>
                <a:prstShdw prst="shdw17" dist="17961" dir="2700000">
                  <a:srgbClr val="997A00"/>
                </a:prstShdw>
              </a:effectLst>
            </p:spPr>
            <p:txBody>
              <a:bodyPr/>
              <a:lstStyle/>
              <a:p>
                <a:pPr algn="ctr" rtl="0"/>
                <a:r>
                  <a:rPr lang="ar-SA" sz="1200">
                    <a:latin typeface="Times New Roman Backslanted" charset="0"/>
                    <a:cs typeface="Lotus" pitchFamily="2" charset="-78"/>
                  </a:rPr>
                  <a:t>براي چه؟</a:t>
                </a:r>
                <a:endParaRPr lang="en-US"/>
              </a:p>
            </p:txBody>
          </p:sp>
          <p:sp>
            <p:nvSpPr>
              <p:cNvPr id="9" name="Text Box 60"/>
              <p:cNvSpPr txBox="1">
                <a:spLocks noChangeArrowheads="1"/>
              </p:cNvSpPr>
              <p:nvPr/>
            </p:nvSpPr>
            <p:spPr bwMode="auto">
              <a:xfrm>
                <a:off x="8064" y="8208"/>
                <a:ext cx="1296" cy="576"/>
              </a:xfrm>
              <a:prstGeom prst="rect">
                <a:avLst/>
              </a:prstGeom>
              <a:gradFill rotWithShape="0">
                <a:gsLst>
                  <a:gs pos="0">
                    <a:srgbClr val="FFFAE8"/>
                  </a:gs>
                  <a:gs pos="100000">
                    <a:srgbClr val="FFCC00"/>
                  </a:gs>
                </a:gsLst>
                <a:path path="shape">
                  <a:fillToRect l="50000" t="50000" r="50000" b="50000"/>
                </a:path>
              </a:gradFill>
              <a:ln w="9525">
                <a:noFill/>
                <a:miter lim="800000"/>
                <a:headEnd/>
                <a:tailEnd/>
              </a:ln>
              <a:effectLst>
                <a:prstShdw prst="shdw17" dist="17961" dir="2700000">
                  <a:srgbClr val="997A00"/>
                </a:prstShdw>
              </a:effectLst>
            </p:spPr>
            <p:txBody>
              <a:bodyPr/>
              <a:lstStyle/>
              <a:p>
                <a:pPr algn="ctr" rtl="0"/>
                <a:r>
                  <a:rPr lang="ar-SA" sz="1200">
                    <a:latin typeface="Times New Roman Backslanted" charset="0"/>
                    <a:cs typeface="Lotus" pitchFamily="2" charset="-78"/>
                  </a:rPr>
                  <a:t>چگونه؟</a:t>
                </a:r>
                <a:endParaRPr lang="en-US"/>
              </a:p>
            </p:txBody>
          </p:sp>
          <p:sp>
            <p:nvSpPr>
              <p:cNvPr id="10" name="Text Box 61"/>
              <p:cNvSpPr txBox="1">
                <a:spLocks noChangeArrowheads="1"/>
              </p:cNvSpPr>
              <p:nvPr/>
            </p:nvSpPr>
            <p:spPr bwMode="auto">
              <a:xfrm>
                <a:off x="3456" y="8208"/>
                <a:ext cx="1296" cy="576"/>
              </a:xfrm>
              <a:prstGeom prst="rect">
                <a:avLst/>
              </a:prstGeom>
              <a:gradFill rotWithShape="0">
                <a:gsLst>
                  <a:gs pos="0">
                    <a:srgbClr val="FFFAE8"/>
                  </a:gs>
                  <a:gs pos="100000">
                    <a:srgbClr val="FFCC00"/>
                  </a:gs>
                </a:gsLst>
                <a:path path="shape">
                  <a:fillToRect l="50000" t="50000" r="50000" b="50000"/>
                </a:path>
              </a:gradFill>
              <a:ln w="9525">
                <a:noFill/>
                <a:miter lim="800000"/>
                <a:headEnd/>
                <a:tailEnd/>
              </a:ln>
              <a:effectLst>
                <a:prstShdw prst="shdw17" dist="17961" dir="2700000">
                  <a:srgbClr val="997A00"/>
                </a:prstShdw>
              </a:effectLst>
            </p:spPr>
            <p:txBody>
              <a:bodyPr/>
              <a:lstStyle/>
              <a:p>
                <a:pPr algn="ctr" rtl="0"/>
                <a:r>
                  <a:rPr lang="ar-SA" sz="1200">
                    <a:latin typeface="Times New Roman Backslanted" charset="0"/>
                    <a:cs typeface="Lotus" pitchFamily="2" charset="-78"/>
                  </a:rPr>
                  <a:t>چه كسي؟</a:t>
                </a:r>
                <a:endParaRPr lang="en-US"/>
              </a:p>
            </p:txBody>
          </p:sp>
          <p:sp>
            <p:nvSpPr>
              <p:cNvPr id="11" name="AutoShape 62"/>
              <p:cNvSpPr>
                <a:spLocks noChangeArrowheads="1"/>
              </p:cNvSpPr>
              <p:nvPr/>
            </p:nvSpPr>
            <p:spPr bwMode="auto">
              <a:xfrm>
                <a:off x="3888" y="2880"/>
                <a:ext cx="5328" cy="432"/>
              </a:xfrm>
              <a:prstGeom prst="curvedDownArrow">
                <a:avLst>
                  <a:gd name="adj1" fmla="val 246667"/>
                  <a:gd name="adj2" fmla="val 493333"/>
                  <a:gd name="adj3" fmla="val 33333"/>
                </a:avLst>
              </a:prstGeom>
              <a:gradFill rotWithShape="0">
                <a:gsLst>
                  <a:gs pos="0">
                    <a:srgbClr val="FFFAE8"/>
                  </a:gs>
                  <a:gs pos="100000">
                    <a:srgbClr val="FFCC00"/>
                  </a:gs>
                </a:gsLst>
                <a:path path="rect">
                  <a:fillToRect l="50000" t="50000" r="50000" b="50000"/>
                </a:path>
              </a:gradFill>
              <a:ln w="9525">
                <a:noFill/>
                <a:miter lim="800000"/>
                <a:headEnd/>
                <a:tailEnd/>
              </a:ln>
              <a:effectLst>
                <a:prstShdw prst="shdw17" dist="17961" dir="2700000">
                  <a:srgbClr val="997A00"/>
                </a:prstShdw>
              </a:effectLst>
            </p:spPr>
            <p:txBody>
              <a:bodyPr/>
              <a:lstStyle/>
              <a:p>
                <a:endParaRPr lang="en-GB"/>
              </a:p>
            </p:txBody>
          </p:sp>
          <p:sp>
            <p:nvSpPr>
              <p:cNvPr id="12" name="AutoShape 63"/>
              <p:cNvSpPr>
                <a:spLocks noChangeArrowheads="1"/>
              </p:cNvSpPr>
              <p:nvPr/>
            </p:nvSpPr>
            <p:spPr bwMode="auto">
              <a:xfrm>
                <a:off x="5040" y="3744"/>
                <a:ext cx="1584" cy="1104"/>
              </a:xfrm>
              <a:prstGeom prst="flowChartDecision">
                <a:avLst/>
              </a:prstGeom>
              <a:gradFill rotWithShape="0">
                <a:gsLst>
                  <a:gs pos="0">
                    <a:srgbClr val="FFFAE8"/>
                  </a:gs>
                  <a:gs pos="100000">
                    <a:srgbClr val="FFCC00"/>
                  </a:gs>
                </a:gsLst>
                <a:path path="shape">
                  <a:fillToRect l="50000" t="50000" r="50000" b="50000"/>
                </a:path>
              </a:gradFill>
              <a:ln w="9525">
                <a:noFill/>
                <a:miter lim="800000"/>
                <a:headEnd/>
                <a:tailEnd/>
              </a:ln>
              <a:effectLst>
                <a:prstShdw prst="shdw17" dist="17961" dir="2700000">
                  <a:srgbClr val="997A00"/>
                </a:prstShdw>
              </a:effectLst>
            </p:spPr>
            <p:txBody>
              <a:bodyPr/>
              <a:lstStyle/>
              <a:p>
                <a:pPr algn="l" rtl="0"/>
                <a:r>
                  <a:rPr lang="ar-SA" sz="1200">
                    <a:latin typeface="Times New Roman Backslanted" charset="0"/>
                    <a:cs typeface="Lotus" pitchFamily="2" charset="-78"/>
                  </a:rPr>
                  <a:t>بازنگري</a:t>
                </a:r>
                <a:endParaRPr lang="en-US"/>
              </a:p>
            </p:txBody>
          </p:sp>
          <p:sp>
            <p:nvSpPr>
              <p:cNvPr id="13" name="AutoShape 64"/>
              <p:cNvSpPr>
                <a:spLocks noChangeArrowheads="1"/>
              </p:cNvSpPr>
              <p:nvPr/>
            </p:nvSpPr>
            <p:spPr bwMode="auto">
              <a:xfrm>
                <a:off x="6336" y="4032"/>
                <a:ext cx="1872" cy="1152"/>
              </a:xfrm>
              <a:prstGeom prst="flowChartDecision">
                <a:avLst/>
              </a:prstGeom>
              <a:gradFill rotWithShape="0">
                <a:gsLst>
                  <a:gs pos="0">
                    <a:srgbClr val="FFFAE8"/>
                  </a:gs>
                  <a:gs pos="100000">
                    <a:srgbClr val="FFCC00"/>
                  </a:gs>
                </a:gsLst>
                <a:path path="shape">
                  <a:fillToRect l="50000" t="50000" r="50000" b="50000"/>
                </a:path>
              </a:gradFill>
              <a:ln w="9525">
                <a:noFill/>
                <a:miter lim="800000"/>
                <a:headEnd/>
                <a:tailEnd/>
              </a:ln>
              <a:effectLst>
                <a:prstShdw prst="shdw17" dist="17961" dir="2700000">
                  <a:srgbClr val="997A00"/>
                </a:prstShdw>
              </a:effectLst>
            </p:spPr>
            <p:txBody>
              <a:bodyPr/>
              <a:lstStyle/>
              <a:p>
                <a:pPr algn="l" rtl="0"/>
                <a:r>
                  <a:rPr lang="ar-SA" sz="1100">
                    <a:latin typeface="Times New Roman Backslanted" charset="0"/>
                    <a:cs typeface="Lotus" pitchFamily="2" charset="-78"/>
                  </a:rPr>
                  <a:t>توليد كردن</a:t>
                </a:r>
                <a:r>
                  <a:rPr lang="en-GB" sz="1100">
                    <a:latin typeface="Times New Roman Backslanted" charset="0"/>
                    <a:cs typeface="Lotus" pitchFamily="2" charset="-78"/>
                  </a:rPr>
                  <a:t> </a:t>
                </a:r>
                <a:endParaRPr lang="en-US"/>
              </a:p>
            </p:txBody>
          </p:sp>
          <p:sp>
            <p:nvSpPr>
              <p:cNvPr id="14" name="AutoShape 65"/>
              <p:cNvSpPr>
                <a:spLocks noChangeArrowheads="1"/>
              </p:cNvSpPr>
              <p:nvPr/>
            </p:nvSpPr>
            <p:spPr bwMode="auto">
              <a:xfrm>
                <a:off x="5040" y="5184"/>
                <a:ext cx="1584" cy="1104"/>
              </a:xfrm>
              <a:prstGeom prst="flowChartDecision">
                <a:avLst/>
              </a:prstGeom>
              <a:gradFill rotWithShape="0">
                <a:gsLst>
                  <a:gs pos="0">
                    <a:srgbClr val="FFFAE8"/>
                  </a:gs>
                  <a:gs pos="100000">
                    <a:srgbClr val="FFCC00"/>
                  </a:gs>
                </a:gsLst>
                <a:path path="shape">
                  <a:fillToRect l="50000" t="50000" r="50000" b="50000"/>
                </a:path>
              </a:gradFill>
              <a:ln w="9525">
                <a:noFill/>
                <a:miter lim="800000"/>
                <a:headEnd/>
                <a:tailEnd/>
              </a:ln>
              <a:effectLst>
                <a:prstShdw prst="shdw17" dist="17961" dir="2700000">
                  <a:srgbClr val="997A00"/>
                </a:prstShdw>
              </a:effectLst>
            </p:spPr>
            <p:txBody>
              <a:bodyPr/>
              <a:lstStyle/>
              <a:p>
                <a:pPr algn="l" rtl="0"/>
                <a:r>
                  <a:rPr lang="ar-SA" sz="1200">
                    <a:latin typeface="Times New Roman Backslanted" charset="0"/>
                    <a:cs typeface="Lotus" pitchFamily="2" charset="-78"/>
                  </a:rPr>
                  <a:t>استفاده</a:t>
                </a:r>
                <a:r>
                  <a:rPr lang="en-GB" sz="1200">
                    <a:latin typeface="Times New Roman Backslanted" charset="0"/>
                    <a:cs typeface="Lotus" pitchFamily="2" charset="-78"/>
                  </a:rPr>
                  <a:t> </a:t>
                </a:r>
                <a:endParaRPr lang="en-US"/>
              </a:p>
            </p:txBody>
          </p:sp>
          <p:sp>
            <p:nvSpPr>
              <p:cNvPr id="15" name="AutoShape 66"/>
              <p:cNvSpPr>
                <a:spLocks noChangeArrowheads="1"/>
              </p:cNvSpPr>
              <p:nvPr/>
            </p:nvSpPr>
            <p:spPr bwMode="auto">
              <a:xfrm>
                <a:off x="4896" y="6624"/>
                <a:ext cx="1584" cy="1104"/>
              </a:xfrm>
              <a:prstGeom prst="flowChartDecision">
                <a:avLst/>
              </a:prstGeom>
              <a:gradFill rotWithShape="0">
                <a:gsLst>
                  <a:gs pos="0">
                    <a:srgbClr val="FFFAE8"/>
                  </a:gs>
                  <a:gs pos="100000">
                    <a:srgbClr val="FFCC00"/>
                  </a:gs>
                </a:gsLst>
                <a:path path="shape">
                  <a:fillToRect l="50000" t="50000" r="50000" b="50000"/>
                </a:path>
              </a:gradFill>
              <a:ln w="9525">
                <a:noFill/>
                <a:miter lim="800000"/>
                <a:headEnd/>
                <a:tailEnd/>
              </a:ln>
              <a:effectLst>
                <a:prstShdw prst="shdw17" dist="17961" dir="2700000">
                  <a:srgbClr val="997A00"/>
                </a:prstShdw>
              </a:effectLst>
            </p:spPr>
            <p:txBody>
              <a:bodyPr/>
              <a:lstStyle/>
              <a:p>
                <a:pPr algn="ctr" rtl="0"/>
                <a:r>
                  <a:rPr lang="ar-SA" sz="1200">
                    <a:latin typeface="Times New Roman Backslanted" charset="0"/>
                    <a:cs typeface="Lotus" pitchFamily="2" charset="-78"/>
                  </a:rPr>
                  <a:t>تسهيم</a:t>
                </a:r>
                <a:r>
                  <a:rPr lang="en-GB" sz="1200">
                    <a:latin typeface="Times New Roman Backslanted" charset="0"/>
                    <a:cs typeface="Lotus" pitchFamily="2" charset="-78"/>
                  </a:rPr>
                  <a:t> </a:t>
                </a:r>
                <a:endParaRPr lang="en-US"/>
              </a:p>
            </p:txBody>
          </p:sp>
          <p:sp>
            <p:nvSpPr>
              <p:cNvPr id="16" name="AutoShape 67"/>
              <p:cNvSpPr>
                <a:spLocks noChangeArrowheads="1"/>
              </p:cNvSpPr>
              <p:nvPr/>
            </p:nvSpPr>
            <p:spPr bwMode="auto">
              <a:xfrm>
                <a:off x="6480" y="6912"/>
                <a:ext cx="1872" cy="1104"/>
              </a:xfrm>
              <a:prstGeom prst="flowChartDecision">
                <a:avLst/>
              </a:prstGeom>
              <a:gradFill rotWithShape="0">
                <a:gsLst>
                  <a:gs pos="0">
                    <a:srgbClr val="FFFAE8"/>
                  </a:gs>
                  <a:gs pos="100000">
                    <a:srgbClr val="FFCC00"/>
                  </a:gs>
                </a:gsLst>
                <a:path path="shape">
                  <a:fillToRect l="50000" t="50000" r="50000" b="50000"/>
                </a:path>
              </a:gradFill>
              <a:ln w="9525">
                <a:noFill/>
                <a:miter lim="800000"/>
                <a:headEnd/>
                <a:tailEnd/>
              </a:ln>
              <a:effectLst>
                <a:prstShdw prst="shdw17" dist="17961" dir="2700000">
                  <a:srgbClr val="997A00"/>
                </a:prstShdw>
              </a:effectLst>
            </p:spPr>
            <p:txBody>
              <a:bodyPr/>
              <a:lstStyle/>
              <a:p>
                <a:pPr algn="l" rtl="0"/>
                <a:r>
                  <a:rPr lang="ar-SA" sz="1100">
                    <a:latin typeface="Times New Roman Backslanted" charset="0"/>
                    <a:cs typeface="Lotus" pitchFamily="2" charset="-78"/>
                  </a:rPr>
                  <a:t>تعميم دادن</a:t>
                </a:r>
                <a:endParaRPr lang="en-US"/>
              </a:p>
            </p:txBody>
          </p:sp>
          <p:sp>
            <p:nvSpPr>
              <p:cNvPr id="17" name="AutoShape 68"/>
              <p:cNvSpPr>
                <a:spLocks noChangeArrowheads="1"/>
              </p:cNvSpPr>
              <p:nvPr/>
            </p:nvSpPr>
            <p:spPr bwMode="auto">
              <a:xfrm>
                <a:off x="6480" y="5472"/>
                <a:ext cx="1728" cy="1104"/>
              </a:xfrm>
              <a:prstGeom prst="flowChartDecision">
                <a:avLst/>
              </a:prstGeom>
              <a:gradFill rotWithShape="0">
                <a:gsLst>
                  <a:gs pos="0">
                    <a:srgbClr val="FFFAE8"/>
                  </a:gs>
                  <a:gs pos="100000">
                    <a:srgbClr val="FFCC00"/>
                  </a:gs>
                </a:gsLst>
                <a:path path="shape">
                  <a:fillToRect l="50000" t="50000" r="50000" b="50000"/>
                </a:path>
              </a:gradFill>
              <a:ln w="9525">
                <a:noFill/>
                <a:miter lim="800000"/>
                <a:headEnd/>
                <a:tailEnd/>
              </a:ln>
              <a:effectLst>
                <a:prstShdw prst="shdw17" dist="17961" dir="2700000">
                  <a:srgbClr val="997A00"/>
                </a:prstShdw>
              </a:effectLst>
            </p:spPr>
            <p:txBody>
              <a:bodyPr/>
              <a:lstStyle/>
              <a:p>
                <a:pPr algn="l" rtl="0"/>
                <a:r>
                  <a:rPr lang="ar-SA" sz="1100">
                    <a:latin typeface="Times New Roman Backslanted" charset="0"/>
                    <a:cs typeface="Lotus" pitchFamily="2" charset="-78"/>
                  </a:rPr>
                  <a:t>بروز كردن</a:t>
                </a:r>
                <a:r>
                  <a:rPr lang="en-GB" sz="1100">
                    <a:latin typeface="Times New Roman Backslanted" charset="0"/>
                    <a:cs typeface="Lotus" pitchFamily="2" charset="-78"/>
                  </a:rPr>
                  <a:t> </a:t>
                </a:r>
                <a:endParaRPr lang="en-US"/>
              </a:p>
            </p:txBody>
          </p:sp>
          <p:sp>
            <p:nvSpPr>
              <p:cNvPr id="18" name="AutoShape 69"/>
              <p:cNvSpPr>
                <a:spLocks noChangeArrowheads="1"/>
              </p:cNvSpPr>
              <p:nvPr/>
            </p:nvSpPr>
            <p:spPr bwMode="auto">
              <a:xfrm>
                <a:off x="5184" y="3456"/>
                <a:ext cx="2592" cy="720"/>
              </a:xfrm>
              <a:prstGeom prst="curvedDownArrow">
                <a:avLst>
                  <a:gd name="adj1" fmla="val 72000"/>
                  <a:gd name="adj2" fmla="val 144000"/>
                  <a:gd name="adj3" fmla="val 33333"/>
                </a:avLst>
              </a:prstGeom>
              <a:gradFill rotWithShape="0">
                <a:gsLst>
                  <a:gs pos="0">
                    <a:srgbClr val="FFFAE8"/>
                  </a:gs>
                  <a:gs pos="100000">
                    <a:srgbClr val="FFCC00"/>
                  </a:gs>
                </a:gsLst>
                <a:path path="rect">
                  <a:fillToRect l="50000" t="50000" r="50000" b="50000"/>
                </a:path>
              </a:gradFill>
              <a:ln w="9525">
                <a:noFill/>
                <a:miter lim="800000"/>
                <a:headEnd/>
                <a:tailEnd/>
              </a:ln>
              <a:effectLst>
                <a:prstShdw prst="shdw17" dist="17961" dir="2700000">
                  <a:srgbClr val="997A00"/>
                </a:prstShdw>
              </a:effectLst>
            </p:spPr>
            <p:txBody>
              <a:bodyPr/>
              <a:lstStyle/>
              <a:p>
                <a:endParaRPr lang="en-GB"/>
              </a:p>
            </p:txBody>
          </p:sp>
          <p:sp>
            <p:nvSpPr>
              <p:cNvPr id="19" name="AutoShape 70"/>
              <p:cNvSpPr>
                <a:spLocks noChangeArrowheads="1"/>
              </p:cNvSpPr>
              <p:nvPr/>
            </p:nvSpPr>
            <p:spPr bwMode="auto">
              <a:xfrm>
                <a:off x="7056" y="5040"/>
                <a:ext cx="621" cy="576"/>
              </a:xfrm>
              <a:prstGeom prst="downArrow">
                <a:avLst>
                  <a:gd name="adj1" fmla="val 50000"/>
                  <a:gd name="adj2" fmla="val 25000"/>
                </a:avLst>
              </a:prstGeom>
              <a:gradFill rotWithShape="0">
                <a:gsLst>
                  <a:gs pos="0">
                    <a:srgbClr val="FFFAE8"/>
                  </a:gs>
                  <a:gs pos="100000">
                    <a:srgbClr val="FFCC00"/>
                  </a:gs>
                </a:gsLst>
                <a:path path="rect">
                  <a:fillToRect l="50000" t="50000" r="50000" b="50000"/>
                </a:path>
              </a:gradFill>
              <a:ln w="9525">
                <a:noFill/>
                <a:miter lim="800000"/>
                <a:headEnd/>
                <a:tailEnd/>
              </a:ln>
              <a:effectLst>
                <a:prstShdw prst="shdw17" dist="17961" dir="2700000">
                  <a:srgbClr val="997A00"/>
                </a:prstShdw>
              </a:effectLst>
            </p:spPr>
            <p:txBody>
              <a:bodyPr/>
              <a:lstStyle/>
              <a:p>
                <a:endParaRPr lang="en-GB"/>
              </a:p>
            </p:txBody>
          </p:sp>
          <p:sp>
            <p:nvSpPr>
              <p:cNvPr id="20" name="AutoShape 71"/>
              <p:cNvSpPr>
                <a:spLocks noChangeArrowheads="1"/>
              </p:cNvSpPr>
              <p:nvPr/>
            </p:nvSpPr>
            <p:spPr bwMode="auto">
              <a:xfrm>
                <a:off x="7056" y="6336"/>
                <a:ext cx="576" cy="720"/>
              </a:xfrm>
              <a:prstGeom prst="downArrow">
                <a:avLst>
                  <a:gd name="adj1" fmla="val 50000"/>
                  <a:gd name="adj2" fmla="val 31250"/>
                </a:avLst>
              </a:prstGeom>
              <a:gradFill rotWithShape="0">
                <a:gsLst>
                  <a:gs pos="0">
                    <a:srgbClr val="FFFAE8"/>
                  </a:gs>
                  <a:gs pos="100000">
                    <a:srgbClr val="FFCC00"/>
                  </a:gs>
                </a:gsLst>
                <a:path path="rect">
                  <a:fillToRect l="50000" t="50000" r="50000" b="50000"/>
                </a:path>
              </a:gradFill>
              <a:ln w="9525">
                <a:noFill/>
                <a:miter lim="800000"/>
                <a:headEnd/>
                <a:tailEnd/>
              </a:ln>
              <a:effectLst>
                <a:prstShdw prst="shdw17" dist="17961" dir="2700000">
                  <a:srgbClr val="997A00"/>
                </a:prstShdw>
              </a:effectLst>
            </p:spPr>
            <p:txBody>
              <a:bodyPr/>
              <a:lstStyle/>
              <a:p>
                <a:endParaRPr lang="en-GB"/>
              </a:p>
            </p:txBody>
          </p:sp>
          <p:sp>
            <p:nvSpPr>
              <p:cNvPr id="21" name="AutoShape 72"/>
              <p:cNvSpPr>
                <a:spLocks noChangeArrowheads="1"/>
              </p:cNvSpPr>
              <p:nvPr/>
            </p:nvSpPr>
            <p:spPr bwMode="auto">
              <a:xfrm>
                <a:off x="5616" y="4608"/>
                <a:ext cx="576" cy="720"/>
              </a:xfrm>
              <a:prstGeom prst="upArrow">
                <a:avLst>
                  <a:gd name="adj1" fmla="val 50000"/>
                  <a:gd name="adj2" fmla="val 31250"/>
                </a:avLst>
              </a:prstGeom>
              <a:gradFill rotWithShape="0">
                <a:gsLst>
                  <a:gs pos="0">
                    <a:srgbClr val="FFFAE8"/>
                  </a:gs>
                  <a:gs pos="100000">
                    <a:srgbClr val="FFCC00"/>
                  </a:gs>
                </a:gsLst>
                <a:path path="rect">
                  <a:fillToRect l="50000" t="50000" r="50000" b="50000"/>
                </a:path>
              </a:gradFill>
              <a:ln w="9525">
                <a:noFill/>
                <a:miter lim="800000"/>
                <a:headEnd/>
                <a:tailEnd/>
              </a:ln>
              <a:effectLst>
                <a:prstShdw prst="shdw17" dist="17961" dir="2700000">
                  <a:srgbClr val="997A00"/>
                </a:prstShdw>
              </a:effectLst>
            </p:spPr>
            <p:txBody>
              <a:bodyPr/>
              <a:lstStyle/>
              <a:p>
                <a:endParaRPr lang="en-GB"/>
              </a:p>
            </p:txBody>
          </p:sp>
          <p:sp>
            <p:nvSpPr>
              <p:cNvPr id="22" name="AutoShape 73"/>
              <p:cNvSpPr>
                <a:spLocks noChangeArrowheads="1"/>
              </p:cNvSpPr>
              <p:nvPr/>
            </p:nvSpPr>
            <p:spPr bwMode="auto">
              <a:xfrm>
                <a:off x="5472" y="6048"/>
                <a:ext cx="576" cy="720"/>
              </a:xfrm>
              <a:prstGeom prst="upArrow">
                <a:avLst>
                  <a:gd name="adj1" fmla="val 50000"/>
                  <a:gd name="adj2" fmla="val 31250"/>
                </a:avLst>
              </a:prstGeom>
              <a:gradFill rotWithShape="0">
                <a:gsLst>
                  <a:gs pos="0">
                    <a:srgbClr val="FFFAE8"/>
                  </a:gs>
                  <a:gs pos="100000">
                    <a:srgbClr val="FFCC00"/>
                  </a:gs>
                </a:gsLst>
                <a:path path="rect">
                  <a:fillToRect l="50000" t="50000" r="50000" b="50000"/>
                </a:path>
              </a:gradFill>
              <a:ln w="9525">
                <a:noFill/>
                <a:miter lim="800000"/>
                <a:headEnd/>
                <a:tailEnd/>
              </a:ln>
              <a:effectLst>
                <a:prstShdw prst="shdw17" dist="17961" dir="2700000">
                  <a:srgbClr val="997A00"/>
                </a:prstShdw>
              </a:effectLst>
            </p:spPr>
            <p:txBody>
              <a:bodyPr/>
              <a:lstStyle/>
              <a:p>
                <a:endParaRPr lang="en-GB"/>
              </a:p>
            </p:txBody>
          </p:sp>
          <p:sp>
            <p:nvSpPr>
              <p:cNvPr id="23" name="AutoShape 74"/>
              <p:cNvSpPr>
                <a:spLocks noChangeArrowheads="1"/>
              </p:cNvSpPr>
              <p:nvPr/>
            </p:nvSpPr>
            <p:spPr bwMode="auto">
              <a:xfrm rot="5262242">
                <a:off x="5972" y="6554"/>
                <a:ext cx="299" cy="5046"/>
              </a:xfrm>
              <a:prstGeom prst="curvedLeftArrow">
                <a:avLst>
                  <a:gd name="adj1" fmla="val 337525"/>
                  <a:gd name="adj2" fmla="val 675050"/>
                  <a:gd name="adj3" fmla="val 33333"/>
                </a:avLst>
              </a:prstGeom>
              <a:gradFill rotWithShape="0">
                <a:gsLst>
                  <a:gs pos="0">
                    <a:srgbClr val="FFFAE8"/>
                  </a:gs>
                  <a:gs pos="100000">
                    <a:srgbClr val="FFCC00"/>
                  </a:gs>
                </a:gsLst>
                <a:path path="rect">
                  <a:fillToRect l="50000" t="50000" r="50000" b="50000"/>
                </a:path>
              </a:gradFill>
              <a:ln w="9525">
                <a:noFill/>
                <a:miter lim="800000"/>
                <a:headEnd/>
                <a:tailEnd/>
              </a:ln>
              <a:effectLst>
                <a:prstShdw prst="shdw17" dist="17961" dir="2700000">
                  <a:srgbClr val="997A00"/>
                </a:prstShdw>
              </a:effectLst>
            </p:spPr>
            <p:txBody>
              <a:bodyPr/>
              <a:lstStyle/>
              <a:p>
                <a:endParaRPr lang="en-GB"/>
              </a:p>
            </p:txBody>
          </p:sp>
          <p:sp>
            <p:nvSpPr>
              <p:cNvPr id="24" name="Freeform 75"/>
              <p:cNvSpPr>
                <a:spLocks/>
              </p:cNvSpPr>
              <p:nvPr/>
            </p:nvSpPr>
            <p:spPr bwMode="auto">
              <a:xfrm>
                <a:off x="8784" y="5040"/>
                <a:ext cx="171" cy="1728"/>
              </a:xfrm>
              <a:custGeom>
                <a:avLst/>
                <a:gdLst>
                  <a:gd name="T0" fmla="*/ 144 w 171"/>
                  <a:gd name="T1" fmla="*/ 0 h 1728"/>
                  <a:gd name="T2" fmla="*/ 171 w 171"/>
                  <a:gd name="T3" fmla="*/ 870 h 1728"/>
                  <a:gd name="T4" fmla="*/ 0 w 171"/>
                  <a:gd name="T5" fmla="*/ 1728 h 1728"/>
                  <a:gd name="T6" fmla="*/ 0 60000 65536"/>
                  <a:gd name="T7" fmla="*/ 0 60000 65536"/>
                  <a:gd name="T8" fmla="*/ 0 60000 65536"/>
                  <a:gd name="T9" fmla="*/ 0 w 171"/>
                  <a:gd name="T10" fmla="*/ 0 h 1728"/>
                  <a:gd name="T11" fmla="*/ 171 w 171"/>
                  <a:gd name="T12" fmla="*/ 1728 h 1728"/>
                </a:gdLst>
                <a:ahLst/>
                <a:cxnLst>
                  <a:cxn ang="T6">
                    <a:pos x="T0" y="T1"/>
                  </a:cxn>
                  <a:cxn ang="T7">
                    <a:pos x="T2" y="T3"/>
                  </a:cxn>
                  <a:cxn ang="T8">
                    <a:pos x="T4" y="T5"/>
                  </a:cxn>
                </a:cxnLst>
                <a:rect l="T9" t="T10" r="T11" b="T12"/>
                <a:pathLst>
                  <a:path w="171" h="1728">
                    <a:moveTo>
                      <a:pt x="144" y="0"/>
                    </a:moveTo>
                    <a:lnTo>
                      <a:pt x="171" y="870"/>
                    </a:lnTo>
                    <a:lnTo>
                      <a:pt x="0" y="1728"/>
                    </a:lnTo>
                  </a:path>
                </a:pathLst>
              </a:custGeom>
              <a:gradFill rotWithShape="0">
                <a:gsLst>
                  <a:gs pos="0">
                    <a:srgbClr val="FFFAE8"/>
                  </a:gs>
                  <a:gs pos="100000">
                    <a:srgbClr val="FFCC00"/>
                  </a:gs>
                </a:gsLst>
                <a:path path="rect">
                  <a:fillToRect l="50000" t="50000" r="50000" b="50000"/>
                </a:path>
              </a:gradFill>
              <a:ln w="57150">
                <a:noFill/>
                <a:round/>
                <a:headEnd/>
                <a:tailEnd type="triangle" w="med" len="med"/>
              </a:ln>
              <a:effectLst>
                <a:prstShdw prst="shdw17" dist="17961" dir="2700000">
                  <a:srgbClr val="997A00"/>
                </a:prstShdw>
              </a:effectLst>
            </p:spPr>
            <p:txBody>
              <a:bodyPr/>
              <a:lstStyle/>
              <a:p>
                <a:endParaRPr lang="en-GB"/>
              </a:p>
            </p:txBody>
          </p:sp>
          <p:sp>
            <p:nvSpPr>
              <p:cNvPr id="25" name="Freeform 76"/>
              <p:cNvSpPr>
                <a:spLocks/>
              </p:cNvSpPr>
              <p:nvPr/>
            </p:nvSpPr>
            <p:spPr bwMode="auto">
              <a:xfrm>
                <a:off x="4050" y="5328"/>
                <a:ext cx="127" cy="1584"/>
              </a:xfrm>
              <a:custGeom>
                <a:avLst/>
                <a:gdLst>
                  <a:gd name="T0" fmla="*/ 126 w 127"/>
                  <a:gd name="T1" fmla="*/ 1584 h 1584"/>
                  <a:gd name="T2" fmla="*/ 0 w 127"/>
                  <a:gd name="T3" fmla="*/ 822 h 1584"/>
                  <a:gd name="T4" fmla="*/ 127 w 127"/>
                  <a:gd name="T5" fmla="*/ 0 h 1584"/>
                  <a:gd name="T6" fmla="*/ 0 60000 65536"/>
                  <a:gd name="T7" fmla="*/ 0 60000 65536"/>
                  <a:gd name="T8" fmla="*/ 0 60000 65536"/>
                  <a:gd name="T9" fmla="*/ 0 w 127"/>
                  <a:gd name="T10" fmla="*/ 0 h 1584"/>
                  <a:gd name="T11" fmla="*/ 127 w 127"/>
                  <a:gd name="T12" fmla="*/ 1584 h 1584"/>
                </a:gdLst>
                <a:ahLst/>
                <a:cxnLst>
                  <a:cxn ang="T6">
                    <a:pos x="T0" y="T1"/>
                  </a:cxn>
                  <a:cxn ang="T7">
                    <a:pos x="T2" y="T3"/>
                  </a:cxn>
                  <a:cxn ang="T8">
                    <a:pos x="T4" y="T5"/>
                  </a:cxn>
                </a:cxnLst>
                <a:rect l="T9" t="T10" r="T11" b="T12"/>
                <a:pathLst>
                  <a:path w="127" h="1584">
                    <a:moveTo>
                      <a:pt x="126" y="1584"/>
                    </a:moveTo>
                    <a:lnTo>
                      <a:pt x="0" y="822"/>
                    </a:lnTo>
                    <a:lnTo>
                      <a:pt x="127" y="0"/>
                    </a:lnTo>
                  </a:path>
                </a:pathLst>
              </a:custGeom>
              <a:gradFill rotWithShape="0">
                <a:gsLst>
                  <a:gs pos="0">
                    <a:srgbClr val="FFFAE8"/>
                  </a:gs>
                  <a:gs pos="100000">
                    <a:srgbClr val="FFCC00"/>
                  </a:gs>
                </a:gsLst>
                <a:path path="rect">
                  <a:fillToRect l="50000" t="50000" r="50000" b="50000"/>
                </a:path>
              </a:gradFill>
              <a:ln w="57150">
                <a:noFill/>
                <a:round/>
                <a:headEnd/>
                <a:tailEnd type="triangle" w="med" len="med"/>
              </a:ln>
              <a:effectLst>
                <a:prstShdw prst="shdw17" dist="17961" dir="2700000">
                  <a:srgbClr val="997A00"/>
                </a:prstShdw>
              </a:effectLst>
            </p:spPr>
            <p:txBody>
              <a:bodyPr/>
              <a:lstStyle/>
              <a:p>
                <a:endParaRPr lang="en-GB"/>
              </a:p>
            </p:txBody>
          </p:sp>
          <p:sp>
            <p:nvSpPr>
              <p:cNvPr id="26" name="AutoShape 77"/>
              <p:cNvSpPr>
                <a:spLocks noChangeArrowheads="1"/>
              </p:cNvSpPr>
              <p:nvPr/>
            </p:nvSpPr>
            <p:spPr bwMode="auto">
              <a:xfrm rot="5972100">
                <a:off x="5838" y="6690"/>
                <a:ext cx="724" cy="2319"/>
              </a:xfrm>
              <a:prstGeom prst="curvedLeftArrow">
                <a:avLst>
                  <a:gd name="adj1" fmla="val 64061"/>
                  <a:gd name="adj2" fmla="val 128122"/>
                  <a:gd name="adj3" fmla="val 33333"/>
                </a:avLst>
              </a:prstGeom>
              <a:gradFill rotWithShape="0">
                <a:gsLst>
                  <a:gs pos="0">
                    <a:srgbClr val="FFFAE8"/>
                  </a:gs>
                  <a:gs pos="100000">
                    <a:srgbClr val="FFCC00"/>
                  </a:gs>
                </a:gsLst>
                <a:path path="rect">
                  <a:fillToRect l="50000" t="50000" r="50000" b="50000"/>
                </a:path>
              </a:gradFill>
              <a:ln w="9525">
                <a:noFill/>
                <a:miter lim="800000"/>
                <a:headEnd/>
                <a:tailEnd/>
              </a:ln>
              <a:effectLst>
                <a:prstShdw prst="shdw17" dist="17961" dir="2700000">
                  <a:srgbClr val="997A00"/>
                </a:prstShdw>
              </a:effectLst>
            </p:spPr>
            <p:txBody>
              <a:bodyPr/>
              <a:lstStyle/>
              <a:p>
                <a:endParaRPr lang="en-GB"/>
              </a:p>
            </p:txBody>
          </p:sp>
        </p:grpSp>
        <p:sp>
          <p:nvSpPr>
            <p:cNvPr id="4" name="Text Box 78"/>
            <p:cNvSpPr txBox="1">
              <a:spLocks noChangeArrowheads="1"/>
            </p:cNvSpPr>
            <p:nvPr/>
          </p:nvSpPr>
          <p:spPr bwMode="auto">
            <a:xfrm>
              <a:off x="2736" y="10224"/>
              <a:ext cx="6624" cy="576"/>
            </a:xfrm>
            <a:prstGeom prst="rect">
              <a:avLst/>
            </a:prstGeom>
            <a:gradFill rotWithShape="0">
              <a:gsLst>
                <a:gs pos="0">
                  <a:srgbClr val="FFFAE8"/>
                </a:gs>
                <a:gs pos="100000">
                  <a:srgbClr val="FFCC00"/>
                </a:gs>
              </a:gsLst>
              <a:path path="shape">
                <a:fillToRect l="50000" t="50000" r="50000" b="50000"/>
              </a:path>
            </a:gradFill>
            <a:ln w="9525">
              <a:noFill/>
              <a:miter lim="800000"/>
              <a:headEnd/>
              <a:tailEnd/>
            </a:ln>
            <a:effectLst>
              <a:prstShdw prst="shdw17" dist="17961" dir="2700000">
                <a:srgbClr val="997A00"/>
              </a:prstShdw>
            </a:effectLst>
          </p:spPr>
          <p:txBody>
            <a:bodyPr/>
            <a:lstStyle/>
            <a:p>
              <a:pPr algn="ctr" rtl="0"/>
              <a:r>
                <a:rPr lang="fa-IR" sz="1200" b="1">
                  <a:latin typeface="Times New Roman Backslanted" charset="0"/>
                </a:rPr>
                <a:t>مدل  بوتز</a:t>
              </a:r>
              <a:r>
                <a:rPr lang="en-GB" sz="1200">
                  <a:latin typeface="Times New Roman Backslanted" charset="0"/>
                </a:rPr>
                <a:t>( Boetz,2000)</a:t>
              </a:r>
              <a:endParaRPr lang="en-US"/>
            </a:p>
          </p:txBody>
        </p:sp>
      </p:grpSp>
    </p:spTree>
  </p:cSld>
  <p:clrMapOvr>
    <a:masterClrMapping/>
  </p:clrMapOvr>
  <p:transition>
    <p:dissolv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692150"/>
            <a:ext cx="8459788" cy="5127625"/>
            <a:chOff x="288" y="7920"/>
            <a:chExt cx="9871" cy="4845"/>
          </a:xfrm>
        </p:grpSpPr>
        <p:grpSp>
          <p:nvGrpSpPr>
            <p:cNvPr id="3" name="Group 5"/>
            <p:cNvGrpSpPr>
              <a:grpSpLocks/>
            </p:cNvGrpSpPr>
            <p:nvPr/>
          </p:nvGrpSpPr>
          <p:grpSpPr bwMode="auto">
            <a:xfrm>
              <a:off x="288" y="7920"/>
              <a:ext cx="9871" cy="4845"/>
              <a:chOff x="705" y="2915"/>
              <a:chExt cx="9295" cy="4845"/>
            </a:xfrm>
          </p:grpSpPr>
          <p:sp>
            <p:nvSpPr>
              <p:cNvPr id="5" name="Oval 6"/>
              <p:cNvSpPr>
                <a:spLocks noChangeArrowheads="1"/>
              </p:cNvSpPr>
              <p:nvPr/>
            </p:nvSpPr>
            <p:spPr bwMode="auto">
              <a:xfrm>
                <a:off x="2710" y="2915"/>
                <a:ext cx="7290" cy="4685"/>
              </a:xfrm>
              <a:prstGeom prst="ellipse">
                <a:avLst/>
              </a:prstGeom>
              <a:gradFill rotWithShape="0">
                <a:gsLst>
                  <a:gs pos="0">
                    <a:srgbClr val="747474"/>
                  </a:gs>
                  <a:gs pos="100000">
                    <a:srgbClr val="FFFFFF"/>
                  </a:gs>
                </a:gsLst>
                <a:path path="shape">
                  <a:fillToRect l="50000" t="50000" r="50000" b="50000"/>
                </a:path>
              </a:gradFill>
              <a:ln w="9525">
                <a:noFill/>
                <a:round/>
                <a:headEnd/>
                <a:tailEnd/>
              </a:ln>
              <a:effectLst>
                <a:prstShdw prst="shdw17" dist="17961" dir="2700000">
                  <a:srgbClr val="999999"/>
                </a:prstShdw>
              </a:effectLst>
            </p:spPr>
            <p:txBody>
              <a:bodyPr/>
              <a:lstStyle/>
              <a:p>
                <a:pPr algn="ctr"/>
                <a:endParaRPr lang="en-US" sz="4800"/>
              </a:p>
            </p:txBody>
          </p:sp>
          <p:sp>
            <p:nvSpPr>
              <p:cNvPr id="6" name="Oval 7"/>
              <p:cNvSpPr>
                <a:spLocks noChangeArrowheads="1"/>
              </p:cNvSpPr>
              <p:nvPr/>
            </p:nvSpPr>
            <p:spPr bwMode="auto">
              <a:xfrm>
                <a:off x="4032" y="3600"/>
                <a:ext cx="4940" cy="3260"/>
              </a:xfrm>
              <a:prstGeom prst="ellipse">
                <a:avLst/>
              </a:prstGeom>
              <a:gradFill rotWithShape="0">
                <a:gsLst>
                  <a:gs pos="0">
                    <a:srgbClr val="747474"/>
                  </a:gs>
                  <a:gs pos="100000">
                    <a:srgbClr val="FFFFFF"/>
                  </a:gs>
                </a:gsLst>
                <a:path path="shape">
                  <a:fillToRect l="50000" t="50000" r="50000" b="50000"/>
                </a:path>
              </a:gradFill>
              <a:ln w="9525">
                <a:noFill/>
                <a:round/>
                <a:headEnd/>
                <a:tailEnd/>
              </a:ln>
              <a:effectLst>
                <a:prstShdw prst="shdw17" dist="17961" dir="2700000">
                  <a:srgbClr val="999999"/>
                </a:prstShdw>
              </a:effectLst>
            </p:spPr>
            <p:txBody>
              <a:bodyPr/>
              <a:lstStyle/>
              <a:p>
                <a:pPr algn="ctr"/>
                <a:endParaRPr lang="en-US" sz="4800"/>
              </a:p>
            </p:txBody>
          </p:sp>
          <p:sp>
            <p:nvSpPr>
              <p:cNvPr id="7" name="Oval 8"/>
              <p:cNvSpPr>
                <a:spLocks noChangeArrowheads="1"/>
              </p:cNvSpPr>
              <p:nvPr/>
            </p:nvSpPr>
            <p:spPr bwMode="auto">
              <a:xfrm>
                <a:off x="5200" y="4300"/>
                <a:ext cx="2780" cy="1840"/>
              </a:xfrm>
              <a:prstGeom prst="ellipse">
                <a:avLst/>
              </a:prstGeom>
              <a:gradFill rotWithShape="0">
                <a:gsLst>
                  <a:gs pos="0">
                    <a:srgbClr val="747474"/>
                  </a:gs>
                  <a:gs pos="100000">
                    <a:srgbClr val="FFFFFF"/>
                  </a:gs>
                </a:gsLst>
                <a:path path="shape">
                  <a:fillToRect l="50000" t="50000" r="50000" b="50000"/>
                </a:path>
              </a:gradFill>
              <a:ln w="9525">
                <a:noFill/>
                <a:round/>
                <a:headEnd/>
                <a:tailEnd/>
              </a:ln>
              <a:effectLst>
                <a:prstShdw prst="shdw17" dist="17961" dir="2700000">
                  <a:srgbClr val="999999"/>
                </a:prstShdw>
              </a:effectLst>
            </p:spPr>
            <p:txBody>
              <a:bodyPr/>
              <a:lstStyle/>
              <a:p>
                <a:pPr algn="ctr"/>
                <a:endParaRPr lang="en-US" sz="4800"/>
              </a:p>
            </p:txBody>
          </p:sp>
          <p:sp>
            <p:nvSpPr>
              <p:cNvPr id="8" name="Text Box 9"/>
              <p:cNvSpPr txBox="1">
                <a:spLocks noChangeArrowheads="1"/>
              </p:cNvSpPr>
              <p:nvPr/>
            </p:nvSpPr>
            <p:spPr bwMode="auto">
              <a:xfrm>
                <a:off x="5520" y="3040"/>
                <a:ext cx="1940" cy="600"/>
              </a:xfrm>
              <a:prstGeom prst="rect">
                <a:avLst/>
              </a:prstGeom>
              <a:gradFill rotWithShape="0">
                <a:gsLst>
                  <a:gs pos="0">
                    <a:srgbClr val="747474"/>
                  </a:gs>
                  <a:gs pos="100000">
                    <a:srgbClr val="FFFFFF"/>
                  </a:gs>
                </a:gsLst>
                <a:path path="shape">
                  <a:fillToRect l="50000" t="50000" r="50000" b="50000"/>
                </a:path>
              </a:gradFill>
              <a:ln w="9525">
                <a:noFill/>
                <a:miter lim="800000"/>
                <a:headEnd/>
                <a:tailEnd/>
              </a:ln>
              <a:effectLst>
                <a:prstShdw prst="shdw17" dist="17961" dir="2700000">
                  <a:srgbClr val="999999"/>
                </a:prstShdw>
              </a:effectLst>
            </p:spPr>
            <p:txBody>
              <a:bodyPr/>
              <a:lstStyle/>
              <a:p>
                <a:pPr algn="ctr"/>
                <a:r>
                  <a:rPr lang="ar-SA" sz="1800">
                    <a:latin typeface="Times New Roman Backslanted" charset="0"/>
                    <a:cs typeface="Lotus" pitchFamily="2" charset="-78"/>
                  </a:rPr>
                  <a:t>استراتژي و رهبري</a:t>
                </a:r>
                <a:endParaRPr lang="en-US" sz="4800"/>
              </a:p>
            </p:txBody>
          </p:sp>
          <p:sp>
            <p:nvSpPr>
              <p:cNvPr id="9" name="Text Box 10"/>
              <p:cNvSpPr txBox="1">
                <a:spLocks noChangeArrowheads="1"/>
              </p:cNvSpPr>
              <p:nvPr/>
            </p:nvSpPr>
            <p:spPr bwMode="auto">
              <a:xfrm>
                <a:off x="9065" y="4961"/>
                <a:ext cx="920" cy="700"/>
              </a:xfrm>
              <a:prstGeom prst="rect">
                <a:avLst/>
              </a:prstGeom>
              <a:gradFill rotWithShape="0">
                <a:gsLst>
                  <a:gs pos="0">
                    <a:srgbClr val="747474"/>
                  </a:gs>
                  <a:gs pos="100000">
                    <a:srgbClr val="FFFFFF"/>
                  </a:gs>
                </a:gsLst>
                <a:path path="shape">
                  <a:fillToRect l="50000" t="50000" r="50000" b="50000"/>
                </a:path>
              </a:gradFill>
              <a:ln w="9525">
                <a:noFill/>
                <a:miter lim="800000"/>
                <a:headEnd/>
                <a:tailEnd/>
              </a:ln>
              <a:effectLst>
                <a:prstShdw prst="shdw17" dist="17961" dir="2700000">
                  <a:srgbClr val="999999"/>
                </a:prstShdw>
              </a:effectLst>
            </p:spPr>
            <p:txBody>
              <a:bodyPr/>
              <a:lstStyle/>
              <a:p>
                <a:pPr algn="ctr"/>
                <a:r>
                  <a:rPr lang="ar-SA" sz="1800">
                    <a:latin typeface="Times New Roman Backslanted" charset="0"/>
                    <a:cs typeface="Lotus" pitchFamily="2" charset="-78"/>
                  </a:rPr>
                  <a:t>فرهنگ</a:t>
                </a:r>
              </a:p>
              <a:p>
                <a:pPr algn="ctr"/>
                <a:endParaRPr lang="en-US" sz="4800"/>
              </a:p>
            </p:txBody>
          </p:sp>
          <p:sp>
            <p:nvSpPr>
              <p:cNvPr id="10" name="Text Box 11"/>
              <p:cNvSpPr txBox="1">
                <a:spLocks noChangeArrowheads="1"/>
              </p:cNvSpPr>
              <p:nvPr/>
            </p:nvSpPr>
            <p:spPr bwMode="auto">
              <a:xfrm>
                <a:off x="2660" y="4960"/>
                <a:ext cx="1300" cy="760"/>
              </a:xfrm>
              <a:prstGeom prst="rect">
                <a:avLst/>
              </a:prstGeom>
              <a:gradFill rotWithShape="0">
                <a:gsLst>
                  <a:gs pos="0">
                    <a:srgbClr val="747474"/>
                  </a:gs>
                  <a:gs pos="100000">
                    <a:srgbClr val="FFFFFF"/>
                  </a:gs>
                </a:gsLst>
                <a:path path="shape">
                  <a:fillToRect l="50000" t="50000" r="50000" b="50000"/>
                </a:path>
              </a:gradFill>
              <a:ln w="9525">
                <a:noFill/>
                <a:miter lim="800000"/>
                <a:headEnd/>
                <a:tailEnd/>
              </a:ln>
              <a:effectLst>
                <a:prstShdw prst="shdw17" dist="17961" dir="2700000">
                  <a:srgbClr val="999999"/>
                </a:prstShdw>
              </a:effectLst>
            </p:spPr>
            <p:txBody>
              <a:bodyPr/>
              <a:lstStyle/>
              <a:p>
                <a:pPr algn="ctr"/>
                <a:r>
                  <a:rPr lang="ar-SA" sz="1800">
                    <a:latin typeface="Times New Roman Backslanted" charset="0"/>
                    <a:cs typeface="Lotus" pitchFamily="2" charset="-78"/>
                  </a:rPr>
                  <a:t>اندازه‌گيري</a:t>
                </a:r>
                <a:endParaRPr lang="en-US" sz="4800"/>
              </a:p>
            </p:txBody>
          </p:sp>
          <p:sp>
            <p:nvSpPr>
              <p:cNvPr id="11" name="Text Box 12"/>
              <p:cNvSpPr txBox="1">
                <a:spLocks noChangeArrowheads="1"/>
              </p:cNvSpPr>
              <p:nvPr/>
            </p:nvSpPr>
            <p:spPr bwMode="auto">
              <a:xfrm>
                <a:off x="5740" y="7100"/>
                <a:ext cx="1320" cy="660"/>
              </a:xfrm>
              <a:prstGeom prst="rect">
                <a:avLst/>
              </a:prstGeom>
              <a:gradFill rotWithShape="0">
                <a:gsLst>
                  <a:gs pos="0">
                    <a:srgbClr val="747474"/>
                  </a:gs>
                  <a:gs pos="100000">
                    <a:srgbClr val="FFFFFF"/>
                  </a:gs>
                </a:gsLst>
                <a:path path="shape">
                  <a:fillToRect l="50000" t="50000" r="50000" b="50000"/>
                </a:path>
              </a:gradFill>
              <a:ln w="9525">
                <a:noFill/>
                <a:miter lim="800000"/>
                <a:headEnd/>
                <a:tailEnd/>
              </a:ln>
              <a:effectLst>
                <a:prstShdw prst="shdw17" dist="17961" dir="2700000">
                  <a:srgbClr val="999999"/>
                </a:prstShdw>
              </a:effectLst>
            </p:spPr>
            <p:txBody>
              <a:bodyPr/>
              <a:lstStyle/>
              <a:p>
                <a:pPr algn="ctr" rtl="0"/>
                <a:r>
                  <a:rPr lang="ar-SA" sz="1700">
                    <a:latin typeface="Times New Roman Backslanted" charset="0"/>
                    <a:cs typeface="Lotus" pitchFamily="2" charset="-78"/>
                  </a:rPr>
                  <a:t>تكنولوژي</a:t>
                </a:r>
                <a:endParaRPr lang="en-US" sz="4800"/>
              </a:p>
            </p:txBody>
          </p:sp>
          <p:sp>
            <p:nvSpPr>
              <p:cNvPr id="12" name="Text Box 13"/>
              <p:cNvSpPr txBox="1">
                <a:spLocks noChangeArrowheads="1"/>
              </p:cNvSpPr>
              <p:nvPr/>
            </p:nvSpPr>
            <p:spPr bwMode="auto">
              <a:xfrm>
                <a:off x="705" y="6161"/>
                <a:ext cx="1580" cy="920"/>
              </a:xfrm>
              <a:prstGeom prst="rect">
                <a:avLst/>
              </a:prstGeom>
              <a:gradFill rotWithShape="0">
                <a:gsLst>
                  <a:gs pos="0">
                    <a:srgbClr val="747474"/>
                  </a:gs>
                  <a:gs pos="100000">
                    <a:srgbClr val="FFFFFF"/>
                  </a:gs>
                </a:gsLst>
                <a:path path="shape">
                  <a:fillToRect l="50000" t="50000" r="50000" b="50000"/>
                </a:path>
              </a:gradFill>
              <a:ln w="9525">
                <a:noFill/>
                <a:miter lim="800000"/>
                <a:headEnd/>
                <a:tailEnd/>
              </a:ln>
              <a:effectLst>
                <a:prstShdw prst="shdw17" dist="17961" dir="2700000">
                  <a:srgbClr val="999999"/>
                </a:prstShdw>
              </a:effectLst>
            </p:spPr>
            <p:txBody>
              <a:bodyPr/>
              <a:lstStyle/>
              <a:p>
                <a:pPr algn="ctr"/>
                <a:endParaRPr lang="en-US" sz="2000">
                  <a:latin typeface="Times New Roman Backslanted" charset="0"/>
                  <a:cs typeface="Lotus" pitchFamily="2" charset="-78"/>
                </a:endParaRPr>
              </a:p>
              <a:p>
                <a:pPr algn="ctr"/>
                <a:endParaRPr lang="en-US" sz="4800"/>
              </a:p>
            </p:txBody>
          </p:sp>
          <p:sp>
            <p:nvSpPr>
              <p:cNvPr id="13" name="Line 14"/>
              <p:cNvSpPr>
                <a:spLocks noChangeShapeType="1"/>
              </p:cNvSpPr>
              <p:nvPr/>
            </p:nvSpPr>
            <p:spPr bwMode="auto">
              <a:xfrm>
                <a:off x="6940" y="3740"/>
                <a:ext cx="40" cy="600"/>
              </a:xfrm>
              <a:prstGeom prst="line">
                <a:avLst/>
              </a:prstGeom>
              <a:noFill/>
              <a:ln w="9525">
                <a:noFill/>
                <a:round/>
                <a:headEnd/>
                <a:tailEnd/>
              </a:ln>
              <a:effectLst>
                <a:prstShdw prst="shdw17" dist="17961" dir="2700000">
                  <a:srgbClr val="999999"/>
                </a:prstShdw>
              </a:effectLst>
            </p:spPr>
            <p:txBody>
              <a:bodyPr/>
              <a:lstStyle/>
              <a:p>
                <a:endParaRPr lang="en-US"/>
              </a:p>
            </p:txBody>
          </p:sp>
          <p:sp>
            <p:nvSpPr>
              <p:cNvPr id="14" name="Line 15"/>
              <p:cNvSpPr>
                <a:spLocks noChangeShapeType="1"/>
              </p:cNvSpPr>
              <p:nvPr/>
            </p:nvSpPr>
            <p:spPr bwMode="auto">
              <a:xfrm>
                <a:off x="5300" y="3820"/>
                <a:ext cx="260" cy="720"/>
              </a:xfrm>
              <a:prstGeom prst="line">
                <a:avLst/>
              </a:prstGeom>
              <a:noFill/>
              <a:ln w="9525">
                <a:noFill/>
                <a:round/>
                <a:headEnd/>
                <a:tailEnd/>
              </a:ln>
              <a:effectLst>
                <a:prstShdw prst="shdw17" dist="17961" dir="2700000">
                  <a:srgbClr val="999999"/>
                </a:prstShdw>
              </a:effectLst>
            </p:spPr>
            <p:txBody>
              <a:bodyPr/>
              <a:lstStyle/>
              <a:p>
                <a:endParaRPr lang="en-US"/>
              </a:p>
            </p:txBody>
          </p:sp>
          <p:sp>
            <p:nvSpPr>
              <p:cNvPr id="15" name="Text Box 16"/>
              <p:cNvSpPr txBox="1">
                <a:spLocks noChangeArrowheads="1"/>
              </p:cNvSpPr>
              <p:nvPr/>
            </p:nvSpPr>
            <p:spPr bwMode="auto">
              <a:xfrm>
                <a:off x="7085" y="3801"/>
                <a:ext cx="900" cy="720"/>
              </a:xfrm>
              <a:prstGeom prst="rect">
                <a:avLst/>
              </a:prstGeom>
              <a:gradFill rotWithShape="0">
                <a:gsLst>
                  <a:gs pos="0">
                    <a:srgbClr val="747474"/>
                  </a:gs>
                  <a:gs pos="100000">
                    <a:srgbClr val="FFFFFF"/>
                  </a:gs>
                </a:gsLst>
                <a:path path="shape">
                  <a:fillToRect l="50000" t="50000" r="50000" b="50000"/>
                </a:path>
              </a:gradFill>
              <a:ln w="9525">
                <a:noFill/>
                <a:miter lim="800000"/>
                <a:headEnd/>
                <a:tailEnd/>
              </a:ln>
              <a:effectLst>
                <a:prstShdw prst="shdw17" dist="17961" dir="2700000">
                  <a:srgbClr val="999999"/>
                </a:prstShdw>
              </a:effectLst>
            </p:spPr>
            <p:txBody>
              <a:bodyPr/>
              <a:lstStyle/>
              <a:p>
                <a:pPr algn="ctr"/>
                <a:r>
                  <a:rPr lang="ar-SA" sz="2000">
                    <a:latin typeface="Times New Roman Backslanted" charset="0"/>
                    <a:cs typeface="Lotus" pitchFamily="2" charset="-78"/>
                  </a:rPr>
                  <a:t>توليد</a:t>
                </a:r>
              </a:p>
              <a:p>
                <a:pPr algn="ctr"/>
                <a:endParaRPr lang="en-US" sz="4800"/>
              </a:p>
            </p:txBody>
          </p:sp>
          <p:sp>
            <p:nvSpPr>
              <p:cNvPr id="16" name="Text Box 17"/>
              <p:cNvSpPr txBox="1">
                <a:spLocks noChangeArrowheads="1"/>
              </p:cNvSpPr>
              <p:nvPr/>
            </p:nvSpPr>
            <p:spPr bwMode="auto">
              <a:xfrm>
                <a:off x="5465" y="3481"/>
                <a:ext cx="1400" cy="720"/>
              </a:xfrm>
              <a:prstGeom prst="rect">
                <a:avLst/>
              </a:prstGeom>
              <a:gradFill rotWithShape="0">
                <a:gsLst>
                  <a:gs pos="0">
                    <a:srgbClr val="747474"/>
                  </a:gs>
                  <a:gs pos="100000">
                    <a:srgbClr val="FFFFFF"/>
                  </a:gs>
                </a:gsLst>
                <a:path path="shape">
                  <a:fillToRect l="50000" t="50000" r="50000" b="50000"/>
                </a:path>
              </a:gradFill>
              <a:ln w="9525">
                <a:noFill/>
                <a:miter lim="800000"/>
                <a:headEnd/>
                <a:tailEnd/>
              </a:ln>
              <a:effectLst>
                <a:prstShdw prst="shdw17" dist="17961" dir="2700000">
                  <a:srgbClr val="999999"/>
                </a:prstShdw>
              </a:effectLst>
            </p:spPr>
            <p:txBody>
              <a:bodyPr/>
              <a:lstStyle/>
              <a:p>
                <a:pPr algn="ctr"/>
                <a:r>
                  <a:rPr lang="ar-SA" sz="2000">
                    <a:latin typeface="Times New Roman Backslanted" charset="0"/>
                    <a:cs typeface="Lotus" pitchFamily="2" charset="-78"/>
                  </a:rPr>
                  <a:t>به‌كارگيري</a:t>
                </a:r>
              </a:p>
              <a:p>
                <a:pPr algn="ctr"/>
                <a:endParaRPr lang="en-US" sz="4800"/>
              </a:p>
            </p:txBody>
          </p:sp>
          <p:sp>
            <p:nvSpPr>
              <p:cNvPr id="17" name="Line 18"/>
              <p:cNvSpPr>
                <a:spLocks noChangeShapeType="1"/>
              </p:cNvSpPr>
              <p:nvPr/>
            </p:nvSpPr>
            <p:spPr bwMode="auto">
              <a:xfrm flipH="1">
                <a:off x="7840" y="4480"/>
                <a:ext cx="660" cy="380"/>
              </a:xfrm>
              <a:prstGeom prst="line">
                <a:avLst/>
              </a:prstGeom>
              <a:noFill/>
              <a:ln w="9525">
                <a:noFill/>
                <a:round/>
                <a:headEnd/>
                <a:tailEnd/>
              </a:ln>
              <a:effectLst>
                <a:prstShdw prst="shdw17" dist="17961" dir="2700000">
                  <a:srgbClr val="999999"/>
                </a:prstShdw>
              </a:effectLst>
            </p:spPr>
            <p:txBody>
              <a:bodyPr/>
              <a:lstStyle/>
              <a:p>
                <a:endParaRPr lang="en-US"/>
              </a:p>
            </p:txBody>
          </p:sp>
          <p:sp>
            <p:nvSpPr>
              <p:cNvPr id="18" name="Line 19"/>
              <p:cNvSpPr>
                <a:spLocks noChangeShapeType="1"/>
              </p:cNvSpPr>
              <p:nvPr/>
            </p:nvSpPr>
            <p:spPr bwMode="auto">
              <a:xfrm>
                <a:off x="7860" y="5540"/>
                <a:ext cx="700" cy="660"/>
              </a:xfrm>
              <a:prstGeom prst="line">
                <a:avLst/>
              </a:prstGeom>
              <a:noFill/>
              <a:ln w="9525">
                <a:noFill/>
                <a:round/>
                <a:headEnd/>
                <a:tailEnd/>
              </a:ln>
              <a:effectLst>
                <a:prstShdw prst="shdw17" dist="17961" dir="2700000">
                  <a:srgbClr val="999999"/>
                </a:prstShdw>
              </a:effectLst>
            </p:spPr>
            <p:txBody>
              <a:bodyPr/>
              <a:lstStyle/>
              <a:p>
                <a:endParaRPr lang="en-US"/>
              </a:p>
            </p:txBody>
          </p:sp>
          <p:sp>
            <p:nvSpPr>
              <p:cNvPr id="19" name="Text Box 20"/>
              <p:cNvSpPr txBox="1">
                <a:spLocks noChangeArrowheads="1"/>
              </p:cNvSpPr>
              <p:nvPr/>
            </p:nvSpPr>
            <p:spPr bwMode="auto">
              <a:xfrm>
                <a:off x="7560" y="4980"/>
                <a:ext cx="1320" cy="600"/>
              </a:xfrm>
              <a:prstGeom prst="rect">
                <a:avLst/>
              </a:prstGeom>
              <a:gradFill rotWithShape="0">
                <a:gsLst>
                  <a:gs pos="0">
                    <a:srgbClr val="747474"/>
                  </a:gs>
                  <a:gs pos="100000">
                    <a:srgbClr val="FFFFFF"/>
                  </a:gs>
                </a:gsLst>
                <a:path path="shape">
                  <a:fillToRect l="50000" t="50000" r="50000" b="50000"/>
                </a:path>
              </a:gradFill>
              <a:ln w="9525">
                <a:noFill/>
                <a:miter lim="800000"/>
                <a:headEnd/>
                <a:tailEnd/>
              </a:ln>
              <a:effectLst>
                <a:prstShdw prst="shdw17" dist="17961" dir="2700000">
                  <a:srgbClr val="999999"/>
                </a:prstShdw>
              </a:effectLst>
            </p:spPr>
            <p:txBody>
              <a:bodyPr/>
              <a:lstStyle/>
              <a:p>
                <a:pPr algn="ctr" rtl="0"/>
                <a:r>
                  <a:rPr lang="ar-SA" sz="1800">
                    <a:latin typeface="Times New Roman Backslanted" charset="0"/>
                    <a:cs typeface="Lotus" pitchFamily="2" charset="-78"/>
                  </a:rPr>
                  <a:t>شناسايي</a:t>
                </a:r>
                <a:endParaRPr lang="en-US" sz="4800"/>
              </a:p>
            </p:txBody>
          </p:sp>
          <p:sp>
            <p:nvSpPr>
              <p:cNvPr id="20" name="Text Box 21"/>
              <p:cNvSpPr txBox="1">
                <a:spLocks noChangeArrowheads="1"/>
              </p:cNvSpPr>
              <p:nvPr/>
            </p:nvSpPr>
            <p:spPr bwMode="auto">
              <a:xfrm>
                <a:off x="4100" y="4020"/>
                <a:ext cx="1440" cy="1000"/>
              </a:xfrm>
              <a:prstGeom prst="rect">
                <a:avLst/>
              </a:prstGeom>
              <a:gradFill rotWithShape="0">
                <a:gsLst>
                  <a:gs pos="0">
                    <a:srgbClr val="747474"/>
                  </a:gs>
                  <a:gs pos="100000">
                    <a:srgbClr val="FFFFFF"/>
                  </a:gs>
                </a:gsLst>
                <a:path path="shape">
                  <a:fillToRect l="50000" t="50000" r="50000" b="50000"/>
                </a:path>
              </a:gradFill>
              <a:ln w="9525">
                <a:noFill/>
                <a:miter lim="800000"/>
                <a:headEnd/>
                <a:tailEnd/>
              </a:ln>
              <a:effectLst>
                <a:prstShdw prst="shdw17" dist="17961" dir="2700000">
                  <a:srgbClr val="999999"/>
                </a:prstShdw>
              </a:effectLst>
            </p:spPr>
            <p:txBody>
              <a:bodyPr/>
              <a:lstStyle/>
              <a:p>
                <a:pPr algn="ctr"/>
                <a:r>
                  <a:rPr lang="ar-SA" sz="1800">
                    <a:latin typeface="Times New Roman Backslanted" charset="0"/>
                    <a:cs typeface="Lotus" pitchFamily="2" charset="-78"/>
                  </a:rPr>
                  <a:t>انطباق</a:t>
                </a:r>
              </a:p>
              <a:p>
                <a:pPr algn="ctr" rtl="0"/>
                <a:r>
                  <a:rPr lang="ar-SA" sz="1800">
                    <a:latin typeface="Times New Roman Backslanted" charset="0"/>
                    <a:cs typeface="Lotus" pitchFamily="2" charset="-78"/>
                  </a:rPr>
                  <a:t>جرح</a:t>
                </a:r>
                <a:r>
                  <a:rPr lang="en-GB" sz="1800">
                    <a:latin typeface="Times New Roman Backslanted" charset="0"/>
                    <a:cs typeface="Lotus" pitchFamily="2" charset="-78"/>
                  </a:rPr>
                  <a:t> </a:t>
                </a:r>
                <a:r>
                  <a:rPr lang="en-US" sz="1800">
                    <a:latin typeface="Times New Roman Backslanted" charset="0"/>
                    <a:cs typeface="Lotus" pitchFamily="2" charset="-78"/>
                  </a:rPr>
                  <a:t>– </a:t>
                </a:r>
                <a:r>
                  <a:rPr lang="ar-SA" sz="1800">
                    <a:latin typeface="Times New Roman Backslanted" charset="0"/>
                    <a:cs typeface="Lotus" pitchFamily="2" charset="-78"/>
                  </a:rPr>
                  <a:t>تعديل</a:t>
                </a:r>
                <a:endParaRPr lang="en-US" sz="4800"/>
              </a:p>
            </p:txBody>
          </p:sp>
          <p:sp>
            <p:nvSpPr>
              <p:cNvPr id="21" name="Text Box 22"/>
              <p:cNvSpPr txBox="1">
                <a:spLocks noChangeArrowheads="1"/>
              </p:cNvSpPr>
              <p:nvPr/>
            </p:nvSpPr>
            <p:spPr bwMode="auto">
              <a:xfrm>
                <a:off x="4145" y="4901"/>
                <a:ext cx="900" cy="780"/>
              </a:xfrm>
              <a:prstGeom prst="rect">
                <a:avLst/>
              </a:prstGeom>
              <a:gradFill rotWithShape="0">
                <a:gsLst>
                  <a:gs pos="0">
                    <a:srgbClr val="747474"/>
                  </a:gs>
                  <a:gs pos="100000">
                    <a:srgbClr val="FFFFFF"/>
                  </a:gs>
                </a:gsLst>
                <a:path path="shape">
                  <a:fillToRect l="50000" t="50000" r="50000" b="50000"/>
                </a:path>
              </a:gradFill>
              <a:ln w="9525">
                <a:noFill/>
                <a:miter lim="800000"/>
                <a:headEnd/>
                <a:tailEnd/>
              </a:ln>
              <a:effectLst>
                <a:prstShdw prst="shdw17" dist="17961" dir="2700000">
                  <a:srgbClr val="999999"/>
                </a:prstShdw>
              </a:effectLst>
            </p:spPr>
            <p:txBody>
              <a:bodyPr/>
              <a:lstStyle/>
              <a:p>
                <a:pPr algn="ctr"/>
                <a:r>
                  <a:rPr lang="ar-SA" sz="2000">
                    <a:latin typeface="Times New Roman Backslanted" charset="0"/>
                    <a:cs typeface="Lotus" pitchFamily="2" charset="-78"/>
                  </a:rPr>
                  <a:t>تسهيم</a:t>
                </a:r>
              </a:p>
              <a:p>
                <a:pPr algn="ctr"/>
                <a:endParaRPr lang="en-US" sz="4800"/>
              </a:p>
            </p:txBody>
          </p:sp>
          <p:sp>
            <p:nvSpPr>
              <p:cNvPr id="22" name="Line 23"/>
              <p:cNvSpPr>
                <a:spLocks noChangeShapeType="1"/>
              </p:cNvSpPr>
              <p:nvPr/>
            </p:nvSpPr>
            <p:spPr bwMode="auto">
              <a:xfrm flipH="1" flipV="1">
                <a:off x="4020" y="4820"/>
                <a:ext cx="1140" cy="280"/>
              </a:xfrm>
              <a:prstGeom prst="line">
                <a:avLst/>
              </a:prstGeom>
              <a:noFill/>
              <a:ln w="9525">
                <a:noFill/>
                <a:round/>
                <a:headEnd/>
                <a:tailEnd/>
              </a:ln>
              <a:effectLst>
                <a:prstShdw prst="shdw17" dist="17961" dir="2700000">
                  <a:srgbClr val="999999"/>
                </a:prstShdw>
              </a:effectLst>
            </p:spPr>
            <p:txBody>
              <a:bodyPr/>
              <a:lstStyle/>
              <a:p>
                <a:endParaRPr lang="en-US"/>
              </a:p>
            </p:txBody>
          </p:sp>
          <p:sp>
            <p:nvSpPr>
              <p:cNvPr id="23" name="Line 24"/>
              <p:cNvSpPr>
                <a:spLocks noChangeShapeType="1"/>
              </p:cNvSpPr>
              <p:nvPr/>
            </p:nvSpPr>
            <p:spPr bwMode="auto">
              <a:xfrm flipH="1">
                <a:off x="4260" y="5540"/>
                <a:ext cx="1000" cy="560"/>
              </a:xfrm>
              <a:prstGeom prst="line">
                <a:avLst/>
              </a:prstGeom>
              <a:noFill/>
              <a:ln w="9525">
                <a:noFill/>
                <a:round/>
                <a:headEnd/>
                <a:tailEnd/>
              </a:ln>
              <a:effectLst>
                <a:prstShdw prst="shdw17" dist="17961" dir="2700000">
                  <a:srgbClr val="999999"/>
                </a:prstShdw>
              </a:effectLst>
            </p:spPr>
            <p:txBody>
              <a:bodyPr/>
              <a:lstStyle/>
              <a:p>
                <a:endParaRPr lang="en-US"/>
              </a:p>
            </p:txBody>
          </p:sp>
          <p:sp>
            <p:nvSpPr>
              <p:cNvPr id="24" name="Text Box 25"/>
              <p:cNvSpPr txBox="1">
                <a:spLocks noChangeArrowheads="1"/>
              </p:cNvSpPr>
              <p:nvPr/>
            </p:nvSpPr>
            <p:spPr bwMode="auto">
              <a:xfrm>
                <a:off x="6865" y="5741"/>
                <a:ext cx="1260" cy="900"/>
              </a:xfrm>
              <a:prstGeom prst="rect">
                <a:avLst/>
              </a:prstGeom>
              <a:gradFill rotWithShape="0">
                <a:gsLst>
                  <a:gs pos="0">
                    <a:srgbClr val="747474"/>
                  </a:gs>
                  <a:gs pos="100000">
                    <a:srgbClr val="FFFFFF"/>
                  </a:gs>
                </a:gsLst>
                <a:path path="shape">
                  <a:fillToRect l="50000" t="50000" r="50000" b="50000"/>
                </a:path>
              </a:gradFill>
              <a:ln w="9525">
                <a:noFill/>
                <a:miter lim="800000"/>
                <a:headEnd/>
                <a:tailEnd/>
              </a:ln>
              <a:effectLst>
                <a:prstShdw prst="shdw17" dist="17961" dir="2700000">
                  <a:srgbClr val="999999"/>
                </a:prstShdw>
              </a:effectLst>
            </p:spPr>
            <p:txBody>
              <a:bodyPr/>
              <a:lstStyle/>
              <a:p>
                <a:pPr algn="ctr"/>
                <a:r>
                  <a:rPr lang="ar-SA" sz="2000">
                    <a:latin typeface="Times New Roman Backslanted" charset="0"/>
                    <a:cs typeface="Lotus" pitchFamily="2" charset="-78"/>
                  </a:rPr>
                  <a:t>جمع‌آوري</a:t>
                </a:r>
              </a:p>
              <a:p>
                <a:pPr algn="ctr"/>
                <a:endParaRPr lang="en-US" sz="4800"/>
              </a:p>
            </p:txBody>
          </p:sp>
          <p:sp>
            <p:nvSpPr>
              <p:cNvPr id="25" name="Line 26"/>
              <p:cNvSpPr>
                <a:spLocks noChangeShapeType="1"/>
              </p:cNvSpPr>
              <p:nvPr/>
            </p:nvSpPr>
            <p:spPr bwMode="auto">
              <a:xfrm>
                <a:off x="6980" y="6100"/>
                <a:ext cx="100" cy="780"/>
              </a:xfrm>
              <a:prstGeom prst="line">
                <a:avLst/>
              </a:prstGeom>
              <a:noFill/>
              <a:ln w="9525">
                <a:noFill/>
                <a:round/>
                <a:headEnd/>
                <a:tailEnd/>
              </a:ln>
              <a:effectLst>
                <a:prstShdw prst="shdw17" dist="17961" dir="2700000">
                  <a:srgbClr val="999999"/>
                </a:prstShdw>
              </a:effectLst>
            </p:spPr>
            <p:txBody>
              <a:bodyPr/>
              <a:lstStyle/>
              <a:p>
                <a:endParaRPr lang="en-US"/>
              </a:p>
            </p:txBody>
          </p:sp>
          <p:sp>
            <p:nvSpPr>
              <p:cNvPr id="26" name="Text Box 27"/>
              <p:cNvSpPr txBox="1">
                <a:spLocks noChangeArrowheads="1"/>
              </p:cNvSpPr>
              <p:nvPr/>
            </p:nvSpPr>
            <p:spPr bwMode="auto">
              <a:xfrm>
                <a:off x="4405" y="5741"/>
                <a:ext cx="2320" cy="920"/>
              </a:xfrm>
              <a:prstGeom prst="rect">
                <a:avLst/>
              </a:prstGeom>
              <a:gradFill rotWithShape="0">
                <a:gsLst>
                  <a:gs pos="0">
                    <a:srgbClr val="747474"/>
                  </a:gs>
                  <a:gs pos="100000">
                    <a:srgbClr val="FFFFFF"/>
                  </a:gs>
                </a:gsLst>
                <a:path path="shape">
                  <a:fillToRect l="50000" t="50000" r="50000" b="50000"/>
                </a:path>
              </a:gradFill>
              <a:ln w="9525">
                <a:noFill/>
                <a:miter lim="800000"/>
                <a:headEnd/>
                <a:tailEnd/>
              </a:ln>
              <a:effectLst>
                <a:prstShdw prst="shdw17" dist="17961" dir="2700000">
                  <a:srgbClr val="999999"/>
                </a:prstShdw>
              </a:effectLst>
            </p:spPr>
            <p:txBody>
              <a:bodyPr/>
              <a:lstStyle/>
              <a:p>
                <a:pPr algn="ctr"/>
                <a:r>
                  <a:rPr lang="ar-SA" sz="1800">
                    <a:latin typeface="Times New Roman Backslanted" charset="0"/>
                    <a:cs typeface="Lotus" pitchFamily="2" charset="-78"/>
                  </a:rPr>
                  <a:t>نظام مند نمودن سازماندهي </a:t>
                </a:r>
                <a:endParaRPr lang="en-US" sz="4800"/>
              </a:p>
            </p:txBody>
          </p:sp>
        </p:grpSp>
        <p:sp>
          <p:nvSpPr>
            <p:cNvPr id="4" name="Text Box 28"/>
            <p:cNvSpPr txBox="1">
              <a:spLocks noChangeArrowheads="1"/>
            </p:cNvSpPr>
            <p:nvPr/>
          </p:nvSpPr>
          <p:spPr bwMode="auto">
            <a:xfrm>
              <a:off x="5740" y="9799"/>
              <a:ext cx="1540" cy="720"/>
            </a:xfrm>
            <a:prstGeom prst="rect">
              <a:avLst/>
            </a:prstGeom>
            <a:gradFill rotWithShape="0">
              <a:gsLst>
                <a:gs pos="0">
                  <a:srgbClr val="747474"/>
                </a:gs>
                <a:gs pos="100000">
                  <a:srgbClr val="FFFFFF"/>
                </a:gs>
              </a:gsLst>
              <a:path path="shape">
                <a:fillToRect l="50000" t="50000" r="50000" b="50000"/>
              </a:path>
            </a:gradFill>
            <a:ln w="9525">
              <a:noFill/>
              <a:miter lim="800000"/>
              <a:headEnd/>
              <a:tailEnd/>
            </a:ln>
            <a:effectLst>
              <a:prstShdw prst="shdw17" dist="17961" dir="2700000">
                <a:srgbClr val="999999"/>
              </a:prstShdw>
            </a:effectLst>
          </p:spPr>
          <p:txBody>
            <a:bodyPr/>
            <a:lstStyle/>
            <a:p>
              <a:pPr algn="ctr" rtl="0"/>
              <a:r>
                <a:rPr lang="ar-SA" sz="1900">
                  <a:latin typeface="Times New Roman Backslanted" charset="0"/>
                  <a:cs typeface="Lotus" pitchFamily="2" charset="-78"/>
                </a:rPr>
                <a:t>دانش سازماني</a:t>
              </a:r>
              <a:endParaRPr lang="en-US" sz="4800"/>
            </a:p>
          </p:txBody>
        </p:sp>
      </p:grpSp>
    </p:spTree>
  </p:cSld>
  <p:clrMapOvr>
    <a:masterClrMapping/>
  </p:clrMapOvr>
  <p:transition>
    <p:dissolv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686800" cy="1327150"/>
          </a:xfrm>
          <a:prstGeom prst="rect">
            <a:avLst/>
          </a:prstGeom>
        </p:spPr>
        <p: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fa-IR" sz="6000" b="1" i="0" u="none" strike="noStrike" kern="0" cap="none" spc="0" normalizeH="0" baseline="0" noProof="0" dirty="0" smtClean="0">
                <a:ln>
                  <a:noFill/>
                </a:ln>
                <a:solidFill>
                  <a:schemeClr val="accent2"/>
                </a:solidFill>
                <a:effectLst/>
                <a:uLnTx/>
                <a:uFillTx/>
                <a:latin typeface="+mj-lt"/>
                <a:ea typeface="+mj-ea"/>
                <a:cs typeface="B Mitra" pitchFamily="2" charset="-78"/>
              </a:rPr>
              <a:t>مدل بکو ویتزو ویلیامز </a:t>
            </a:r>
            <a:endParaRPr kumimoji="0" lang="en-GB" sz="6000" b="1" i="0" u="none" strike="noStrike" kern="0" cap="none" spc="0" normalizeH="0" baseline="0" noProof="0" dirty="0" smtClean="0">
              <a:ln>
                <a:noFill/>
              </a:ln>
              <a:solidFill>
                <a:schemeClr val="accent2"/>
              </a:solidFill>
              <a:effectLst/>
              <a:uLnTx/>
              <a:uFillTx/>
              <a:latin typeface="+mj-lt"/>
              <a:ea typeface="+mj-ea"/>
              <a:cs typeface="B Mitra" pitchFamily="2" charset="-78"/>
            </a:endParaRPr>
          </a:p>
        </p:txBody>
      </p:sp>
      <p:sp>
        <p:nvSpPr>
          <p:cNvPr id="3" name="Rectangle 3"/>
          <p:cNvSpPr txBox="1">
            <a:spLocks noChangeArrowheads="1"/>
          </p:cNvSpPr>
          <p:nvPr/>
        </p:nvSpPr>
        <p:spPr>
          <a:xfrm>
            <a:off x="457200" y="1600200"/>
            <a:ext cx="8686800" cy="5257800"/>
          </a:xfrm>
          <a:prstGeom prst="rect">
            <a:avLst/>
          </a:prstGeom>
        </p:spPr>
        <p:txBody>
          <a:bodyPr/>
          <a:lstStyle/>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ar-SA" sz="4500" b="1" i="0" u="none" strike="noStrike" kern="0" cap="none" spc="0" normalizeH="0" baseline="0" noProof="0" dirty="0" smtClean="0">
                <a:ln>
                  <a:noFill/>
                </a:ln>
                <a:solidFill>
                  <a:schemeClr val="tx1"/>
                </a:solidFill>
                <a:effectLst/>
                <a:uLnTx/>
                <a:uFillTx/>
                <a:latin typeface="+mn-lt"/>
                <a:ea typeface="+mn-ea"/>
                <a:cs typeface="B Mitra" pitchFamily="2" charset="-78"/>
              </a:rPr>
              <a:t>اجزاي فرآيند مديريت دانش ارايه شده توسط بكوويتزو ويليامز، شامل هفت عامل؛ يافتن، بكارگيري، يادگيري، تسهيم، ارزيابي، ايجاد، نگهداري و حذف، است. این عوامل مي‌بايست، براي ايجاد سرمايه‌ بر پايه دانش به صورت يكپارچه مديريت شوند. </a:t>
            </a:r>
            <a:endParaRPr kumimoji="0" lang="en-GB" sz="4500" b="1" i="0" u="none" strike="noStrike" kern="0" cap="none" spc="0" normalizeH="0" baseline="0" noProof="0" dirty="0" smtClean="0">
              <a:ln>
                <a:noFill/>
              </a:ln>
              <a:solidFill>
                <a:schemeClr val="tx1"/>
              </a:solidFill>
              <a:effectLst/>
              <a:uLnTx/>
              <a:uFillTx/>
              <a:latin typeface="+mn-lt"/>
              <a:ea typeface="+mn-ea"/>
              <a:cs typeface="B Mitra" pitchFamily="2" charset="-78"/>
            </a:endParaRPr>
          </a:p>
        </p:txBody>
      </p:sp>
    </p:spTree>
  </p:cSld>
  <p:clrMapOvr>
    <a:masterClrMapping/>
  </p:clrMapOvr>
  <p:transition>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000232" y="0"/>
            <a:ext cx="5786478" cy="725470"/>
          </a:xfrm>
          <a:prstGeom prst="rect">
            <a:avLst/>
          </a:prstGeom>
        </p:spPr>
        <p: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4800" b="1" i="0" u="none" strike="noStrike" kern="0" cap="none" spc="0" normalizeH="0" baseline="0" noProof="0" dirty="0" smtClean="0">
                <a:ln>
                  <a:noFill/>
                </a:ln>
                <a:solidFill>
                  <a:schemeClr val="accent2"/>
                </a:solidFill>
                <a:effectLst/>
                <a:uLnTx/>
                <a:uFillTx/>
                <a:latin typeface="+mj-lt"/>
                <a:ea typeface="+mj-ea"/>
                <a:cs typeface="B Mitra" pitchFamily="2" charset="-78"/>
              </a:rPr>
              <a:t>مدل 4سي</a:t>
            </a:r>
            <a:br>
              <a:rPr kumimoji="0" lang="ar-SA" sz="4800" b="1" i="0" u="none" strike="noStrike" kern="0" cap="none" spc="0" normalizeH="0" baseline="0" noProof="0" dirty="0" smtClean="0">
                <a:ln>
                  <a:noFill/>
                </a:ln>
                <a:solidFill>
                  <a:schemeClr val="accent2"/>
                </a:solidFill>
                <a:effectLst/>
                <a:uLnTx/>
                <a:uFillTx/>
                <a:latin typeface="+mj-lt"/>
                <a:ea typeface="+mj-ea"/>
                <a:cs typeface="B Mitra" pitchFamily="2" charset="-78"/>
              </a:rPr>
            </a:br>
            <a:endParaRPr kumimoji="0" lang="en-US" sz="4800" b="1" i="0" u="none" strike="noStrike" kern="0" cap="none" spc="0" normalizeH="0" baseline="0" noProof="0" dirty="0" smtClean="0">
              <a:ln>
                <a:noFill/>
              </a:ln>
              <a:solidFill>
                <a:schemeClr val="accent2"/>
              </a:solidFill>
              <a:effectLst/>
              <a:uLnTx/>
              <a:uFillTx/>
              <a:latin typeface="+mj-lt"/>
              <a:ea typeface="+mj-ea"/>
              <a:cs typeface="B Mitra" pitchFamily="2" charset="-78"/>
            </a:endParaRPr>
          </a:p>
        </p:txBody>
      </p:sp>
      <p:sp>
        <p:nvSpPr>
          <p:cNvPr id="3" name="Rectangle 3"/>
          <p:cNvSpPr txBox="1">
            <a:spLocks noChangeArrowheads="1"/>
          </p:cNvSpPr>
          <p:nvPr/>
        </p:nvSpPr>
        <p:spPr>
          <a:xfrm>
            <a:off x="357158" y="1142985"/>
            <a:ext cx="8443914" cy="5286411"/>
          </a:xfrm>
          <a:prstGeom prst="rect">
            <a:avLst/>
          </a:prstGeom>
        </p:spPr>
        <p:txBody>
          <a:bodyPr/>
          <a:lstStyle/>
          <a:p>
            <a:pPr marL="342900" marR="0" lvl="0" indent="-342900" algn="r" defTabSz="914400" rtl="1" eaLnBrk="1" fontAlgn="base" latinLnBrk="0" hangingPunct="1">
              <a:lnSpc>
                <a:spcPct val="90000"/>
              </a:lnSpc>
              <a:spcBef>
                <a:spcPct val="20000"/>
              </a:spcBef>
              <a:spcAft>
                <a:spcPct val="0"/>
              </a:spcAft>
              <a:buClrTx/>
              <a:buSzTx/>
              <a:buFontTx/>
              <a:buChar char="•"/>
              <a:tabLst/>
              <a:defRPr/>
            </a:pPr>
            <a:r>
              <a:rPr kumimoji="0" lang="ar-SA" sz="2200" b="1" i="0" u="none" strike="noStrike" kern="0" cap="none" spc="0" normalizeH="0" baseline="0" noProof="0" dirty="0" smtClean="0">
                <a:ln>
                  <a:noFill/>
                </a:ln>
                <a:solidFill>
                  <a:schemeClr val="tx1"/>
                </a:solidFill>
                <a:effectLst/>
                <a:uLnTx/>
                <a:uFillTx/>
                <a:latin typeface="+mn-lt"/>
                <a:ea typeface="+mn-ea"/>
                <a:cs typeface="B Mitra" pitchFamily="2" charset="-78"/>
              </a:rPr>
              <a:t>دانش، به شكلهاي پويا و نيز انباشته و ايستا قابل تصور است</a:t>
            </a:r>
            <a:r>
              <a:rPr kumimoji="0" lang="en-US" sz="2200" b="1" i="0" u="none" strike="noStrike" kern="0" cap="none" spc="0" normalizeH="0" baseline="0" noProof="0" dirty="0" smtClean="0">
                <a:ln>
                  <a:noFill/>
                </a:ln>
                <a:solidFill>
                  <a:schemeClr val="tx1"/>
                </a:solidFill>
                <a:effectLst/>
                <a:uLnTx/>
                <a:uFillTx/>
                <a:latin typeface="+mn-lt"/>
                <a:ea typeface="+mn-ea"/>
                <a:cs typeface="B Mitra" pitchFamily="2" charset="-78"/>
              </a:rPr>
              <a:t>.</a:t>
            </a:r>
            <a:r>
              <a:rPr kumimoji="0" lang="ar-SA" sz="2200" b="1" i="0" u="none" strike="noStrike" kern="0" cap="none" spc="0" normalizeH="0" baseline="0" noProof="0" dirty="0" smtClean="0">
                <a:ln>
                  <a:noFill/>
                </a:ln>
                <a:solidFill>
                  <a:schemeClr val="tx1"/>
                </a:solidFill>
                <a:effectLst/>
                <a:uLnTx/>
                <a:uFillTx/>
                <a:latin typeface="+mn-lt"/>
                <a:ea typeface="+mn-ea"/>
                <a:cs typeface="B Mitra" pitchFamily="2" charset="-78"/>
              </a:rPr>
              <a:t> دانش از اطلاعات و اطلاعات از داده‌ها ريشه مي‌گيرند. تبديل اطلاعات به دانش در عمل بر عهده خود بشر است</a:t>
            </a:r>
            <a:r>
              <a:rPr kumimoji="0" lang="en-US" sz="2200" b="1" i="0" u="none" strike="noStrike" kern="0" cap="none" spc="0" normalizeH="0" baseline="0" noProof="0" dirty="0" smtClean="0">
                <a:ln>
                  <a:noFill/>
                </a:ln>
                <a:solidFill>
                  <a:schemeClr val="tx1"/>
                </a:solidFill>
                <a:effectLst/>
                <a:uLnTx/>
                <a:uFillTx/>
                <a:latin typeface="+mn-lt"/>
                <a:ea typeface="+mn-ea"/>
                <a:cs typeface="B Mitra" pitchFamily="2" charset="-78"/>
              </a:rPr>
              <a:t>.</a:t>
            </a:r>
            <a:r>
              <a:rPr kumimoji="0" lang="ar-SA" sz="2200" b="1" i="0" u="none" strike="noStrike" kern="0" cap="none" spc="0" normalizeH="0" baseline="0" noProof="0" dirty="0" smtClean="0">
                <a:ln>
                  <a:noFill/>
                </a:ln>
                <a:solidFill>
                  <a:schemeClr val="tx1"/>
                </a:solidFill>
                <a:effectLst/>
                <a:uLnTx/>
                <a:uFillTx/>
                <a:latin typeface="+mn-lt"/>
                <a:ea typeface="+mn-ea"/>
                <a:cs typeface="B Mitra" pitchFamily="2" charset="-78"/>
              </a:rPr>
              <a:t> اين تبديل ها از طيف واژه هاي زير </a:t>
            </a:r>
            <a:r>
              <a:rPr kumimoji="0" lang="en-US" sz="2200" b="1" i="0" u="none" strike="noStrike" kern="0" cap="none" spc="0" normalizeH="0" baseline="0" noProof="0" dirty="0" smtClean="0">
                <a:ln>
                  <a:noFill/>
                </a:ln>
                <a:solidFill>
                  <a:schemeClr val="tx1"/>
                </a:solidFill>
                <a:effectLst/>
                <a:uLnTx/>
                <a:uFillTx/>
                <a:latin typeface="+mn-lt"/>
                <a:ea typeface="+mn-ea"/>
                <a:cs typeface="B Mitra" pitchFamily="2" charset="-78"/>
              </a:rPr>
              <a:t>–</a:t>
            </a:r>
            <a:r>
              <a:rPr kumimoji="0" lang="ar-SA" sz="2200" b="1" i="0" u="none" strike="noStrike" kern="0" cap="none" spc="0" normalizeH="0" baseline="0" noProof="0" dirty="0" smtClean="0">
                <a:ln>
                  <a:noFill/>
                </a:ln>
                <a:solidFill>
                  <a:schemeClr val="tx1"/>
                </a:solidFill>
                <a:effectLst/>
                <a:uLnTx/>
                <a:uFillTx/>
                <a:latin typeface="+mn-lt"/>
                <a:ea typeface="+mn-ea"/>
                <a:cs typeface="B Mitra" pitchFamily="2" charset="-78"/>
              </a:rPr>
              <a:t> كه در انگليسي همگي با حروف </a:t>
            </a:r>
            <a:r>
              <a:rPr kumimoji="0" lang="en-US" sz="2200" b="1" i="0" u="none" strike="noStrike" kern="0" cap="none" spc="0" normalizeH="0" baseline="0" noProof="0" dirty="0" smtClean="0">
                <a:ln>
                  <a:noFill/>
                </a:ln>
                <a:solidFill>
                  <a:schemeClr val="tx1"/>
                </a:solidFill>
                <a:effectLst/>
                <a:uLnTx/>
                <a:uFillTx/>
                <a:latin typeface="+mn-lt"/>
                <a:ea typeface="+mn-ea"/>
                <a:cs typeface="B Mitra" pitchFamily="2" charset="-78"/>
              </a:rPr>
              <a:t>C </a:t>
            </a:r>
            <a:r>
              <a:rPr kumimoji="0" lang="ar-SA" sz="2200" b="1" i="0" u="none" strike="noStrike" kern="0" cap="none" spc="0" normalizeH="0" baseline="0" noProof="0" dirty="0" smtClean="0">
                <a:ln>
                  <a:noFill/>
                </a:ln>
                <a:solidFill>
                  <a:schemeClr val="tx1"/>
                </a:solidFill>
                <a:effectLst/>
                <a:uLnTx/>
                <a:uFillTx/>
                <a:latin typeface="+mn-lt"/>
                <a:ea typeface="+mn-ea"/>
                <a:cs typeface="B Mitra" pitchFamily="2" charset="-78"/>
              </a:rPr>
              <a:t> شروع مي شوند </a:t>
            </a:r>
            <a:r>
              <a:rPr kumimoji="0" lang="en-US" sz="2200" b="1" i="0" u="none" strike="noStrike" kern="0" cap="none" spc="0" normalizeH="0" baseline="0" noProof="0" dirty="0" smtClean="0">
                <a:ln>
                  <a:noFill/>
                </a:ln>
                <a:solidFill>
                  <a:schemeClr val="tx1"/>
                </a:solidFill>
                <a:effectLst/>
                <a:uLnTx/>
                <a:uFillTx/>
                <a:latin typeface="+mn-lt"/>
                <a:ea typeface="+mn-ea"/>
                <a:cs typeface="B Mitra" pitchFamily="2" charset="-78"/>
              </a:rPr>
              <a:t>–</a:t>
            </a:r>
            <a:r>
              <a:rPr kumimoji="0" lang="ar-SA" sz="2200" b="1" i="0" u="none" strike="noStrike" kern="0" cap="none" spc="0" normalizeH="0" baseline="0" noProof="0" dirty="0" smtClean="0">
                <a:ln>
                  <a:noFill/>
                </a:ln>
                <a:solidFill>
                  <a:schemeClr val="tx1"/>
                </a:solidFill>
                <a:effectLst/>
                <a:uLnTx/>
                <a:uFillTx/>
                <a:latin typeface="+mn-lt"/>
                <a:ea typeface="+mn-ea"/>
                <a:cs typeface="B Mitra" pitchFamily="2" charset="-78"/>
              </a:rPr>
              <a:t> صورت مي پذيرند: </a:t>
            </a:r>
          </a:p>
          <a:p>
            <a:pPr marL="342900" marR="0" lvl="0" indent="-342900" algn="r" defTabSz="914400" rtl="1" eaLnBrk="1" fontAlgn="base" latinLnBrk="0" hangingPunct="1">
              <a:lnSpc>
                <a:spcPct val="90000"/>
              </a:lnSpc>
              <a:spcBef>
                <a:spcPct val="20000"/>
              </a:spcBef>
              <a:spcAft>
                <a:spcPct val="0"/>
              </a:spcAft>
              <a:buClrTx/>
              <a:buSzTx/>
              <a:buFontTx/>
              <a:buChar char="•"/>
              <a:tabLst/>
              <a:defRPr/>
            </a:pPr>
            <a:r>
              <a:rPr kumimoji="0" lang="ar-SA" sz="2200" b="1" i="0" u="none" strike="noStrike" kern="0" cap="none" spc="0" normalizeH="0" baseline="0" noProof="0" dirty="0" smtClean="0">
                <a:ln>
                  <a:noFill/>
                </a:ln>
                <a:solidFill>
                  <a:schemeClr val="tx1"/>
                </a:solidFill>
                <a:effectLst/>
                <a:uLnTx/>
                <a:uFillTx/>
                <a:latin typeface="+mn-lt"/>
                <a:ea typeface="+mn-ea"/>
                <a:cs typeface="B Mitra" pitchFamily="2" charset="-78"/>
              </a:rPr>
              <a:t>مقايسه: اطلاعاتي كه در مورد شرايطي خاص داريم، چه تفاوتي با اطلاعات مربوط به شرايط ديگر دارد؟</a:t>
            </a:r>
          </a:p>
          <a:p>
            <a:pPr marL="342900" marR="0" lvl="0" indent="-342900" algn="r" defTabSz="914400" rtl="1" eaLnBrk="1" fontAlgn="base" latinLnBrk="0" hangingPunct="1">
              <a:lnSpc>
                <a:spcPct val="90000"/>
              </a:lnSpc>
              <a:spcBef>
                <a:spcPct val="20000"/>
              </a:spcBef>
              <a:spcAft>
                <a:spcPct val="0"/>
              </a:spcAft>
              <a:buClrTx/>
              <a:buSzTx/>
              <a:buFontTx/>
              <a:buChar char="•"/>
              <a:tabLst/>
              <a:defRPr/>
            </a:pPr>
            <a:r>
              <a:rPr kumimoji="0" lang="ar-SA" sz="2200" b="1" i="0" u="none" strike="noStrike" kern="0" cap="none" spc="0" normalizeH="0" baseline="0" noProof="0" dirty="0" smtClean="0">
                <a:ln>
                  <a:noFill/>
                </a:ln>
                <a:solidFill>
                  <a:schemeClr val="tx1"/>
                </a:solidFill>
                <a:effectLst/>
                <a:uLnTx/>
                <a:uFillTx/>
                <a:latin typeface="+mn-lt"/>
                <a:ea typeface="+mn-ea"/>
                <a:cs typeface="B Mitra" pitchFamily="2" charset="-78"/>
              </a:rPr>
              <a:t>عواقب: از اطلاعات موجود، چه استنباطي مي توان براي تصميم گيري و اقدام كرد ؟</a:t>
            </a:r>
          </a:p>
          <a:p>
            <a:pPr marL="342900" marR="0" lvl="0" indent="-342900" algn="r" defTabSz="914400" rtl="1" eaLnBrk="1" fontAlgn="base" latinLnBrk="0" hangingPunct="1">
              <a:lnSpc>
                <a:spcPct val="90000"/>
              </a:lnSpc>
              <a:spcBef>
                <a:spcPct val="20000"/>
              </a:spcBef>
              <a:spcAft>
                <a:spcPct val="0"/>
              </a:spcAft>
              <a:buClrTx/>
              <a:buSzTx/>
              <a:buFontTx/>
              <a:buChar char="•"/>
              <a:tabLst/>
              <a:defRPr/>
            </a:pPr>
            <a:r>
              <a:rPr kumimoji="0" lang="ar-SA" sz="2200" b="1" i="0" u="none" strike="noStrike" kern="0" cap="none" spc="0" normalizeH="0" baseline="0" noProof="0" dirty="0" smtClean="0">
                <a:ln>
                  <a:noFill/>
                </a:ln>
                <a:solidFill>
                  <a:schemeClr val="tx1"/>
                </a:solidFill>
                <a:effectLst/>
                <a:uLnTx/>
                <a:uFillTx/>
                <a:latin typeface="+mn-lt"/>
                <a:ea typeface="+mn-ea"/>
                <a:cs typeface="B Mitra" pitchFamily="2" charset="-78"/>
              </a:rPr>
              <a:t> ارتباطات</a:t>
            </a:r>
            <a:r>
              <a:rPr kumimoji="0" lang="fa-IR" sz="2200" b="1" i="0" u="none" strike="noStrike" kern="0" cap="none" spc="0" normalizeH="0" baseline="0" noProof="0" dirty="0" smtClean="0">
                <a:ln>
                  <a:noFill/>
                </a:ln>
                <a:solidFill>
                  <a:schemeClr val="tx1"/>
                </a:solidFill>
                <a:effectLst/>
                <a:uLnTx/>
                <a:uFillTx/>
                <a:latin typeface="+mn-lt"/>
                <a:ea typeface="+mn-ea"/>
                <a:cs typeface="B Mitra" pitchFamily="2" charset="-78"/>
              </a:rPr>
              <a:t> </a:t>
            </a:r>
            <a:r>
              <a:rPr kumimoji="0" lang="ar-SA" sz="2200" b="1" i="0" u="none" strike="noStrike" kern="0" cap="none" spc="0" normalizeH="0" baseline="0" noProof="0" dirty="0" smtClean="0">
                <a:ln>
                  <a:noFill/>
                </a:ln>
                <a:solidFill>
                  <a:schemeClr val="tx1"/>
                </a:solidFill>
                <a:effectLst/>
                <a:uLnTx/>
                <a:uFillTx/>
                <a:latin typeface="+mn-lt"/>
                <a:ea typeface="+mn-ea"/>
                <a:cs typeface="B Mitra" pitchFamily="2" charset="-78"/>
              </a:rPr>
              <a:t>اين بخش از دانش چه ارتباطي با ديگر بخشها دارد ؟</a:t>
            </a:r>
          </a:p>
          <a:p>
            <a:pPr marL="342900" marR="0" lvl="0" indent="-342900" algn="r" defTabSz="914400" rtl="1" eaLnBrk="1" fontAlgn="base" latinLnBrk="0" hangingPunct="1">
              <a:lnSpc>
                <a:spcPct val="90000"/>
              </a:lnSpc>
              <a:spcBef>
                <a:spcPct val="20000"/>
              </a:spcBef>
              <a:spcAft>
                <a:spcPct val="0"/>
              </a:spcAft>
              <a:buClrTx/>
              <a:buSzTx/>
              <a:buFontTx/>
              <a:buChar char="•"/>
              <a:tabLst/>
              <a:defRPr/>
            </a:pPr>
            <a:r>
              <a:rPr kumimoji="0" lang="ar-SA" sz="2200" b="1" i="0" u="none" strike="noStrike" kern="0" cap="none" spc="0" normalizeH="0" baseline="0" noProof="0" dirty="0" smtClean="0">
                <a:ln>
                  <a:noFill/>
                </a:ln>
                <a:solidFill>
                  <a:schemeClr val="tx1"/>
                </a:solidFill>
                <a:effectLst/>
                <a:uLnTx/>
                <a:uFillTx/>
                <a:latin typeface="+mn-lt"/>
                <a:ea typeface="+mn-ea"/>
                <a:cs typeface="B Mitra" pitchFamily="2" charset="-78"/>
              </a:rPr>
              <a:t> گفت و گو(تبادل و انتقال): واضح  است كه اين عمليات دانش آفرين، بين انسانها صورت مي گيرد</a:t>
            </a:r>
            <a:r>
              <a:rPr kumimoji="0" lang="en-US" sz="2200" b="1" i="0" u="none" strike="noStrike" kern="0" cap="none" spc="0" normalizeH="0" baseline="0" noProof="0" dirty="0" smtClean="0">
                <a:ln>
                  <a:noFill/>
                </a:ln>
                <a:solidFill>
                  <a:schemeClr val="tx1"/>
                </a:solidFill>
                <a:effectLst/>
                <a:uLnTx/>
                <a:uFillTx/>
                <a:latin typeface="+mn-lt"/>
                <a:ea typeface="+mn-ea"/>
                <a:cs typeface="B Mitra" pitchFamily="2" charset="-78"/>
              </a:rPr>
              <a:t>.</a:t>
            </a:r>
            <a:r>
              <a:rPr kumimoji="0" lang="ar-SA" sz="2200" b="1" i="0" u="none" strike="noStrike" kern="0" cap="none" spc="0" normalizeH="0" baseline="0" noProof="0" dirty="0" smtClean="0">
                <a:ln>
                  <a:noFill/>
                </a:ln>
                <a:solidFill>
                  <a:schemeClr val="tx1"/>
                </a:solidFill>
                <a:effectLst/>
                <a:uLnTx/>
                <a:uFillTx/>
                <a:latin typeface="+mn-lt"/>
                <a:ea typeface="+mn-ea"/>
                <a:cs typeface="B Mitra" pitchFamily="2" charset="-78"/>
              </a:rPr>
              <a:t> ما معمولا داده‌ها را در پرونده هاي آماري داده ها و مبادلات و اطلاعات را در پيام ها مي يابيم، اما دانش را از افراد يا گروه هاي آگاه و حتي از روندهاي سازماني به دست مي آوريم</a:t>
            </a:r>
            <a:r>
              <a:rPr kumimoji="0" lang="en-US" sz="2200" b="1" i="0" u="none" strike="noStrike" kern="0" cap="none" spc="0" normalizeH="0" baseline="0" noProof="0" dirty="0" smtClean="0">
                <a:ln>
                  <a:noFill/>
                </a:ln>
                <a:solidFill>
                  <a:schemeClr val="tx1"/>
                </a:solidFill>
                <a:effectLst/>
                <a:uLnTx/>
                <a:uFillTx/>
                <a:latin typeface="+mn-lt"/>
                <a:ea typeface="+mn-ea"/>
                <a:cs typeface="B Mitra" pitchFamily="2" charset="-78"/>
              </a:rPr>
              <a:t>.</a:t>
            </a:r>
            <a:r>
              <a:rPr kumimoji="0" lang="ar-SA" sz="2200" b="1" i="0" u="none" strike="noStrike" kern="0" cap="none" spc="0" normalizeH="0" baseline="0" noProof="0" dirty="0" smtClean="0">
                <a:ln>
                  <a:noFill/>
                </a:ln>
                <a:solidFill>
                  <a:schemeClr val="tx1"/>
                </a:solidFill>
                <a:effectLst/>
                <a:uLnTx/>
                <a:uFillTx/>
                <a:latin typeface="+mn-lt"/>
                <a:ea typeface="+mn-ea"/>
                <a:cs typeface="B Mitra" pitchFamily="2" charset="-78"/>
              </a:rPr>
              <a:t> دانش از طريق رسانه‌اي ساختمند (مثل كتاب و مدارك) و يا از شخصي به شخص ديگر (چه بصورت گفت‌و‌گو و چه شيوه مثلا شاگردي و استادي) گسترش مي‌يابد.    </a:t>
            </a:r>
            <a:endParaRPr kumimoji="0" lang="en-US" sz="2200" b="1" i="0" u="none" strike="noStrike" kern="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r" defTabSz="914400" rtl="1" eaLnBrk="1" fontAlgn="base" latinLnBrk="0" hangingPunct="1">
              <a:lnSpc>
                <a:spcPct val="90000"/>
              </a:lnSpc>
              <a:spcBef>
                <a:spcPct val="20000"/>
              </a:spcBef>
              <a:spcAft>
                <a:spcPct val="0"/>
              </a:spcAft>
              <a:buClrTx/>
              <a:buSzTx/>
              <a:buFontTx/>
              <a:buNone/>
              <a:tabLst/>
              <a:defRPr/>
            </a:pPr>
            <a:endParaRPr kumimoji="0" lang="en-US" sz="2200" b="1" i="0" u="none" strike="noStrike" kern="0" cap="none" spc="0" normalizeH="0" baseline="0" noProof="0" dirty="0" smtClean="0">
              <a:ln>
                <a:noFill/>
              </a:ln>
              <a:solidFill>
                <a:schemeClr val="tx1"/>
              </a:solidFill>
              <a:effectLst/>
              <a:uLnTx/>
              <a:uFillTx/>
              <a:latin typeface="+mn-lt"/>
              <a:ea typeface="+mn-ea"/>
              <a:cs typeface="B Mitra" pitchFamily="2" charset="-78"/>
              <a:hlinkClick r:id="" action="ppaction://noaction"/>
            </a:endParaRPr>
          </a:p>
        </p:txBody>
      </p:sp>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2844" y="928670"/>
            <a:ext cx="8572560" cy="2308324"/>
          </a:xfrm>
          <a:prstGeom prst="rect">
            <a:avLst/>
          </a:prstGeom>
        </p:spPr>
        <p:txBody>
          <a:bodyPr wrap="square">
            <a:spAutoFit/>
          </a:bodyPr>
          <a:lstStyle/>
          <a:p>
            <a:r>
              <a:rPr lang="ar-SA" dirty="0" smtClean="0">
                <a:cs typeface="B Mitra" pitchFamily="2" charset="-78"/>
              </a:rPr>
              <a:t>مديريت دانش سازمان دادن برای دانستن است. کوششی هماهنگ برای تصرف دانش حياتی سازمان، اشتراک دانش ميان يک سازمان و برجسته کردن در حافظه جمعی سازمانی برای بهبود تصميم گيري، افزايش بهره وری و نوآوری است. مديريت دانش شامل تصرف دانش، خرد، تجربيات با ارزش افزوده کارکنان، آسان کردن بازيابی دوباره و نگهداری آن بعنوان دارايی سازماني است. مديريت دانش کوششی برای تبديل دانش کارکنان (سرمايه انسانی) به دارايی مشترک سازمانی (سرمايه فکری ساختاری) است</a:t>
            </a:r>
            <a:endParaRPr lang="en-US" dirty="0">
              <a:cs typeface="B Mitra" pitchFamily="2" charset="-78"/>
            </a:endParaRPr>
          </a:p>
        </p:txBody>
      </p:sp>
      <p:sp>
        <p:nvSpPr>
          <p:cNvPr id="8" name="Rectangle 7"/>
          <p:cNvSpPr/>
          <p:nvPr/>
        </p:nvSpPr>
        <p:spPr bwMode="auto">
          <a:xfrm>
            <a:off x="3143240" y="0"/>
            <a:ext cx="2857520" cy="64294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0" fontAlgn="base" latinLnBrk="0" hangingPunct="0">
              <a:lnSpc>
                <a:spcPct val="100000"/>
              </a:lnSpc>
              <a:spcBef>
                <a:spcPct val="0"/>
              </a:spcBef>
              <a:spcAft>
                <a:spcPct val="0"/>
              </a:spcAft>
              <a:buClrTx/>
              <a:buSzTx/>
              <a:buFontTx/>
              <a:buNone/>
              <a:tabLst/>
            </a:pPr>
            <a:r>
              <a:rPr kumimoji="0" lang="fa-IR" sz="3200" b="1" i="0" u="none" strike="noStrike" cap="none" normalizeH="0" baseline="0" dirty="0" smtClean="0">
                <a:ln>
                  <a:noFill/>
                </a:ln>
                <a:solidFill>
                  <a:schemeClr val="tx1"/>
                </a:solidFill>
                <a:effectLst/>
                <a:latin typeface="Times New Roman" pitchFamily="26" charset="0"/>
                <a:cs typeface="B Mitra" pitchFamily="2" charset="-78"/>
              </a:rPr>
              <a:t>مدیریت دانش</a:t>
            </a:r>
            <a:endParaRPr kumimoji="0" lang="en-US" sz="3200" b="1" i="0" u="none" strike="noStrike" cap="none" normalizeH="0" baseline="0" dirty="0" smtClean="0">
              <a:ln>
                <a:noFill/>
              </a:ln>
              <a:solidFill>
                <a:schemeClr val="tx1"/>
              </a:solidFill>
              <a:effectLst/>
              <a:latin typeface="Times New Roman" pitchFamily="26" charset="0"/>
              <a:cs typeface="B Mitra" pitchFamily="2" charset="-78"/>
            </a:endParaRPr>
          </a:p>
        </p:txBody>
      </p:sp>
      <p:sp>
        <p:nvSpPr>
          <p:cNvPr id="9" name="Rectangle 8"/>
          <p:cNvSpPr/>
          <p:nvPr/>
        </p:nvSpPr>
        <p:spPr>
          <a:xfrm>
            <a:off x="357158" y="3643314"/>
            <a:ext cx="8501090" cy="2800767"/>
          </a:xfrm>
          <a:prstGeom prst="rect">
            <a:avLst/>
          </a:prstGeom>
        </p:spPr>
        <p:txBody>
          <a:bodyPr wrap="square">
            <a:spAutoFit/>
          </a:bodyPr>
          <a:lstStyle/>
          <a:p>
            <a:r>
              <a:rPr lang="en-US" dirty="0" smtClean="0">
                <a:cs typeface="B Mitra" pitchFamily="2" charset="-78"/>
              </a:rPr>
              <a:t/>
            </a:r>
            <a:br>
              <a:rPr lang="en-US" dirty="0" smtClean="0">
                <a:cs typeface="B Mitra" pitchFamily="2" charset="-78"/>
              </a:rPr>
            </a:br>
            <a:r>
              <a:rPr lang="ar-SA" sz="3200" dirty="0" smtClean="0">
                <a:solidFill>
                  <a:srgbClr val="FF0000"/>
                </a:solidFill>
                <a:cs typeface="B Mitra" pitchFamily="2" charset="-78"/>
              </a:rPr>
              <a:t>هاينس </a:t>
            </a:r>
            <a:r>
              <a:rPr lang="ar-SA" dirty="0" smtClean="0">
                <a:solidFill>
                  <a:srgbClr val="FF0000"/>
                </a:solidFill>
                <a:cs typeface="B Mitra" pitchFamily="2" charset="-78"/>
              </a:rPr>
              <a:t>، مديريت دانش را فرايند</a:t>
            </a:r>
            <a:r>
              <a:rPr lang="fa-IR" dirty="0" smtClean="0">
                <a:solidFill>
                  <a:srgbClr val="FF0000"/>
                </a:solidFill>
                <a:cs typeface="B Mitra" pitchFamily="2" charset="-78"/>
              </a:rPr>
              <a:t>ی</a:t>
            </a:r>
            <a:r>
              <a:rPr lang="ar-SA" dirty="0" smtClean="0">
                <a:solidFill>
                  <a:srgbClr val="FF0000"/>
                </a:solidFill>
                <a:cs typeface="B Mitra" pitchFamily="2" charset="-78"/>
              </a:rPr>
              <a:t> مي‌داند که مبتن</a:t>
            </a:r>
            <a:r>
              <a:rPr lang="fa-IR" dirty="0" smtClean="0">
                <a:solidFill>
                  <a:srgbClr val="FF0000"/>
                </a:solidFill>
                <a:cs typeface="B Mitra" pitchFamily="2" charset="-78"/>
              </a:rPr>
              <a:t>ی</a:t>
            </a:r>
            <a:r>
              <a:rPr lang="ar-SA" dirty="0" smtClean="0">
                <a:solidFill>
                  <a:srgbClr val="FF0000"/>
                </a:solidFill>
                <a:cs typeface="B Mitra" pitchFamily="2" charset="-78"/>
              </a:rPr>
              <a:t> بر چهار رکن است</a:t>
            </a:r>
            <a:r>
              <a:rPr lang="en-US" dirty="0" smtClean="0">
                <a:solidFill>
                  <a:srgbClr val="FF0000"/>
                </a:solidFill>
                <a:cs typeface="B Mitra" pitchFamily="2" charset="-78"/>
              </a:rPr>
              <a:t>: </a:t>
            </a:r>
            <a:endParaRPr lang="fa-IR" dirty="0" smtClean="0">
              <a:solidFill>
                <a:srgbClr val="FF0000"/>
              </a:solidFill>
              <a:cs typeface="B Mitra" pitchFamily="2" charset="-78"/>
            </a:endParaRPr>
          </a:p>
          <a:p>
            <a:r>
              <a:rPr lang="en-US" dirty="0" smtClean="0">
                <a:cs typeface="B Mitra" pitchFamily="2" charset="-78"/>
              </a:rPr>
              <a:t/>
            </a:r>
            <a:br>
              <a:rPr lang="en-US" dirty="0" smtClean="0">
                <a:cs typeface="B Mitra" pitchFamily="2" charset="-78"/>
              </a:rPr>
            </a:br>
            <a:r>
              <a:rPr lang="ar-SA" dirty="0" smtClean="0">
                <a:cs typeface="B Mitra" pitchFamily="2" charset="-78"/>
              </a:rPr>
              <a:t>الف) </a:t>
            </a:r>
            <a:r>
              <a:rPr lang="ar-SA" dirty="0" smtClean="0">
                <a:solidFill>
                  <a:srgbClr val="FF0000"/>
                </a:solidFill>
                <a:cs typeface="B Mitra" pitchFamily="2" charset="-78"/>
              </a:rPr>
              <a:t>محتوا:</a:t>
            </a:r>
            <a:r>
              <a:rPr lang="fa-IR" dirty="0" smtClean="0">
                <a:cs typeface="B Mitra" pitchFamily="2" charset="-78"/>
              </a:rPr>
              <a:t> </a:t>
            </a:r>
            <a:r>
              <a:rPr lang="ar-SA" dirty="0" smtClean="0">
                <a:cs typeface="B Mitra" pitchFamily="2" charset="-78"/>
              </a:rPr>
              <a:t> که به نوع دانش (آشکار يا نهفته بودن) مربوط مي شود،</a:t>
            </a:r>
            <a:r>
              <a:rPr lang="en-US" dirty="0" smtClean="0">
                <a:cs typeface="B Mitra" pitchFamily="2" charset="-78"/>
              </a:rPr>
              <a:t> </a:t>
            </a:r>
            <a:br>
              <a:rPr lang="en-US" dirty="0" smtClean="0">
                <a:cs typeface="B Mitra" pitchFamily="2" charset="-78"/>
              </a:rPr>
            </a:br>
            <a:r>
              <a:rPr lang="ar-SA" dirty="0" smtClean="0">
                <a:cs typeface="B Mitra" pitchFamily="2" charset="-78"/>
              </a:rPr>
              <a:t>ب) </a:t>
            </a:r>
            <a:r>
              <a:rPr lang="ar-SA" dirty="0" smtClean="0">
                <a:solidFill>
                  <a:srgbClr val="FF0000"/>
                </a:solidFill>
                <a:cs typeface="B Mitra" pitchFamily="2" charset="-78"/>
              </a:rPr>
              <a:t>مهارت:</a:t>
            </a:r>
            <a:r>
              <a:rPr lang="fa-IR" dirty="0" smtClean="0">
                <a:solidFill>
                  <a:srgbClr val="FF0000"/>
                </a:solidFill>
                <a:cs typeface="B Mitra" pitchFamily="2" charset="-78"/>
              </a:rPr>
              <a:t> </a:t>
            </a:r>
            <a:r>
              <a:rPr lang="ar-SA" dirty="0" smtClean="0">
                <a:cs typeface="B Mitra" pitchFamily="2" charset="-78"/>
              </a:rPr>
              <a:t> دستيابي به مهارت هايي جهت استخراج دانش،</a:t>
            </a:r>
            <a:r>
              <a:rPr lang="en-US" dirty="0" smtClean="0">
                <a:cs typeface="B Mitra" pitchFamily="2" charset="-78"/>
              </a:rPr>
              <a:t> </a:t>
            </a:r>
            <a:br>
              <a:rPr lang="en-US" dirty="0" smtClean="0">
                <a:cs typeface="B Mitra" pitchFamily="2" charset="-78"/>
              </a:rPr>
            </a:br>
            <a:r>
              <a:rPr lang="ar-SA" dirty="0" smtClean="0">
                <a:cs typeface="B Mitra" pitchFamily="2" charset="-78"/>
              </a:rPr>
              <a:t>ج) </a:t>
            </a:r>
            <a:r>
              <a:rPr lang="ar-SA" dirty="0" smtClean="0">
                <a:solidFill>
                  <a:srgbClr val="FF0000"/>
                </a:solidFill>
                <a:cs typeface="B Mitra" pitchFamily="2" charset="-78"/>
              </a:rPr>
              <a:t>فرهنگ: </a:t>
            </a:r>
            <a:r>
              <a:rPr lang="fa-IR" dirty="0" smtClean="0">
                <a:cs typeface="B Mitra" pitchFamily="2" charset="-78"/>
              </a:rPr>
              <a:t> </a:t>
            </a:r>
            <a:r>
              <a:rPr lang="ar-SA" dirty="0" smtClean="0">
                <a:cs typeface="B Mitra" pitchFamily="2" charset="-78"/>
              </a:rPr>
              <a:t>فرهنگ سازمانها بايد مشوق توزيع دانش و اطلاعات باشد،</a:t>
            </a:r>
            <a:r>
              <a:rPr lang="en-US" dirty="0" smtClean="0">
                <a:cs typeface="B Mitra" pitchFamily="2" charset="-78"/>
              </a:rPr>
              <a:t> </a:t>
            </a:r>
            <a:br>
              <a:rPr lang="en-US" dirty="0" smtClean="0">
                <a:cs typeface="B Mitra" pitchFamily="2" charset="-78"/>
              </a:rPr>
            </a:br>
            <a:r>
              <a:rPr lang="ar-SA" dirty="0" smtClean="0">
                <a:cs typeface="B Mitra" pitchFamily="2" charset="-78"/>
              </a:rPr>
              <a:t>د) </a:t>
            </a:r>
            <a:r>
              <a:rPr lang="ar-SA" dirty="0" smtClean="0">
                <a:solidFill>
                  <a:srgbClr val="FF0000"/>
                </a:solidFill>
                <a:cs typeface="B Mitra" pitchFamily="2" charset="-78"/>
              </a:rPr>
              <a:t>سازمانده</a:t>
            </a:r>
            <a:r>
              <a:rPr lang="fa-IR" dirty="0" smtClean="0">
                <a:solidFill>
                  <a:srgbClr val="FF0000"/>
                </a:solidFill>
                <a:cs typeface="B Mitra" pitchFamily="2" charset="-78"/>
              </a:rPr>
              <a:t>ی</a:t>
            </a:r>
            <a:r>
              <a:rPr lang="ar-SA" dirty="0" smtClean="0">
                <a:solidFill>
                  <a:srgbClr val="FF0000"/>
                </a:solidFill>
                <a:cs typeface="B Mitra" pitchFamily="2" charset="-78"/>
              </a:rPr>
              <a:t>:</a:t>
            </a:r>
            <a:r>
              <a:rPr lang="fa-IR" dirty="0" smtClean="0">
                <a:cs typeface="B Mitra" pitchFamily="2" charset="-78"/>
              </a:rPr>
              <a:t> </a:t>
            </a:r>
            <a:r>
              <a:rPr lang="ar-SA" dirty="0" smtClean="0">
                <a:cs typeface="B Mitra" pitchFamily="2" charset="-78"/>
              </a:rPr>
              <a:t> سازمانده</a:t>
            </a:r>
            <a:r>
              <a:rPr lang="fa-IR" dirty="0" smtClean="0">
                <a:cs typeface="B Mitra" pitchFamily="2" charset="-78"/>
              </a:rPr>
              <a:t>ی</a:t>
            </a:r>
            <a:r>
              <a:rPr lang="ar-SA" dirty="0" smtClean="0">
                <a:cs typeface="B Mitra" pitchFamily="2" charset="-78"/>
              </a:rPr>
              <a:t> دانش موجود </a:t>
            </a:r>
            <a:endParaRPr lang="en-US" dirty="0">
              <a:cs typeface="B Mitra" pitchFamily="2" charset="-78"/>
            </a:endParaRPr>
          </a:p>
        </p:txBody>
      </p:sp>
    </p:spTree>
  </p:cSld>
  <p:clrMapOvr>
    <a:masterClrMapping/>
  </p:clrMapOvr>
  <p:transition>
    <p:wipe di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95288" y="476250"/>
            <a:ext cx="8748712" cy="6394450"/>
            <a:chOff x="2160" y="1872"/>
            <a:chExt cx="8352" cy="5904"/>
          </a:xfrm>
        </p:grpSpPr>
        <p:sp>
          <p:nvSpPr>
            <p:cNvPr id="3" name="AutoShape 5"/>
            <p:cNvSpPr>
              <a:spLocks noChangeArrowheads="1"/>
            </p:cNvSpPr>
            <p:nvPr/>
          </p:nvSpPr>
          <p:spPr bwMode="auto">
            <a:xfrm>
              <a:off x="9360" y="3456"/>
              <a:ext cx="1152" cy="1296"/>
            </a:xfrm>
            <a:prstGeom prst="rightArrow">
              <a:avLst>
                <a:gd name="adj1" fmla="val 50000"/>
                <a:gd name="adj2" fmla="val 25000"/>
              </a:avLst>
            </a:prstGeom>
            <a:solidFill>
              <a:srgbClr val="0000FF"/>
            </a:solidFill>
            <a:ln w="9525">
              <a:solidFill>
                <a:srgbClr val="000000"/>
              </a:solidFill>
              <a:miter lim="800000"/>
              <a:headEnd/>
              <a:tailEnd/>
            </a:ln>
          </p:spPr>
          <p:txBody>
            <a:bodyPr/>
            <a:lstStyle/>
            <a:p>
              <a:pPr algn="l" rtl="0"/>
              <a:r>
                <a:rPr lang="ar-SA" sz="2400" b="1">
                  <a:solidFill>
                    <a:srgbClr val="FFFFFF"/>
                  </a:solidFill>
                  <a:latin typeface="Times New Roman Backslanted" charset="0"/>
                  <a:cs typeface="Lotus" pitchFamily="2" charset="-78"/>
                </a:rPr>
                <a:t>دانش</a:t>
              </a:r>
              <a:endParaRPr lang="en-US" sz="5400"/>
            </a:p>
          </p:txBody>
        </p:sp>
        <p:sp>
          <p:nvSpPr>
            <p:cNvPr id="4" name="Text Box 6"/>
            <p:cNvSpPr txBox="1">
              <a:spLocks noChangeArrowheads="1"/>
            </p:cNvSpPr>
            <p:nvPr/>
          </p:nvSpPr>
          <p:spPr bwMode="auto">
            <a:xfrm>
              <a:off x="5472" y="7200"/>
              <a:ext cx="2016" cy="576"/>
            </a:xfrm>
            <a:prstGeom prst="rect">
              <a:avLst/>
            </a:prstGeom>
            <a:solidFill>
              <a:srgbClr val="FFFFFF"/>
            </a:solidFill>
            <a:ln w="9525">
              <a:noFill/>
              <a:miter lim="800000"/>
              <a:headEnd/>
              <a:tailEnd/>
            </a:ln>
          </p:spPr>
          <p:txBody>
            <a:bodyPr/>
            <a:lstStyle/>
            <a:p>
              <a:pPr algn="ctr" rtl="0"/>
              <a:r>
                <a:rPr lang="ar-SA" sz="2100" b="1" dirty="0">
                  <a:latin typeface="Times New Roman Backslanted" charset="0"/>
                  <a:cs typeface="Lotus" pitchFamily="2" charset="-78"/>
                </a:rPr>
                <a:t>فرآيند فرآوري دانش</a:t>
              </a:r>
              <a:endParaRPr lang="en-US" sz="6000" dirty="0"/>
            </a:p>
          </p:txBody>
        </p:sp>
        <p:grpSp>
          <p:nvGrpSpPr>
            <p:cNvPr id="5" name="Group 7"/>
            <p:cNvGrpSpPr>
              <a:grpSpLocks/>
            </p:cNvGrpSpPr>
            <p:nvPr/>
          </p:nvGrpSpPr>
          <p:grpSpPr bwMode="auto">
            <a:xfrm>
              <a:off x="2160" y="3116"/>
              <a:ext cx="1263" cy="1584"/>
              <a:chOff x="2160" y="2736"/>
              <a:chExt cx="1263" cy="1584"/>
            </a:xfrm>
          </p:grpSpPr>
          <p:sp>
            <p:nvSpPr>
              <p:cNvPr id="21" name="AutoShape 8"/>
              <p:cNvSpPr>
                <a:spLocks noChangeArrowheads="1"/>
              </p:cNvSpPr>
              <p:nvPr/>
            </p:nvSpPr>
            <p:spPr bwMode="auto">
              <a:xfrm>
                <a:off x="2160" y="3600"/>
                <a:ext cx="1263" cy="720"/>
              </a:xfrm>
              <a:prstGeom prst="rightArrow">
                <a:avLst>
                  <a:gd name="adj1" fmla="val 50000"/>
                  <a:gd name="adj2" fmla="val 43854"/>
                </a:avLst>
              </a:prstGeom>
              <a:solidFill>
                <a:srgbClr val="FFCC99"/>
              </a:solidFill>
              <a:ln w="9525">
                <a:solidFill>
                  <a:srgbClr val="FFCC99"/>
                </a:solidFill>
                <a:miter lim="800000"/>
                <a:headEnd/>
                <a:tailEnd/>
              </a:ln>
            </p:spPr>
            <p:txBody>
              <a:bodyPr/>
              <a:lstStyle/>
              <a:p>
                <a:pPr algn="l" rtl="0"/>
                <a:r>
                  <a:rPr lang="ar-SA" sz="2000" b="1">
                    <a:latin typeface="Times New Roman Backslanted" charset="0"/>
                    <a:cs typeface="Lotus" pitchFamily="2" charset="-78"/>
                  </a:rPr>
                  <a:t>اطلاعات</a:t>
                </a:r>
                <a:endParaRPr lang="en-US" sz="5400"/>
              </a:p>
            </p:txBody>
          </p:sp>
          <p:sp>
            <p:nvSpPr>
              <p:cNvPr id="22" name="AutoShape 9"/>
              <p:cNvSpPr>
                <a:spLocks noChangeArrowheads="1"/>
              </p:cNvSpPr>
              <p:nvPr/>
            </p:nvSpPr>
            <p:spPr bwMode="auto">
              <a:xfrm>
                <a:off x="2160" y="3168"/>
                <a:ext cx="1263" cy="720"/>
              </a:xfrm>
              <a:prstGeom prst="rightArrow">
                <a:avLst>
                  <a:gd name="adj1" fmla="val 50000"/>
                  <a:gd name="adj2" fmla="val 43854"/>
                </a:avLst>
              </a:prstGeom>
              <a:solidFill>
                <a:srgbClr val="99CC00"/>
              </a:solidFill>
              <a:ln w="9525">
                <a:solidFill>
                  <a:srgbClr val="99CC00"/>
                </a:solidFill>
                <a:miter lim="800000"/>
                <a:headEnd/>
                <a:tailEnd/>
              </a:ln>
            </p:spPr>
            <p:txBody>
              <a:bodyPr/>
              <a:lstStyle/>
              <a:p>
                <a:pPr algn="l" rtl="0"/>
                <a:r>
                  <a:rPr lang="ar-SA" sz="2000" b="1">
                    <a:latin typeface="Times New Roman Backslanted" charset="0"/>
                    <a:cs typeface="Lotus" pitchFamily="2" charset="-78"/>
                  </a:rPr>
                  <a:t>اطلاعات</a:t>
                </a:r>
                <a:endParaRPr lang="en-US" sz="5400"/>
              </a:p>
            </p:txBody>
          </p:sp>
          <p:sp>
            <p:nvSpPr>
              <p:cNvPr id="23" name="AutoShape 10"/>
              <p:cNvSpPr>
                <a:spLocks noChangeArrowheads="1"/>
              </p:cNvSpPr>
              <p:nvPr/>
            </p:nvSpPr>
            <p:spPr bwMode="auto">
              <a:xfrm>
                <a:off x="2160" y="2736"/>
                <a:ext cx="1263" cy="720"/>
              </a:xfrm>
              <a:prstGeom prst="rightArrow">
                <a:avLst>
                  <a:gd name="adj1" fmla="val 50000"/>
                  <a:gd name="adj2" fmla="val 43854"/>
                </a:avLst>
              </a:prstGeom>
              <a:solidFill>
                <a:srgbClr val="FFFF00"/>
              </a:solidFill>
              <a:ln w="9525">
                <a:solidFill>
                  <a:srgbClr val="FFFF99"/>
                </a:solidFill>
                <a:miter lim="800000"/>
                <a:headEnd/>
                <a:tailEnd/>
              </a:ln>
            </p:spPr>
            <p:txBody>
              <a:bodyPr/>
              <a:lstStyle/>
              <a:p>
                <a:pPr algn="l" rtl="0"/>
                <a:r>
                  <a:rPr lang="ar-SA" sz="2000" b="1" dirty="0">
                    <a:latin typeface="Times New Roman Backslanted" charset="0"/>
                    <a:cs typeface="Lotus" pitchFamily="2" charset="-78"/>
                  </a:rPr>
                  <a:t>اطلاعات</a:t>
                </a:r>
                <a:endParaRPr lang="en-US" sz="5400" dirty="0"/>
              </a:p>
            </p:txBody>
          </p:sp>
        </p:grpSp>
        <p:grpSp>
          <p:nvGrpSpPr>
            <p:cNvPr id="6" name="Group 11"/>
            <p:cNvGrpSpPr>
              <a:grpSpLocks/>
            </p:cNvGrpSpPr>
            <p:nvPr/>
          </p:nvGrpSpPr>
          <p:grpSpPr bwMode="auto">
            <a:xfrm>
              <a:off x="2736" y="4608"/>
              <a:ext cx="7200" cy="2396"/>
              <a:chOff x="2736" y="4176"/>
              <a:chExt cx="7200" cy="2448"/>
            </a:xfrm>
          </p:grpSpPr>
          <p:sp>
            <p:nvSpPr>
              <p:cNvPr id="18" name="Line 12"/>
              <p:cNvSpPr>
                <a:spLocks noChangeShapeType="1"/>
              </p:cNvSpPr>
              <p:nvPr/>
            </p:nvSpPr>
            <p:spPr bwMode="auto">
              <a:xfrm>
                <a:off x="9936" y="4176"/>
                <a:ext cx="0" cy="2448"/>
              </a:xfrm>
              <a:prstGeom prst="line">
                <a:avLst/>
              </a:prstGeom>
              <a:noFill/>
              <a:ln w="9525">
                <a:solidFill>
                  <a:srgbClr val="FF0000"/>
                </a:solidFill>
                <a:prstDash val="dash"/>
                <a:round/>
                <a:headEnd/>
                <a:tailEnd/>
              </a:ln>
            </p:spPr>
            <p:txBody>
              <a:bodyPr/>
              <a:lstStyle/>
              <a:p>
                <a:endParaRPr lang="en-US"/>
              </a:p>
            </p:txBody>
          </p:sp>
          <p:sp>
            <p:nvSpPr>
              <p:cNvPr id="19" name="Line 13"/>
              <p:cNvSpPr>
                <a:spLocks noChangeShapeType="1"/>
              </p:cNvSpPr>
              <p:nvPr/>
            </p:nvSpPr>
            <p:spPr bwMode="auto">
              <a:xfrm flipH="1">
                <a:off x="2736" y="6624"/>
                <a:ext cx="7200" cy="0"/>
              </a:xfrm>
              <a:prstGeom prst="line">
                <a:avLst/>
              </a:prstGeom>
              <a:noFill/>
              <a:ln w="9525">
                <a:solidFill>
                  <a:srgbClr val="FF0000"/>
                </a:solidFill>
                <a:prstDash val="sysDot"/>
                <a:round/>
                <a:headEnd/>
                <a:tailEnd/>
              </a:ln>
            </p:spPr>
            <p:txBody>
              <a:bodyPr/>
              <a:lstStyle/>
              <a:p>
                <a:endParaRPr lang="en-US"/>
              </a:p>
            </p:txBody>
          </p:sp>
          <p:sp>
            <p:nvSpPr>
              <p:cNvPr id="20" name="Line 14"/>
              <p:cNvSpPr>
                <a:spLocks noChangeShapeType="1"/>
              </p:cNvSpPr>
              <p:nvPr/>
            </p:nvSpPr>
            <p:spPr bwMode="auto">
              <a:xfrm flipH="1" flipV="1">
                <a:off x="2736" y="4176"/>
                <a:ext cx="0" cy="2448"/>
              </a:xfrm>
              <a:prstGeom prst="line">
                <a:avLst/>
              </a:prstGeom>
              <a:noFill/>
              <a:ln w="9525">
                <a:solidFill>
                  <a:srgbClr val="FF0000"/>
                </a:solidFill>
                <a:prstDash val="sysDot"/>
                <a:round/>
                <a:headEnd/>
                <a:tailEnd type="triangle" w="med" len="med"/>
              </a:ln>
            </p:spPr>
            <p:txBody>
              <a:bodyPr/>
              <a:lstStyle/>
              <a:p>
                <a:endParaRPr lang="en-US"/>
              </a:p>
            </p:txBody>
          </p:sp>
        </p:grpSp>
        <p:sp>
          <p:nvSpPr>
            <p:cNvPr id="7" name="Rectangle 15"/>
            <p:cNvSpPr>
              <a:spLocks noChangeArrowheads="1"/>
            </p:cNvSpPr>
            <p:nvPr/>
          </p:nvSpPr>
          <p:spPr bwMode="auto">
            <a:xfrm>
              <a:off x="3456" y="1872"/>
              <a:ext cx="5904" cy="4032"/>
            </a:xfrm>
            <a:prstGeom prst="rect">
              <a:avLst/>
            </a:prstGeom>
            <a:gradFill rotWithShape="0">
              <a:gsLst>
                <a:gs pos="0">
                  <a:srgbClr val="0000FF"/>
                </a:gs>
                <a:gs pos="100000">
                  <a:srgbClr val="FFFFFF"/>
                </a:gs>
              </a:gsLst>
              <a:path path="shape">
                <a:fillToRect l="50000" t="50000" r="50000" b="50000"/>
              </a:path>
            </a:gradFill>
            <a:ln w="28575">
              <a:solidFill>
                <a:srgbClr val="3366FF"/>
              </a:solidFill>
              <a:prstDash val="dash"/>
              <a:miter lim="800000"/>
              <a:headEnd/>
              <a:tailEnd/>
            </a:ln>
          </p:spPr>
          <p:txBody>
            <a:bodyPr/>
            <a:lstStyle/>
            <a:p>
              <a:endParaRPr lang="en-GB"/>
            </a:p>
          </p:txBody>
        </p:sp>
        <p:grpSp>
          <p:nvGrpSpPr>
            <p:cNvPr id="8" name="Group 16"/>
            <p:cNvGrpSpPr>
              <a:grpSpLocks/>
            </p:cNvGrpSpPr>
            <p:nvPr/>
          </p:nvGrpSpPr>
          <p:grpSpPr bwMode="auto">
            <a:xfrm>
              <a:off x="3600" y="2160"/>
              <a:ext cx="5616" cy="3600"/>
              <a:chOff x="3600" y="2016"/>
              <a:chExt cx="5616" cy="3600"/>
            </a:xfrm>
          </p:grpSpPr>
          <p:sp>
            <p:nvSpPr>
              <p:cNvPr id="9" name="Oval 17"/>
              <p:cNvSpPr>
                <a:spLocks noChangeArrowheads="1"/>
              </p:cNvSpPr>
              <p:nvPr/>
            </p:nvSpPr>
            <p:spPr bwMode="auto">
              <a:xfrm>
                <a:off x="5472" y="2016"/>
                <a:ext cx="1872" cy="864"/>
              </a:xfrm>
              <a:prstGeom prst="ellipse">
                <a:avLst/>
              </a:prstGeom>
              <a:solidFill>
                <a:srgbClr val="CCFFCC"/>
              </a:solidFill>
              <a:ln w="9525">
                <a:solidFill>
                  <a:srgbClr val="FF0000"/>
                </a:solidFill>
                <a:round/>
                <a:headEnd/>
                <a:tailEnd/>
              </a:ln>
            </p:spPr>
            <p:txBody>
              <a:bodyPr/>
              <a:lstStyle/>
              <a:p>
                <a:pPr algn="ctr" rtl="0"/>
                <a:r>
                  <a:rPr lang="ar-SA" sz="2000" b="1" dirty="0">
                    <a:latin typeface="Times New Roman Backslanted" charset="0"/>
                    <a:cs typeface="Lotus" pitchFamily="2" charset="-78"/>
                  </a:rPr>
                  <a:t>مقايسه</a:t>
                </a:r>
                <a:endParaRPr lang="en-US" sz="5400" dirty="0"/>
              </a:p>
            </p:txBody>
          </p:sp>
          <p:sp>
            <p:nvSpPr>
              <p:cNvPr id="10" name="Oval 18"/>
              <p:cNvSpPr>
                <a:spLocks noChangeArrowheads="1"/>
              </p:cNvSpPr>
              <p:nvPr/>
            </p:nvSpPr>
            <p:spPr bwMode="auto">
              <a:xfrm>
                <a:off x="7344" y="3456"/>
                <a:ext cx="1872" cy="864"/>
              </a:xfrm>
              <a:prstGeom prst="ellipse">
                <a:avLst/>
              </a:prstGeom>
              <a:solidFill>
                <a:srgbClr val="CCFFCC"/>
              </a:solidFill>
              <a:ln w="9525">
                <a:solidFill>
                  <a:srgbClr val="FF0000"/>
                </a:solidFill>
                <a:round/>
                <a:headEnd/>
                <a:tailEnd/>
              </a:ln>
            </p:spPr>
            <p:txBody>
              <a:bodyPr/>
              <a:lstStyle/>
              <a:p>
                <a:pPr algn="ctr" rtl="0"/>
                <a:r>
                  <a:rPr lang="ar-SA" sz="2000" b="1">
                    <a:latin typeface="Times New Roman Backslanted" charset="0"/>
                    <a:cs typeface="Lotus" pitchFamily="2" charset="-78"/>
                  </a:rPr>
                  <a:t>اتصال</a:t>
                </a:r>
                <a:r>
                  <a:rPr lang="en-GB" sz="2000" b="1">
                    <a:latin typeface="Times New Roman Backslanted" charset="0"/>
                    <a:cs typeface="Lotus" pitchFamily="2" charset="-78"/>
                  </a:rPr>
                  <a:t>/</a:t>
                </a:r>
                <a:endParaRPr lang="en-US" sz="5400"/>
              </a:p>
            </p:txBody>
          </p:sp>
          <p:sp>
            <p:nvSpPr>
              <p:cNvPr id="11" name="Oval 19"/>
              <p:cNvSpPr>
                <a:spLocks noChangeArrowheads="1"/>
              </p:cNvSpPr>
              <p:nvPr/>
            </p:nvSpPr>
            <p:spPr bwMode="auto">
              <a:xfrm>
                <a:off x="5472" y="4752"/>
                <a:ext cx="1872" cy="864"/>
              </a:xfrm>
              <a:prstGeom prst="ellipse">
                <a:avLst/>
              </a:prstGeom>
              <a:solidFill>
                <a:srgbClr val="CCFFCC"/>
              </a:solidFill>
              <a:ln w="9525">
                <a:solidFill>
                  <a:srgbClr val="FF0000"/>
                </a:solidFill>
                <a:round/>
                <a:headEnd/>
                <a:tailEnd/>
              </a:ln>
            </p:spPr>
            <p:txBody>
              <a:bodyPr/>
              <a:lstStyle/>
              <a:p>
                <a:pPr algn="l" rtl="0"/>
                <a:r>
                  <a:rPr lang="ar-SA" sz="2000" b="1">
                    <a:latin typeface="Times New Roman Backslanted" charset="0"/>
                    <a:cs typeface="Lotus" pitchFamily="2" charset="-78"/>
                  </a:rPr>
                  <a:t>ما‌حصل/نتيجه</a:t>
                </a:r>
                <a:endParaRPr lang="en-US" sz="5400"/>
              </a:p>
            </p:txBody>
          </p:sp>
          <p:sp>
            <p:nvSpPr>
              <p:cNvPr id="12" name="Oval 20"/>
              <p:cNvSpPr>
                <a:spLocks noChangeArrowheads="1"/>
              </p:cNvSpPr>
              <p:nvPr/>
            </p:nvSpPr>
            <p:spPr bwMode="auto">
              <a:xfrm>
                <a:off x="3600" y="3456"/>
                <a:ext cx="1872" cy="864"/>
              </a:xfrm>
              <a:prstGeom prst="ellipse">
                <a:avLst/>
              </a:prstGeom>
              <a:solidFill>
                <a:srgbClr val="CCFFCC"/>
              </a:solidFill>
              <a:ln w="9525">
                <a:solidFill>
                  <a:srgbClr val="FF0000"/>
                </a:solidFill>
                <a:round/>
                <a:headEnd/>
                <a:tailEnd/>
              </a:ln>
            </p:spPr>
            <p:txBody>
              <a:bodyPr/>
              <a:lstStyle/>
              <a:p>
                <a:pPr algn="ctr" rtl="0"/>
                <a:r>
                  <a:rPr lang="ar-SA" sz="2000" b="1">
                    <a:latin typeface="Times New Roman Backslanted" charset="0"/>
                    <a:cs typeface="Lotus" pitchFamily="2" charset="-78"/>
                  </a:rPr>
                  <a:t>تبادل و انتقال</a:t>
                </a:r>
                <a:endParaRPr lang="en-US" sz="5400"/>
              </a:p>
            </p:txBody>
          </p:sp>
          <p:sp>
            <p:nvSpPr>
              <p:cNvPr id="13" name="AutoShape 21"/>
              <p:cNvSpPr>
                <a:spLocks noChangeArrowheads="1"/>
              </p:cNvSpPr>
              <p:nvPr/>
            </p:nvSpPr>
            <p:spPr bwMode="auto">
              <a:xfrm>
                <a:off x="5472" y="2880"/>
                <a:ext cx="1913" cy="1913"/>
              </a:xfrm>
              <a:custGeom>
                <a:avLst/>
                <a:gdLst>
                  <a:gd name="T0" fmla="*/ 1913 w 21600"/>
                  <a:gd name="T1" fmla="*/ 957 h 21600"/>
                  <a:gd name="T2" fmla="*/ 957 w 21600"/>
                  <a:gd name="T3" fmla="*/ 1913 h 21600"/>
                  <a:gd name="T4" fmla="*/ 0 w 21600"/>
                  <a:gd name="T5" fmla="*/ 957 h 21600"/>
                  <a:gd name="T6" fmla="*/ 957 w 21600"/>
                  <a:gd name="T7" fmla="*/ 0 h 21600"/>
                  <a:gd name="T8" fmla="*/ 0 60000 65536"/>
                  <a:gd name="T9" fmla="*/ 5898240 60000 65536"/>
                  <a:gd name="T10" fmla="*/ 11796480 60000 65536"/>
                  <a:gd name="T11" fmla="*/ 17694720 60000 65536"/>
                  <a:gd name="T12" fmla="*/ 700 w 21600"/>
                  <a:gd name="T13" fmla="*/ 10331 h 21600"/>
                  <a:gd name="T14" fmla="*/ 20900 w 21600"/>
                  <a:gd name="T15" fmla="*/ 11269 h 21600"/>
                </a:gdLst>
                <a:ahLst/>
                <a:cxnLst>
                  <a:cxn ang="T8">
                    <a:pos x="T0" y="T1"/>
                  </a:cxn>
                  <a:cxn ang="T9">
                    <a:pos x="T2" y="T3"/>
                  </a:cxn>
                  <a:cxn ang="T10">
                    <a:pos x="T4" y="T5"/>
                  </a:cxn>
                  <a:cxn ang="T11">
                    <a:pos x="T6" y="T7"/>
                  </a:cxn>
                </a:cxnLst>
                <a:rect l="T12" t="T13" r="T14" b="T15"/>
                <a:pathLst>
                  <a:path w="21600" h="21600">
                    <a:moveTo>
                      <a:pt x="10800" y="0"/>
                    </a:moveTo>
                    <a:lnTo>
                      <a:pt x="6480" y="6480"/>
                    </a:lnTo>
                    <a:lnTo>
                      <a:pt x="10331" y="6480"/>
                    </a:lnTo>
                    <a:lnTo>
                      <a:pt x="10331" y="10331"/>
                    </a:lnTo>
                    <a:lnTo>
                      <a:pt x="6480" y="10331"/>
                    </a:lnTo>
                    <a:lnTo>
                      <a:pt x="6480" y="6480"/>
                    </a:lnTo>
                    <a:lnTo>
                      <a:pt x="0" y="10800"/>
                    </a:lnTo>
                    <a:lnTo>
                      <a:pt x="6480" y="15120"/>
                    </a:lnTo>
                    <a:lnTo>
                      <a:pt x="6480" y="11269"/>
                    </a:lnTo>
                    <a:lnTo>
                      <a:pt x="10331" y="11269"/>
                    </a:lnTo>
                    <a:lnTo>
                      <a:pt x="10331" y="15120"/>
                    </a:lnTo>
                    <a:lnTo>
                      <a:pt x="6480" y="15120"/>
                    </a:lnTo>
                    <a:lnTo>
                      <a:pt x="10800" y="21600"/>
                    </a:lnTo>
                    <a:lnTo>
                      <a:pt x="15120" y="15120"/>
                    </a:lnTo>
                    <a:lnTo>
                      <a:pt x="11269" y="15120"/>
                    </a:lnTo>
                    <a:lnTo>
                      <a:pt x="11269" y="11269"/>
                    </a:lnTo>
                    <a:lnTo>
                      <a:pt x="15120" y="11269"/>
                    </a:lnTo>
                    <a:lnTo>
                      <a:pt x="15120" y="15120"/>
                    </a:lnTo>
                    <a:lnTo>
                      <a:pt x="21600" y="10800"/>
                    </a:lnTo>
                    <a:lnTo>
                      <a:pt x="15120" y="6480"/>
                    </a:lnTo>
                    <a:lnTo>
                      <a:pt x="15120" y="10331"/>
                    </a:lnTo>
                    <a:lnTo>
                      <a:pt x="11269" y="10331"/>
                    </a:lnTo>
                    <a:lnTo>
                      <a:pt x="11269" y="6480"/>
                    </a:lnTo>
                    <a:lnTo>
                      <a:pt x="15120" y="6480"/>
                    </a:lnTo>
                    <a:close/>
                  </a:path>
                </a:pathLst>
              </a:custGeom>
              <a:solidFill>
                <a:srgbClr val="CCFFCC"/>
              </a:solidFill>
              <a:ln w="9525">
                <a:solidFill>
                  <a:srgbClr val="FF0000"/>
                </a:solidFill>
                <a:miter lim="800000"/>
                <a:headEnd/>
                <a:tailEnd/>
              </a:ln>
            </p:spPr>
            <p:txBody>
              <a:bodyPr/>
              <a:lstStyle/>
              <a:p>
                <a:endParaRPr lang="en-GB"/>
              </a:p>
            </p:txBody>
          </p:sp>
          <p:sp>
            <p:nvSpPr>
              <p:cNvPr id="14" name="AutoShape 22"/>
              <p:cNvSpPr>
                <a:spLocks noChangeArrowheads="1"/>
              </p:cNvSpPr>
              <p:nvPr/>
            </p:nvSpPr>
            <p:spPr bwMode="auto">
              <a:xfrm rot="-2665392">
                <a:off x="7899" y="2271"/>
                <a:ext cx="150" cy="1296"/>
              </a:xfrm>
              <a:prstGeom prst="upDownArrow">
                <a:avLst>
                  <a:gd name="adj1" fmla="val 50000"/>
                  <a:gd name="adj2" fmla="val 172800"/>
                </a:avLst>
              </a:prstGeom>
              <a:solidFill>
                <a:srgbClr val="CCFFCC"/>
              </a:solidFill>
              <a:ln w="9525">
                <a:solidFill>
                  <a:srgbClr val="FF0000"/>
                </a:solidFill>
                <a:miter lim="800000"/>
                <a:headEnd/>
                <a:tailEnd/>
              </a:ln>
            </p:spPr>
            <p:txBody>
              <a:bodyPr/>
              <a:lstStyle/>
              <a:p>
                <a:endParaRPr lang="en-GB"/>
              </a:p>
            </p:txBody>
          </p:sp>
          <p:sp>
            <p:nvSpPr>
              <p:cNvPr id="15" name="AutoShape 23"/>
              <p:cNvSpPr>
                <a:spLocks noChangeArrowheads="1"/>
              </p:cNvSpPr>
              <p:nvPr/>
            </p:nvSpPr>
            <p:spPr bwMode="auto">
              <a:xfrm rot="-7879937">
                <a:off x="7917" y="4179"/>
                <a:ext cx="150" cy="1296"/>
              </a:xfrm>
              <a:prstGeom prst="upDownArrow">
                <a:avLst>
                  <a:gd name="adj1" fmla="val 50000"/>
                  <a:gd name="adj2" fmla="val 172800"/>
                </a:avLst>
              </a:prstGeom>
              <a:solidFill>
                <a:srgbClr val="CCFFCC"/>
              </a:solidFill>
              <a:ln w="9525">
                <a:solidFill>
                  <a:srgbClr val="FF0000"/>
                </a:solidFill>
                <a:miter lim="800000"/>
                <a:headEnd/>
                <a:tailEnd/>
              </a:ln>
            </p:spPr>
            <p:txBody>
              <a:bodyPr/>
              <a:lstStyle/>
              <a:p>
                <a:endParaRPr lang="en-GB"/>
              </a:p>
            </p:txBody>
          </p:sp>
          <p:sp>
            <p:nvSpPr>
              <p:cNvPr id="16" name="AutoShape 24"/>
              <p:cNvSpPr>
                <a:spLocks noChangeArrowheads="1"/>
              </p:cNvSpPr>
              <p:nvPr/>
            </p:nvSpPr>
            <p:spPr bwMode="auto">
              <a:xfrm rot="-2665392">
                <a:off x="4896" y="4176"/>
                <a:ext cx="150" cy="1296"/>
              </a:xfrm>
              <a:prstGeom prst="upDownArrow">
                <a:avLst>
                  <a:gd name="adj1" fmla="val 50000"/>
                  <a:gd name="adj2" fmla="val 172800"/>
                </a:avLst>
              </a:prstGeom>
              <a:solidFill>
                <a:srgbClr val="CCFFCC"/>
              </a:solidFill>
              <a:ln w="9525">
                <a:solidFill>
                  <a:srgbClr val="FF0000"/>
                </a:solidFill>
                <a:miter lim="800000"/>
                <a:headEnd/>
                <a:tailEnd/>
              </a:ln>
            </p:spPr>
            <p:txBody>
              <a:bodyPr/>
              <a:lstStyle/>
              <a:p>
                <a:endParaRPr lang="en-GB"/>
              </a:p>
            </p:txBody>
          </p:sp>
          <p:sp>
            <p:nvSpPr>
              <p:cNvPr id="17" name="AutoShape 25"/>
              <p:cNvSpPr>
                <a:spLocks noChangeArrowheads="1"/>
              </p:cNvSpPr>
              <p:nvPr/>
            </p:nvSpPr>
            <p:spPr bwMode="auto">
              <a:xfrm rot="-8520381">
                <a:off x="4896" y="2304"/>
                <a:ext cx="150" cy="1296"/>
              </a:xfrm>
              <a:prstGeom prst="upDownArrow">
                <a:avLst>
                  <a:gd name="adj1" fmla="val 50000"/>
                  <a:gd name="adj2" fmla="val 172800"/>
                </a:avLst>
              </a:prstGeom>
              <a:solidFill>
                <a:srgbClr val="CCFFCC"/>
              </a:solidFill>
              <a:ln w="9525">
                <a:solidFill>
                  <a:srgbClr val="FF0000"/>
                </a:solidFill>
                <a:miter lim="800000"/>
                <a:headEnd/>
                <a:tailEnd/>
              </a:ln>
            </p:spPr>
            <p:txBody>
              <a:bodyPr/>
              <a:lstStyle/>
              <a:p>
                <a:endParaRPr lang="en-GB"/>
              </a:p>
            </p:txBody>
          </p:sp>
        </p:grpSp>
      </p:grpSp>
    </p:spTree>
  </p:cSld>
  <p:clrMapOvr>
    <a:masterClrMapping/>
  </p:clrMapOvr>
  <p:transition>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639763" y="0"/>
            <a:ext cx="7964487" cy="6870700"/>
            <a:chOff x="1440" y="576"/>
            <a:chExt cx="9648" cy="9561"/>
          </a:xfrm>
        </p:grpSpPr>
        <p:sp>
          <p:nvSpPr>
            <p:cNvPr id="3" name="Text Box 5"/>
            <p:cNvSpPr txBox="1">
              <a:spLocks noChangeArrowheads="1"/>
            </p:cNvSpPr>
            <p:nvPr/>
          </p:nvSpPr>
          <p:spPr bwMode="auto">
            <a:xfrm>
              <a:off x="1440" y="576"/>
              <a:ext cx="9648" cy="8064"/>
            </a:xfrm>
            <a:prstGeom prst="rect">
              <a:avLst/>
            </a:prstGeom>
            <a:gradFill rotWithShape="0">
              <a:gsLst>
                <a:gs pos="0">
                  <a:srgbClr val="FFCC99"/>
                </a:gs>
                <a:gs pos="100000">
                  <a:srgbClr val="FFFFFF"/>
                </a:gs>
              </a:gsLst>
              <a:path path="shape">
                <a:fillToRect l="50000" t="50000" r="50000" b="50000"/>
              </a:path>
            </a:gradFill>
            <a:ln w="9525">
              <a:noFill/>
              <a:miter lim="800000"/>
              <a:headEnd/>
              <a:tailEnd/>
            </a:ln>
            <a:effectLst>
              <a:prstShdw prst="shdw17" dist="17961" dir="2700000">
                <a:srgbClr val="997A5C"/>
              </a:prstShdw>
            </a:effectLst>
          </p:spPr>
          <p:txBody>
            <a:bodyPr/>
            <a:lstStyle/>
            <a:p>
              <a:pPr algn="ctr"/>
              <a:endParaRPr lang="en-US" sz="4800"/>
            </a:p>
          </p:txBody>
        </p:sp>
        <p:grpSp>
          <p:nvGrpSpPr>
            <p:cNvPr id="4" name="Group 6"/>
            <p:cNvGrpSpPr>
              <a:grpSpLocks/>
            </p:cNvGrpSpPr>
            <p:nvPr/>
          </p:nvGrpSpPr>
          <p:grpSpPr bwMode="auto">
            <a:xfrm>
              <a:off x="2016" y="1848"/>
              <a:ext cx="8784" cy="6624"/>
              <a:chOff x="2016" y="3312"/>
              <a:chExt cx="8784" cy="6624"/>
            </a:xfrm>
          </p:grpSpPr>
          <p:sp>
            <p:nvSpPr>
              <p:cNvPr id="6" name="Text Box 7"/>
              <p:cNvSpPr txBox="1">
                <a:spLocks noChangeArrowheads="1"/>
              </p:cNvSpPr>
              <p:nvPr/>
            </p:nvSpPr>
            <p:spPr bwMode="auto">
              <a:xfrm>
                <a:off x="4464" y="3312"/>
                <a:ext cx="3744" cy="576"/>
              </a:xfrm>
              <a:prstGeom prst="rect">
                <a:avLst/>
              </a:prstGeom>
              <a:gradFill rotWithShape="0">
                <a:gsLst>
                  <a:gs pos="0">
                    <a:srgbClr val="FFCC99"/>
                  </a:gs>
                  <a:gs pos="100000">
                    <a:srgbClr val="FFFFFF"/>
                  </a:gs>
                </a:gsLst>
                <a:path path="shape">
                  <a:fillToRect l="50000" t="50000" r="50000" b="50000"/>
                </a:path>
              </a:gradFill>
              <a:ln w="9525">
                <a:noFill/>
                <a:miter lim="800000"/>
                <a:headEnd/>
                <a:tailEnd/>
              </a:ln>
              <a:effectLst>
                <a:prstShdw prst="shdw17" dist="17961" dir="2700000">
                  <a:srgbClr val="997A5C"/>
                </a:prstShdw>
              </a:effectLst>
            </p:spPr>
            <p:txBody>
              <a:bodyPr/>
              <a:lstStyle/>
              <a:p>
                <a:pPr algn="ctr"/>
                <a:r>
                  <a:rPr lang="ar-SA" sz="2000" b="1">
                    <a:latin typeface="Times New Roman Backslanted" charset="0"/>
                    <a:cs typeface="Lotus" pitchFamily="2" charset="-78"/>
                  </a:rPr>
                  <a:t>پويايي از طريق توزيع وظايف عملي</a:t>
                </a:r>
                <a:endParaRPr lang="en-US" sz="4800"/>
              </a:p>
            </p:txBody>
          </p:sp>
          <p:sp>
            <p:nvSpPr>
              <p:cNvPr id="7" name="Text Box 8"/>
              <p:cNvSpPr txBox="1">
                <a:spLocks noChangeArrowheads="1"/>
              </p:cNvSpPr>
              <p:nvPr/>
            </p:nvSpPr>
            <p:spPr bwMode="auto">
              <a:xfrm>
                <a:off x="8064" y="4176"/>
                <a:ext cx="1584" cy="576"/>
              </a:xfrm>
              <a:prstGeom prst="rect">
                <a:avLst/>
              </a:prstGeom>
              <a:gradFill rotWithShape="0">
                <a:gsLst>
                  <a:gs pos="0">
                    <a:srgbClr val="FFCC99"/>
                  </a:gs>
                  <a:gs pos="100000">
                    <a:srgbClr val="FFFFFF"/>
                  </a:gs>
                </a:gsLst>
                <a:path path="shape">
                  <a:fillToRect l="50000" t="50000" r="50000" b="50000"/>
                </a:path>
              </a:gradFill>
              <a:ln w="9525">
                <a:noFill/>
                <a:miter lim="800000"/>
                <a:headEnd/>
                <a:tailEnd/>
              </a:ln>
              <a:effectLst>
                <a:prstShdw prst="shdw17" dist="17961" dir="2700000">
                  <a:srgbClr val="997A5C"/>
                </a:prstShdw>
              </a:effectLst>
            </p:spPr>
            <p:txBody>
              <a:bodyPr/>
              <a:lstStyle/>
              <a:p>
                <a:pPr algn="ctr" rtl="0"/>
                <a:r>
                  <a:rPr lang="ar-SA" sz="1800">
                    <a:latin typeface="Times New Roman Backslanted" charset="0"/>
                    <a:cs typeface="Lotus" pitchFamily="2" charset="-78"/>
                  </a:rPr>
                  <a:t>سيستم اجتماعي</a:t>
                </a:r>
                <a:r>
                  <a:rPr lang="en-GB" sz="1800">
                    <a:latin typeface="Times New Roman Backslanted" charset="0"/>
                    <a:cs typeface="Lotus" pitchFamily="2" charset="-78"/>
                  </a:rPr>
                  <a:t> </a:t>
                </a:r>
                <a:endParaRPr lang="en-US" sz="4800"/>
              </a:p>
            </p:txBody>
          </p:sp>
          <p:sp>
            <p:nvSpPr>
              <p:cNvPr id="8" name="Text Box 9"/>
              <p:cNvSpPr txBox="1">
                <a:spLocks noChangeArrowheads="1"/>
              </p:cNvSpPr>
              <p:nvPr/>
            </p:nvSpPr>
            <p:spPr bwMode="auto">
              <a:xfrm>
                <a:off x="3024" y="4176"/>
                <a:ext cx="1152" cy="576"/>
              </a:xfrm>
              <a:prstGeom prst="rect">
                <a:avLst/>
              </a:prstGeom>
              <a:gradFill rotWithShape="0">
                <a:gsLst>
                  <a:gs pos="0">
                    <a:srgbClr val="FFCC99"/>
                  </a:gs>
                  <a:gs pos="100000">
                    <a:srgbClr val="FFFFFF"/>
                  </a:gs>
                </a:gsLst>
                <a:path path="shape">
                  <a:fillToRect l="50000" t="50000" r="50000" b="50000"/>
                </a:path>
              </a:gradFill>
              <a:ln w="9525">
                <a:noFill/>
                <a:miter lim="800000"/>
                <a:headEnd/>
                <a:tailEnd/>
              </a:ln>
              <a:effectLst>
                <a:prstShdw prst="shdw17" dist="17961" dir="2700000">
                  <a:srgbClr val="997A5C"/>
                </a:prstShdw>
              </a:effectLst>
            </p:spPr>
            <p:txBody>
              <a:bodyPr/>
              <a:lstStyle/>
              <a:p>
                <a:pPr algn="ctr" rtl="0"/>
                <a:r>
                  <a:rPr lang="ar-SA" sz="1800">
                    <a:latin typeface="Times New Roman Backslanted" charset="0"/>
                    <a:cs typeface="Lotus" pitchFamily="2" charset="-78"/>
                  </a:rPr>
                  <a:t>دانش</a:t>
                </a:r>
                <a:endParaRPr lang="en-US" sz="4800"/>
              </a:p>
            </p:txBody>
          </p:sp>
          <p:sp>
            <p:nvSpPr>
              <p:cNvPr id="9" name="AutoShape 10"/>
              <p:cNvSpPr>
                <a:spLocks noChangeArrowheads="1"/>
              </p:cNvSpPr>
              <p:nvPr/>
            </p:nvSpPr>
            <p:spPr bwMode="auto">
              <a:xfrm>
                <a:off x="7390" y="5184"/>
                <a:ext cx="1538" cy="765"/>
              </a:xfrm>
              <a:prstGeom prst="leftArrow">
                <a:avLst>
                  <a:gd name="adj1" fmla="val 50000"/>
                  <a:gd name="adj2" fmla="val 50261"/>
                </a:avLst>
              </a:prstGeom>
              <a:gradFill rotWithShape="0">
                <a:gsLst>
                  <a:gs pos="0">
                    <a:srgbClr val="FFCC99"/>
                  </a:gs>
                  <a:gs pos="100000">
                    <a:srgbClr val="FFFFFF"/>
                  </a:gs>
                </a:gsLst>
                <a:path path="rect">
                  <a:fillToRect l="50000" t="50000" r="50000" b="50000"/>
                </a:path>
              </a:gradFill>
              <a:ln w="9525">
                <a:noFill/>
                <a:miter lim="800000"/>
                <a:headEnd/>
                <a:tailEnd/>
              </a:ln>
              <a:effectLst>
                <a:prstShdw prst="shdw17" dist="17961" dir="2700000">
                  <a:srgbClr val="997A5C"/>
                </a:prstShdw>
              </a:effectLst>
            </p:spPr>
            <p:txBody>
              <a:bodyPr/>
              <a:lstStyle/>
              <a:p>
                <a:pPr algn="ctr" rtl="0"/>
                <a:r>
                  <a:rPr lang="ar-SA" sz="1800">
                    <a:latin typeface="Times New Roman Backslanted" charset="0"/>
                    <a:cs typeface="Lotus" pitchFamily="2" charset="-78"/>
                  </a:rPr>
                  <a:t>انگيزه</a:t>
                </a:r>
                <a:endParaRPr lang="en-US" sz="4800"/>
              </a:p>
            </p:txBody>
          </p:sp>
          <p:sp>
            <p:nvSpPr>
              <p:cNvPr id="10" name="AutoShape 11"/>
              <p:cNvSpPr>
                <a:spLocks noChangeArrowheads="1"/>
              </p:cNvSpPr>
              <p:nvPr/>
            </p:nvSpPr>
            <p:spPr bwMode="auto">
              <a:xfrm>
                <a:off x="7534" y="7011"/>
                <a:ext cx="1538" cy="765"/>
              </a:xfrm>
              <a:prstGeom prst="leftArrow">
                <a:avLst>
                  <a:gd name="adj1" fmla="val 50000"/>
                  <a:gd name="adj2" fmla="val 50261"/>
                </a:avLst>
              </a:prstGeom>
              <a:gradFill rotWithShape="0">
                <a:gsLst>
                  <a:gs pos="0">
                    <a:srgbClr val="FFCC99"/>
                  </a:gs>
                  <a:gs pos="100000">
                    <a:srgbClr val="FFFFFF"/>
                  </a:gs>
                </a:gsLst>
                <a:path path="rect">
                  <a:fillToRect l="50000" t="50000" r="50000" b="50000"/>
                </a:path>
              </a:gradFill>
              <a:ln w="9525">
                <a:noFill/>
                <a:miter lim="800000"/>
                <a:headEnd/>
                <a:tailEnd/>
              </a:ln>
              <a:effectLst>
                <a:prstShdw prst="shdw17" dist="17961" dir="2700000">
                  <a:srgbClr val="997A5C"/>
                </a:prstShdw>
              </a:effectLst>
            </p:spPr>
            <p:txBody>
              <a:bodyPr/>
              <a:lstStyle/>
              <a:p>
                <a:pPr algn="ctr" rtl="0"/>
                <a:r>
                  <a:rPr lang="ar-SA" sz="1800">
                    <a:latin typeface="Times New Roman Backslanted" charset="0"/>
                    <a:cs typeface="Lotus" pitchFamily="2" charset="-78"/>
                  </a:rPr>
                  <a:t>هدفها</a:t>
                </a:r>
                <a:endParaRPr lang="en-US" sz="4800"/>
              </a:p>
            </p:txBody>
          </p:sp>
          <p:sp>
            <p:nvSpPr>
              <p:cNvPr id="11" name="AutoShape 12"/>
              <p:cNvSpPr>
                <a:spLocks noChangeArrowheads="1"/>
              </p:cNvSpPr>
              <p:nvPr/>
            </p:nvSpPr>
            <p:spPr bwMode="auto">
              <a:xfrm>
                <a:off x="7390" y="9027"/>
                <a:ext cx="1538" cy="765"/>
              </a:xfrm>
              <a:prstGeom prst="leftArrow">
                <a:avLst>
                  <a:gd name="adj1" fmla="val 50000"/>
                  <a:gd name="adj2" fmla="val 50261"/>
                </a:avLst>
              </a:prstGeom>
              <a:gradFill rotWithShape="0">
                <a:gsLst>
                  <a:gs pos="0">
                    <a:srgbClr val="FFCC99"/>
                  </a:gs>
                  <a:gs pos="100000">
                    <a:srgbClr val="FFFFFF"/>
                  </a:gs>
                </a:gsLst>
                <a:path path="rect">
                  <a:fillToRect l="50000" t="50000" r="50000" b="50000"/>
                </a:path>
              </a:gradFill>
              <a:ln w="9525">
                <a:noFill/>
                <a:miter lim="800000"/>
                <a:headEnd/>
                <a:tailEnd/>
              </a:ln>
              <a:effectLst>
                <a:prstShdw prst="shdw17" dist="17961" dir="2700000">
                  <a:srgbClr val="997A5C"/>
                </a:prstShdw>
              </a:effectLst>
            </p:spPr>
            <p:txBody>
              <a:bodyPr/>
              <a:lstStyle/>
              <a:p>
                <a:pPr algn="ctr" rtl="0"/>
                <a:r>
                  <a:rPr lang="ar-SA" sz="1800">
                    <a:latin typeface="Times New Roman Backslanted" charset="0"/>
                    <a:cs typeface="Lotus" pitchFamily="2" charset="-78"/>
                  </a:rPr>
                  <a:t>شرايط</a:t>
                </a:r>
                <a:r>
                  <a:rPr lang="en-GB" sz="1800">
                    <a:latin typeface="Times New Roman Backslanted" charset="0"/>
                    <a:cs typeface="Lotus" pitchFamily="2" charset="-78"/>
                  </a:rPr>
                  <a:t> </a:t>
                </a:r>
                <a:endParaRPr lang="en-US" sz="4800"/>
              </a:p>
            </p:txBody>
          </p:sp>
          <p:sp>
            <p:nvSpPr>
              <p:cNvPr id="12" name="AutoShape 13"/>
              <p:cNvSpPr>
                <a:spLocks noChangeArrowheads="1"/>
              </p:cNvSpPr>
              <p:nvPr/>
            </p:nvSpPr>
            <p:spPr bwMode="auto">
              <a:xfrm>
                <a:off x="3934" y="5184"/>
                <a:ext cx="1538" cy="765"/>
              </a:xfrm>
              <a:prstGeom prst="rightArrow">
                <a:avLst>
                  <a:gd name="adj1" fmla="val 50000"/>
                  <a:gd name="adj2" fmla="val 50261"/>
                </a:avLst>
              </a:prstGeom>
              <a:gradFill rotWithShape="0">
                <a:gsLst>
                  <a:gs pos="0">
                    <a:srgbClr val="FFCC99"/>
                  </a:gs>
                  <a:gs pos="100000">
                    <a:srgbClr val="FFFFFF"/>
                  </a:gs>
                </a:gsLst>
                <a:path path="rect">
                  <a:fillToRect l="50000" t="50000" r="50000" b="50000"/>
                </a:path>
              </a:gradFill>
              <a:ln w="9525">
                <a:noFill/>
                <a:miter lim="800000"/>
                <a:headEnd/>
                <a:tailEnd/>
              </a:ln>
              <a:effectLst>
                <a:prstShdw prst="shdw17" dist="17961" dir="2700000">
                  <a:srgbClr val="997A5C"/>
                </a:prstShdw>
              </a:effectLst>
            </p:spPr>
            <p:txBody>
              <a:bodyPr/>
              <a:lstStyle/>
              <a:p>
                <a:pPr algn="ctr" rtl="0"/>
                <a:r>
                  <a:rPr lang="ar-SA" sz="1800">
                    <a:latin typeface="Times New Roman Backslanted" charset="0"/>
                    <a:cs typeface="Lotus" pitchFamily="2" charset="-78"/>
                  </a:rPr>
                  <a:t>منظور</a:t>
                </a:r>
                <a:endParaRPr lang="en-US" sz="4800"/>
              </a:p>
            </p:txBody>
          </p:sp>
          <p:sp>
            <p:nvSpPr>
              <p:cNvPr id="13" name="AutoShape 14"/>
              <p:cNvSpPr>
                <a:spLocks noChangeArrowheads="1"/>
              </p:cNvSpPr>
              <p:nvPr/>
            </p:nvSpPr>
            <p:spPr bwMode="auto">
              <a:xfrm>
                <a:off x="3934" y="7155"/>
                <a:ext cx="1538" cy="765"/>
              </a:xfrm>
              <a:prstGeom prst="rightArrow">
                <a:avLst>
                  <a:gd name="adj1" fmla="val 50000"/>
                  <a:gd name="adj2" fmla="val 50261"/>
                </a:avLst>
              </a:prstGeom>
              <a:gradFill rotWithShape="0">
                <a:gsLst>
                  <a:gs pos="0">
                    <a:srgbClr val="FFCC99"/>
                  </a:gs>
                  <a:gs pos="100000">
                    <a:srgbClr val="FFFFFF"/>
                  </a:gs>
                </a:gsLst>
                <a:path path="rect">
                  <a:fillToRect l="50000" t="50000" r="50000" b="50000"/>
                </a:path>
              </a:gradFill>
              <a:ln w="9525">
                <a:noFill/>
                <a:miter lim="800000"/>
                <a:headEnd/>
                <a:tailEnd/>
              </a:ln>
              <a:effectLst>
                <a:prstShdw prst="shdw17" dist="17961" dir="2700000">
                  <a:srgbClr val="997A5C"/>
                </a:prstShdw>
              </a:effectLst>
            </p:spPr>
            <p:txBody>
              <a:bodyPr/>
              <a:lstStyle/>
              <a:p>
                <a:pPr algn="ctr" rtl="0"/>
                <a:r>
                  <a:rPr lang="ar-SA" sz="1800">
                    <a:latin typeface="Times New Roman Backslanted" charset="0"/>
                    <a:cs typeface="Lotus" pitchFamily="2" charset="-78"/>
                  </a:rPr>
                  <a:t>معني</a:t>
                </a:r>
                <a:r>
                  <a:rPr lang="en-GB" sz="1800">
                    <a:latin typeface="Times New Roman Backslanted" charset="0"/>
                    <a:cs typeface="Lotus" pitchFamily="2" charset="-78"/>
                  </a:rPr>
                  <a:t> </a:t>
                </a:r>
                <a:endParaRPr lang="en-US" sz="4800"/>
              </a:p>
            </p:txBody>
          </p:sp>
          <p:sp>
            <p:nvSpPr>
              <p:cNvPr id="14" name="AutoShape 15"/>
              <p:cNvSpPr>
                <a:spLocks noChangeArrowheads="1"/>
              </p:cNvSpPr>
              <p:nvPr/>
            </p:nvSpPr>
            <p:spPr bwMode="auto">
              <a:xfrm>
                <a:off x="3934" y="9171"/>
                <a:ext cx="1538" cy="765"/>
              </a:xfrm>
              <a:prstGeom prst="rightArrow">
                <a:avLst>
                  <a:gd name="adj1" fmla="val 50000"/>
                  <a:gd name="adj2" fmla="val 50261"/>
                </a:avLst>
              </a:prstGeom>
              <a:gradFill rotWithShape="0">
                <a:gsLst>
                  <a:gs pos="0">
                    <a:srgbClr val="FFCC99"/>
                  </a:gs>
                  <a:gs pos="100000">
                    <a:srgbClr val="FFFFFF"/>
                  </a:gs>
                </a:gsLst>
                <a:path path="rect">
                  <a:fillToRect l="50000" t="50000" r="50000" b="50000"/>
                </a:path>
              </a:gradFill>
              <a:ln w="9525">
                <a:noFill/>
                <a:miter lim="800000"/>
                <a:headEnd/>
                <a:tailEnd/>
              </a:ln>
              <a:effectLst>
                <a:prstShdw prst="shdw17" dist="17961" dir="2700000">
                  <a:srgbClr val="997A5C"/>
                </a:prstShdw>
              </a:effectLst>
            </p:spPr>
            <p:txBody>
              <a:bodyPr/>
              <a:lstStyle/>
              <a:p>
                <a:pPr algn="ctr" rtl="0"/>
                <a:r>
                  <a:rPr lang="fa-IR" sz="1800">
                    <a:latin typeface="Times New Roman Backslanted" charset="0"/>
                    <a:cs typeface="Lotus" pitchFamily="2" charset="-78"/>
                  </a:rPr>
                  <a:t>س</a:t>
                </a:r>
                <a:r>
                  <a:rPr lang="ar-SA" sz="1800">
                    <a:latin typeface="Times New Roman Backslanted" charset="0"/>
                    <a:cs typeface="Lotus" pitchFamily="2" charset="-78"/>
                  </a:rPr>
                  <a:t>يگنال</a:t>
                </a:r>
                <a:r>
                  <a:rPr lang="en-GB" sz="1800">
                    <a:latin typeface="Times New Roman Backslanted" charset="0"/>
                    <a:cs typeface="Lotus" pitchFamily="2" charset="-78"/>
                  </a:rPr>
                  <a:t> </a:t>
                </a:r>
                <a:endParaRPr lang="en-US" sz="4800"/>
              </a:p>
            </p:txBody>
          </p:sp>
          <p:sp>
            <p:nvSpPr>
              <p:cNvPr id="15" name="Text Box 16"/>
              <p:cNvSpPr txBox="1">
                <a:spLocks noChangeArrowheads="1"/>
              </p:cNvSpPr>
              <p:nvPr/>
            </p:nvSpPr>
            <p:spPr bwMode="auto">
              <a:xfrm>
                <a:off x="5760" y="5328"/>
                <a:ext cx="1296" cy="4608"/>
              </a:xfrm>
              <a:prstGeom prst="rect">
                <a:avLst/>
              </a:prstGeom>
              <a:gradFill rotWithShape="0">
                <a:gsLst>
                  <a:gs pos="0">
                    <a:srgbClr val="FFCC99"/>
                  </a:gs>
                  <a:gs pos="100000">
                    <a:srgbClr val="FFFFFF"/>
                  </a:gs>
                </a:gsLst>
                <a:path path="shape">
                  <a:fillToRect l="50000" t="50000" r="50000" b="50000"/>
                </a:path>
              </a:gradFill>
              <a:ln w="9525">
                <a:noFill/>
                <a:miter lim="800000"/>
                <a:headEnd/>
                <a:tailEnd/>
              </a:ln>
              <a:effectLst>
                <a:prstShdw prst="shdw17" dist="17961" dir="2700000">
                  <a:srgbClr val="997A5C"/>
                </a:prstShdw>
              </a:effectLst>
            </p:spPr>
            <p:txBody>
              <a:bodyPr/>
              <a:lstStyle/>
              <a:p>
                <a:pPr algn="ctr" rtl="0"/>
                <a:r>
                  <a:rPr lang="ar-SA" sz="1800">
                    <a:latin typeface="Times New Roman Backslanted" charset="0"/>
                    <a:cs typeface="Lotus" pitchFamily="2" charset="-78"/>
                  </a:rPr>
                  <a:t>فعاليت</a:t>
                </a:r>
                <a:endParaRPr lang="en-US" sz="1800">
                  <a:latin typeface="Times New Roman Backslanted" charset="0"/>
                  <a:cs typeface="Lotus" pitchFamily="2" charset="-78"/>
                </a:endParaRPr>
              </a:p>
              <a:p>
                <a:pPr algn="ctr" rtl="0"/>
                <a:endParaRPr lang="en-US" sz="1800">
                  <a:latin typeface="Times New Roman Backslanted" charset="0"/>
                  <a:cs typeface="Lotus" pitchFamily="2" charset="-78"/>
                </a:endParaRPr>
              </a:p>
              <a:p>
                <a:pPr algn="ctr" rtl="0"/>
                <a:endParaRPr lang="en-US" sz="1800">
                  <a:latin typeface="Times New Roman Backslanted" charset="0"/>
                  <a:cs typeface="Lotus" pitchFamily="2" charset="-78"/>
                </a:endParaRPr>
              </a:p>
              <a:p>
                <a:pPr algn="ctr" rtl="0"/>
                <a:endParaRPr lang="en-US" sz="1800">
                  <a:latin typeface="Times New Roman Backslanted" charset="0"/>
                  <a:cs typeface="Lotus" pitchFamily="2" charset="-78"/>
                </a:endParaRPr>
              </a:p>
              <a:p>
                <a:pPr algn="ctr" rtl="0"/>
                <a:endParaRPr lang="en-US" sz="1800">
                  <a:latin typeface="Times New Roman Backslanted" charset="0"/>
                  <a:cs typeface="Lotus" pitchFamily="2" charset="-78"/>
                </a:endParaRPr>
              </a:p>
              <a:p>
                <a:pPr algn="ctr" rtl="0"/>
                <a:r>
                  <a:rPr lang="ar-SA" sz="1800">
                    <a:latin typeface="Times New Roman Backslanted" charset="0"/>
                    <a:cs typeface="Lotus" pitchFamily="2" charset="-78"/>
                  </a:rPr>
                  <a:t>اقدام</a:t>
                </a:r>
                <a:endParaRPr lang="en-US" sz="1800">
                  <a:latin typeface="Times New Roman Backslanted" charset="0"/>
                  <a:cs typeface="Lotus" pitchFamily="2" charset="-78"/>
                </a:endParaRPr>
              </a:p>
              <a:p>
                <a:pPr algn="ctr" rtl="0"/>
                <a:endParaRPr lang="en-US" sz="1800">
                  <a:latin typeface="Times New Roman Backslanted" charset="0"/>
                  <a:cs typeface="Lotus" pitchFamily="2" charset="-78"/>
                </a:endParaRPr>
              </a:p>
              <a:p>
                <a:pPr algn="ctr" rtl="0"/>
                <a:endParaRPr lang="en-US" sz="1800">
                  <a:latin typeface="Times New Roman Backslanted" charset="0"/>
                  <a:cs typeface="Lotus" pitchFamily="2" charset="-78"/>
                </a:endParaRPr>
              </a:p>
              <a:p>
                <a:pPr algn="ctr" rtl="0"/>
                <a:endParaRPr lang="en-US" sz="1800">
                  <a:latin typeface="Times New Roman Backslanted" charset="0"/>
                  <a:cs typeface="Lotus" pitchFamily="2" charset="-78"/>
                </a:endParaRPr>
              </a:p>
              <a:p>
                <a:pPr algn="ctr" rtl="0"/>
                <a:endParaRPr lang="en-US" sz="1800">
                  <a:latin typeface="Times New Roman Backslanted" charset="0"/>
                  <a:cs typeface="Lotus" pitchFamily="2" charset="-78"/>
                </a:endParaRPr>
              </a:p>
              <a:p>
                <a:pPr algn="ctr" rtl="0"/>
                <a:r>
                  <a:rPr lang="ar-SA" sz="1800">
                    <a:latin typeface="Times New Roman Backslanted" charset="0"/>
                    <a:cs typeface="Lotus" pitchFamily="2" charset="-78"/>
                  </a:rPr>
                  <a:t>عمليات</a:t>
                </a:r>
                <a:endParaRPr lang="en-US" sz="4800"/>
              </a:p>
            </p:txBody>
          </p:sp>
          <p:grpSp>
            <p:nvGrpSpPr>
              <p:cNvPr id="16" name="Group 17"/>
              <p:cNvGrpSpPr>
                <a:grpSpLocks/>
              </p:cNvGrpSpPr>
              <p:nvPr/>
            </p:nvGrpSpPr>
            <p:grpSpPr bwMode="auto">
              <a:xfrm>
                <a:off x="6048" y="6048"/>
                <a:ext cx="864" cy="1152"/>
                <a:chOff x="6048" y="6048"/>
                <a:chExt cx="864" cy="1152"/>
              </a:xfrm>
            </p:grpSpPr>
            <p:sp>
              <p:nvSpPr>
                <p:cNvPr id="31" name="Line 18"/>
                <p:cNvSpPr>
                  <a:spLocks noChangeShapeType="1"/>
                </p:cNvSpPr>
                <p:nvPr/>
              </p:nvSpPr>
              <p:spPr bwMode="auto">
                <a:xfrm>
                  <a:off x="6048" y="6048"/>
                  <a:ext cx="0" cy="1152"/>
                </a:xfrm>
                <a:prstGeom prst="line">
                  <a:avLst/>
                </a:prstGeom>
                <a:noFill/>
                <a:ln w="9525">
                  <a:noFill/>
                  <a:round/>
                  <a:headEnd type="triangle" w="med" len="med"/>
                  <a:tailEnd type="triangle" w="med" len="med"/>
                </a:ln>
                <a:effectLst>
                  <a:prstShdw prst="shdw17" dist="17961" dir="2700000">
                    <a:srgbClr val="997A5C"/>
                  </a:prstShdw>
                </a:effectLst>
              </p:spPr>
              <p:txBody>
                <a:bodyPr/>
                <a:lstStyle/>
                <a:p>
                  <a:endParaRPr lang="en-US"/>
                </a:p>
              </p:txBody>
            </p:sp>
            <p:sp>
              <p:nvSpPr>
                <p:cNvPr id="32" name="Line 19"/>
                <p:cNvSpPr>
                  <a:spLocks noChangeShapeType="1"/>
                </p:cNvSpPr>
                <p:nvPr/>
              </p:nvSpPr>
              <p:spPr bwMode="auto">
                <a:xfrm>
                  <a:off x="6048" y="6192"/>
                  <a:ext cx="864" cy="864"/>
                </a:xfrm>
                <a:prstGeom prst="line">
                  <a:avLst/>
                </a:prstGeom>
                <a:noFill/>
                <a:ln w="9525" cap="rnd">
                  <a:noFill/>
                  <a:prstDash val="sysDot"/>
                  <a:round/>
                  <a:headEnd/>
                  <a:tailEnd type="triangle" w="med" len="med"/>
                </a:ln>
                <a:effectLst>
                  <a:prstShdw prst="shdw17" dist="17961" dir="2700000">
                    <a:srgbClr val="997A5C"/>
                  </a:prstShdw>
                </a:effectLst>
              </p:spPr>
              <p:txBody>
                <a:bodyPr/>
                <a:lstStyle/>
                <a:p>
                  <a:endParaRPr lang="en-US"/>
                </a:p>
              </p:txBody>
            </p:sp>
            <p:sp>
              <p:nvSpPr>
                <p:cNvPr id="33" name="Line 20"/>
                <p:cNvSpPr>
                  <a:spLocks noChangeShapeType="1"/>
                </p:cNvSpPr>
                <p:nvPr/>
              </p:nvSpPr>
              <p:spPr bwMode="auto">
                <a:xfrm flipV="1">
                  <a:off x="6048" y="6048"/>
                  <a:ext cx="432" cy="1008"/>
                </a:xfrm>
                <a:prstGeom prst="line">
                  <a:avLst/>
                </a:prstGeom>
                <a:noFill/>
                <a:ln w="9525" cap="rnd">
                  <a:noFill/>
                  <a:prstDash val="sysDot"/>
                  <a:round/>
                  <a:headEnd/>
                  <a:tailEnd type="triangle" w="med" len="med"/>
                </a:ln>
                <a:effectLst>
                  <a:prstShdw prst="shdw17" dist="17961" dir="2700000">
                    <a:srgbClr val="997A5C"/>
                  </a:prstShdw>
                </a:effectLst>
              </p:spPr>
              <p:txBody>
                <a:bodyPr/>
                <a:lstStyle/>
                <a:p>
                  <a:endParaRPr lang="en-US"/>
                </a:p>
              </p:txBody>
            </p:sp>
            <p:sp>
              <p:nvSpPr>
                <p:cNvPr id="34" name="Line 21"/>
                <p:cNvSpPr>
                  <a:spLocks noChangeShapeType="1"/>
                </p:cNvSpPr>
                <p:nvPr/>
              </p:nvSpPr>
              <p:spPr bwMode="auto">
                <a:xfrm flipV="1">
                  <a:off x="6048" y="6192"/>
                  <a:ext cx="720" cy="864"/>
                </a:xfrm>
                <a:prstGeom prst="line">
                  <a:avLst/>
                </a:prstGeom>
                <a:noFill/>
                <a:ln w="9525" cap="rnd">
                  <a:noFill/>
                  <a:prstDash val="sysDot"/>
                  <a:round/>
                  <a:headEnd/>
                  <a:tailEnd type="triangle" w="med" len="med"/>
                </a:ln>
                <a:effectLst>
                  <a:prstShdw prst="shdw17" dist="17961" dir="2700000">
                    <a:srgbClr val="997A5C"/>
                  </a:prstShdw>
                </a:effectLst>
              </p:spPr>
              <p:txBody>
                <a:bodyPr/>
                <a:lstStyle/>
                <a:p>
                  <a:endParaRPr lang="en-US"/>
                </a:p>
              </p:txBody>
            </p:sp>
          </p:grpSp>
          <p:grpSp>
            <p:nvGrpSpPr>
              <p:cNvPr id="17" name="Group 22"/>
              <p:cNvGrpSpPr>
                <a:grpSpLocks/>
              </p:cNvGrpSpPr>
              <p:nvPr/>
            </p:nvGrpSpPr>
            <p:grpSpPr bwMode="auto">
              <a:xfrm>
                <a:off x="6048" y="8064"/>
                <a:ext cx="864" cy="1152"/>
                <a:chOff x="6048" y="6048"/>
                <a:chExt cx="864" cy="1152"/>
              </a:xfrm>
            </p:grpSpPr>
            <p:sp>
              <p:nvSpPr>
                <p:cNvPr id="27" name="Line 23"/>
                <p:cNvSpPr>
                  <a:spLocks noChangeShapeType="1"/>
                </p:cNvSpPr>
                <p:nvPr/>
              </p:nvSpPr>
              <p:spPr bwMode="auto">
                <a:xfrm>
                  <a:off x="6048" y="6048"/>
                  <a:ext cx="0" cy="1152"/>
                </a:xfrm>
                <a:prstGeom prst="line">
                  <a:avLst/>
                </a:prstGeom>
                <a:noFill/>
                <a:ln w="9525">
                  <a:noFill/>
                  <a:round/>
                  <a:headEnd type="triangle" w="med" len="med"/>
                  <a:tailEnd type="triangle" w="med" len="med"/>
                </a:ln>
                <a:effectLst>
                  <a:prstShdw prst="shdw17" dist="17961" dir="2700000">
                    <a:srgbClr val="997A5C"/>
                  </a:prstShdw>
                </a:effectLst>
              </p:spPr>
              <p:txBody>
                <a:bodyPr/>
                <a:lstStyle/>
                <a:p>
                  <a:endParaRPr lang="en-US"/>
                </a:p>
              </p:txBody>
            </p:sp>
            <p:sp>
              <p:nvSpPr>
                <p:cNvPr id="28" name="Line 24"/>
                <p:cNvSpPr>
                  <a:spLocks noChangeShapeType="1"/>
                </p:cNvSpPr>
                <p:nvPr/>
              </p:nvSpPr>
              <p:spPr bwMode="auto">
                <a:xfrm>
                  <a:off x="6048" y="6192"/>
                  <a:ext cx="864" cy="864"/>
                </a:xfrm>
                <a:prstGeom prst="line">
                  <a:avLst/>
                </a:prstGeom>
                <a:noFill/>
                <a:ln w="9525" cap="rnd">
                  <a:noFill/>
                  <a:prstDash val="sysDot"/>
                  <a:round/>
                  <a:headEnd/>
                  <a:tailEnd type="triangle" w="med" len="med"/>
                </a:ln>
                <a:effectLst>
                  <a:prstShdw prst="shdw17" dist="17961" dir="2700000">
                    <a:srgbClr val="997A5C"/>
                  </a:prstShdw>
                </a:effectLst>
              </p:spPr>
              <p:txBody>
                <a:bodyPr/>
                <a:lstStyle/>
                <a:p>
                  <a:endParaRPr lang="en-US"/>
                </a:p>
              </p:txBody>
            </p:sp>
            <p:sp>
              <p:nvSpPr>
                <p:cNvPr id="29" name="Line 25"/>
                <p:cNvSpPr>
                  <a:spLocks noChangeShapeType="1"/>
                </p:cNvSpPr>
                <p:nvPr/>
              </p:nvSpPr>
              <p:spPr bwMode="auto">
                <a:xfrm flipV="1">
                  <a:off x="6048" y="6048"/>
                  <a:ext cx="432" cy="1008"/>
                </a:xfrm>
                <a:prstGeom prst="line">
                  <a:avLst/>
                </a:prstGeom>
                <a:noFill/>
                <a:ln w="9525" cap="rnd">
                  <a:noFill/>
                  <a:prstDash val="sysDot"/>
                  <a:round/>
                  <a:headEnd/>
                  <a:tailEnd type="triangle" w="med" len="med"/>
                </a:ln>
                <a:effectLst>
                  <a:prstShdw prst="shdw17" dist="17961" dir="2700000">
                    <a:srgbClr val="997A5C"/>
                  </a:prstShdw>
                </a:effectLst>
              </p:spPr>
              <p:txBody>
                <a:bodyPr/>
                <a:lstStyle/>
                <a:p>
                  <a:endParaRPr lang="en-US"/>
                </a:p>
              </p:txBody>
            </p:sp>
            <p:sp>
              <p:nvSpPr>
                <p:cNvPr id="30" name="Line 26"/>
                <p:cNvSpPr>
                  <a:spLocks noChangeShapeType="1"/>
                </p:cNvSpPr>
                <p:nvPr/>
              </p:nvSpPr>
              <p:spPr bwMode="auto">
                <a:xfrm flipV="1">
                  <a:off x="6048" y="6192"/>
                  <a:ext cx="720" cy="864"/>
                </a:xfrm>
                <a:prstGeom prst="line">
                  <a:avLst/>
                </a:prstGeom>
                <a:noFill/>
                <a:ln w="9525" cap="rnd">
                  <a:noFill/>
                  <a:prstDash val="sysDot"/>
                  <a:round/>
                  <a:headEnd/>
                  <a:tailEnd type="triangle" w="med" len="med"/>
                </a:ln>
                <a:effectLst>
                  <a:prstShdw prst="shdw17" dist="17961" dir="2700000">
                    <a:srgbClr val="997A5C"/>
                  </a:prstShdw>
                </a:effectLst>
              </p:spPr>
              <p:txBody>
                <a:bodyPr/>
                <a:lstStyle/>
                <a:p>
                  <a:endParaRPr lang="en-US"/>
                </a:p>
              </p:txBody>
            </p:sp>
          </p:grpSp>
          <p:sp>
            <p:nvSpPr>
              <p:cNvPr id="18" name="Line 27"/>
              <p:cNvSpPr>
                <a:spLocks noChangeShapeType="1"/>
              </p:cNvSpPr>
              <p:nvPr/>
            </p:nvSpPr>
            <p:spPr bwMode="auto">
              <a:xfrm>
                <a:off x="6336" y="4176"/>
                <a:ext cx="0" cy="864"/>
              </a:xfrm>
              <a:prstGeom prst="line">
                <a:avLst/>
              </a:prstGeom>
              <a:noFill/>
              <a:ln w="28575">
                <a:noFill/>
                <a:round/>
                <a:headEnd type="triangle" w="med" len="med"/>
                <a:tailEnd type="triangle" w="med" len="med"/>
              </a:ln>
              <a:effectLst>
                <a:prstShdw prst="shdw17" dist="17961" dir="2700000">
                  <a:srgbClr val="997A5C"/>
                </a:prstShdw>
              </a:effectLst>
            </p:spPr>
            <p:txBody>
              <a:bodyPr/>
              <a:lstStyle/>
              <a:p>
                <a:endParaRPr lang="en-US"/>
              </a:p>
            </p:txBody>
          </p:sp>
          <p:sp>
            <p:nvSpPr>
              <p:cNvPr id="19" name="Line 28"/>
              <p:cNvSpPr>
                <a:spLocks noChangeShapeType="1"/>
              </p:cNvSpPr>
              <p:nvPr/>
            </p:nvSpPr>
            <p:spPr bwMode="auto">
              <a:xfrm flipH="1">
                <a:off x="6336" y="4608"/>
                <a:ext cx="1008" cy="0"/>
              </a:xfrm>
              <a:prstGeom prst="line">
                <a:avLst/>
              </a:prstGeom>
              <a:noFill/>
              <a:ln w="28575">
                <a:noFill/>
                <a:round/>
                <a:headEnd type="triangle" w="med" len="med"/>
                <a:tailEnd type="triangle" w="med" len="med"/>
              </a:ln>
              <a:effectLst>
                <a:prstShdw prst="shdw17" dist="17961" dir="2700000">
                  <a:srgbClr val="997A5C"/>
                </a:prstShdw>
              </a:effectLst>
            </p:spPr>
            <p:txBody>
              <a:bodyPr/>
              <a:lstStyle/>
              <a:p>
                <a:endParaRPr lang="en-US"/>
              </a:p>
            </p:txBody>
          </p:sp>
          <p:sp>
            <p:nvSpPr>
              <p:cNvPr id="20" name="Line 29"/>
              <p:cNvSpPr>
                <a:spLocks noChangeShapeType="1"/>
              </p:cNvSpPr>
              <p:nvPr/>
            </p:nvSpPr>
            <p:spPr bwMode="auto">
              <a:xfrm flipH="1">
                <a:off x="5328" y="4608"/>
                <a:ext cx="1008" cy="0"/>
              </a:xfrm>
              <a:prstGeom prst="line">
                <a:avLst/>
              </a:prstGeom>
              <a:noFill/>
              <a:ln w="28575">
                <a:noFill/>
                <a:round/>
                <a:headEnd type="triangle" w="med" len="med"/>
                <a:tailEnd type="triangle" w="med" len="med"/>
              </a:ln>
              <a:effectLst>
                <a:prstShdw prst="shdw17" dist="17961" dir="2700000">
                  <a:srgbClr val="997A5C"/>
                </a:prstShdw>
              </a:effectLst>
            </p:spPr>
            <p:txBody>
              <a:bodyPr/>
              <a:lstStyle/>
              <a:p>
                <a:endParaRPr lang="en-US"/>
              </a:p>
            </p:txBody>
          </p:sp>
          <p:sp>
            <p:nvSpPr>
              <p:cNvPr id="21" name="Text Box 30"/>
              <p:cNvSpPr txBox="1">
                <a:spLocks noChangeArrowheads="1"/>
              </p:cNvSpPr>
              <p:nvPr/>
            </p:nvSpPr>
            <p:spPr bwMode="auto">
              <a:xfrm>
                <a:off x="2016" y="5184"/>
                <a:ext cx="1584" cy="720"/>
              </a:xfrm>
              <a:prstGeom prst="rect">
                <a:avLst/>
              </a:prstGeom>
              <a:gradFill rotWithShape="0">
                <a:gsLst>
                  <a:gs pos="0">
                    <a:srgbClr val="FFCC99"/>
                  </a:gs>
                  <a:gs pos="100000">
                    <a:srgbClr val="FFFFFF"/>
                  </a:gs>
                </a:gsLst>
                <a:path path="shape">
                  <a:fillToRect l="50000" t="50000" r="50000" b="50000"/>
                </a:path>
              </a:gradFill>
              <a:ln w="9525">
                <a:noFill/>
                <a:miter lim="800000"/>
                <a:headEnd/>
                <a:tailEnd/>
              </a:ln>
              <a:effectLst>
                <a:prstShdw prst="shdw17" dist="17961" dir="2700000">
                  <a:srgbClr val="997A5C"/>
                </a:prstShdw>
              </a:effectLst>
            </p:spPr>
            <p:txBody>
              <a:bodyPr/>
              <a:lstStyle/>
              <a:p>
                <a:pPr algn="ctr" rtl="0"/>
                <a:r>
                  <a:rPr lang="ar-SA" sz="1800">
                    <a:latin typeface="Times New Roman Backslanted" charset="0"/>
                    <a:cs typeface="Lotus" pitchFamily="2" charset="-78"/>
                  </a:rPr>
                  <a:t>اختصاص داشتن</a:t>
                </a:r>
                <a:r>
                  <a:rPr lang="en-GB" sz="1800">
                    <a:latin typeface="Times New Roman Backslanted" charset="0"/>
                    <a:cs typeface="Lotus" pitchFamily="2" charset="-78"/>
                  </a:rPr>
                  <a:t> </a:t>
                </a:r>
                <a:endParaRPr lang="en-US" sz="4800"/>
              </a:p>
            </p:txBody>
          </p:sp>
          <p:sp>
            <p:nvSpPr>
              <p:cNvPr id="22" name="Text Box 31"/>
              <p:cNvSpPr txBox="1">
                <a:spLocks noChangeArrowheads="1"/>
              </p:cNvSpPr>
              <p:nvPr/>
            </p:nvSpPr>
            <p:spPr bwMode="auto">
              <a:xfrm>
                <a:off x="2304" y="6624"/>
                <a:ext cx="1296" cy="576"/>
              </a:xfrm>
              <a:prstGeom prst="rect">
                <a:avLst/>
              </a:prstGeom>
              <a:gradFill rotWithShape="0">
                <a:gsLst>
                  <a:gs pos="0">
                    <a:srgbClr val="FFCC99"/>
                  </a:gs>
                  <a:gs pos="100000">
                    <a:srgbClr val="FFFFFF"/>
                  </a:gs>
                </a:gsLst>
                <a:path path="shape">
                  <a:fillToRect l="50000" t="50000" r="50000" b="50000"/>
                </a:path>
              </a:gradFill>
              <a:ln w="9525">
                <a:noFill/>
                <a:miter lim="800000"/>
                <a:headEnd/>
                <a:tailEnd/>
              </a:ln>
              <a:effectLst>
                <a:prstShdw prst="shdw17" dist="17961" dir="2700000">
                  <a:srgbClr val="997A5C"/>
                </a:prstShdw>
              </a:effectLst>
            </p:spPr>
            <p:txBody>
              <a:bodyPr/>
              <a:lstStyle/>
              <a:p>
                <a:pPr algn="ctr" rtl="0"/>
                <a:r>
                  <a:rPr lang="ar-SA" sz="1800">
                    <a:latin typeface="Times New Roman Backslanted" charset="0"/>
                    <a:cs typeface="Lotus" pitchFamily="2" charset="-78"/>
                  </a:rPr>
                  <a:t>تفسير كردن</a:t>
                </a:r>
                <a:r>
                  <a:rPr lang="en-GB" sz="1800">
                    <a:latin typeface="Times New Roman Backslanted" charset="0"/>
                    <a:cs typeface="Lotus" pitchFamily="2" charset="-78"/>
                  </a:rPr>
                  <a:t> </a:t>
                </a:r>
                <a:endParaRPr lang="en-US" sz="4800"/>
              </a:p>
            </p:txBody>
          </p:sp>
          <p:sp>
            <p:nvSpPr>
              <p:cNvPr id="23" name="Text Box 32"/>
              <p:cNvSpPr txBox="1">
                <a:spLocks noChangeArrowheads="1"/>
              </p:cNvSpPr>
              <p:nvPr/>
            </p:nvSpPr>
            <p:spPr bwMode="auto">
              <a:xfrm>
                <a:off x="2448" y="8496"/>
                <a:ext cx="1152" cy="576"/>
              </a:xfrm>
              <a:prstGeom prst="rect">
                <a:avLst/>
              </a:prstGeom>
              <a:gradFill rotWithShape="0">
                <a:gsLst>
                  <a:gs pos="0">
                    <a:srgbClr val="FFCC99"/>
                  </a:gs>
                  <a:gs pos="100000">
                    <a:srgbClr val="FFFFFF"/>
                  </a:gs>
                </a:gsLst>
                <a:path path="shape">
                  <a:fillToRect l="50000" t="50000" r="50000" b="50000"/>
                </a:path>
              </a:gradFill>
              <a:ln w="9525">
                <a:noFill/>
                <a:miter lim="800000"/>
                <a:headEnd/>
                <a:tailEnd/>
              </a:ln>
              <a:effectLst>
                <a:prstShdw prst="shdw17" dist="17961" dir="2700000">
                  <a:srgbClr val="997A5C"/>
                </a:prstShdw>
              </a:effectLst>
            </p:spPr>
            <p:txBody>
              <a:bodyPr/>
              <a:lstStyle/>
              <a:p>
                <a:pPr algn="ctr" rtl="0"/>
                <a:r>
                  <a:rPr lang="ar-SA" sz="1800">
                    <a:latin typeface="Times New Roman Backslanted" charset="0"/>
                    <a:cs typeface="Lotus" pitchFamily="2" charset="-78"/>
                  </a:rPr>
                  <a:t>پذيرش</a:t>
                </a:r>
                <a:r>
                  <a:rPr lang="en-GB" sz="1800">
                    <a:latin typeface="Times New Roman Backslanted" charset="0"/>
                    <a:cs typeface="Lotus" pitchFamily="2" charset="-78"/>
                  </a:rPr>
                  <a:t> </a:t>
                </a:r>
                <a:endParaRPr lang="en-US" sz="4800"/>
              </a:p>
            </p:txBody>
          </p:sp>
          <p:sp>
            <p:nvSpPr>
              <p:cNvPr id="24" name="Text Box 33"/>
              <p:cNvSpPr txBox="1">
                <a:spLocks noChangeArrowheads="1"/>
              </p:cNvSpPr>
              <p:nvPr/>
            </p:nvSpPr>
            <p:spPr bwMode="auto">
              <a:xfrm>
                <a:off x="9792" y="5040"/>
                <a:ext cx="864" cy="576"/>
              </a:xfrm>
              <a:prstGeom prst="rect">
                <a:avLst/>
              </a:prstGeom>
              <a:gradFill rotWithShape="0">
                <a:gsLst>
                  <a:gs pos="0">
                    <a:srgbClr val="FFCC99"/>
                  </a:gs>
                  <a:gs pos="100000">
                    <a:srgbClr val="FFFFFF"/>
                  </a:gs>
                </a:gsLst>
                <a:path path="shape">
                  <a:fillToRect l="50000" t="50000" r="50000" b="50000"/>
                </a:path>
              </a:gradFill>
              <a:ln w="9525">
                <a:noFill/>
                <a:miter lim="800000"/>
                <a:headEnd/>
                <a:tailEnd/>
              </a:ln>
              <a:effectLst>
                <a:prstShdw prst="shdw17" dist="17961" dir="2700000">
                  <a:srgbClr val="997A5C"/>
                </a:prstShdw>
              </a:effectLst>
            </p:spPr>
            <p:txBody>
              <a:bodyPr/>
              <a:lstStyle/>
              <a:p>
                <a:pPr algn="ctr" rtl="0"/>
                <a:r>
                  <a:rPr lang="ar-SA" sz="1800">
                    <a:latin typeface="Times New Roman Backslanted" charset="0"/>
                    <a:cs typeface="Lotus" pitchFamily="2" charset="-78"/>
                  </a:rPr>
                  <a:t>ايجاد</a:t>
                </a:r>
                <a:endParaRPr lang="en-US" sz="4800"/>
              </a:p>
            </p:txBody>
          </p:sp>
          <p:sp>
            <p:nvSpPr>
              <p:cNvPr id="25" name="Text Box 34"/>
              <p:cNvSpPr txBox="1">
                <a:spLocks noChangeArrowheads="1"/>
              </p:cNvSpPr>
              <p:nvPr/>
            </p:nvSpPr>
            <p:spPr bwMode="auto">
              <a:xfrm>
                <a:off x="9504" y="6768"/>
                <a:ext cx="1008" cy="432"/>
              </a:xfrm>
              <a:prstGeom prst="rect">
                <a:avLst/>
              </a:prstGeom>
              <a:gradFill rotWithShape="0">
                <a:gsLst>
                  <a:gs pos="0">
                    <a:srgbClr val="FFCC99"/>
                  </a:gs>
                  <a:gs pos="100000">
                    <a:srgbClr val="FFFFFF"/>
                  </a:gs>
                </a:gsLst>
                <a:path path="shape">
                  <a:fillToRect l="50000" t="50000" r="50000" b="50000"/>
                </a:path>
              </a:gradFill>
              <a:ln w="9525">
                <a:noFill/>
                <a:miter lim="800000"/>
                <a:headEnd/>
                <a:tailEnd/>
              </a:ln>
              <a:effectLst>
                <a:prstShdw prst="shdw17" dist="17961" dir="2700000">
                  <a:srgbClr val="997A5C"/>
                </a:prstShdw>
              </a:effectLst>
            </p:spPr>
            <p:txBody>
              <a:bodyPr/>
              <a:lstStyle/>
              <a:p>
                <a:pPr algn="ctr" rtl="0"/>
                <a:r>
                  <a:rPr lang="ar-SA" sz="1800">
                    <a:latin typeface="Times New Roman Backslanted" charset="0"/>
                    <a:cs typeface="Lotus" pitchFamily="2" charset="-78"/>
                  </a:rPr>
                  <a:t>ارائه</a:t>
                </a:r>
                <a:r>
                  <a:rPr lang="en-GB" sz="1800">
                    <a:latin typeface="Times New Roman Backslanted" charset="0"/>
                    <a:cs typeface="Lotus" pitchFamily="2" charset="-78"/>
                  </a:rPr>
                  <a:t> </a:t>
                </a:r>
                <a:endParaRPr lang="en-US" sz="4800"/>
              </a:p>
            </p:txBody>
          </p:sp>
          <p:sp>
            <p:nvSpPr>
              <p:cNvPr id="26" name="Text Box 35"/>
              <p:cNvSpPr txBox="1">
                <a:spLocks noChangeArrowheads="1"/>
              </p:cNvSpPr>
              <p:nvPr/>
            </p:nvSpPr>
            <p:spPr bwMode="auto">
              <a:xfrm>
                <a:off x="9360" y="8208"/>
                <a:ext cx="1440" cy="576"/>
              </a:xfrm>
              <a:prstGeom prst="rect">
                <a:avLst/>
              </a:prstGeom>
              <a:gradFill rotWithShape="0">
                <a:gsLst>
                  <a:gs pos="0">
                    <a:srgbClr val="FFCC99"/>
                  </a:gs>
                  <a:gs pos="100000">
                    <a:srgbClr val="FFFFFF"/>
                  </a:gs>
                </a:gsLst>
                <a:path path="shape">
                  <a:fillToRect l="50000" t="50000" r="50000" b="50000"/>
                </a:path>
              </a:gradFill>
              <a:ln w="9525">
                <a:noFill/>
                <a:miter lim="800000"/>
                <a:headEnd/>
                <a:tailEnd/>
              </a:ln>
              <a:effectLst>
                <a:prstShdw prst="shdw17" dist="17961" dir="2700000">
                  <a:srgbClr val="997A5C"/>
                </a:prstShdw>
              </a:effectLst>
            </p:spPr>
            <p:txBody>
              <a:bodyPr/>
              <a:lstStyle/>
              <a:p>
                <a:pPr algn="ctr" rtl="0"/>
                <a:r>
                  <a:rPr lang="ar-SA" sz="1800">
                    <a:latin typeface="Times New Roman Backslanted" charset="0"/>
                    <a:cs typeface="Lotus" pitchFamily="2" charset="-78"/>
                  </a:rPr>
                  <a:t>فرموله كردن</a:t>
                </a:r>
                <a:r>
                  <a:rPr lang="en-GB" sz="1800">
                    <a:latin typeface="Times New Roman Backslanted" charset="0"/>
                    <a:cs typeface="Lotus" pitchFamily="2" charset="-78"/>
                  </a:rPr>
                  <a:t> </a:t>
                </a:r>
                <a:endParaRPr lang="en-US" sz="4800"/>
              </a:p>
            </p:txBody>
          </p:sp>
        </p:grpSp>
        <p:sp>
          <p:nvSpPr>
            <p:cNvPr id="5" name="Text Box 36"/>
            <p:cNvSpPr txBox="1">
              <a:spLocks noChangeArrowheads="1"/>
            </p:cNvSpPr>
            <p:nvPr/>
          </p:nvSpPr>
          <p:spPr bwMode="auto">
            <a:xfrm>
              <a:off x="3024" y="9072"/>
              <a:ext cx="6893" cy="1065"/>
            </a:xfrm>
            <a:prstGeom prst="rect">
              <a:avLst/>
            </a:prstGeom>
            <a:gradFill rotWithShape="0">
              <a:gsLst>
                <a:gs pos="0">
                  <a:srgbClr val="FFCC99"/>
                </a:gs>
                <a:gs pos="100000">
                  <a:srgbClr val="FFFFFF"/>
                </a:gs>
              </a:gsLst>
              <a:path path="shape">
                <a:fillToRect l="50000" t="50000" r="50000" b="50000"/>
              </a:path>
            </a:gradFill>
            <a:ln w="9525">
              <a:noFill/>
              <a:miter lim="800000"/>
              <a:headEnd/>
              <a:tailEnd/>
            </a:ln>
            <a:effectLst>
              <a:prstShdw prst="shdw17" dist="17961" dir="2700000">
                <a:srgbClr val="997A5C"/>
              </a:prstShdw>
            </a:effectLst>
          </p:spPr>
          <p:txBody>
            <a:bodyPr/>
            <a:lstStyle/>
            <a:p>
              <a:pPr algn="ctr">
                <a:lnSpc>
                  <a:spcPct val="176000"/>
                </a:lnSpc>
              </a:pPr>
              <a:r>
                <a:rPr lang="ar-SA" sz="1800" b="1">
                  <a:latin typeface="Times New Roman Backslanted" charset="0"/>
                  <a:cs typeface="Lotus" pitchFamily="2" charset="-78"/>
                </a:rPr>
                <a:t> مدل مديريت دانش در   سا زمان</a:t>
              </a:r>
              <a:r>
                <a:rPr lang="en-GB" sz="1600">
                  <a:latin typeface="Times New Roman Backslanted" charset="0"/>
                  <a:cs typeface="Lotus" pitchFamily="2" charset="-78"/>
                </a:rPr>
                <a:t>(Clases,2002) </a:t>
              </a:r>
              <a:endParaRPr lang="en-GB" sz="1800">
                <a:latin typeface="Times New Roman Backslanted" charset="0"/>
                <a:cs typeface="Lotus" pitchFamily="2" charset="-78"/>
              </a:endParaRPr>
            </a:p>
            <a:p>
              <a:pPr algn="ctr"/>
              <a:endParaRPr lang="en-US" sz="4800"/>
            </a:p>
          </p:txBody>
        </p:sp>
      </p:grpSp>
    </p:spTree>
  </p:cSld>
  <p:clrMapOvr>
    <a:masterClrMapping/>
  </p:clrMapOvr>
  <p:transition>
    <p:cut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44463" y="333375"/>
            <a:ext cx="8820150" cy="6264275"/>
            <a:chOff x="1296" y="1008"/>
            <a:chExt cx="9504" cy="7872"/>
          </a:xfrm>
        </p:grpSpPr>
        <p:pic>
          <p:nvPicPr>
            <p:cNvPr id="3" name="Picture 5"/>
            <p:cNvPicPr>
              <a:picLocks noChangeAspect="1" noChangeArrowheads="1"/>
            </p:cNvPicPr>
            <p:nvPr/>
          </p:nvPicPr>
          <p:blipFill>
            <a:blip r:embed="rId2">
              <a:lum bright="18000" contrast="6000"/>
            </a:blip>
            <a:srcRect/>
            <a:stretch>
              <a:fillRect/>
            </a:stretch>
          </p:blipFill>
          <p:spPr bwMode="auto">
            <a:xfrm>
              <a:off x="1296" y="1008"/>
              <a:ext cx="9504" cy="6912"/>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pic>
        <p:sp>
          <p:nvSpPr>
            <p:cNvPr id="4" name="Text Box 6"/>
            <p:cNvSpPr txBox="1">
              <a:spLocks noChangeArrowheads="1"/>
            </p:cNvSpPr>
            <p:nvPr/>
          </p:nvSpPr>
          <p:spPr bwMode="auto">
            <a:xfrm>
              <a:off x="3024" y="8208"/>
              <a:ext cx="4634" cy="672"/>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a:lstStyle/>
            <a:p>
              <a:pPr algn="ctr">
                <a:defRPr/>
              </a:pPr>
              <a:r>
                <a:rPr lang="ar-SA" sz="2800" b="1">
                  <a:solidFill>
                    <a:srgbClr val="0000FF"/>
                  </a:solidFill>
                  <a:latin typeface="Times New Roman Backslanted" charset="0"/>
                  <a:cs typeface="Lotus" pitchFamily="2" charset="-78"/>
                </a:rPr>
                <a:t>مدل سطو ح شبكه دانش</a:t>
              </a:r>
              <a:r>
                <a:rPr lang="en-GB" sz="1200">
                  <a:solidFill>
                    <a:srgbClr val="0000FF"/>
                  </a:solidFill>
                  <a:latin typeface="Times New Roman Backslanted" charset="0"/>
                </a:rPr>
                <a:t> Goetz, K. 2000))</a:t>
              </a:r>
            </a:p>
            <a:p>
              <a:pPr>
                <a:defRPr/>
              </a:pPr>
              <a:endParaRPr lang="en-US">
                <a:solidFill>
                  <a:srgbClr val="0000FF"/>
                </a:solidFill>
              </a:endParaRPr>
            </a:p>
          </p:txBody>
        </p:sp>
      </p:grpSp>
    </p:spTree>
  </p:cSld>
  <p:clrMapOvr>
    <a:masterClrMapping/>
  </p:clrMapOvr>
  <p:transition>
    <p:cut thruBlk="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44463" y="908050"/>
            <a:ext cx="8604250" cy="5545138"/>
            <a:chOff x="2475" y="5380"/>
            <a:chExt cx="6148" cy="3613"/>
          </a:xfrm>
        </p:grpSpPr>
        <p:sp>
          <p:nvSpPr>
            <p:cNvPr id="3" name="Rectangle 4"/>
            <p:cNvSpPr>
              <a:spLocks noChangeArrowheads="1"/>
            </p:cNvSpPr>
            <p:nvPr/>
          </p:nvSpPr>
          <p:spPr bwMode="auto">
            <a:xfrm>
              <a:off x="5805" y="6076"/>
              <a:ext cx="1925" cy="1110"/>
            </a:xfrm>
            <a:prstGeom prst="rect">
              <a:avLst/>
            </a:prstGeom>
            <a:gradFill rotWithShape="1">
              <a:gsLst>
                <a:gs pos="0">
                  <a:srgbClr val="FFFFFF"/>
                </a:gs>
                <a:gs pos="100000">
                  <a:srgbClr val="969696"/>
                </a:gs>
              </a:gsLst>
              <a:path path="shape">
                <a:fillToRect l="50000" t="50000" r="50000" b="50000"/>
              </a:path>
            </a:gradFill>
            <a:ln w="9525">
              <a:miter lim="800000"/>
              <a:headEnd/>
              <a:tailEnd/>
            </a:ln>
            <a:scene3d>
              <a:camera prst="legacyObliqueTopRight"/>
              <a:lightRig rig="legacyFlat3" dir="b"/>
            </a:scene3d>
            <a:sp3d extrusionH="23800" prstMaterial="legacyMatte">
              <a:bevelT w="13500" h="13500" prst="angle"/>
              <a:bevelB w="13500" h="13500" prst="angle"/>
              <a:extrusionClr>
                <a:srgbClr val="969696"/>
              </a:extrusionClr>
            </a:sp3d>
          </p:spPr>
          <p:txBody>
            <a:bodyPr>
              <a:flatTx/>
            </a:bodyPr>
            <a:lstStyle/>
            <a:p>
              <a:pPr algn="ctr">
                <a:lnSpc>
                  <a:spcPct val="88000"/>
                </a:lnSpc>
              </a:pPr>
              <a:endParaRPr lang="en-US" sz="2800" dirty="0">
                <a:latin typeface="Times New Roman" pitchFamily="18" charset="0"/>
                <a:cs typeface="B Lotus" pitchFamily="2" charset="-78"/>
              </a:endParaRPr>
            </a:p>
            <a:p>
              <a:pPr algn="ctr">
                <a:lnSpc>
                  <a:spcPct val="88000"/>
                </a:lnSpc>
              </a:pPr>
              <a:r>
                <a:rPr lang="ar-SA" sz="2800" dirty="0">
                  <a:latin typeface="Times New Roman" pitchFamily="18" charset="0"/>
                  <a:cs typeface="B Lotus" pitchFamily="2" charset="-78"/>
                </a:rPr>
                <a:t>دانش آشكار</a:t>
              </a:r>
            </a:p>
            <a:p>
              <a:pPr algn="ctr">
                <a:lnSpc>
                  <a:spcPct val="88000"/>
                </a:lnSpc>
              </a:pPr>
              <a:r>
                <a:rPr lang="ar-SA" sz="2800" dirty="0">
                  <a:latin typeface="Times New Roman" pitchFamily="18" charset="0"/>
                  <a:cs typeface="B Lotus" pitchFamily="2" charset="-78"/>
                </a:rPr>
                <a:t>فرد</a:t>
              </a:r>
            </a:p>
            <a:p>
              <a:endParaRPr lang="en-US" sz="7200" dirty="0"/>
            </a:p>
          </p:txBody>
        </p:sp>
        <p:sp>
          <p:nvSpPr>
            <p:cNvPr id="4" name="Rectangle 5"/>
            <p:cNvSpPr>
              <a:spLocks noChangeArrowheads="1"/>
            </p:cNvSpPr>
            <p:nvPr/>
          </p:nvSpPr>
          <p:spPr bwMode="auto">
            <a:xfrm>
              <a:off x="3625" y="6076"/>
              <a:ext cx="2180" cy="1110"/>
            </a:xfrm>
            <a:prstGeom prst="rect">
              <a:avLst/>
            </a:prstGeom>
            <a:gradFill rotWithShape="1">
              <a:gsLst>
                <a:gs pos="0">
                  <a:srgbClr val="FFFFFF"/>
                </a:gs>
                <a:gs pos="100000">
                  <a:srgbClr val="969696"/>
                </a:gs>
              </a:gsLst>
              <a:path path="shape">
                <a:fillToRect l="50000" t="50000" r="50000" b="50000"/>
              </a:path>
            </a:gradFill>
            <a:ln w="9525">
              <a:miter lim="800000"/>
              <a:headEnd/>
              <a:tailEnd/>
            </a:ln>
            <a:scene3d>
              <a:camera prst="legacyObliqueTopRight"/>
              <a:lightRig rig="legacyFlat3" dir="b"/>
            </a:scene3d>
            <a:sp3d extrusionH="23800" prstMaterial="legacyMatte">
              <a:bevelT w="13500" h="13500" prst="angle"/>
              <a:bevelB w="13500" h="13500" prst="angle"/>
              <a:extrusionClr>
                <a:srgbClr val="969696"/>
              </a:extrusionClr>
            </a:sp3d>
          </p:spPr>
          <p:txBody>
            <a:bodyPr>
              <a:flatTx/>
            </a:bodyPr>
            <a:lstStyle/>
            <a:p>
              <a:pPr algn="ctr">
                <a:lnSpc>
                  <a:spcPct val="88000"/>
                </a:lnSpc>
              </a:pPr>
              <a:endParaRPr lang="en-US" sz="2800">
                <a:latin typeface="Times New Roman" pitchFamily="18" charset="0"/>
                <a:cs typeface="B Lotus" pitchFamily="2" charset="-78"/>
              </a:endParaRPr>
            </a:p>
            <a:p>
              <a:pPr algn="ctr">
                <a:lnSpc>
                  <a:spcPct val="88000"/>
                </a:lnSpc>
              </a:pPr>
              <a:r>
                <a:rPr lang="ar-SA" sz="2800">
                  <a:latin typeface="Times New Roman" pitchFamily="18" charset="0"/>
                  <a:cs typeface="B Lotus" pitchFamily="2" charset="-78"/>
                </a:rPr>
                <a:t>دانش پنهان</a:t>
              </a:r>
            </a:p>
            <a:p>
              <a:pPr algn="ctr">
                <a:lnSpc>
                  <a:spcPct val="88000"/>
                </a:lnSpc>
              </a:pPr>
              <a:r>
                <a:rPr lang="ar-SA" sz="2800">
                  <a:latin typeface="Times New Roman" pitchFamily="18" charset="0"/>
                  <a:cs typeface="B Lotus" pitchFamily="2" charset="-78"/>
                </a:rPr>
                <a:t>فرد</a:t>
              </a:r>
            </a:p>
            <a:p>
              <a:endParaRPr lang="en-US" sz="7200"/>
            </a:p>
          </p:txBody>
        </p:sp>
        <p:sp>
          <p:nvSpPr>
            <p:cNvPr id="5" name="Rectangle 6"/>
            <p:cNvSpPr>
              <a:spLocks noChangeArrowheads="1"/>
            </p:cNvSpPr>
            <p:nvPr/>
          </p:nvSpPr>
          <p:spPr bwMode="auto">
            <a:xfrm>
              <a:off x="5805" y="7186"/>
              <a:ext cx="1925" cy="1178"/>
            </a:xfrm>
            <a:prstGeom prst="rect">
              <a:avLst/>
            </a:prstGeom>
            <a:gradFill rotWithShape="1">
              <a:gsLst>
                <a:gs pos="0">
                  <a:srgbClr val="FFFFFF"/>
                </a:gs>
                <a:gs pos="100000">
                  <a:srgbClr val="969696"/>
                </a:gs>
              </a:gsLst>
              <a:path path="shape">
                <a:fillToRect l="50000" t="50000" r="50000" b="50000"/>
              </a:path>
            </a:gradFill>
            <a:ln w="9525">
              <a:miter lim="800000"/>
              <a:headEnd/>
              <a:tailEnd/>
            </a:ln>
            <a:scene3d>
              <a:camera prst="legacyObliqueTopRight"/>
              <a:lightRig rig="legacyFlat3" dir="b"/>
            </a:scene3d>
            <a:sp3d extrusionH="23800" prstMaterial="legacyMatte">
              <a:bevelT w="13500" h="13500" prst="angle"/>
              <a:bevelB w="13500" h="13500" prst="angle"/>
              <a:extrusionClr>
                <a:srgbClr val="969696"/>
              </a:extrusionClr>
            </a:sp3d>
          </p:spPr>
          <p:txBody>
            <a:bodyPr>
              <a:flatTx/>
            </a:bodyPr>
            <a:lstStyle/>
            <a:p>
              <a:pPr algn="ctr">
                <a:lnSpc>
                  <a:spcPct val="88000"/>
                </a:lnSpc>
              </a:pPr>
              <a:endParaRPr lang="en-US" sz="2800">
                <a:latin typeface="Times New Roman" pitchFamily="18" charset="0"/>
                <a:cs typeface="B Lotus" pitchFamily="2" charset="-78"/>
              </a:endParaRPr>
            </a:p>
            <a:p>
              <a:pPr algn="ctr">
                <a:lnSpc>
                  <a:spcPct val="88000"/>
                </a:lnSpc>
              </a:pPr>
              <a:r>
                <a:rPr lang="ar-SA" sz="2800">
                  <a:latin typeface="Times New Roman" pitchFamily="18" charset="0"/>
                  <a:cs typeface="B Lotus" pitchFamily="2" charset="-78"/>
                </a:rPr>
                <a:t>دانش آشكار</a:t>
              </a:r>
            </a:p>
            <a:p>
              <a:pPr algn="ctr">
                <a:lnSpc>
                  <a:spcPct val="88000"/>
                </a:lnSpc>
              </a:pPr>
              <a:r>
                <a:rPr lang="ar-SA" sz="2800">
                  <a:latin typeface="Times New Roman" pitchFamily="18" charset="0"/>
                  <a:cs typeface="B Lotus" pitchFamily="2" charset="-78"/>
                </a:rPr>
                <a:t>جمع</a:t>
              </a:r>
            </a:p>
            <a:p>
              <a:endParaRPr lang="en-US" sz="7200"/>
            </a:p>
          </p:txBody>
        </p:sp>
        <p:sp>
          <p:nvSpPr>
            <p:cNvPr id="6" name="Rectangle 7"/>
            <p:cNvSpPr>
              <a:spLocks noChangeArrowheads="1"/>
            </p:cNvSpPr>
            <p:nvPr/>
          </p:nvSpPr>
          <p:spPr bwMode="auto">
            <a:xfrm>
              <a:off x="3625" y="7193"/>
              <a:ext cx="2180" cy="1171"/>
            </a:xfrm>
            <a:prstGeom prst="rect">
              <a:avLst/>
            </a:prstGeom>
            <a:gradFill rotWithShape="1">
              <a:gsLst>
                <a:gs pos="0">
                  <a:srgbClr val="FFFFFF"/>
                </a:gs>
                <a:gs pos="100000">
                  <a:srgbClr val="969696"/>
                </a:gs>
              </a:gsLst>
              <a:path path="shape">
                <a:fillToRect l="50000" t="50000" r="50000" b="50000"/>
              </a:path>
            </a:gradFill>
            <a:ln w="9525">
              <a:miter lim="800000"/>
              <a:headEnd/>
              <a:tailEnd/>
            </a:ln>
            <a:scene3d>
              <a:camera prst="legacyObliqueTopRight"/>
              <a:lightRig rig="legacyFlat3" dir="b"/>
            </a:scene3d>
            <a:sp3d extrusionH="23800" prstMaterial="legacyMatte">
              <a:bevelT w="13500" h="13500" prst="angle"/>
              <a:bevelB w="13500" h="13500" prst="angle"/>
              <a:extrusionClr>
                <a:srgbClr val="969696"/>
              </a:extrusionClr>
            </a:sp3d>
          </p:spPr>
          <p:txBody>
            <a:bodyPr>
              <a:flatTx/>
            </a:bodyPr>
            <a:lstStyle/>
            <a:p>
              <a:pPr algn="ctr">
                <a:lnSpc>
                  <a:spcPct val="88000"/>
                </a:lnSpc>
              </a:pPr>
              <a:endParaRPr lang="en-US" sz="2800">
                <a:latin typeface="Times New Roman" pitchFamily="18" charset="0"/>
                <a:cs typeface="B Lotus" pitchFamily="2" charset="-78"/>
              </a:endParaRPr>
            </a:p>
            <a:p>
              <a:pPr algn="ctr">
                <a:lnSpc>
                  <a:spcPct val="88000"/>
                </a:lnSpc>
              </a:pPr>
              <a:r>
                <a:rPr lang="ar-SA" sz="2800">
                  <a:latin typeface="Times New Roman" pitchFamily="18" charset="0"/>
                  <a:cs typeface="B Lotus" pitchFamily="2" charset="-78"/>
                </a:rPr>
                <a:t>دانش پنهان</a:t>
              </a:r>
            </a:p>
            <a:p>
              <a:pPr algn="ctr">
                <a:lnSpc>
                  <a:spcPct val="88000"/>
                </a:lnSpc>
              </a:pPr>
              <a:r>
                <a:rPr lang="ar-SA" sz="2800">
                  <a:latin typeface="Times New Roman" pitchFamily="18" charset="0"/>
                  <a:cs typeface="B Lotus" pitchFamily="2" charset="-78"/>
                </a:rPr>
                <a:t>جمعي</a:t>
              </a:r>
            </a:p>
            <a:p>
              <a:endParaRPr lang="en-US" sz="7200"/>
            </a:p>
          </p:txBody>
        </p:sp>
        <p:grpSp>
          <p:nvGrpSpPr>
            <p:cNvPr id="7" name="Group 8"/>
            <p:cNvGrpSpPr>
              <a:grpSpLocks/>
            </p:cNvGrpSpPr>
            <p:nvPr/>
          </p:nvGrpSpPr>
          <p:grpSpPr bwMode="auto">
            <a:xfrm>
              <a:off x="2475" y="6526"/>
              <a:ext cx="1154" cy="1446"/>
              <a:chOff x="2475" y="6526"/>
              <a:chExt cx="1154" cy="1446"/>
            </a:xfrm>
          </p:grpSpPr>
          <p:grpSp>
            <p:nvGrpSpPr>
              <p:cNvPr id="29" name="Group 9"/>
              <p:cNvGrpSpPr>
                <a:grpSpLocks/>
              </p:cNvGrpSpPr>
              <p:nvPr/>
            </p:nvGrpSpPr>
            <p:grpSpPr bwMode="auto">
              <a:xfrm>
                <a:off x="3170" y="6526"/>
                <a:ext cx="459" cy="1446"/>
                <a:chOff x="2470" y="6526"/>
                <a:chExt cx="898" cy="1446"/>
              </a:xfrm>
            </p:grpSpPr>
            <p:sp>
              <p:nvSpPr>
                <p:cNvPr id="31" name="Line 10"/>
                <p:cNvSpPr>
                  <a:spLocks noChangeShapeType="1"/>
                </p:cNvSpPr>
                <p:nvPr/>
              </p:nvSpPr>
              <p:spPr bwMode="auto">
                <a:xfrm flipH="1">
                  <a:off x="2470" y="7972"/>
                  <a:ext cx="898" cy="0"/>
                </a:xfrm>
                <a:prstGeom prst="line">
                  <a:avLst/>
                </a:prstGeom>
                <a:noFill/>
                <a:ln w="9525">
                  <a:solidFill>
                    <a:srgbClr val="000000"/>
                  </a:solidFill>
                  <a:round/>
                  <a:headEnd/>
                  <a:tailEnd/>
                </a:ln>
                <a:effectLst>
                  <a:prstShdw prst="shdw17" dist="17961" dir="2700000">
                    <a:srgbClr val="000000"/>
                  </a:prstShdw>
                </a:effectLst>
              </p:spPr>
              <p:txBody>
                <a:bodyPr/>
                <a:lstStyle/>
                <a:p>
                  <a:endParaRPr lang="en-US"/>
                </a:p>
              </p:txBody>
            </p:sp>
            <p:sp>
              <p:nvSpPr>
                <p:cNvPr id="32" name="Line 11"/>
                <p:cNvSpPr>
                  <a:spLocks noChangeShapeType="1"/>
                </p:cNvSpPr>
                <p:nvPr/>
              </p:nvSpPr>
              <p:spPr bwMode="auto">
                <a:xfrm flipV="1">
                  <a:off x="2470" y="7490"/>
                  <a:ext cx="0" cy="482"/>
                </a:xfrm>
                <a:prstGeom prst="line">
                  <a:avLst/>
                </a:prstGeom>
                <a:noFill/>
                <a:ln w="9525">
                  <a:solidFill>
                    <a:srgbClr val="000000"/>
                  </a:solidFill>
                  <a:round/>
                  <a:headEnd/>
                  <a:tailEnd/>
                </a:ln>
                <a:effectLst>
                  <a:prstShdw prst="shdw17" dist="17961" dir="2700000">
                    <a:srgbClr val="000000"/>
                  </a:prstShdw>
                </a:effectLst>
              </p:spPr>
              <p:txBody>
                <a:bodyPr/>
                <a:lstStyle/>
                <a:p>
                  <a:endParaRPr lang="en-US"/>
                </a:p>
              </p:txBody>
            </p:sp>
            <p:sp>
              <p:nvSpPr>
                <p:cNvPr id="33" name="Line 12"/>
                <p:cNvSpPr>
                  <a:spLocks noChangeShapeType="1"/>
                </p:cNvSpPr>
                <p:nvPr/>
              </p:nvSpPr>
              <p:spPr bwMode="auto">
                <a:xfrm flipV="1">
                  <a:off x="2470" y="6526"/>
                  <a:ext cx="0" cy="482"/>
                </a:xfrm>
                <a:prstGeom prst="line">
                  <a:avLst/>
                </a:prstGeom>
                <a:noFill/>
                <a:ln w="9525">
                  <a:solidFill>
                    <a:srgbClr val="000000"/>
                  </a:solidFill>
                  <a:round/>
                  <a:headEnd/>
                  <a:tailEnd/>
                </a:ln>
                <a:effectLst>
                  <a:prstShdw prst="shdw17" dist="17961" dir="2700000">
                    <a:srgbClr val="000000"/>
                  </a:prstShdw>
                </a:effectLst>
              </p:spPr>
              <p:txBody>
                <a:bodyPr/>
                <a:lstStyle/>
                <a:p>
                  <a:endParaRPr lang="en-US"/>
                </a:p>
              </p:txBody>
            </p:sp>
            <p:sp>
              <p:nvSpPr>
                <p:cNvPr id="34" name="Line 13"/>
                <p:cNvSpPr>
                  <a:spLocks noChangeShapeType="1"/>
                </p:cNvSpPr>
                <p:nvPr/>
              </p:nvSpPr>
              <p:spPr bwMode="auto">
                <a:xfrm>
                  <a:off x="2470" y="6526"/>
                  <a:ext cx="770" cy="0"/>
                </a:xfrm>
                <a:prstGeom prst="line">
                  <a:avLst/>
                </a:prstGeom>
                <a:noFill/>
                <a:ln w="9525">
                  <a:solidFill>
                    <a:srgbClr val="000000"/>
                  </a:solidFill>
                  <a:round/>
                  <a:headEnd/>
                  <a:tailEnd type="triangle" w="med" len="med"/>
                </a:ln>
                <a:effectLst>
                  <a:prstShdw prst="shdw17" dist="17961" dir="2700000">
                    <a:srgbClr val="000000"/>
                  </a:prstShdw>
                </a:effectLst>
              </p:spPr>
              <p:txBody>
                <a:bodyPr/>
                <a:lstStyle/>
                <a:p>
                  <a:endParaRPr lang="en-US"/>
                </a:p>
              </p:txBody>
            </p:sp>
          </p:grpSp>
          <p:sp>
            <p:nvSpPr>
              <p:cNvPr id="30" name="Text Box 14"/>
              <p:cNvSpPr txBox="1">
                <a:spLocks noChangeArrowheads="1"/>
              </p:cNvSpPr>
              <p:nvPr/>
            </p:nvSpPr>
            <p:spPr bwMode="auto">
              <a:xfrm>
                <a:off x="2475" y="7013"/>
                <a:ext cx="1154" cy="621"/>
              </a:xfrm>
              <a:prstGeom prst="rect">
                <a:avLst/>
              </a:prstGeom>
              <a:noFill/>
              <a:ln w="9525">
                <a:noFill/>
                <a:miter lim="800000"/>
                <a:headEnd/>
                <a:tailEnd/>
              </a:ln>
            </p:spPr>
            <p:txBody>
              <a:bodyPr lIns="0" tIns="0" rIns="0" bIns="0"/>
              <a:lstStyle/>
              <a:p>
                <a:pPr algn="ctr">
                  <a:lnSpc>
                    <a:spcPct val="88000"/>
                  </a:lnSpc>
                </a:pPr>
                <a:r>
                  <a:rPr lang="ar-SA" sz="2800">
                    <a:latin typeface="Times New Roman" pitchFamily="18" charset="0"/>
                    <a:cs typeface="B Lotus" pitchFamily="2" charset="-78"/>
                  </a:rPr>
                  <a:t>اجتماعي كردن</a:t>
                </a:r>
                <a:endParaRPr lang="en-US" sz="7200"/>
              </a:p>
            </p:txBody>
          </p:sp>
        </p:grpSp>
        <p:grpSp>
          <p:nvGrpSpPr>
            <p:cNvPr id="8" name="Group 15"/>
            <p:cNvGrpSpPr>
              <a:grpSpLocks/>
            </p:cNvGrpSpPr>
            <p:nvPr/>
          </p:nvGrpSpPr>
          <p:grpSpPr bwMode="auto">
            <a:xfrm>
              <a:off x="7469" y="6212"/>
              <a:ext cx="1154" cy="1325"/>
              <a:chOff x="7469" y="6212"/>
              <a:chExt cx="1154" cy="1325"/>
            </a:xfrm>
          </p:grpSpPr>
          <p:grpSp>
            <p:nvGrpSpPr>
              <p:cNvPr id="23" name="Group 16"/>
              <p:cNvGrpSpPr>
                <a:grpSpLocks/>
              </p:cNvGrpSpPr>
              <p:nvPr/>
            </p:nvGrpSpPr>
            <p:grpSpPr bwMode="auto">
              <a:xfrm>
                <a:off x="7730" y="6212"/>
                <a:ext cx="459" cy="1325"/>
                <a:chOff x="7730" y="6526"/>
                <a:chExt cx="1026" cy="1325"/>
              </a:xfrm>
            </p:grpSpPr>
            <p:sp>
              <p:nvSpPr>
                <p:cNvPr id="25" name="Line 17"/>
                <p:cNvSpPr>
                  <a:spLocks noChangeShapeType="1"/>
                </p:cNvSpPr>
                <p:nvPr/>
              </p:nvSpPr>
              <p:spPr bwMode="auto">
                <a:xfrm>
                  <a:off x="7730" y="6526"/>
                  <a:ext cx="1026" cy="0"/>
                </a:xfrm>
                <a:prstGeom prst="line">
                  <a:avLst/>
                </a:prstGeom>
                <a:noFill/>
                <a:ln w="9525">
                  <a:solidFill>
                    <a:srgbClr val="000000"/>
                  </a:solidFill>
                  <a:round/>
                  <a:headEnd/>
                  <a:tailEnd/>
                </a:ln>
                <a:effectLst>
                  <a:prstShdw prst="shdw17" dist="17961" dir="2700000">
                    <a:srgbClr val="000000"/>
                  </a:prstShdw>
                </a:effectLst>
              </p:spPr>
              <p:txBody>
                <a:bodyPr/>
                <a:lstStyle/>
                <a:p>
                  <a:endParaRPr lang="en-US"/>
                </a:p>
              </p:txBody>
            </p:sp>
            <p:sp>
              <p:nvSpPr>
                <p:cNvPr id="26" name="Line 18"/>
                <p:cNvSpPr>
                  <a:spLocks noChangeShapeType="1"/>
                </p:cNvSpPr>
                <p:nvPr/>
              </p:nvSpPr>
              <p:spPr bwMode="auto">
                <a:xfrm>
                  <a:off x="8756" y="6526"/>
                  <a:ext cx="0" cy="482"/>
                </a:xfrm>
                <a:prstGeom prst="line">
                  <a:avLst/>
                </a:prstGeom>
                <a:noFill/>
                <a:ln w="9525">
                  <a:solidFill>
                    <a:srgbClr val="000000"/>
                  </a:solidFill>
                  <a:round/>
                  <a:headEnd/>
                  <a:tailEnd/>
                </a:ln>
                <a:effectLst>
                  <a:prstShdw prst="shdw17" dist="17961" dir="2700000">
                    <a:srgbClr val="000000"/>
                  </a:prstShdw>
                </a:effectLst>
              </p:spPr>
              <p:txBody>
                <a:bodyPr/>
                <a:lstStyle/>
                <a:p>
                  <a:endParaRPr lang="en-US"/>
                </a:p>
              </p:txBody>
            </p:sp>
            <p:sp>
              <p:nvSpPr>
                <p:cNvPr id="27" name="Line 19"/>
                <p:cNvSpPr>
                  <a:spLocks noChangeShapeType="1"/>
                </p:cNvSpPr>
                <p:nvPr/>
              </p:nvSpPr>
              <p:spPr bwMode="auto">
                <a:xfrm>
                  <a:off x="8756" y="7490"/>
                  <a:ext cx="0" cy="361"/>
                </a:xfrm>
                <a:prstGeom prst="line">
                  <a:avLst/>
                </a:prstGeom>
                <a:noFill/>
                <a:ln w="9525">
                  <a:solidFill>
                    <a:srgbClr val="000000"/>
                  </a:solidFill>
                  <a:round/>
                  <a:headEnd/>
                  <a:tailEnd/>
                </a:ln>
                <a:effectLst>
                  <a:prstShdw prst="shdw17" dist="17961" dir="2700000">
                    <a:srgbClr val="000000"/>
                  </a:prstShdw>
                </a:effectLst>
              </p:spPr>
              <p:txBody>
                <a:bodyPr/>
                <a:lstStyle/>
                <a:p>
                  <a:endParaRPr lang="en-US"/>
                </a:p>
              </p:txBody>
            </p:sp>
            <p:sp>
              <p:nvSpPr>
                <p:cNvPr id="28" name="Line 20"/>
                <p:cNvSpPr>
                  <a:spLocks noChangeShapeType="1"/>
                </p:cNvSpPr>
                <p:nvPr/>
              </p:nvSpPr>
              <p:spPr bwMode="auto">
                <a:xfrm flipH="1">
                  <a:off x="7858" y="7851"/>
                  <a:ext cx="898" cy="0"/>
                </a:xfrm>
                <a:prstGeom prst="line">
                  <a:avLst/>
                </a:prstGeom>
                <a:noFill/>
                <a:ln w="9525">
                  <a:solidFill>
                    <a:srgbClr val="000000"/>
                  </a:solidFill>
                  <a:round/>
                  <a:headEnd/>
                  <a:tailEnd type="triangle" w="med" len="med"/>
                </a:ln>
                <a:effectLst>
                  <a:prstShdw prst="shdw17" dist="17961" dir="2700000">
                    <a:srgbClr val="000000"/>
                  </a:prstShdw>
                </a:effectLst>
              </p:spPr>
              <p:txBody>
                <a:bodyPr/>
                <a:lstStyle/>
                <a:p>
                  <a:endParaRPr lang="en-US"/>
                </a:p>
              </p:txBody>
            </p:sp>
          </p:grpSp>
          <p:sp>
            <p:nvSpPr>
              <p:cNvPr id="24" name="Text Box 21"/>
              <p:cNvSpPr txBox="1">
                <a:spLocks noChangeArrowheads="1"/>
              </p:cNvSpPr>
              <p:nvPr/>
            </p:nvSpPr>
            <p:spPr bwMode="auto">
              <a:xfrm>
                <a:off x="7469" y="6833"/>
                <a:ext cx="1154" cy="621"/>
              </a:xfrm>
              <a:prstGeom prst="rect">
                <a:avLst/>
              </a:prstGeom>
              <a:noFill/>
              <a:ln w="9525">
                <a:noFill/>
                <a:miter lim="800000"/>
                <a:headEnd/>
                <a:tailEnd/>
              </a:ln>
              <a:effectLst>
                <a:prstShdw prst="shdw17" dist="17961" dir="2700000">
                  <a:srgbClr val="999999"/>
                </a:prstShdw>
              </a:effectLst>
            </p:spPr>
            <p:txBody>
              <a:bodyPr lIns="0" tIns="0" rIns="0" bIns="0"/>
              <a:lstStyle/>
              <a:p>
                <a:pPr>
                  <a:lnSpc>
                    <a:spcPct val="88000"/>
                  </a:lnSpc>
                </a:pPr>
                <a:endParaRPr lang="en-US" sz="2800">
                  <a:latin typeface="Times New Roman" pitchFamily="18" charset="0"/>
                  <a:cs typeface="B Lotus" pitchFamily="2" charset="-78"/>
                </a:endParaRPr>
              </a:p>
              <a:p>
                <a:pPr>
                  <a:lnSpc>
                    <a:spcPct val="88000"/>
                  </a:lnSpc>
                </a:pPr>
                <a:r>
                  <a:rPr lang="ar-SA" sz="2800">
                    <a:latin typeface="Times New Roman" pitchFamily="18" charset="0"/>
                    <a:cs typeface="B Lotus" pitchFamily="2" charset="-78"/>
                  </a:rPr>
                  <a:t>تبديل كردن </a:t>
                </a:r>
                <a:endParaRPr lang="en-US" sz="7200"/>
              </a:p>
            </p:txBody>
          </p:sp>
        </p:grpSp>
        <p:grpSp>
          <p:nvGrpSpPr>
            <p:cNvPr id="9" name="Group 22"/>
            <p:cNvGrpSpPr>
              <a:grpSpLocks/>
            </p:cNvGrpSpPr>
            <p:nvPr/>
          </p:nvGrpSpPr>
          <p:grpSpPr bwMode="auto">
            <a:xfrm>
              <a:off x="3989" y="5380"/>
              <a:ext cx="2971" cy="3613"/>
              <a:chOff x="3989" y="5380"/>
              <a:chExt cx="2971" cy="3613"/>
            </a:xfrm>
          </p:grpSpPr>
          <p:sp>
            <p:nvSpPr>
              <p:cNvPr id="11" name="Line 23"/>
              <p:cNvSpPr>
                <a:spLocks noChangeShapeType="1"/>
              </p:cNvSpPr>
              <p:nvPr/>
            </p:nvSpPr>
            <p:spPr bwMode="auto">
              <a:xfrm>
                <a:off x="6960" y="8334"/>
                <a:ext cx="0" cy="482"/>
              </a:xfrm>
              <a:prstGeom prst="line">
                <a:avLst/>
              </a:prstGeom>
              <a:noFill/>
              <a:ln w="9525">
                <a:solidFill>
                  <a:srgbClr val="000000"/>
                </a:solidFill>
                <a:round/>
                <a:headEnd/>
                <a:tailEnd/>
              </a:ln>
              <a:effectLst>
                <a:prstShdw prst="shdw17" dist="17961" dir="2700000">
                  <a:srgbClr val="000000"/>
                </a:prstShdw>
              </a:effectLst>
            </p:spPr>
            <p:txBody>
              <a:bodyPr/>
              <a:lstStyle/>
              <a:p>
                <a:endParaRPr lang="en-US"/>
              </a:p>
            </p:txBody>
          </p:sp>
          <p:sp>
            <p:nvSpPr>
              <p:cNvPr id="12" name="Line 24"/>
              <p:cNvSpPr>
                <a:spLocks noChangeShapeType="1"/>
              </p:cNvSpPr>
              <p:nvPr/>
            </p:nvSpPr>
            <p:spPr bwMode="auto">
              <a:xfrm flipH="1">
                <a:off x="6319" y="8816"/>
                <a:ext cx="641" cy="0"/>
              </a:xfrm>
              <a:prstGeom prst="line">
                <a:avLst/>
              </a:prstGeom>
              <a:noFill/>
              <a:ln w="9525">
                <a:solidFill>
                  <a:srgbClr val="000000"/>
                </a:solidFill>
                <a:round/>
                <a:headEnd/>
                <a:tailEnd/>
              </a:ln>
              <a:effectLst>
                <a:prstShdw prst="shdw17" dist="17961" dir="2700000">
                  <a:srgbClr val="000000"/>
                </a:prstShdw>
              </a:effectLst>
            </p:spPr>
            <p:txBody>
              <a:bodyPr/>
              <a:lstStyle/>
              <a:p>
                <a:endParaRPr lang="en-US"/>
              </a:p>
            </p:txBody>
          </p:sp>
          <p:sp>
            <p:nvSpPr>
              <p:cNvPr id="13" name="Line 25"/>
              <p:cNvSpPr>
                <a:spLocks noChangeShapeType="1"/>
              </p:cNvSpPr>
              <p:nvPr/>
            </p:nvSpPr>
            <p:spPr bwMode="auto">
              <a:xfrm flipH="1">
                <a:off x="4138" y="8816"/>
                <a:ext cx="898" cy="0"/>
              </a:xfrm>
              <a:prstGeom prst="line">
                <a:avLst/>
              </a:prstGeom>
              <a:noFill/>
              <a:ln w="9525">
                <a:solidFill>
                  <a:srgbClr val="000000"/>
                </a:solidFill>
                <a:round/>
                <a:headEnd/>
                <a:tailEnd/>
              </a:ln>
              <a:effectLst>
                <a:prstShdw prst="shdw17" dist="17961" dir="2700000">
                  <a:srgbClr val="000000"/>
                </a:prstShdw>
              </a:effectLst>
            </p:spPr>
            <p:txBody>
              <a:bodyPr/>
              <a:lstStyle/>
              <a:p>
                <a:endParaRPr lang="en-US"/>
              </a:p>
            </p:txBody>
          </p:sp>
          <p:sp>
            <p:nvSpPr>
              <p:cNvPr id="14" name="Line 26"/>
              <p:cNvSpPr>
                <a:spLocks noChangeShapeType="1"/>
              </p:cNvSpPr>
              <p:nvPr/>
            </p:nvSpPr>
            <p:spPr bwMode="auto">
              <a:xfrm flipV="1">
                <a:off x="4138" y="8455"/>
                <a:ext cx="0" cy="361"/>
              </a:xfrm>
              <a:prstGeom prst="line">
                <a:avLst/>
              </a:prstGeom>
              <a:noFill/>
              <a:ln w="9525">
                <a:solidFill>
                  <a:srgbClr val="000000"/>
                </a:solidFill>
                <a:round/>
                <a:headEnd/>
                <a:tailEnd type="triangle" w="med" len="med"/>
              </a:ln>
              <a:effectLst>
                <a:prstShdw prst="shdw17" dist="17961" dir="2700000">
                  <a:srgbClr val="000000"/>
                </a:prstShdw>
              </a:effectLst>
            </p:spPr>
            <p:txBody>
              <a:bodyPr/>
              <a:lstStyle/>
              <a:p>
                <a:endParaRPr lang="en-US"/>
              </a:p>
            </p:txBody>
          </p:sp>
          <p:sp>
            <p:nvSpPr>
              <p:cNvPr id="15" name="Text Box 27"/>
              <p:cNvSpPr txBox="1">
                <a:spLocks noChangeArrowheads="1"/>
              </p:cNvSpPr>
              <p:nvPr/>
            </p:nvSpPr>
            <p:spPr bwMode="auto">
              <a:xfrm>
                <a:off x="5164" y="8511"/>
                <a:ext cx="1283" cy="482"/>
              </a:xfrm>
              <a:prstGeom prst="rect">
                <a:avLst/>
              </a:prstGeom>
              <a:noFill/>
              <a:ln w="28575">
                <a:noFill/>
                <a:miter lim="800000"/>
                <a:headEnd/>
                <a:tailEnd/>
              </a:ln>
              <a:effectLst>
                <a:prstShdw prst="shdw17" dist="17961" dir="2700000">
                  <a:srgbClr val="999999"/>
                </a:prstShdw>
              </a:effectLst>
            </p:spPr>
            <p:txBody>
              <a:bodyPr lIns="0" tIns="0" rIns="0" bIns="0"/>
              <a:lstStyle/>
              <a:p>
                <a:pPr algn="ctr">
                  <a:lnSpc>
                    <a:spcPct val="88000"/>
                  </a:lnSpc>
                </a:pPr>
                <a:r>
                  <a:rPr lang="ar-SA" sz="2800">
                    <a:latin typeface="Times New Roman" pitchFamily="18" charset="0"/>
                    <a:cs typeface="B Lotus" pitchFamily="2" charset="-78"/>
                  </a:rPr>
                  <a:t>دروني كردن</a:t>
                </a:r>
                <a:endParaRPr lang="en-US" sz="7200"/>
              </a:p>
            </p:txBody>
          </p:sp>
          <p:grpSp>
            <p:nvGrpSpPr>
              <p:cNvPr id="16" name="Group 28"/>
              <p:cNvGrpSpPr>
                <a:grpSpLocks/>
              </p:cNvGrpSpPr>
              <p:nvPr/>
            </p:nvGrpSpPr>
            <p:grpSpPr bwMode="auto">
              <a:xfrm>
                <a:off x="3989" y="5380"/>
                <a:ext cx="2971" cy="665"/>
                <a:chOff x="3989" y="5380"/>
                <a:chExt cx="2971" cy="665"/>
              </a:xfrm>
            </p:grpSpPr>
            <p:sp>
              <p:nvSpPr>
                <p:cNvPr id="17" name="Line 29"/>
                <p:cNvSpPr>
                  <a:spLocks noChangeShapeType="1"/>
                </p:cNvSpPr>
                <p:nvPr/>
              </p:nvSpPr>
              <p:spPr bwMode="auto">
                <a:xfrm>
                  <a:off x="6190" y="5684"/>
                  <a:ext cx="770" cy="0"/>
                </a:xfrm>
                <a:prstGeom prst="line">
                  <a:avLst/>
                </a:prstGeom>
                <a:noFill/>
                <a:ln w="9525">
                  <a:solidFill>
                    <a:srgbClr val="000000"/>
                  </a:solidFill>
                  <a:round/>
                  <a:headEnd/>
                  <a:tailEnd/>
                </a:ln>
                <a:effectLst>
                  <a:prstShdw prst="shdw17" dist="17961" dir="2700000">
                    <a:srgbClr val="000000"/>
                  </a:prstShdw>
                </a:effectLst>
              </p:spPr>
              <p:txBody>
                <a:bodyPr/>
                <a:lstStyle/>
                <a:p>
                  <a:endParaRPr lang="en-US"/>
                </a:p>
              </p:txBody>
            </p:sp>
            <p:grpSp>
              <p:nvGrpSpPr>
                <p:cNvPr id="18" name="Group 30"/>
                <p:cNvGrpSpPr>
                  <a:grpSpLocks/>
                </p:cNvGrpSpPr>
                <p:nvPr/>
              </p:nvGrpSpPr>
              <p:grpSpPr bwMode="auto">
                <a:xfrm>
                  <a:off x="3989" y="5380"/>
                  <a:ext cx="2951" cy="665"/>
                  <a:chOff x="4009" y="5380"/>
                  <a:chExt cx="2951" cy="665"/>
                </a:xfrm>
              </p:grpSpPr>
              <p:sp>
                <p:nvSpPr>
                  <p:cNvPr id="19" name="Line 31"/>
                  <p:cNvSpPr>
                    <a:spLocks noChangeShapeType="1"/>
                  </p:cNvSpPr>
                  <p:nvPr/>
                </p:nvSpPr>
                <p:spPr bwMode="auto">
                  <a:xfrm flipV="1">
                    <a:off x="4009" y="5684"/>
                    <a:ext cx="0" cy="361"/>
                  </a:xfrm>
                  <a:prstGeom prst="line">
                    <a:avLst/>
                  </a:prstGeom>
                  <a:noFill/>
                  <a:ln w="9525">
                    <a:solidFill>
                      <a:srgbClr val="000000"/>
                    </a:solidFill>
                    <a:round/>
                    <a:headEnd/>
                    <a:tailEnd/>
                  </a:ln>
                  <a:effectLst>
                    <a:prstShdw prst="shdw17" dist="17961" dir="2700000">
                      <a:srgbClr val="000000"/>
                    </a:prstShdw>
                  </a:effectLst>
                </p:spPr>
                <p:txBody>
                  <a:bodyPr/>
                  <a:lstStyle/>
                  <a:p>
                    <a:endParaRPr lang="en-US"/>
                  </a:p>
                </p:txBody>
              </p:sp>
              <p:sp>
                <p:nvSpPr>
                  <p:cNvPr id="20" name="Line 32"/>
                  <p:cNvSpPr>
                    <a:spLocks noChangeShapeType="1"/>
                  </p:cNvSpPr>
                  <p:nvPr/>
                </p:nvSpPr>
                <p:spPr bwMode="auto">
                  <a:xfrm>
                    <a:off x="4009" y="5684"/>
                    <a:ext cx="1027" cy="0"/>
                  </a:xfrm>
                  <a:prstGeom prst="line">
                    <a:avLst/>
                  </a:prstGeom>
                  <a:noFill/>
                  <a:ln w="9525">
                    <a:solidFill>
                      <a:srgbClr val="000000"/>
                    </a:solidFill>
                    <a:round/>
                    <a:headEnd/>
                    <a:tailEnd/>
                  </a:ln>
                  <a:effectLst>
                    <a:prstShdw prst="shdw17" dist="17961" dir="2700000">
                      <a:srgbClr val="000000"/>
                    </a:prstShdw>
                  </a:effectLst>
                </p:spPr>
                <p:txBody>
                  <a:bodyPr/>
                  <a:lstStyle/>
                  <a:p>
                    <a:endParaRPr lang="en-US"/>
                  </a:p>
                </p:txBody>
              </p:sp>
              <p:sp>
                <p:nvSpPr>
                  <p:cNvPr id="21" name="Line 33"/>
                  <p:cNvSpPr>
                    <a:spLocks noChangeShapeType="1"/>
                  </p:cNvSpPr>
                  <p:nvPr/>
                </p:nvSpPr>
                <p:spPr bwMode="auto">
                  <a:xfrm>
                    <a:off x="6960" y="5684"/>
                    <a:ext cx="0" cy="361"/>
                  </a:xfrm>
                  <a:prstGeom prst="line">
                    <a:avLst/>
                  </a:prstGeom>
                  <a:noFill/>
                  <a:ln w="9525">
                    <a:solidFill>
                      <a:srgbClr val="000000"/>
                    </a:solidFill>
                    <a:round/>
                    <a:headEnd/>
                    <a:tailEnd type="triangle" w="med" len="med"/>
                  </a:ln>
                  <a:effectLst>
                    <a:prstShdw prst="shdw17" dist="17961" dir="2700000">
                      <a:srgbClr val="000000"/>
                    </a:prstShdw>
                  </a:effectLst>
                </p:spPr>
                <p:txBody>
                  <a:bodyPr/>
                  <a:lstStyle/>
                  <a:p>
                    <a:endParaRPr lang="en-US"/>
                  </a:p>
                </p:txBody>
              </p:sp>
              <p:sp>
                <p:nvSpPr>
                  <p:cNvPr id="22" name="Text Box 34"/>
                  <p:cNvSpPr txBox="1">
                    <a:spLocks noChangeArrowheads="1"/>
                  </p:cNvSpPr>
                  <p:nvPr/>
                </p:nvSpPr>
                <p:spPr bwMode="auto">
                  <a:xfrm>
                    <a:off x="4908" y="5380"/>
                    <a:ext cx="1394" cy="504"/>
                  </a:xfrm>
                  <a:prstGeom prst="rect">
                    <a:avLst/>
                  </a:prstGeom>
                  <a:noFill/>
                  <a:ln w="9525">
                    <a:noFill/>
                    <a:miter lim="800000"/>
                    <a:headEnd/>
                    <a:tailEnd/>
                  </a:ln>
                  <a:effectLst>
                    <a:prstShdw prst="shdw17" dist="17961" dir="2700000">
                      <a:srgbClr val="999999"/>
                    </a:prstShdw>
                  </a:effectLst>
                </p:spPr>
                <p:txBody>
                  <a:bodyPr lIns="0" tIns="0" rIns="18000" bIns="0"/>
                  <a:lstStyle/>
                  <a:p>
                    <a:pPr algn="ctr">
                      <a:lnSpc>
                        <a:spcPct val="88000"/>
                      </a:lnSpc>
                    </a:pPr>
                    <a:r>
                      <a:rPr lang="ar-SA" sz="2800">
                        <a:latin typeface="Times New Roman" pitchFamily="18" charset="0"/>
                        <a:cs typeface="B Lotus" pitchFamily="2" charset="-78"/>
                      </a:rPr>
                      <a:t>آشكار سازي</a:t>
                    </a:r>
                    <a:endParaRPr lang="en-US" sz="7200"/>
                  </a:p>
                </p:txBody>
              </p:sp>
            </p:grpSp>
          </p:grpSp>
        </p:grpSp>
        <p:sp>
          <p:nvSpPr>
            <p:cNvPr id="10" name="Freeform 35"/>
            <p:cNvSpPr>
              <a:spLocks/>
            </p:cNvSpPr>
            <p:nvPr/>
          </p:nvSpPr>
          <p:spPr bwMode="auto">
            <a:xfrm>
              <a:off x="5309" y="6653"/>
              <a:ext cx="873" cy="900"/>
            </a:xfrm>
            <a:custGeom>
              <a:avLst/>
              <a:gdLst>
                <a:gd name="T0" fmla="*/ 290 w 753"/>
                <a:gd name="T1" fmla="*/ 458 h 747"/>
                <a:gd name="T2" fmla="*/ 463 w 753"/>
                <a:gd name="T3" fmla="*/ 278 h 747"/>
                <a:gd name="T4" fmla="*/ 558 w 753"/>
                <a:gd name="T5" fmla="*/ 311 h 747"/>
                <a:gd name="T6" fmla="*/ 541 w 753"/>
                <a:gd name="T7" fmla="*/ 360 h 747"/>
                <a:gd name="T8" fmla="*/ 558 w 753"/>
                <a:gd name="T9" fmla="*/ 572 h 747"/>
                <a:gd name="T10" fmla="*/ 448 w 753"/>
                <a:gd name="T11" fmla="*/ 687 h 747"/>
                <a:gd name="T12" fmla="*/ 180 w 753"/>
                <a:gd name="T13" fmla="*/ 557 h 747"/>
                <a:gd name="T14" fmla="*/ 195 w 753"/>
                <a:gd name="T15" fmla="*/ 311 h 747"/>
                <a:gd name="T16" fmla="*/ 274 w 753"/>
                <a:gd name="T17" fmla="*/ 246 h 747"/>
                <a:gd name="T18" fmla="*/ 416 w 753"/>
                <a:gd name="T19" fmla="*/ 164 h 747"/>
                <a:gd name="T20" fmla="*/ 620 w 753"/>
                <a:gd name="T21" fmla="*/ 229 h 747"/>
                <a:gd name="T22" fmla="*/ 684 w 753"/>
                <a:gd name="T23" fmla="*/ 328 h 747"/>
                <a:gd name="T24" fmla="*/ 715 w 753"/>
                <a:gd name="T25" fmla="*/ 425 h 747"/>
                <a:gd name="T26" fmla="*/ 541 w 753"/>
                <a:gd name="T27" fmla="*/ 835 h 747"/>
                <a:gd name="T28" fmla="*/ 321 w 753"/>
                <a:gd name="T29" fmla="*/ 851 h 747"/>
                <a:gd name="T30" fmla="*/ 195 w 753"/>
                <a:gd name="T31" fmla="*/ 818 h 747"/>
                <a:gd name="T32" fmla="*/ 85 w 753"/>
                <a:gd name="T33" fmla="*/ 704 h 747"/>
                <a:gd name="T34" fmla="*/ 116 w 753"/>
                <a:gd name="T35" fmla="*/ 130 h 747"/>
                <a:gd name="T36" fmla="*/ 180 w 753"/>
                <a:gd name="T37" fmla="*/ 33 h 747"/>
                <a:gd name="T38" fmla="*/ 416 w 753"/>
                <a:gd name="T39" fmla="*/ 0 h 747"/>
                <a:gd name="T40" fmla="*/ 778 w 753"/>
                <a:gd name="T41" fmla="*/ 130 h 747"/>
                <a:gd name="T42" fmla="*/ 873 w 753"/>
                <a:gd name="T43" fmla="*/ 311 h 747"/>
                <a:gd name="T44" fmla="*/ 857 w 753"/>
                <a:gd name="T45" fmla="*/ 687 h 747"/>
                <a:gd name="T46" fmla="*/ 699 w 753"/>
                <a:gd name="T47" fmla="*/ 900 h 7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3"/>
                <a:gd name="T73" fmla="*/ 0 h 747"/>
                <a:gd name="T74" fmla="*/ 753 w 753"/>
                <a:gd name="T75" fmla="*/ 747 h 7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3" h="747">
                  <a:moveTo>
                    <a:pt x="250" y="380"/>
                  </a:moveTo>
                  <a:cubicBezTo>
                    <a:pt x="302" y="328"/>
                    <a:pt x="337" y="273"/>
                    <a:pt x="399" y="231"/>
                  </a:cubicBezTo>
                  <a:cubicBezTo>
                    <a:pt x="426" y="240"/>
                    <a:pt x="461" y="238"/>
                    <a:pt x="481" y="258"/>
                  </a:cubicBezTo>
                  <a:cubicBezTo>
                    <a:pt x="491" y="268"/>
                    <a:pt x="467" y="285"/>
                    <a:pt x="467" y="299"/>
                  </a:cubicBezTo>
                  <a:cubicBezTo>
                    <a:pt x="467" y="358"/>
                    <a:pt x="476" y="416"/>
                    <a:pt x="481" y="475"/>
                  </a:cubicBezTo>
                  <a:cubicBezTo>
                    <a:pt x="457" y="545"/>
                    <a:pt x="461" y="552"/>
                    <a:pt x="386" y="570"/>
                  </a:cubicBezTo>
                  <a:cubicBezTo>
                    <a:pt x="259" y="551"/>
                    <a:pt x="192" y="577"/>
                    <a:pt x="155" y="462"/>
                  </a:cubicBezTo>
                  <a:cubicBezTo>
                    <a:pt x="159" y="394"/>
                    <a:pt x="156" y="325"/>
                    <a:pt x="168" y="258"/>
                  </a:cubicBezTo>
                  <a:cubicBezTo>
                    <a:pt x="170" y="244"/>
                    <a:pt x="231" y="208"/>
                    <a:pt x="236" y="204"/>
                  </a:cubicBezTo>
                  <a:cubicBezTo>
                    <a:pt x="282" y="167"/>
                    <a:pt x="299" y="150"/>
                    <a:pt x="359" y="136"/>
                  </a:cubicBezTo>
                  <a:cubicBezTo>
                    <a:pt x="439" y="147"/>
                    <a:pt x="472" y="148"/>
                    <a:pt x="535" y="190"/>
                  </a:cubicBezTo>
                  <a:cubicBezTo>
                    <a:pt x="553" y="217"/>
                    <a:pt x="572" y="245"/>
                    <a:pt x="590" y="272"/>
                  </a:cubicBezTo>
                  <a:cubicBezTo>
                    <a:pt x="606" y="296"/>
                    <a:pt x="617" y="353"/>
                    <a:pt x="617" y="353"/>
                  </a:cubicBezTo>
                  <a:cubicBezTo>
                    <a:pt x="607" y="500"/>
                    <a:pt x="635" y="650"/>
                    <a:pt x="467" y="693"/>
                  </a:cubicBezTo>
                  <a:cubicBezTo>
                    <a:pt x="390" y="745"/>
                    <a:pt x="430" y="730"/>
                    <a:pt x="277" y="706"/>
                  </a:cubicBezTo>
                  <a:cubicBezTo>
                    <a:pt x="240" y="700"/>
                    <a:pt x="168" y="679"/>
                    <a:pt x="168" y="679"/>
                  </a:cubicBezTo>
                  <a:cubicBezTo>
                    <a:pt x="124" y="649"/>
                    <a:pt x="102" y="628"/>
                    <a:pt x="73" y="584"/>
                  </a:cubicBezTo>
                  <a:cubicBezTo>
                    <a:pt x="22" y="430"/>
                    <a:pt x="0" y="241"/>
                    <a:pt x="100" y="108"/>
                  </a:cubicBezTo>
                  <a:cubicBezTo>
                    <a:pt x="120" y="82"/>
                    <a:pt x="123" y="35"/>
                    <a:pt x="155" y="27"/>
                  </a:cubicBezTo>
                  <a:cubicBezTo>
                    <a:pt x="258" y="0"/>
                    <a:pt x="190" y="15"/>
                    <a:pt x="359" y="0"/>
                  </a:cubicBezTo>
                  <a:cubicBezTo>
                    <a:pt x="470" y="21"/>
                    <a:pt x="565" y="74"/>
                    <a:pt x="671" y="108"/>
                  </a:cubicBezTo>
                  <a:cubicBezTo>
                    <a:pt x="709" y="147"/>
                    <a:pt x="735" y="206"/>
                    <a:pt x="753" y="258"/>
                  </a:cubicBezTo>
                  <a:cubicBezTo>
                    <a:pt x="748" y="362"/>
                    <a:pt x="751" y="467"/>
                    <a:pt x="739" y="570"/>
                  </a:cubicBezTo>
                  <a:cubicBezTo>
                    <a:pt x="730" y="655"/>
                    <a:pt x="636" y="683"/>
                    <a:pt x="603" y="747"/>
                  </a:cubicBezTo>
                </a:path>
              </a:pathLst>
            </a:custGeom>
            <a:noFill/>
            <a:ln w="9525">
              <a:solidFill>
                <a:srgbClr val="000000"/>
              </a:solidFill>
              <a:round/>
              <a:headEnd/>
              <a:tailEnd type="triangle" w="med" len="med"/>
            </a:ln>
            <a:effectLst>
              <a:prstShdw prst="shdw17" dist="17961" dir="2700000">
                <a:srgbClr val="000000"/>
              </a:prstShdw>
            </a:effectLst>
          </p:spPr>
          <p:txBody>
            <a:bodyPr/>
            <a:lstStyle/>
            <a:p>
              <a:endParaRPr lang="en-GB"/>
            </a:p>
          </p:txBody>
        </p:sp>
      </p:grpSp>
      <p:sp>
        <p:nvSpPr>
          <p:cNvPr id="35" name="Rectangle 2"/>
          <p:cNvSpPr txBox="1">
            <a:spLocks noChangeArrowheads="1"/>
          </p:cNvSpPr>
          <p:nvPr/>
        </p:nvSpPr>
        <p:spPr>
          <a:xfrm>
            <a:off x="611188" y="0"/>
            <a:ext cx="8175654" cy="777875"/>
          </a:xfrm>
          <a:prstGeom prst="rect">
            <a:avLst/>
          </a:prstGeom>
        </p:spPr>
        <p: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fa-IR" sz="4400" b="0" i="0" u="none" strike="noStrike" kern="0" cap="none" spc="0" normalizeH="0" baseline="0" noProof="0" smtClean="0">
                <a:ln>
                  <a:noFill/>
                </a:ln>
                <a:solidFill>
                  <a:schemeClr val="accent2"/>
                </a:solidFill>
                <a:effectLst/>
                <a:uLnTx/>
                <a:uFillTx/>
                <a:latin typeface="+mj-lt"/>
                <a:ea typeface="+mj-ea"/>
                <a:cs typeface="B Yekan" pitchFamily="2" charset="-78"/>
              </a:rPr>
              <a:t>مدل نونا کا و تا کوچی</a:t>
            </a:r>
            <a:endParaRPr kumimoji="0" lang="en-GB" sz="4400" b="0" i="0" u="none" strike="noStrike" kern="0" cap="none" spc="0" normalizeH="0" baseline="0" noProof="0" dirty="0" smtClean="0">
              <a:ln>
                <a:noFill/>
              </a:ln>
              <a:solidFill>
                <a:schemeClr val="accent2"/>
              </a:solidFill>
              <a:effectLst/>
              <a:uLnTx/>
              <a:uFillTx/>
              <a:latin typeface="+mj-lt"/>
              <a:ea typeface="+mj-ea"/>
              <a:cs typeface="B Yekan" pitchFamily="2" charset="-78"/>
            </a:endParaRPr>
          </a:p>
        </p:txBody>
      </p:sp>
    </p:spTree>
  </p:cSld>
  <p:clrMapOvr>
    <a:masterClrMapping/>
  </p:clrMapOvr>
  <p:transition>
    <p:cut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14348" y="285750"/>
            <a:ext cx="7869235" cy="6143646"/>
            <a:chOff x="2160" y="11224"/>
            <a:chExt cx="7932" cy="4048"/>
          </a:xfrm>
        </p:grpSpPr>
        <p:grpSp>
          <p:nvGrpSpPr>
            <p:cNvPr id="3" name="Group 3"/>
            <p:cNvGrpSpPr>
              <a:grpSpLocks/>
            </p:cNvGrpSpPr>
            <p:nvPr/>
          </p:nvGrpSpPr>
          <p:grpSpPr bwMode="auto">
            <a:xfrm>
              <a:off x="2160" y="11224"/>
              <a:ext cx="7932" cy="3456"/>
              <a:chOff x="2304" y="9360"/>
              <a:chExt cx="7932" cy="3456"/>
            </a:xfrm>
          </p:grpSpPr>
          <p:grpSp>
            <p:nvGrpSpPr>
              <p:cNvPr id="5" name="Group 4"/>
              <p:cNvGrpSpPr>
                <a:grpSpLocks/>
              </p:cNvGrpSpPr>
              <p:nvPr/>
            </p:nvGrpSpPr>
            <p:grpSpPr bwMode="auto">
              <a:xfrm>
                <a:off x="2304" y="9360"/>
                <a:ext cx="6480" cy="3456"/>
                <a:chOff x="2304" y="9360"/>
                <a:chExt cx="6480" cy="3456"/>
              </a:xfrm>
            </p:grpSpPr>
            <p:grpSp>
              <p:nvGrpSpPr>
                <p:cNvPr id="10" name="Group 5"/>
                <p:cNvGrpSpPr>
                  <a:grpSpLocks/>
                </p:cNvGrpSpPr>
                <p:nvPr/>
              </p:nvGrpSpPr>
              <p:grpSpPr bwMode="auto">
                <a:xfrm>
                  <a:off x="2304" y="9360"/>
                  <a:ext cx="6480" cy="3456"/>
                  <a:chOff x="3024" y="12672"/>
                  <a:chExt cx="6480" cy="3456"/>
                </a:xfrm>
              </p:grpSpPr>
              <p:grpSp>
                <p:nvGrpSpPr>
                  <p:cNvPr id="16" name="Group 6"/>
                  <p:cNvGrpSpPr>
                    <a:grpSpLocks/>
                  </p:cNvGrpSpPr>
                  <p:nvPr/>
                </p:nvGrpSpPr>
                <p:grpSpPr bwMode="auto">
                  <a:xfrm>
                    <a:off x="3024" y="12672"/>
                    <a:ext cx="6480" cy="3456"/>
                    <a:chOff x="2880" y="1440"/>
                    <a:chExt cx="6480" cy="3456"/>
                  </a:xfrm>
                </p:grpSpPr>
                <p:sp>
                  <p:nvSpPr>
                    <p:cNvPr id="18" name="Rectangle 7"/>
                    <p:cNvSpPr>
                      <a:spLocks noChangeArrowheads="1"/>
                    </p:cNvSpPr>
                    <p:nvPr/>
                  </p:nvSpPr>
                  <p:spPr bwMode="auto">
                    <a:xfrm>
                      <a:off x="2880" y="1440"/>
                      <a:ext cx="6480" cy="3456"/>
                    </a:xfrm>
                    <a:prstGeom prst="rect">
                      <a:avLst/>
                    </a:prstGeom>
                    <a:noFill/>
                    <a:ln w="9525">
                      <a:solidFill>
                        <a:srgbClr val="000000"/>
                      </a:solidFill>
                      <a:miter lim="800000"/>
                      <a:headEnd/>
                      <a:tailEnd/>
                    </a:ln>
                  </p:spPr>
                  <p:txBody>
                    <a:bodyPr/>
                    <a:lstStyle/>
                    <a:p>
                      <a:endParaRPr lang="en-GB"/>
                    </a:p>
                  </p:txBody>
                </p:sp>
                <p:grpSp>
                  <p:nvGrpSpPr>
                    <p:cNvPr id="19" name="Group 8"/>
                    <p:cNvGrpSpPr>
                      <a:grpSpLocks/>
                    </p:cNvGrpSpPr>
                    <p:nvPr/>
                  </p:nvGrpSpPr>
                  <p:grpSpPr bwMode="auto">
                    <a:xfrm>
                      <a:off x="3744" y="3456"/>
                      <a:ext cx="1584" cy="1296"/>
                      <a:chOff x="5472" y="5184"/>
                      <a:chExt cx="2160" cy="1296"/>
                    </a:xfrm>
                  </p:grpSpPr>
                  <p:grpSp>
                    <p:nvGrpSpPr>
                      <p:cNvPr id="75" name="Group 9"/>
                      <p:cNvGrpSpPr>
                        <a:grpSpLocks/>
                      </p:cNvGrpSpPr>
                      <p:nvPr/>
                    </p:nvGrpSpPr>
                    <p:grpSpPr bwMode="auto">
                      <a:xfrm>
                        <a:off x="5760" y="5616"/>
                        <a:ext cx="1462" cy="743"/>
                        <a:chOff x="3888" y="3600"/>
                        <a:chExt cx="1584" cy="743"/>
                      </a:xfrm>
                    </p:grpSpPr>
                    <p:grpSp>
                      <p:nvGrpSpPr>
                        <p:cNvPr id="80" name="Group 10"/>
                        <p:cNvGrpSpPr>
                          <a:grpSpLocks/>
                        </p:cNvGrpSpPr>
                        <p:nvPr/>
                      </p:nvGrpSpPr>
                      <p:grpSpPr bwMode="auto">
                        <a:xfrm>
                          <a:off x="3888" y="3600"/>
                          <a:ext cx="1584" cy="743"/>
                          <a:chOff x="3888" y="3600"/>
                          <a:chExt cx="1584" cy="743"/>
                        </a:xfrm>
                      </p:grpSpPr>
                      <p:grpSp>
                        <p:nvGrpSpPr>
                          <p:cNvPr id="82" name="Group 11"/>
                          <p:cNvGrpSpPr>
                            <a:grpSpLocks/>
                          </p:cNvGrpSpPr>
                          <p:nvPr/>
                        </p:nvGrpSpPr>
                        <p:grpSpPr bwMode="auto">
                          <a:xfrm>
                            <a:off x="4896" y="3600"/>
                            <a:ext cx="576" cy="743"/>
                            <a:chOff x="1295" y="2016"/>
                            <a:chExt cx="576" cy="743"/>
                          </a:xfrm>
                        </p:grpSpPr>
                        <p:sp>
                          <p:nvSpPr>
                            <p:cNvPr id="84" name="Oval 12"/>
                            <p:cNvSpPr>
                              <a:spLocks noChangeArrowheads="1"/>
                            </p:cNvSpPr>
                            <p:nvPr/>
                          </p:nvSpPr>
                          <p:spPr bwMode="auto">
                            <a:xfrm>
                              <a:off x="1440" y="2016"/>
                              <a:ext cx="288" cy="288"/>
                            </a:xfrm>
                            <a:prstGeom prst="ellipse">
                              <a:avLst/>
                            </a:prstGeom>
                            <a:solidFill>
                              <a:srgbClr val="C0C0C0"/>
                            </a:solidFill>
                            <a:ln w="9525">
                              <a:solidFill>
                                <a:srgbClr val="C0C0C0"/>
                              </a:solidFill>
                              <a:round/>
                              <a:headEnd/>
                              <a:tailEnd/>
                            </a:ln>
                          </p:spPr>
                          <p:txBody>
                            <a:bodyPr/>
                            <a:lstStyle/>
                            <a:p>
                              <a:endParaRPr lang="en-GB"/>
                            </a:p>
                          </p:txBody>
                        </p:sp>
                        <p:sp>
                          <p:nvSpPr>
                            <p:cNvPr id="85" name="Freeform 13"/>
                            <p:cNvSpPr>
                              <a:spLocks/>
                            </p:cNvSpPr>
                            <p:nvPr/>
                          </p:nvSpPr>
                          <p:spPr bwMode="auto">
                            <a:xfrm rot="5200295">
                              <a:off x="1353" y="2241"/>
                              <a:ext cx="460" cy="576"/>
                            </a:xfrm>
                            <a:custGeom>
                              <a:avLst/>
                              <a:gdLst>
                                <a:gd name="T0" fmla="*/ 459 w 460"/>
                                <a:gd name="T1" fmla="*/ 8 h 438"/>
                                <a:gd name="T2" fmla="*/ 165 w 460"/>
                                <a:gd name="T3" fmla="*/ 0 h 438"/>
                                <a:gd name="T4" fmla="*/ 0 w 460"/>
                                <a:gd name="T5" fmla="*/ 316 h 438"/>
                                <a:gd name="T6" fmla="*/ 150 w 460"/>
                                <a:gd name="T7" fmla="*/ 572 h 438"/>
                                <a:gd name="T8" fmla="*/ 460 w 460"/>
                                <a:gd name="T9" fmla="*/ 576 h 438"/>
                                <a:gd name="T10" fmla="*/ 0 60000 65536"/>
                                <a:gd name="T11" fmla="*/ 0 60000 65536"/>
                                <a:gd name="T12" fmla="*/ 0 60000 65536"/>
                                <a:gd name="T13" fmla="*/ 0 60000 65536"/>
                                <a:gd name="T14" fmla="*/ 0 60000 65536"/>
                                <a:gd name="T15" fmla="*/ 0 w 460"/>
                                <a:gd name="T16" fmla="*/ 0 h 438"/>
                                <a:gd name="T17" fmla="*/ 460 w 460"/>
                                <a:gd name="T18" fmla="*/ 438 h 438"/>
                              </a:gdLst>
                              <a:ahLst/>
                              <a:cxnLst>
                                <a:cxn ang="T10">
                                  <a:pos x="T0" y="T1"/>
                                </a:cxn>
                                <a:cxn ang="T11">
                                  <a:pos x="T2" y="T3"/>
                                </a:cxn>
                                <a:cxn ang="T12">
                                  <a:pos x="T4" y="T5"/>
                                </a:cxn>
                                <a:cxn ang="T13">
                                  <a:pos x="T6" y="T7"/>
                                </a:cxn>
                                <a:cxn ang="T14">
                                  <a:pos x="T8" y="T9"/>
                                </a:cxn>
                              </a:cxnLst>
                              <a:rect l="T15" t="T16" r="T17" b="T18"/>
                              <a:pathLst>
                                <a:path w="460" h="438">
                                  <a:moveTo>
                                    <a:pt x="459" y="6"/>
                                  </a:moveTo>
                                  <a:lnTo>
                                    <a:pt x="165" y="0"/>
                                  </a:lnTo>
                                  <a:lnTo>
                                    <a:pt x="0" y="240"/>
                                  </a:lnTo>
                                  <a:lnTo>
                                    <a:pt x="150" y="435"/>
                                  </a:lnTo>
                                  <a:lnTo>
                                    <a:pt x="460" y="438"/>
                                  </a:lnTo>
                                </a:path>
                              </a:pathLst>
                            </a:custGeom>
                            <a:solidFill>
                              <a:srgbClr val="969696"/>
                            </a:solidFill>
                            <a:ln w="9525">
                              <a:solidFill>
                                <a:srgbClr val="000000"/>
                              </a:solidFill>
                              <a:round/>
                              <a:headEnd/>
                              <a:tailEnd/>
                            </a:ln>
                          </p:spPr>
                          <p:txBody>
                            <a:bodyPr/>
                            <a:lstStyle/>
                            <a:p>
                              <a:endParaRPr lang="en-GB"/>
                            </a:p>
                          </p:txBody>
                        </p:sp>
                      </p:grpSp>
                      <p:sp>
                        <p:nvSpPr>
                          <p:cNvPr id="83" name="AutoShape 14"/>
                          <p:cNvSpPr>
                            <a:spLocks noChangeArrowheads="1"/>
                          </p:cNvSpPr>
                          <p:nvPr/>
                        </p:nvSpPr>
                        <p:spPr bwMode="auto">
                          <a:xfrm>
                            <a:off x="3888" y="3744"/>
                            <a:ext cx="432" cy="576"/>
                          </a:xfrm>
                          <a:prstGeom prst="can">
                            <a:avLst>
                              <a:gd name="adj" fmla="val 33333"/>
                            </a:avLst>
                          </a:prstGeom>
                          <a:solidFill>
                            <a:srgbClr val="C0C0C0"/>
                          </a:solidFill>
                          <a:ln w="9525">
                            <a:solidFill>
                              <a:srgbClr val="000000"/>
                            </a:solidFill>
                            <a:round/>
                            <a:headEnd/>
                            <a:tailEnd/>
                          </a:ln>
                        </p:spPr>
                        <p:txBody>
                          <a:bodyPr/>
                          <a:lstStyle/>
                          <a:p>
                            <a:endParaRPr lang="en-GB"/>
                          </a:p>
                        </p:txBody>
                      </p:sp>
                    </p:grpSp>
                    <p:sp>
                      <p:nvSpPr>
                        <p:cNvPr id="81" name="AutoShape 15"/>
                        <p:cNvSpPr>
                          <a:spLocks noChangeArrowheads="1"/>
                        </p:cNvSpPr>
                        <p:nvPr/>
                      </p:nvSpPr>
                      <p:spPr bwMode="auto">
                        <a:xfrm>
                          <a:off x="4320" y="4032"/>
                          <a:ext cx="576" cy="144"/>
                        </a:xfrm>
                        <a:prstGeom prst="leftRightArrow">
                          <a:avLst>
                            <a:gd name="adj1" fmla="val 50000"/>
                            <a:gd name="adj2" fmla="val 80000"/>
                          </a:avLst>
                        </a:prstGeom>
                        <a:solidFill>
                          <a:srgbClr val="FFFFFF"/>
                        </a:solidFill>
                        <a:ln w="9525">
                          <a:solidFill>
                            <a:srgbClr val="000000"/>
                          </a:solidFill>
                          <a:miter lim="800000"/>
                          <a:headEnd/>
                          <a:tailEnd/>
                        </a:ln>
                      </p:spPr>
                      <p:txBody>
                        <a:bodyPr/>
                        <a:lstStyle/>
                        <a:p>
                          <a:endParaRPr lang="en-GB"/>
                        </a:p>
                      </p:txBody>
                    </p:sp>
                  </p:grpSp>
                  <p:grpSp>
                    <p:nvGrpSpPr>
                      <p:cNvPr id="76" name="Group 16"/>
                      <p:cNvGrpSpPr>
                        <a:grpSpLocks/>
                      </p:cNvGrpSpPr>
                      <p:nvPr/>
                    </p:nvGrpSpPr>
                    <p:grpSpPr bwMode="auto">
                      <a:xfrm>
                        <a:off x="5472" y="5184"/>
                        <a:ext cx="2160" cy="1296"/>
                        <a:chOff x="3600" y="5328"/>
                        <a:chExt cx="1728" cy="1152"/>
                      </a:xfrm>
                    </p:grpSpPr>
                    <p:sp>
                      <p:nvSpPr>
                        <p:cNvPr id="77" name="Oval 17"/>
                        <p:cNvSpPr>
                          <a:spLocks noChangeArrowheads="1"/>
                        </p:cNvSpPr>
                        <p:nvPr/>
                      </p:nvSpPr>
                      <p:spPr bwMode="auto">
                        <a:xfrm>
                          <a:off x="3744" y="5616"/>
                          <a:ext cx="1440" cy="864"/>
                        </a:xfrm>
                        <a:prstGeom prst="ellipse">
                          <a:avLst/>
                        </a:prstGeom>
                        <a:noFill/>
                        <a:ln w="9525">
                          <a:solidFill>
                            <a:srgbClr val="003300"/>
                          </a:solidFill>
                          <a:round/>
                          <a:headEnd/>
                          <a:tailEnd/>
                        </a:ln>
                      </p:spPr>
                      <p:txBody>
                        <a:bodyPr/>
                        <a:lstStyle/>
                        <a:p>
                          <a:pPr algn="l" rtl="0" eaLnBrk="0" hangingPunct="0"/>
                          <a:endParaRPr lang="en-GB" altLang="en-US" sz="1600">
                            <a:latin typeface="Times New Roman" pitchFamily="18" charset="0"/>
                            <a:cs typeface="Traditional Arabic" pitchFamily="18" charset="-78"/>
                          </a:endParaRPr>
                        </a:p>
                      </p:txBody>
                    </p:sp>
                    <p:sp>
                      <p:nvSpPr>
                        <p:cNvPr id="78" name="Oval 18"/>
                        <p:cNvSpPr>
                          <a:spLocks noChangeArrowheads="1"/>
                        </p:cNvSpPr>
                        <p:nvPr/>
                      </p:nvSpPr>
                      <p:spPr bwMode="auto">
                        <a:xfrm>
                          <a:off x="4032" y="5904"/>
                          <a:ext cx="576" cy="576"/>
                        </a:xfrm>
                        <a:prstGeom prst="ellipse">
                          <a:avLst/>
                        </a:prstGeom>
                        <a:noFill/>
                        <a:ln w="9525">
                          <a:solidFill>
                            <a:srgbClr val="003300"/>
                          </a:solidFill>
                          <a:round/>
                          <a:headEnd/>
                          <a:tailEnd/>
                        </a:ln>
                      </p:spPr>
                      <p:txBody>
                        <a:bodyPr/>
                        <a:lstStyle/>
                        <a:p>
                          <a:pPr eaLnBrk="0" hangingPunct="0"/>
                          <a:endParaRPr lang="en-US" sz="1600">
                            <a:latin typeface="Lotus" pitchFamily="2" charset="-78"/>
                            <a:cs typeface="Lotus" pitchFamily="2" charset="-78"/>
                          </a:endParaRPr>
                        </a:p>
                      </p:txBody>
                    </p:sp>
                    <p:sp>
                      <p:nvSpPr>
                        <p:cNvPr id="79" name="Oval 19"/>
                        <p:cNvSpPr>
                          <a:spLocks noChangeArrowheads="1"/>
                        </p:cNvSpPr>
                        <p:nvPr/>
                      </p:nvSpPr>
                      <p:spPr bwMode="auto">
                        <a:xfrm>
                          <a:off x="3600" y="5328"/>
                          <a:ext cx="1728" cy="1152"/>
                        </a:xfrm>
                        <a:prstGeom prst="ellipse">
                          <a:avLst/>
                        </a:prstGeom>
                        <a:noFill/>
                        <a:ln w="9525">
                          <a:solidFill>
                            <a:srgbClr val="003300"/>
                          </a:solidFill>
                          <a:round/>
                          <a:headEnd/>
                          <a:tailEnd/>
                        </a:ln>
                      </p:spPr>
                      <p:txBody>
                        <a:bodyPr/>
                        <a:lstStyle/>
                        <a:p>
                          <a:pPr algn="l" rtl="0" eaLnBrk="0" hangingPunct="0"/>
                          <a:endParaRPr lang="en-US" sz="1600">
                            <a:latin typeface="Times New Roman" pitchFamily="18" charset="0"/>
                            <a:cs typeface="Traditional Arabic" pitchFamily="18" charset="-78"/>
                          </a:endParaRPr>
                        </a:p>
                      </p:txBody>
                    </p:sp>
                  </p:grpSp>
                </p:grpSp>
                <p:grpSp>
                  <p:nvGrpSpPr>
                    <p:cNvPr id="20" name="Group 20"/>
                    <p:cNvGrpSpPr>
                      <a:grpSpLocks/>
                    </p:cNvGrpSpPr>
                    <p:nvPr/>
                  </p:nvGrpSpPr>
                  <p:grpSpPr bwMode="auto">
                    <a:xfrm>
                      <a:off x="6912" y="3454"/>
                      <a:ext cx="1584" cy="1152"/>
                      <a:chOff x="6912" y="3454"/>
                      <a:chExt cx="1584" cy="1152"/>
                    </a:xfrm>
                  </p:grpSpPr>
                  <p:grpSp>
                    <p:nvGrpSpPr>
                      <p:cNvPr id="60" name="Group 21"/>
                      <p:cNvGrpSpPr>
                        <a:grpSpLocks/>
                      </p:cNvGrpSpPr>
                      <p:nvPr/>
                    </p:nvGrpSpPr>
                    <p:grpSpPr bwMode="auto">
                      <a:xfrm>
                        <a:off x="7056" y="3744"/>
                        <a:ext cx="1296" cy="576"/>
                        <a:chOff x="7056" y="3744"/>
                        <a:chExt cx="1296" cy="576"/>
                      </a:xfrm>
                    </p:grpSpPr>
                    <p:sp>
                      <p:nvSpPr>
                        <p:cNvPr id="72" name="AutoShape 22"/>
                        <p:cNvSpPr>
                          <a:spLocks noChangeArrowheads="1"/>
                        </p:cNvSpPr>
                        <p:nvPr/>
                      </p:nvSpPr>
                      <p:spPr bwMode="auto">
                        <a:xfrm>
                          <a:off x="7056" y="3744"/>
                          <a:ext cx="432" cy="576"/>
                        </a:xfrm>
                        <a:prstGeom prst="can">
                          <a:avLst>
                            <a:gd name="adj" fmla="val 33333"/>
                          </a:avLst>
                        </a:prstGeom>
                        <a:solidFill>
                          <a:srgbClr val="C0C0C0"/>
                        </a:solidFill>
                        <a:ln w="9525">
                          <a:solidFill>
                            <a:srgbClr val="000000"/>
                          </a:solidFill>
                          <a:round/>
                          <a:headEnd/>
                          <a:tailEnd/>
                        </a:ln>
                      </p:spPr>
                      <p:txBody>
                        <a:bodyPr/>
                        <a:lstStyle/>
                        <a:p>
                          <a:endParaRPr lang="en-GB"/>
                        </a:p>
                      </p:txBody>
                    </p:sp>
                    <p:sp>
                      <p:nvSpPr>
                        <p:cNvPr id="73" name="AutoShape 23"/>
                        <p:cNvSpPr>
                          <a:spLocks noChangeArrowheads="1"/>
                        </p:cNvSpPr>
                        <p:nvPr/>
                      </p:nvSpPr>
                      <p:spPr bwMode="auto">
                        <a:xfrm>
                          <a:off x="7920" y="3744"/>
                          <a:ext cx="432" cy="576"/>
                        </a:xfrm>
                        <a:prstGeom prst="can">
                          <a:avLst>
                            <a:gd name="adj" fmla="val 33333"/>
                          </a:avLst>
                        </a:prstGeom>
                        <a:solidFill>
                          <a:srgbClr val="C0C0C0"/>
                        </a:solidFill>
                        <a:ln w="9525">
                          <a:solidFill>
                            <a:srgbClr val="000000"/>
                          </a:solidFill>
                          <a:round/>
                          <a:headEnd/>
                          <a:tailEnd/>
                        </a:ln>
                      </p:spPr>
                      <p:txBody>
                        <a:bodyPr/>
                        <a:lstStyle/>
                        <a:p>
                          <a:endParaRPr lang="en-GB"/>
                        </a:p>
                      </p:txBody>
                    </p:sp>
                    <p:sp>
                      <p:nvSpPr>
                        <p:cNvPr id="74" name="AutoShape 24"/>
                        <p:cNvSpPr>
                          <a:spLocks noChangeArrowheads="1"/>
                        </p:cNvSpPr>
                        <p:nvPr/>
                      </p:nvSpPr>
                      <p:spPr bwMode="auto">
                        <a:xfrm>
                          <a:off x="7488" y="4032"/>
                          <a:ext cx="576" cy="144"/>
                        </a:xfrm>
                        <a:prstGeom prst="leftRightArrow">
                          <a:avLst>
                            <a:gd name="adj1" fmla="val 50000"/>
                            <a:gd name="adj2" fmla="val 80000"/>
                          </a:avLst>
                        </a:prstGeom>
                        <a:solidFill>
                          <a:srgbClr val="FFFFFF"/>
                        </a:solidFill>
                        <a:ln w="9525">
                          <a:solidFill>
                            <a:srgbClr val="000000"/>
                          </a:solidFill>
                          <a:miter lim="800000"/>
                          <a:headEnd/>
                          <a:tailEnd/>
                        </a:ln>
                      </p:spPr>
                      <p:txBody>
                        <a:bodyPr/>
                        <a:lstStyle/>
                        <a:p>
                          <a:endParaRPr lang="en-GB"/>
                        </a:p>
                      </p:txBody>
                    </p:sp>
                  </p:grpSp>
                  <p:grpSp>
                    <p:nvGrpSpPr>
                      <p:cNvPr id="61" name="Group 25"/>
                      <p:cNvGrpSpPr>
                        <a:grpSpLocks/>
                      </p:cNvGrpSpPr>
                      <p:nvPr/>
                    </p:nvGrpSpPr>
                    <p:grpSpPr bwMode="auto">
                      <a:xfrm>
                        <a:off x="6912" y="3454"/>
                        <a:ext cx="1584" cy="1152"/>
                        <a:chOff x="7056" y="3600"/>
                        <a:chExt cx="1152" cy="1008"/>
                      </a:xfrm>
                    </p:grpSpPr>
                    <p:grpSp>
                      <p:nvGrpSpPr>
                        <p:cNvPr id="62" name="Group 26"/>
                        <p:cNvGrpSpPr>
                          <a:grpSpLocks/>
                        </p:cNvGrpSpPr>
                        <p:nvPr/>
                      </p:nvGrpSpPr>
                      <p:grpSpPr bwMode="auto">
                        <a:xfrm>
                          <a:off x="7056" y="3600"/>
                          <a:ext cx="1152" cy="1008"/>
                          <a:chOff x="5328" y="5472"/>
                          <a:chExt cx="1152" cy="1008"/>
                        </a:xfrm>
                      </p:grpSpPr>
                      <p:sp>
                        <p:nvSpPr>
                          <p:cNvPr id="64" name="Oval 27"/>
                          <p:cNvSpPr>
                            <a:spLocks noChangeArrowheads="1"/>
                          </p:cNvSpPr>
                          <p:nvPr/>
                        </p:nvSpPr>
                        <p:spPr bwMode="auto">
                          <a:xfrm>
                            <a:off x="5760" y="5472"/>
                            <a:ext cx="288" cy="288"/>
                          </a:xfrm>
                          <a:prstGeom prst="ellipse">
                            <a:avLst/>
                          </a:prstGeom>
                          <a:noFill/>
                          <a:ln w="9525">
                            <a:solidFill>
                              <a:srgbClr val="000000"/>
                            </a:solidFill>
                            <a:round/>
                            <a:headEnd/>
                            <a:tailEnd/>
                          </a:ln>
                        </p:spPr>
                        <p:txBody>
                          <a:bodyPr/>
                          <a:lstStyle/>
                          <a:p>
                            <a:endParaRPr lang="en-GB"/>
                          </a:p>
                        </p:txBody>
                      </p:sp>
                      <p:sp>
                        <p:nvSpPr>
                          <p:cNvPr id="65" name="Oval 28"/>
                          <p:cNvSpPr>
                            <a:spLocks noChangeArrowheads="1"/>
                          </p:cNvSpPr>
                          <p:nvPr/>
                        </p:nvSpPr>
                        <p:spPr bwMode="auto">
                          <a:xfrm>
                            <a:off x="5328" y="5904"/>
                            <a:ext cx="288" cy="288"/>
                          </a:xfrm>
                          <a:prstGeom prst="ellipse">
                            <a:avLst/>
                          </a:prstGeom>
                          <a:noFill/>
                          <a:ln w="9525">
                            <a:solidFill>
                              <a:srgbClr val="000000"/>
                            </a:solidFill>
                            <a:round/>
                            <a:headEnd/>
                            <a:tailEnd/>
                          </a:ln>
                        </p:spPr>
                        <p:txBody>
                          <a:bodyPr/>
                          <a:lstStyle/>
                          <a:p>
                            <a:endParaRPr lang="en-GB"/>
                          </a:p>
                        </p:txBody>
                      </p:sp>
                      <p:sp>
                        <p:nvSpPr>
                          <p:cNvPr id="66" name="Oval 29"/>
                          <p:cNvSpPr>
                            <a:spLocks noChangeArrowheads="1"/>
                          </p:cNvSpPr>
                          <p:nvPr/>
                        </p:nvSpPr>
                        <p:spPr bwMode="auto">
                          <a:xfrm>
                            <a:off x="6192" y="5904"/>
                            <a:ext cx="288" cy="288"/>
                          </a:xfrm>
                          <a:prstGeom prst="ellipse">
                            <a:avLst/>
                          </a:prstGeom>
                          <a:noFill/>
                          <a:ln w="9525">
                            <a:solidFill>
                              <a:srgbClr val="000000"/>
                            </a:solidFill>
                            <a:round/>
                            <a:headEnd/>
                            <a:tailEnd/>
                          </a:ln>
                        </p:spPr>
                        <p:txBody>
                          <a:bodyPr/>
                          <a:lstStyle/>
                          <a:p>
                            <a:endParaRPr lang="en-GB"/>
                          </a:p>
                        </p:txBody>
                      </p:sp>
                      <p:sp>
                        <p:nvSpPr>
                          <p:cNvPr id="67" name="Oval 30"/>
                          <p:cNvSpPr>
                            <a:spLocks noChangeArrowheads="1"/>
                          </p:cNvSpPr>
                          <p:nvPr/>
                        </p:nvSpPr>
                        <p:spPr bwMode="auto">
                          <a:xfrm>
                            <a:off x="5760" y="6192"/>
                            <a:ext cx="288" cy="288"/>
                          </a:xfrm>
                          <a:prstGeom prst="ellipse">
                            <a:avLst/>
                          </a:prstGeom>
                          <a:noFill/>
                          <a:ln w="9525">
                            <a:solidFill>
                              <a:srgbClr val="000000"/>
                            </a:solidFill>
                            <a:round/>
                            <a:headEnd/>
                            <a:tailEnd/>
                          </a:ln>
                        </p:spPr>
                        <p:txBody>
                          <a:bodyPr/>
                          <a:lstStyle/>
                          <a:p>
                            <a:endParaRPr lang="en-GB"/>
                          </a:p>
                        </p:txBody>
                      </p:sp>
                      <p:sp>
                        <p:nvSpPr>
                          <p:cNvPr id="68" name="Oval 31"/>
                          <p:cNvSpPr>
                            <a:spLocks noChangeArrowheads="1"/>
                          </p:cNvSpPr>
                          <p:nvPr/>
                        </p:nvSpPr>
                        <p:spPr bwMode="auto">
                          <a:xfrm>
                            <a:off x="5328" y="5472"/>
                            <a:ext cx="1152" cy="1008"/>
                          </a:xfrm>
                          <a:prstGeom prst="ellipse">
                            <a:avLst/>
                          </a:prstGeom>
                          <a:noFill/>
                          <a:ln w="9525">
                            <a:solidFill>
                              <a:srgbClr val="000000"/>
                            </a:solidFill>
                            <a:round/>
                            <a:headEnd/>
                            <a:tailEnd/>
                          </a:ln>
                        </p:spPr>
                        <p:txBody>
                          <a:bodyPr/>
                          <a:lstStyle/>
                          <a:p>
                            <a:endParaRPr lang="en-GB"/>
                          </a:p>
                        </p:txBody>
                      </p:sp>
                      <p:sp>
                        <p:nvSpPr>
                          <p:cNvPr id="69" name="Line 32"/>
                          <p:cNvSpPr>
                            <a:spLocks noChangeShapeType="1"/>
                          </p:cNvSpPr>
                          <p:nvPr/>
                        </p:nvSpPr>
                        <p:spPr bwMode="auto">
                          <a:xfrm flipH="1">
                            <a:off x="5472" y="5616"/>
                            <a:ext cx="288" cy="288"/>
                          </a:xfrm>
                          <a:prstGeom prst="line">
                            <a:avLst/>
                          </a:prstGeom>
                          <a:noFill/>
                          <a:ln w="9525">
                            <a:solidFill>
                              <a:srgbClr val="000000"/>
                            </a:solidFill>
                            <a:round/>
                            <a:headEnd/>
                            <a:tailEnd/>
                          </a:ln>
                        </p:spPr>
                        <p:txBody>
                          <a:bodyPr/>
                          <a:lstStyle/>
                          <a:p>
                            <a:endParaRPr lang="en-US"/>
                          </a:p>
                        </p:txBody>
                      </p:sp>
                      <p:sp>
                        <p:nvSpPr>
                          <p:cNvPr id="70" name="Line 33"/>
                          <p:cNvSpPr>
                            <a:spLocks noChangeShapeType="1"/>
                          </p:cNvSpPr>
                          <p:nvPr/>
                        </p:nvSpPr>
                        <p:spPr bwMode="auto">
                          <a:xfrm>
                            <a:off x="5616" y="6192"/>
                            <a:ext cx="144" cy="144"/>
                          </a:xfrm>
                          <a:prstGeom prst="line">
                            <a:avLst/>
                          </a:prstGeom>
                          <a:noFill/>
                          <a:ln w="9525">
                            <a:solidFill>
                              <a:srgbClr val="000000"/>
                            </a:solidFill>
                            <a:round/>
                            <a:headEnd/>
                            <a:tailEnd/>
                          </a:ln>
                        </p:spPr>
                        <p:txBody>
                          <a:bodyPr/>
                          <a:lstStyle/>
                          <a:p>
                            <a:endParaRPr lang="en-US"/>
                          </a:p>
                        </p:txBody>
                      </p:sp>
                      <p:sp>
                        <p:nvSpPr>
                          <p:cNvPr id="71" name="Line 34"/>
                          <p:cNvSpPr>
                            <a:spLocks noChangeShapeType="1"/>
                          </p:cNvSpPr>
                          <p:nvPr/>
                        </p:nvSpPr>
                        <p:spPr bwMode="auto">
                          <a:xfrm flipH="1">
                            <a:off x="6048" y="6096"/>
                            <a:ext cx="192" cy="240"/>
                          </a:xfrm>
                          <a:prstGeom prst="line">
                            <a:avLst/>
                          </a:prstGeom>
                          <a:noFill/>
                          <a:ln w="9525">
                            <a:solidFill>
                              <a:srgbClr val="000000"/>
                            </a:solidFill>
                            <a:round/>
                            <a:headEnd/>
                            <a:tailEnd/>
                          </a:ln>
                        </p:spPr>
                        <p:txBody>
                          <a:bodyPr/>
                          <a:lstStyle/>
                          <a:p>
                            <a:endParaRPr lang="en-US"/>
                          </a:p>
                        </p:txBody>
                      </p:sp>
                    </p:grpSp>
                    <p:sp>
                      <p:nvSpPr>
                        <p:cNvPr id="63" name="Line 35"/>
                        <p:cNvSpPr>
                          <a:spLocks noChangeShapeType="1"/>
                        </p:cNvSpPr>
                        <p:nvPr/>
                      </p:nvSpPr>
                      <p:spPr bwMode="auto">
                        <a:xfrm>
                          <a:off x="7776" y="3888"/>
                          <a:ext cx="144" cy="144"/>
                        </a:xfrm>
                        <a:prstGeom prst="line">
                          <a:avLst/>
                        </a:prstGeom>
                        <a:noFill/>
                        <a:ln w="9525">
                          <a:solidFill>
                            <a:srgbClr val="000000"/>
                          </a:solidFill>
                          <a:round/>
                          <a:headEnd/>
                          <a:tailEnd/>
                        </a:ln>
                      </p:spPr>
                      <p:txBody>
                        <a:bodyPr/>
                        <a:lstStyle/>
                        <a:p>
                          <a:endParaRPr lang="en-US"/>
                        </a:p>
                      </p:txBody>
                    </p:sp>
                  </p:grpSp>
                </p:grpSp>
                <p:grpSp>
                  <p:nvGrpSpPr>
                    <p:cNvPr id="21" name="Group 36"/>
                    <p:cNvGrpSpPr>
                      <a:grpSpLocks/>
                    </p:cNvGrpSpPr>
                    <p:nvPr/>
                  </p:nvGrpSpPr>
                  <p:grpSpPr bwMode="auto">
                    <a:xfrm>
                      <a:off x="6766" y="1722"/>
                      <a:ext cx="1728" cy="1294"/>
                      <a:chOff x="6624" y="1576"/>
                      <a:chExt cx="1872" cy="1582"/>
                    </a:xfrm>
                  </p:grpSpPr>
                  <p:grpSp>
                    <p:nvGrpSpPr>
                      <p:cNvPr id="44" name="Group 37"/>
                      <p:cNvGrpSpPr>
                        <a:grpSpLocks/>
                      </p:cNvGrpSpPr>
                      <p:nvPr/>
                    </p:nvGrpSpPr>
                    <p:grpSpPr bwMode="auto">
                      <a:xfrm>
                        <a:off x="6780" y="1872"/>
                        <a:ext cx="1560" cy="743"/>
                        <a:chOff x="6768" y="1872"/>
                        <a:chExt cx="1440" cy="743"/>
                      </a:xfrm>
                    </p:grpSpPr>
                    <p:grpSp>
                      <p:nvGrpSpPr>
                        <p:cNvPr id="54" name="Group 38"/>
                        <p:cNvGrpSpPr>
                          <a:grpSpLocks/>
                        </p:cNvGrpSpPr>
                        <p:nvPr/>
                      </p:nvGrpSpPr>
                      <p:grpSpPr bwMode="auto">
                        <a:xfrm>
                          <a:off x="6768" y="1872"/>
                          <a:ext cx="1440" cy="743"/>
                          <a:chOff x="6768" y="1872"/>
                          <a:chExt cx="1440" cy="743"/>
                        </a:xfrm>
                      </p:grpSpPr>
                      <p:sp>
                        <p:nvSpPr>
                          <p:cNvPr id="56" name="AutoShape 39"/>
                          <p:cNvSpPr>
                            <a:spLocks noChangeArrowheads="1"/>
                          </p:cNvSpPr>
                          <p:nvPr/>
                        </p:nvSpPr>
                        <p:spPr bwMode="auto">
                          <a:xfrm>
                            <a:off x="7776" y="2016"/>
                            <a:ext cx="432" cy="576"/>
                          </a:xfrm>
                          <a:prstGeom prst="can">
                            <a:avLst>
                              <a:gd name="adj" fmla="val 33333"/>
                            </a:avLst>
                          </a:prstGeom>
                          <a:solidFill>
                            <a:srgbClr val="C0C0C0"/>
                          </a:solidFill>
                          <a:ln w="9525">
                            <a:solidFill>
                              <a:srgbClr val="000000"/>
                            </a:solidFill>
                            <a:round/>
                            <a:headEnd/>
                            <a:tailEnd/>
                          </a:ln>
                        </p:spPr>
                        <p:txBody>
                          <a:bodyPr/>
                          <a:lstStyle/>
                          <a:p>
                            <a:endParaRPr lang="en-GB"/>
                          </a:p>
                        </p:txBody>
                      </p:sp>
                      <p:grpSp>
                        <p:nvGrpSpPr>
                          <p:cNvPr id="57" name="Group 40"/>
                          <p:cNvGrpSpPr>
                            <a:grpSpLocks/>
                          </p:cNvGrpSpPr>
                          <p:nvPr/>
                        </p:nvGrpSpPr>
                        <p:grpSpPr bwMode="auto">
                          <a:xfrm>
                            <a:off x="6768" y="1872"/>
                            <a:ext cx="576" cy="743"/>
                            <a:chOff x="1295" y="2016"/>
                            <a:chExt cx="576" cy="743"/>
                          </a:xfrm>
                        </p:grpSpPr>
                        <p:sp>
                          <p:nvSpPr>
                            <p:cNvPr id="58" name="Oval 41"/>
                            <p:cNvSpPr>
                              <a:spLocks noChangeArrowheads="1"/>
                            </p:cNvSpPr>
                            <p:nvPr/>
                          </p:nvSpPr>
                          <p:spPr bwMode="auto">
                            <a:xfrm>
                              <a:off x="1440" y="2016"/>
                              <a:ext cx="288" cy="288"/>
                            </a:xfrm>
                            <a:prstGeom prst="ellipse">
                              <a:avLst/>
                            </a:prstGeom>
                            <a:solidFill>
                              <a:srgbClr val="C0C0C0"/>
                            </a:solidFill>
                            <a:ln w="9525">
                              <a:solidFill>
                                <a:srgbClr val="C0C0C0"/>
                              </a:solidFill>
                              <a:round/>
                              <a:headEnd/>
                              <a:tailEnd/>
                            </a:ln>
                          </p:spPr>
                          <p:txBody>
                            <a:bodyPr/>
                            <a:lstStyle/>
                            <a:p>
                              <a:endParaRPr lang="en-GB"/>
                            </a:p>
                          </p:txBody>
                        </p:sp>
                        <p:sp>
                          <p:nvSpPr>
                            <p:cNvPr id="59" name="Freeform 42"/>
                            <p:cNvSpPr>
                              <a:spLocks/>
                            </p:cNvSpPr>
                            <p:nvPr/>
                          </p:nvSpPr>
                          <p:spPr bwMode="auto">
                            <a:xfrm rot="5200295">
                              <a:off x="1353" y="2241"/>
                              <a:ext cx="460" cy="576"/>
                            </a:xfrm>
                            <a:custGeom>
                              <a:avLst/>
                              <a:gdLst>
                                <a:gd name="T0" fmla="*/ 459 w 460"/>
                                <a:gd name="T1" fmla="*/ 8 h 438"/>
                                <a:gd name="T2" fmla="*/ 165 w 460"/>
                                <a:gd name="T3" fmla="*/ 0 h 438"/>
                                <a:gd name="T4" fmla="*/ 0 w 460"/>
                                <a:gd name="T5" fmla="*/ 316 h 438"/>
                                <a:gd name="T6" fmla="*/ 150 w 460"/>
                                <a:gd name="T7" fmla="*/ 572 h 438"/>
                                <a:gd name="T8" fmla="*/ 460 w 460"/>
                                <a:gd name="T9" fmla="*/ 576 h 438"/>
                                <a:gd name="T10" fmla="*/ 0 60000 65536"/>
                                <a:gd name="T11" fmla="*/ 0 60000 65536"/>
                                <a:gd name="T12" fmla="*/ 0 60000 65536"/>
                                <a:gd name="T13" fmla="*/ 0 60000 65536"/>
                                <a:gd name="T14" fmla="*/ 0 60000 65536"/>
                                <a:gd name="T15" fmla="*/ 0 w 460"/>
                                <a:gd name="T16" fmla="*/ 0 h 438"/>
                                <a:gd name="T17" fmla="*/ 460 w 460"/>
                                <a:gd name="T18" fmla="*/ 438 h 438"/>
                              </a:gdLst>
                              <a:ahLst/>
                              <a:cxnLst>
                                <a:cxn ang="T10">
                                  <a:pos x="T0" y="T1"/>
                                </a:cxn>
                                <a:cxn ang="T11">
                                  <a:pos x="T2" y="T3"/>
                                </a:cxn>
                                <a:cxn ang="T12">
                                  <a:pos x="T4" y="T5"/>
                                </a:cxn>
                                <a:cxn ang="T13">
                                  <a:pos x="T6" y="T7"/>
                                </a:cxn>
                                <a:cxn ang="T14">
                                  <a:pos x="T8" y="T9"/>
                                </a:cxn>
                              </a:cxnLst>
                              <a:rect l="T15" t="T16" r="T17" b="T18"/>
                              <a:pathLst>
                                <a:path w="460" h="438">
                                  <a:moveTo>
                                    <a:pt x="459" y="6"/>
                                  </a:moveTo>
                                  <a:lnTo>
                                    <a:pt x="165" y="0"/>
                                  </a:lnTo>
                                  <a:lnTo>
                                    <a:pt x="0" y="240"/>
                                  </a:lnTo>
                                  <a:lnTo>
                                    <a:pt x="150" y="435"/>
                                  </a:lnTo>
                                  <a:lnTo>
                                    <a:pt x="460" y="438"/>
                                  </a:lnTo>
                                </a:path>
                              </a:pathLst>
                            </a:custGeom>
                            <a:solidFill>
                              <a:srgbClr val="969696"/>
                            </a:solidFill>
                            <a:ln w="9525">
                              <a:solidFill>
                                <a:srgbClr val="000000"/>
                              </a:solidFill>
                              <a:round/>
                              <a:headEnd/>
                              <a:tailEnd/>
                            </a:ln>
                          </p:spPr>
                          <p:txBody>
                            <a:bodyPr/>
                            <a:lstStyle/>
                            <a:p>
                              <a:endParaRPr lang="en-GB"/>
                            </a:p>
                          </p:txBody>
                        </p:sp>
                      </p:grpSp>
                    </p:grpSp>
                    <p:sp>
                      <p:nvSpPr>
                        <p:cNvPr id="55" name="AutoShape 43"/>
                        <p:cNvSpPr>
                          <a:spLocks noChangeArrowheads="1"/>
                        </p:cNvSpPr>
                        <p:nvPr/>
                      </p:nvSpPr>
                      <p:spPr bwMode="auto">
                        <a:xfrm>
                          <a:off x="7344" y="2304"/>
                          <a:ext cx="576" cy="144"/>
                        </a:xfrm>
                        <a:prstGeom prst="leftRightArrow">
                          <a:avLst>
                            <a:gd name="adj1" fmla="val 50000"/>
                            <a:gd name="adj2" fmla="val 80000"/>
                          </a:avLst>
                        </a:prstGeom>
                        <a:solidFill>
                          <a:srgbClr val="FFFFFF"/>
                        </a:solidFill>
                        <a:ln w="9525">
                          <a:solidFill>
                            <a:srgbClr val="000000"/>
                          </a:solidFill>
                          <a:miter lim="800000"/>
                          <a:headEnd/>
                          <a:tailEnd/>
                        </a:ln>
                      </p:spPr>
                      <p:txBody>
                        <a:bodyPr/>
                        <a:lstStyle/>
                        <a:p>
                          <a:endParaRPr lang="en-GB"/>
                        </a:p>
                      </p:txBody>
                    </p:sp>
                  </p:grpSp>
                  <p:grpSp>
                    <p:nvGrpSpPr>
                      <p:cNvPr id="45" name="Group 44"/>
                      <p:cNvGrpSpPr>
                        <a:grpSpLocks/>
                      </p:cNvGrpSpPr>
                      <p:nvPr/>
                    </p:nvGrpSpPr>
                    <p:grpSpPr bwMode="auto">
                      <a:xfrm>
                        <a:off x="6624" y="1576"/>
                        <a:ext cx="1872" cy="1582"/>
                        <a:chOff x="2304" y="5328"/>
                        <a:chExt cx="1872" cy="1440"/>
                      </a:xfrm>
                    </p:grpSpPr>
                    <p:sp>
                      <p:nvSpPr>
                        <p:cNvPr id="46" name="Oval 45"/>
                        <p:cNvSpPr>
                          <a:spLocks noChangeArrowheads="1"/>
                        </p:cNvSpPr>
                        <p:nvPr/>
                      </p:nvSpPr>
                      <p:spPr bwMode="auto">
                        <a:xfrm>
                          <a:off x="2448" y="5472"/>
                          <a:ext cx="1584" cy="1152"/>
                        </a:xfrm>
                        <a:prstGeom prst="ellipse">
                          <a:avLst/>
                        </a:prstGeom>
                        <a:noFill/>
                        <a:ln w="9525">
                          <a:solidFill>
                            <a:srgbClr val="000000"/>
                          </a:solidFill>
                          <a:round/>
                          <a:headEnd/>
                          <a:tailEnd/>
                        </a:ln>
                      </p:spPr>
                      <p:txBody>
                        <a:bodyPr/>
                        <a:lstStyle/>
                        <a:p>
                          <a:endParaRPr lang="en-GB"/>
                        </a:p>
                      </p:txBody>
                    </p:sp>
                    <p:sp>
                      <p:nvSpPr>
                        <p:cNvPr id="47" name="Oval 46"/>
                        <p:cNvSpPr>
                          <a:spLocks noChangeArrowheads="1"/>
                        </p:cNvSpPr>
                        <p:nvPr/>
                      </p:nvSpPr>
                      <p:spPr bwMode="auto">
                        <a:xfrm>
                          <a:off x="3024" y="5760"/>
                          <a:ext cx="576" cy="432"/>
                        </a:xfrm>
                        <a:prstGeom prst="ellipse">
                          <a:avLst/>
                        </a:prstGeom>
                        <a:noFill/>
                        <a:ln w="9525">
                          <a:solidFill>
                            <a:srgbClr val="000000"/>
                          </a:solidFill>
                          <a:round/>
                          <a:headEnd/>
                          <a:tailEnd/>
                        </a:ln>
                      </p:spPr>
                      <p:txBody>
                        <a:bodyPr/>
                        <a:lstStyle/>
                        <a:p>
                          <a:endParaRPr lang="en-GB"/>
                        </a:p>
                      </p:txBody>
                    </p:sp>
                    <p:sp>
                      <p:nvSpPr>
                        <p:cNvPr id="48" name="Oval 47"/>
                        <p:cNvSpPr>
                          <a:spLocks noChangeArrowheads="1"/>
                        </p:cNvSpPr>
                        <p:nvPr/>
                      </p:nvSpPr>
                      <p:spPr bwMode="auto">
                        <a:xfrm>
                          <a:off x="3456" y="5328"/>
                          <a:ext cx="288" cy="288"/>
                        </a:xfrm>
                        <a:prstGeom prst="ellipse">
                          <a:avLst/>
                        </a:prstGeom>
                        <a:noFill/>
                        <a:ln w="9525">
                          <a:solidFill>
                            <a:srgbClr val="000000"/>
                          </a:solidFill>
                          <a:round/>
                          <a:headEnd/>
                          <a:tailEnd/>
                        </a:ln>
                      </p:spPr>
                      <p:txBody>
                        <a:bodyPr/>
                        <a:lstStyle/>
                        <a:p>
                          <a:endParaRPr lang="en-GB"/>
                        </a:p>
                      </p:txBody>
                    </p:sp>
                    <p:sp>
                      <p:nvSpPr>
                        <p:cNvPr id="49" name="Oval 48"/>
                        <p:cNvSpPr>
                          <a:spLocks noChangeArrowheads="1"/>
                        </p:cNvSpPr>
                        <p:nvPr/>
                      </p:nvSpPr>
                      <p:spPr bwMode="auto">
                        <a:xfrm>
                          <a:off x="2880" y="5328"/>
                          <a:ext cx="288" cy="288"/>
                        </a:xfrm>
                        <a:prstGeom prst="ellipse">
                          <a:avLst/>
                        </a:prstGeom>
                        <a:noFill/>
                        <a:ln w="9525">
                          <a:solidFill>
                            <a:srgbClr val="000000"/>
                          </a:solidFill>
                          <a:round/>
                          <a:headEnd/>
                          <a:tailEnd/>
                        </a:ln>
                      </p:spPr>
                      <p:txBody>
                        <a:bodyPr/>
                        <a:lstStyle/>
                        <a:p>
                          <a:endParaRPr lang="en-GB"/>
                        </a:p>
                      </p:txBody>
                    </p:sp>
                    <p:sp>
                      <p:nvSpPr>
                        <p:cNvPr id="50" name="Oval 49"/>
                        <p:cNvSpPr>
                          <a:spLocks noChangeArrowheads="1"/>
                        </p:cNvSpPr>
                        <p:nvPr/>
                      </p:nvSpPr>
                      <p:spPr bwMode="auto">
                        <a:xfrm>
                          <a:off x="3888" y="6048"/>
                          <a:ext cx="288" cy="288"/>
                        </a:xfrm>
                        <a:prstGeom prst="ellipse">
                          <a:avLst/>
                        </a:prstGeom>
                        <a:noFill/>
                        <a:ln w="9525">
                          <a:solidFill>
                            <a:srgbClr val="000000"/>
                          </a:solidFill>
                          <a:round/>
                          <a:headEnd/>
                          <a:tailEnd/>
                        </a:ln>
                      </p:spPr>
                      <p:txBody>
                        <a:bodyPr/>
                        <a:lstStyle/>
                        <a:p>
                          <a:endParaRPr lang="en-GB"/>
                        </a:p>
                      </p:txBody>
                    </p:sp>
                    <p:sp>
                      <p:nvSpPr>
                        <p:cNvPr id="51" name="Oval 50"/>
                        <p:cNvSpPr>
                          <a:spLocks noChangeArrowheads="1"/>
                        </p:cNvSpPr>
                        <p:nvPr/>
                      </p:nvSpPr>
                      <p:spPr bwMode="auto">
                        <a:xfrm>
                          <a:off x="2304" y="5904"/>
                          <a:ext cx="288" cy="288"/>
                        </a:xfrm>
                        <a:prstGeom prst="ellipse">
                          <a:avLst/>
                        </a:prstGeom>
                        <a:noFill/>
                        <a:ln w="9525">
                          <a:solidFill>
                            <a:srgbClr val="000000"/>
                          </a:solidFill>
                          <a:round/>
                          <a:headEnd/>
                          <a:tailEnd/>
                        </a:ln>
                      </p:spPr>
                      <p:txBody>
                        <a:bodyPr/>
                        <a:lstStyle/>
                        <a:p>
                          <a:endParaRPr lang="en-GB"/>
                        </a:p>
                      </p:txBody>
                    </p:sp>
                    <p:sp>
                      <p:nvSpPr>
                        <p:cNvPr id="52" name="Oval 51"/>
                        <p:cNvSpPr>
                          <a:spLocks noChangeArrowheads="1"/>
                        </p:cNvSpPr>
                        <p:nvPr/>
                      </p:nvSpPr>
                      <p:spPr bwMode="auto">
                        <a:xfrm>
                          <a:off x="3168" y="6480"/>
                          <a:ext cx="288" cy="288"/>
                        </a:xfrm>
                        <a:prstGeom prst="ellipse">
                          <a:avLst/>
                        </a:prstGeom>
                        <a:noFill/>
                        <a:ln w="9525">
                          <a:solidFill>
                            <a:srgbClr val="000000"/>
                          </a:solidFill>
                          <a:round/>
                          <a:headEnd/>
                          <a:tailEnd/>
                        </a:ln>
                      </p:spPr>
                      <p:txBody>
                        <a:bodyPr/>
                        <a:lstStyle/>
                        <a:p>
                          <a:endParaRPr lang="en-GB"/>
                        </a:p>
                      </p:txBody>
                    </p:sp>
                    <p:sp>
                      <p:nvSpPr>
                        <p:cNvPr id="53" name="Oval 52"/>
                        <p:cNvSpPr>
                          <a:spLocks noChangeArrowheads="1"/>
                        </p:cNvSpPr>
                        <p:nvPr/>
                      </p:nvSpPr>
                      <p:spPr bwMode="auto">
                        <a:xfrm>
                          <a:off x="2592" y="6336"/>
                          <a:ext cx="288" cy="288"/>
                        </a:xfrm>
                        <a:prstGeom prst="ellipse">
                          <a:avLst/>
                        </a:prstGeom>
                        <a:noFill/>
                        <a:ln w="9525">
                          <a:solidFill>
                            <a:srgbClr val="000000"/>
                          </a:solidFill>
                          <a:round/>
                          <a:headEnd/>
                          <a:tailEnd/>
                        </a:ln>
                      </p:spPr>
                      <p:txBody>
                        <a:bodyPr/>
                        <a:lstStyle/>
                        <a:p>
                          <a:endParaRPr lang="en-GB"/>
                        </a:p>
                      </p:txBody>
                    </p:sp>
                  </p:grpSp>
                </p:grpSp>
                <p:grpSp>
                  <p:nvGrpSpPr>
                    <p:cNvPr id="22" name="Group 53"/>
                    <p:cNvGrpSpPr>
                      <a:grpSpLocks/>
                    </p:cNvGrpSpPr>
                    <p:nvPr/>
                  </p:nvGrpSpPr>
                  <p:grpSpPr bwMode="auto">
                    <a:xfrm>
                      <a:off x="3744" y="1872"/>
                      <a:ext cx="1584" cy="1008"/>
                      <a:chOff x="3744" y="2016"/>
                      <a:chExt cx="1728" cy="1008"/>
                    </a:xfrm>
                  </p:grpSpPr>
                  <p:grpSp>
                    <p:nvGrpSpPr>
                      <p:cNvPr id="32" name="Group 54"/>
                      <p:cNvGrpSpPr>
                        <a:grpSpLocks/>
                      </p:cNvGrpSpPr>
                      <p:nvPr/>
                    </p:nvGrpSpPr>
                    <p:grpSpPr bwMode="auto">
                      <a:xfrm>
                        <a:off x="3888" y="2016"/>
                        <a:ext cx="1440" cy="743"/>
                        <a:chOff x="3888" y="2016"/>
                        <a:chExt cx="1440" cy="743"/>
                      </a:xfrm>
                    </p:grpSpPr>
                    <p:grpSp>
                      <p:nvGrpSpPr>
                        <p:cNvPr id="37" name="Group 55"/>
                        <p:cNvGrpSpPr>
                          <a:grpSpLocks/>
                        </p:cNvGrpSpPr>
                        <p:nvPr/>
                      </p:nvGrpSpPr>
                      <p:grpSpPr bwMode="auto">
                        <a:xfrm>
                          <a:off x="4752" y="2016"/>
                          <a:ext cx="576" cy="743"/>
                          <a:chOff x="1295" y="2016"/>
                          <a:chExt cx="576" cy="743"/>
                        </a:xfrm>
                      </p:grpSpPr>
                      <p:sp>
                        <p:nvSpPr>
                          <p:cNvPr id="42" name="Oval 56"/>
                          <p:cNvSpPr>
                            <a:spLocks noChangeArrowheads="1"/>
                          </p:cNvSpPr>
                          <p:nvPr/>
                        </p:nvSpPr>
                        <p:spPr bwMode="auto">
                          <a:xfrm>
                            <a:off x="1440" y="2016"/>
                            <a:ext cx="288" cy="288"/>
                          </a:xfrm>
                          <a:prstGeom prst="ellipse">
                            <a:avLst/>
                          </a:prstGeom>
                          <a:solidFill>
                            <a:srgbClr val="C0C0C0"/>
                          </a:solidFill>
                          <a:ln w="9525">
                            <a:solidFill>
                              <a:srgbClr val="C0C0C0"/>
                            </a:solidFill>
                            <a:round/>
                            <a:headEnd/>
                            <a:tailEnd/>
                          </a:ln>
                        </p:spPr>
                        <p:txBody>
                          <a:bodyPr/>
                          <a:lstStyle/>
                          <a:p>
                            <a:endParaRPr lang="en-GB"/>
                          </a:p>
                        </p:txBody>
                      </p:sp>
                      <p:sp>
                        <p:nvSpPr>
                          <p:cNvPr id="43" name="Freeform 57"/>
                          <p:cNvSpPr>
                            <a:spLocks/>
                          </p:cNvSpPr>
                          <p:nvPr/>
                        </p:nvSpPr>
                        <p:spPr bwMode="auto">
                          <a:xfrm rot="5200295">
                            <a:off x="1353" y="2241"/>
                            <a:ext cx="460" cy="576"/>
                          </a:xfrm>
                          <a:custGeom>
                            <a:avLst/>
                            <a:gdLst>
                              <a:gd name="T0" fmla="*/ 459 w 460"/>
                              <a:gd name="T1" fmla="*/ 8 h 438"/>
                              <a:gd name="T2" fmla="*/ 165 w 460"/>
                              <a:gd name="T3" fmla="*/ 0 h 438"/>
                              <a:gd name="T4" fmla="*/ 0 w 460"/>
                              <a:gd name="T5" fmla="*/ 316 h 438"/>
                              <a:gd name="T6" fmla="*/ 150 w 460"/>
                              <a:gd name="T7" fmla="*/ 572 h 438"/>
                              <a:gd name="T8" fmla="*/ 460 w 460"/>
                              <a:gd name="T9" fmla="*/ 576 h 438"/>
                              <a:gd name="T10" fmla="*/ 0 60000 65536"/>
                              <a:gd name="T11" fmla="*/ 0 60000 65536"/>
                              <a:gd name="T12" fmla="*/ 0 60000 65536"/>
                              <a:gd name="T13" fmla="*/ 0 60000 65536"/>
                              <a:gd name="T14" fmla="*/ 0 60000 65536"/>
                              <a:gd name="T15" fmla="*/ 0 w 460"/>
                              <a:gd name="T16" fmla="*/ 0 h 438"/>
                              <a:gd name="T17" fmla="*/ 460 w 460"/>
                              <a:gd name="T18" fmla="*/ 438 h 438"/>
                            </a:gdLst>
                            <a:ahLst/>
                            <a:cxnLst>
                              <a:cxn ang="T10">
                                <a:pos x="T0" y="T1"/>
                              </a:cxn>
                              <a:cxn ang="T11">
                                <a:pos x="T2" y="T3"/>
                              </a:cxn>
                              <a:cxn ang="T12">
                                <a:pos x="T4" y="T5"/>
                              </a:cxn>
                              <a:cxn ang="T13">
                                <a:pos x="T6" y="T7"/>
                              </a:cxn>
                              <a:cxn ang="T14">
                                <a:pos x="T8" y="T9"/>
                              </a:cxn>
                            </a:cxnLst>
                            <a:rect l="T15" t="T16" r="T17" b="T18"/>
                            <a:pathLst>
                              <a:path w="460" h="438">
                                <a:moveTo>
                                  <a:pt x="459" y="6"/>
                                </a:moveTo>
                                <a:lnTo>
                                  <a:pt x="165" y="0"/>
                                </a:lnTo>
                                <a:lnTo>
                                  <a:pt x="0" y="240"/>
                                </a:lnTo>
                                <a:lnTo>
                                  <a:pt x="150" y="435"/>
                                </a:lnTo>
                                <a:lnTo>
                                  <a:pt x="460" y="438"/>
                                </a:lnTo>
                              </a:path>
                            </a:pathLst>
                          </a:custGeom>
                          <a:solidFill>
                            <a:srgbClr val="969696"/>
                          </a:solidFill>
                          <a:ln w="9525">
                            <a:solidFill>
                              <a:srgbClr val="000000"/>
                            </a:solidFill>
                            <a:round/>
                            <a:headEnd/>
                            <a:tailEnd/>
                          </a:ln>
                        </p:spPr>
                        <p:txBody>
                          <a:bodyPr/>
                          <a:lstStyle/>
                          <a:p>
                            <a:endParaRPr lang="en-GB"/>
                          </a:p>
                        </p:txBody>
                      </p:sp>
                    </p:grpSp>
                    <p:grpSp>
                      <p:nvGrpSpPr>
                        <p:cNvPr id="38" name="Group 58"/>
                        <p:cNvGrpSpPr>
                          <a:grpSpLocks/>
                        </p:cNvGrpSpPr>
                        <p:nvPr/>
                      </p:nvGrpSpPr>
                      <p:grpSpPr bwMode="auto">
                        <a:xfrm>
                          <a:off x="3888" y="2016"/>
                          <a:ext cx="576" cy="743"/>
                          <a:chOff x="1295" y="2016"/>
                          <a:chExt cx="576" cy="743"/>
                        </a:xfrm>
                      </p:grpSpPr>
                      <p:sp>
                        <p:nvSpPr>
                          <p:cNvPr id="40" name="Oval 59"/>
                          <p:cNvSpPr>
                            <a:spLocks noChangeArrowheads="1"/>
                          </p:cNvSpPr>
                          <p:nvPr/>
                        </p:nvSpPr>
                        <p:spPr bwMode="auto">
                          <a:xfrm>
                            <a:off x="1440" y="2016"/>
                            <a:ext cx="288" cy="288"/>
                          </a:xfrm>
                          <a:prstGeom prst="ellipse">
                            <a:avLst/>
                          </a:prstGeom>
                          <a:solidFill>
                            <a:srgbClr val="C0C0C0"/>
                          </a:solidFill>
                          <a:ln w="9525">
                            <a:solidFill>
                              <a:srgbClr val="C0C0C0"/>
                            </a:solidFill>
                            <a:round/>
                            <a:headEnd/>
                            <a:tailEnd/>
                          </a:ln>
                        </p:spPr>
                        <p:txBody>
                          <a:bodyPr/>
                          <a:lstStyle/>
                          <a:p>
                            <a:endParaRPr lang="en-GB"/>
                          </a:p>
                        </p:txBody>
                      </p:sp>
                      <p:sp>
                        <p:nvSpPr>
                          <p:cNvPr id="41" name="Freeform 60"/>
                          <p:cNvSpPr>
                            <a:spLocks/>
                          </p:cNvSpPr>
                          <p:nvPr/>
                        </p:nvSpPr>
                        <p:spPr bwMode="auto">
                          <a:xfrm rot="5200295">
                            <a:off x="1353" y="2241"/>
                            <a:ext cx="460" cy="576"/>
                          </a:xfrm>
                          <a:custGeom>
                            <a:avLst/>
                            <a:gdLst>
                              <a:gd name="T0" fmla="*/ 459 w 460"/>
                              <a:gd name="T1" fmla="*/ 8 h 438"/>
                              <a:gd name="T2" fmla="*/ 165 w 460"/>
                              <a:gd name="T3" fmla="*/ 0 h 438"/>
                              <a:gd name="T4" fmla="*/ 0 w 460"/>
                              <a:gd name="T5" fmla="*/ 316 h 438"/>
                              <a:gd name="T6" fmla="*/ 150 w 460"/>
                              <a:gd name="T7" fmla="*/ 572 h 438"/>
                              <a:gd name="T8" fmla="*/ 460 w 460"/>
                              <a:gd name="T9" fmla="*/ 576 h 438"/>
                              <a:gd name="T10" fmla="*/ 0 60000 65536"/>
                              <a:gd name="T11" fmla="*/ 0 60000 65536"/>
                              <a:gd name="T12" fmla="*/ 0 60000 65536"/>
                              <a:gd name="T13" fmla="*/ 0 60000 65536"/>
                              <a:gd name="T14" fmla="*/ 0 60000 65536"/>
                              <a:gd name="T15" fmla="*/ 0 w 460"/>
                              <a:gd name="T16" fmla="*/ 0 h 438"/>
                              <a:gd name="T17" fmla="*/ 460 w 460"/>
                              <a:gd name="T18" fmla="*/ 438 h 438"/>
                            </a:gdLst>
                            <a:ahLst/>
                            <a:cxnLst>
                              <a:cxn ang="T10">
                                <a:pos x="T0" y="T1"/>
                              </a:cxn>
                              <a:cxn ang="T11">
                                <a:pos x="T2" y="T3"/>
                              </a:cxn>
                              <a:cxn ang="T12">
                                <a:pos x="T4" y="T5"/>
                              </a:cxn>
                              <a:cxn ang="T13">
                                <a:pos x="T6" y="T7"/>
                              </a:cxn>
                              <a:cxn ang="T14">
                                <a:pos x="T8" y="T9"/>
                              </a:cxn>
                            </a:cxnLst>
                            <a:rect l="T15" t="T16" r="T17" b="T18"/>
                            <a:pathLst>
                              <a:path w="460" h="438">
                                <a:moveTo>
                                  <a:pt x="459" y="6"/>
                                </a:moveTo>
                                <a:lnTo>
                                  <a:pt x="165" y="0"/>
                                </a:lnTo>
                                <a:lnTo>
                                  <a:pt x="0" y="240"/>
                                </a:lnTo>
                                <a:lnTo>
                                  <a:pt x="150" y="435"/>
                                </a:lnTo>
                                <a:lnTo>
                                  <a:pt x="460" y="438"/>
                                </a:lnTo>
                              </a:path>
                            </a:pathLst>
                          </a:custGeom>
                          <a:solidFill>
                            <a:srgbClr val="969696"/>
                          </a:solidFill>
                          <a:ln w="9525">
                            <a:solidFill>
                              <a:srgbClr val="000000"/>
                            </a:solidFill>
                            <a:round/>
                            <a:headEnd/>
                            <a:tailEnd/>
                          </a:ln>
                        </p:spPr>
                        <p:txBody>
                          <a:bodyPr/>
                          <a:lstStyle/>
                          <a:p>
                            <a:endParaRPr lang="en-GB"/>
                          </a:p>
                        </p:txBody>
                      </p:sp>
                    </p:grpSp>
                    <p:sp>
                      <p:nvSpPr>
                        <p:cNvPr id="39" name="AutoShape 61"/>
                        <p:cNvSpPr>
                          <a:spLocks noChangeArrowheads="1"/>
                        </p:cNvSpPr>
                        <p:nvPr/>
                      </p:nvSpPr>
                      <p:spPr bwMode="auto">
                        <a:xfrm>
                          <a:off x="4320" y="2592"/>
                          <a:ext cx="576" cy="144"/>
                        </a:xfrm>
                        <a:prstGeom prst="leftRightArrow">
                          <a:avLst>
                            <a:gd name="adj1" fmla="val 50000"/>
                            <a:gd name="adj2" fmla="val 80000"/>
                          </a:avLst>
                        </a:prstGeom>
                        <a:solidFill>
                          <a:srgbClr val="FFFFFF"/>
                        </a:solidFill>
                        <a:ln w="9525">
                          <a:solidFill>
                            <a:srgbClr val="000000"/>
                          </a:solidFill>
                          <a:miter lim="800000"/>
                          <a:headEnd/>
                          <a:tailEnd/>
                        </a:ln>
                      </p:spPr>
                      <p:txBody>
                        <a:bodyPr/>
                        <a:lstStyle/>
                        <a:p>
                          <a:endParaRPr lang="en-GB"/>
                        </a:p>
                      </p:txBody>
                    </p:sp>
                  </p:grpSp>
                  <p:grpSp>
                    <p:nvGrpSpPr>
                      <p:cNvPr id="33" name="Group 62"/>
                      <p:cNvGrpSpPr>
                        <a:grpSpLocks/>
                      </p:cNvGrpSpPr>
                      <p:nvPr/>
                    </p:nvGrpSpPr>
                    <p:grpSpPr bwMode="auto">
                      <a:xfrm>
                        <a:off x="3744" y="2016"/>
                        <a:ext cx="1728" cy="1008"/>
                        <a:chOff x="4464" y="5904"/>
                        <a:chExt cx="2304" cy="1008"/>
                      </a:xfrm>
                    </p:grpSpPr>
                    <p:sp>
                      <p:nvSpPr>
                        <p:cNvPr id="34" name="Oval 63"/>
                        <p:cNvSpPr>
                          <a:spLocks noChangeArrowheads="1"/>
                        </p:cNvSpPr>
                        <p:nvPr/>
                      </p:nvSpPr>
                      <p:spPr bwMode="auto">
                        <a:xfrm>
                          <a:off x="4464" y="5904"/>
                          <a:ext cx="1008" cy="1008"/>
                        </a:xfrm>
                        <a:prstGeom prst="ellipse">
                          <a:avLst/>
                        </a:prstGeom>
                        <a:noFill/>
                        <a:ln w="9525">
                          <a:solidFill>
                            <a:srgbClr val="000000"/>
                          </a:solidFill>
                          <a:round/>
                          <a:headEnd/>
                          <a:tailEnd/>
                        </a:ln>
                      </p:spPr>
                      <p:txBody>
                        <a:bodyPr/>
                        <a:lstStyle/>
                        <a:p>
                          <a:endParaRPr lang="en-GB"/>
                        </a:p>
                      </p:txBody>
                    </p:sp>
                    <p:sp>
                      <p:nvSpPr>
                        <p:cNvPr id="35" name="Oval 64"/>
                        <p:cNvSpPr>
                          <a:spLocks noChangeArrowheads="1"/>
                        </p:cNvSpPr>
                        <p:nvPr/>
                      </p:nvSpPr>
                      <p:spPr bwMode="auto">
                        <a:xfrm>
                          <a:off x="5184" y="5904"/>
                          <a:ext cx="1008" cy="1008"/>
                        </a:xfrm>
                        <a:prstGeom prst="ellipse">
                          <a:avLst/>
                        </a:prstGeom>
                        <a:noFill/>
                        <a:ln w="9525">
                          <a:solidFill>
                            <a:srgbClr val="000000"/>
                          </a:solidFill>
                          <a:round/>
                          <a:headEnd/>
                          <a:tailEnd/>
                        </a:ln>
                      </p:spPr>
                      <p:txBody>
                        <a:bodyPr/>
                        <a:lstStyle/>
                        <a:p>
                          <a:endParaRPr lang="en-GB"/>
                        </a:p>
                      </p:txBody>
                    </p:sp>
                    <p:sp>
                      <p:nvSpPr>
                        <p:cNvPr id="36" name="Oval 65"/>
                        <p:cNvSpPr>
                          <a:spLocks noChangeArrowheads="1"/>
                        </p:cNvSpPr>
                        <p:nvPr/>
                      </p:nvSpPr>
                      <p:spPr bwMode="auto">
                        <a:xfrm>
                          <a:off x="5760" y="5904"/>
                          <a:ext cx="1008" cy="1008"/>
                        </a:xfrm>
                        <a:prstGeom prst="ellipse">
                          <a:avLst/>
                        </a:prstGeom>
                        <a:noFill/>
                        <a:ln w="9525">
                          <a:solidFill>
                            <a:srgbClr val="000000"/>
                          </a:solidFill>
                          <a:round/>
                          <a:headEnd/>
                          <a:tailEnd/>
                        </a:ln>
                      </p:spPr>
                      <p:txBody>
                        <a:bodyPr/>
                        <a:lstStyle/>
                        <a:p>
                          <a:endParaRPr lang="en-GB"/>
                        </a:p>
                      </p:txBody>
                    </p:sp>
                  </p:grpSp>
                </p:grpSp>
                <p:sp>
                  <p:nvSpPr>
                    <p:cNvPr id="23" name="Line 66"/>
                    <p:cNvSpPr>
                      <a:spLocks noChangeShapeType="1"/>
                    </p:cNvSpPr>
                    <p:nvPr/>
                  </p:nvSpPr>
                  <p:spPr bwMode="auto">
                    <a:xfrm>
                      <a:off x="2880" y="3168"/>
                      <a:ext cx="6480" cy="0"/>
                    </a:xfrm>
                    <a:prstGeom prst="line">
                      <a:avLst/>
                    </a:prstGeom>
                    <a:noFill/>
                    <a:ln w="12700">
                      <a:solidFill>
                        <a:srgbClr val="000000"/>
                      </a:solidFill>
                      <a:round/>
                      <a:headEnd/>
                      <a:tailEnd/>
                    </a:ln>
                  </p:spPr>
                  <p:txBody>
                    <a:bodyPr/>
                    <a:lstStyle/>
                    <a:p>
                      <a:endParaRPr lang="en-US"/>
                    </a:p>
                  </p:txBody>
                </p:sp>
                <p:sp>
                  <p:nvSpPr>
                    <p:cNvPr id="24" name="AutoShape 67"/>
                    <p:cNvSpPr>
                      <a:spLocks noChangeArrowheads="1"/>
                    </p:cNvSpPr>
                    <p:nvPr/>
                  </p:nvSpPr>
                  <p:spPr bwMode="auto">
                    <a:xfrm>
                      <a:off x="5760" y="2160"/>
                      <a:ext cx="720" cy="288"/>
                    </a:xfrm>
                    <a:prstGeom prst="curvedDownArrow">
                      <a:avLst>
                        <a:gd name="adj1" fmla="val 49954"/>
                        <a:gd name="adj2" fmla="val 99954"/>
                        <a:gd name="adj3" fmla="val 28139"/>
                      </a:avLst>
                    </a:prstGeom>
                    <a:solidFill>
                      <a:srgbClr val="FFFFFF"/>
                    </a:solidFill>
                    <a:ln w="9525">
                      <a:solidFill>
                        <a:srgbClr val="000000"/>
                      </a:solidFill>
                      <a:miter lim="800000"/>
                      <a:headEnd/>
                      <a:tailEnd/>
                    </a:ln>
                  </p:spPr>
                  <p:txBody>
                    <a:bodyPr/>
                    <a:lstStyle/>
                    <a:p>
                      <a:endParaRPr lang="en-GB"/>
                    </a:p>
                  </p:txBody>
                </p:sp>
                <p:sp>
                  <p:nvSpPr>
                    <p:cNvPr id="25" name="AutoShape 68"/>
                    <p:cNvSpPr>
                      <a:spLocks noChangeArrowheads="1"/>
                    </p:cNvSpPr>
                    <p:nvPr/>
                  </p:nvSpPr>
                  <p:spPr bwMode="auto">
                    <a:xfrm rot="-5327359">
                      <a:off x="4968" y="3024"/>
                      <a:ext cx="720" cy="288"/>
                    </a:xfrm>
                    <a:prstGeom prst="curvedDownArrow">
                      <a:avLst>
                        <a:gd name="adj1" fmla="val 49954"/>
                        <a:gd name="adj2" fmla="val 99954"/>
                        <a:gd name="adj3" fmla="val 28139"/>
                      </a:avLst>
                    </a:prstGeom>
                    <a:solidFill>
                      <a:srgbClr val="FFFFFF"/>
                    </a:solidFill>
                    <a:ln w="9525">
                      <a:solidFill>
                        <a:srgbClr val="000000"/>
                      </a:solidFill>
                      <a:miter lim="800000"/>
                      <a:headEnd/>
                      <a:tailEnd/>
                    </a:ln>
                  </p:spPr>
                  <p:txBody>
                    <a:bodyPr/>
                    <a:lstStyle/>
                    <a:p>
                      <a:endParaRPr lang="en-GB"/>
                    </a:p>
                  </p:txBody>
                </p:sp>
                <p:sp>
                  <p:nvSpPr>
                    <p:cNvPr id="26" name="AutoShape 69"/>
                    <p:cNvSpPr>
                      <a:spLocks noChangeArrowheads="1"/>
                    </p:cNvSpPr>
                    <p:nvPr/>
                  </p:nvSpPr>
                  <p:spPr bwMode="auto">
                    <a:xfrm rot="4951919">
                      <a:off x="6336" y="3024"/>
                      <a:ext cx="720" cy="288"/>
                    </a:xfrm>
                    <a:prstGeom prst="curvedDownArrow">
                      <a:avLst>
                        <a:gd name="adj1" fmla="val 49954"/>
                        <a:gd name="adj2" fmla="val 99954"/>
                        <a:gd name="adj3" fmla="val 28139"/>
                      </a:avLst>
                    </a:prstGeom>
                    <a:solidFill>
                      <a:srgbClr val="FFFFFF"/>
                    </a:solidFill>
                    <a:ln w="9525">
                      <a:solidFill>
                        <a:srgbClr val="000000"/>
                      </a:solidFill>
                      <a:miter lim="800000"/>
                      <a:headEnd/>
                      <a:tailEnd/>
                    </a:ln>
                  </p:spPr>
                  <p:txBody>
                    <a:bodyPr/>
                    <a:lstStyle/>
                    <a:p>
                      <a:endParaRPr lang="en-GB"/>
                    </a:p>
                  </p:txBody>
                </p:sp>
                <p:sp>
                  <p:nvSpPr>
                    <p:cNvPr id="27" name="AutoShape 70"/>
                    <p:cNvSpPr>
                      <a:spLocks noChangeArrowheads="1"/>
                    </p:cNvSpPr>
                    <p:nvPr/>
                  </p:nvSpPr>
                  <p:spPr bwMode="auto">
                    <a:xfrm rot="10597432">
                      <a:off x="5616" y="3888"/>
                      <a:ext cx="720" cy="288"/>
                    </a:xfrm>
                    <a:prstGeom prst="curvedDownArrow">
                      <a:avLst>
                        <a:gd name="adj1" fmla="val 49954"/>
                        <a:gd name="adj2" fmla="val 99954"/>
                        <a:gd name="adj3" fmla="val 28139"/>
                      </a:avLst>
                    </a:prstGeom>
                    <a:solidFill>
                      <a:srgbClr val="FFFFFF"/>
                    </a:solidFill>
                    <a:ln w="9525">
                      <a:solidFill>
                        <a:srgbClr val="000000"/>
                      </a:solidFill>
                      <a:miter lim="800000"/>
                      <a:headEnd/>
                      <a:tailEnd/>
                    </a:ln>
                  </p:spPr>
                  <p:txBody>
                    <a:bodyPr/>
                    <a:lstStyle/>
                    <a:p>
                      <a:endParaRPr lang="en-GB"/>
                    </a:p>
                  </p:txBody>
                </p:sp>
                <p:sp>
                  <p:nvSpPr>
                    <p:cNvPr id="28" name="Text Box 71"/>
                    <p:cNvSpPr txBox="1">
                      <a:spLocks noChangeArrowheads="1"/>
                    </p:cNvSpPr>
                    <p:nvPr/>
                  </p:nvSpPr>
                  <p:spPr bwMode="auto">
                    <a:xfrm>
                      <a:off x="5328" y="4320"/>
                      <a:ext cx="1440" cy="432"/>
                    </a:xfrm>
                    <a:prstGeom prst="rect">
                      <a:avLst/>
                    </a:prstGeom>
                    <a:solidFill>
                      <a:srgbClr val="FFFFFF"/>
                    </a:solidFill>
                    <a:ln w="9525">
                      <a:noFill/>
                      <a:miter lim="800000"/>
                      <a:headEnd/>
                      <a:tailEnd/>
                    </a:ln>
                  </p:spPr>
                  <p:txBody>
                    <a:bodyPr/>
                    <a:lstStyle/>
                    <a:p>
                      <a:pPr algn="ctr" eaLnBrk="0" hangingPunct="0"/>
                      <a:r>
                        <a:rPr lang="ar-SA" sz="2400" b="1">
                          <a:latin typeface="Traditional Arabic" pitchFamily="18" charset="-78"/>
                          <a:cs typeface="Traditional Arabic" pitchFamily="18" charset="-78"/>
                        </a:rPr>
                        <a:t>يادگيري</a:t>
                      </a:r>
                      <a:r>
                        <a:rPr lang="ar-SA" sz="1600">
                          <a:latin typeface="Traditional Arabic" pitchFamily="18" charset="-78"/>
                          <a:cs typeface="Traditional Arabic" pitchFamily="18" charset="-78"/>
                        </a:rPr>
                        <a:t> در عمل</a:t>
                      </a:r>
                      <a:endParaRPr lang="en-US" sz="1600">
                        <a:latin typeface="Traditional Arabic" pitchFamily="18" charset="-78"/>
                        <a:cs typeface="Traditional Arabic" pitchFamily="18" charset="-78"/>
                      </a:endParaRPr>
                    </a:p>
                  </p:txBody>
                </p:sp>
                <p:sp>
                  <p:nvSpPr>
                    <p:cNvPr id="29" name="Text Box 72"/>
                    <p:cNvSpPr txBox="1">
                      <a:spLocks noChangeArrowheads="1"/>
                    </p:cNvSpPr>
                    <p:nvPr/>
                  </p:nvSpPr>
                  <p:spPr bwMode="auto">
                    <a:xfrm>
                      <a:off x="3168" y="2448"/>
                      <a:ext cx="576" cy="1728"/>
                    </a:xfrm>
                    <a:prstGeom prst="rect">
                      <a:avLst/>
                    </a:prstGeom>
                    <a:noFill/>
                    <a:ln w="9525">
                      <a:noFill/>
                      <a:miter lim="800000"/>
                      <a:headEnd/>
                      <a:tailEnd/>
                    </a:ln>
                  </p:spPr>
                  <p:txBody>
                    <a:bodyPr/>
                    <a:lstStyle/>
                    <a:p>
                      <a:pPr algn="ctr" eaLnBrk="0" hangingPunct="0">
                        <a:lnSpc>
                          <a:spcPct val="72000"/>
                        </a:lnSpc>
                      </a:pPr>
                      <a:r>
                        <a:rPr lang="ar-SA" sz="1800">
                          <a:latin typeface="Lotus" pitchFamily="2" charset="-78"/>
                          <a:cs typeface="Lotus" pitchFamily="2" charset="-78"/>
                        </a:rPr>
                        <a:t>آموزش- تعامل</a:t>
                      </a:r>
                      <a:endParaRPr lang="en-US" sz="1800">
                        <a:latin typeface="Lotus" pitchFamily="2" charset="-78"/>
                        <a:cs typeface="Lotus" pitchFamily="2" charset="-78"/>
                      </a:endParaRPr>
                    </a:p>
                  </p:txBody>
                </p:sp>
                <p:sp>
                  <p:nvSpPr>
                    <p:cNvPr id="30" name="Text Box 73"/>
                    <p:cNvSpPr txBox="1">
                      <a:spLocks noChangeArrowheads="1"/>
                    </p:cNvSpPr>
                    <p:nvPr/>
                  </p:nvSpPr>
                  <p:spPr bwMode="auto">
                    <a:xfrm>
                      <a:off x="5472" y="1584"/>
                      <a:ext cx="1034" cy="432"/>
                    </a:xfrm>
                    <a:prstGeom prst="rect">
                      <a:avLst/>
                    </a:prstGeom>
                    <a:solidFill>
                      <a:srgbClr val="FFFFFF"/>
                    </a:solidFill>
                    <a:ln w="9525">
                      <a:noFill/>
                      <a:miter lim="800000"/>
                      <a:headEnd/>
                      <a:tailEnd/>
                    </a:ln>
                  </p:spPr>
                  <p:txBody>
                    <a:bodyPr/>
                    <a:lstStyle/>
                    <a:p>
                      <a:pPr algn="ctr" eaLnBrk="0" hangingPunct="0"/>
                      <a:r>
                        <a:rPr lang="ar-SA" sz="2800" dirty="0">
                          <a:latin typeface="Traditional Arabic" pitchFamily="18" charset="-78"/>
                          <a:cs typeface="Traditional Arabic" pitchFamily="18" charset="-78"/>
                        </a:rPr>
                        <a:t>گفتمان</a:t>
                      </a:r>
                      <a:endParaRPr lang="en-US" sz="2800" dirty="0">
                        <a:latin typeface="Traditional Arabic" pitchFamily="18" charset="-78"/>
                        <a:cs typeface="Traditional Arabic" pitchFamily="18" charset="-78"/>
                      </a:endParaRPr>
                    </a:p>
                  </p:txBody>
                </p:sp>
                <p:sp>
                  <p:nvSpPr>
                    <p:cNvPr id="31" name="Text Box 74"/>
                    <p:cNvSpPr txBox="1">
                      <a:spLocks noChangeArrowheads="1"/>
                    </p:cNvSpPr>
                    <p:nvPr/>
                  </p:nvSpPr>
                  <p:spPr bwMode="auto">
                    <a:xfrm>
                      <a:off x="8208" y="2736"/>
                      <a:ext cx="576" cy="864"/>
                    </a:xfrm>
                    <a:prstGeom prst="rect">
                      <a:avLst/>
                    </a:prstGeom>
                    <a:solidFill>
                      <a:srgbClr val="FFFFFF"/>
                    </a:solidFill>
                    <a:ln w="9525">
                      <a:noFill/>
                      <a:miter lim="800000"/>
                      <a:headEnd/>
                      <a:tailEnd/>
                    </a:ln>
                  </p:spPr>
                  <p:txBody>
                    <a:bodyPr/>
                    <a:lstStyle/>
                    <a:p>
                      <a:pPr algn="ctr" rtl="0" eaLnBrk="0" hangingPunct="0"/>
                      <a:r>
                        <a:rPr lang="ar-SA" sz="1600">
                          <a:latin typeface="Traditional Arabic" pitchFamily="18" charset="-78"/>
                          <a:cs typeface="Traditional Arabic" pitchFamily="18" charset="-78"/>
                        </a:rPr>
                        <a:t>ارتباط</a:t>
                      </a:r>
                      <a:endParaRPr lang="en-US" sz="1600">
                        <a:latin typeface="Traditional Arabic" pitchFamily="18" charset="-78"/>
                        <a:cs typeface="Traditional Arabic" pitchFamily="18" charset="-78"/>
                      </a:endParaRPr>
                    </a:p>
                  </p:txBody>
                </p:sp>
              </p:grpSp>
              <p:sp>
                <p:nvSpPr>
                  <p:cNvPr id="17" name="Line 75"/>
                  <p:cNvSpPr>
                    <a:spLocks noChangeShapeType="1"/>
                  </p:cNvSpPr>
                  <p:nvPr/>
                </p:nvSpPr>
                <p:spPr bwMode="auto">
                  <a:xfrm>
                    <a:off x="6192" y="12672"/>
                    <a:ext cx="0" cy="3456"/>
                  </a:xfrm>
                  <a:prstGeom prst="line">
                    <a:avLst/>
                  </a:prstGeom>
                  <a:noFill/>
                  <a:ln w="19050">
                    <a:solidFill>
                      <a:srgbClr val="C0C0C0"/>
                    </a:solidFill>
                    <a:round/>
                    <a:headEnd/>
                    <a:tailEnd/>
                  </a:ln>
                </p:spPr>
                <p:txBody>
                  <a:bodyPr/>
                  <a:lstStyle/>
                  <a:p>
                    <a:endParaRPr lang="en-US"/>
                  </a:p>
                </p:txBody>
              </p:sp>
            </p:grpSp>
            <p:grpSp>
              <p:nvGrpSpPr>
                <p:cNvPr id="11" name="Group 76"/>
                <p:cNvGrpSpPr>
                  <a:grpSpLocks/>
                </p:cNvGrpSpPr>
                <p:nvPr/>
              </p:nvGrpSpPr>
              <p:grpSpPr bwMode="auto">
                <a:xfrm>
                  <a:off x="3168" y="9504"/>
                  <a:ext cx="4320" cy="2448"/>
                  <a:chOff x="3168" y="9504"/>
                  <a:chExt cx="4320" cy="2448"/>
                </a:xfrm>
              </p:grpSpPr>
              <p:sp>
                <p:nvSpPr>
                  <p:cNvPr id="12" name="Text Box 77"/>
                  <p:cNvSpPr txBox="1">
                    <a:spLocks noChangeArrowheads="1"/>
                  </p:cNvSpPr>
                  <p:nvPr/>
                </p:nvSpPr>
                <p:spPr bwMode="auto">
                  <a:xfrm>
                    <a:off x="3312" y="11376"/>
                    <a:ext cx="1008" cy="576"/>
                  </a:xfrm>
                  <a:prstGeom prst="rect">
                    <a:avLst/>
                  </a:prstGeom>
                  <a:noFill/>
                  <a:ln w="9525">
                    <a:noFill/>
                    <a:miter lim="800000"/>
                    <a:headEnd/>
                    <a:tailEnd/>
                  </a:ln>
                </p:spPr>
                <p:txBody>
                  <a:bodyPr/>
                  <a:lstStyle/>
                  <a:p>
                    <a:pPr algn="l" rtl="0" eaLnBrk="0" hangingPunct="0"/>
                    <a:r>
                      <a:rPr lang="ar-SA" sz="2400">
                        <a:solidFill>
                          <a:srgbClr val="000000"/>
                        </a:solidFill>
                        <a:latin typeface="Lotus" pitchFamily="2" charset="-78"/>
                        <a:cs typeface="Lotus" pitchFamily="2" charset="-78"/>
                      </a:rPr>
                      <a:t>دروني</a:t>
                    </a:r>
                    <a:r>
                      <a:rPr lang="en-US" sz="2400">
                        <a:solidFill>
                          <a:srgbClr val="000000"/>
                        </a:solidFill>
                        <a:latin typeface="Lotus" pitchFamily="2" charset="-78"/>
                        <a:cs typeface="Lotus" pitchFamily="2" charset="-78"/>
                      </a:rPr>
                      <a:t> </a:t>
                    </a:r>
                    <a:endParaRPr lang="en-US" sz="1600">
                      <a:solidFill>
                        <a:srgbClr val="000000"/>
                      </a:solidFill>
                      <a:latin typeface="Times New Roman" pitchFamily="18" charset="0"/>
                      <a:cs typeface="Traditional Arabic" pitchFamily="18" charset="-78"/>
                    </a:endParaRPr>
                  </a:p>
                </p:txBody>
              </p:sp>
              <p:sp>
                <p:nvSpPr>
                  <p:cNvPr id="13" name="Text Box 78"/>
                  <p:cNvSpPr txBox="1">
                    <a:spLocks noChangeArrowheads="1"/>
                  </p:cNvSpPr>
                  <p:nvPr/>
                </p:nvSpPr>
                <p:spPr bwMode="auto">
                  <a:xfrm>
                    <a:off x="6480" y="11376"/>
                    <a:ext cx="1008" cy="576"/>
                  </a:xfrm>
                  <a:prstGeom prst="rect">
                    <a:avLst/>
                  </a:prstGeom>
                  <a:noFill/>
                  <a:ln w="9525">
                    <a:noFill/>
                    <a:miter lim="800000"/>
                    <a:headEnd/>
                    <a:tailEnd/>
                  </a:ln>
                </p:spPr>
                <p:txBody>
                  <a:bodyPr/>
                  <a:lstStyle/>
                  <a:p>
                    <a:pPr algn="l" rtl="0" eaLnBrk="0" hangingPunct="0"/>
                    <a:r>
                      <a:rPr lang="ar-SA" sz="2400">
                        <a:latin typeface="Lotus" pitchFamily="2" charset="-78"/>
                        <a:cs typeface="Lotus" pitchFamily="2" charset="-78"/>
                      </a:rPr>
                      <a:t>اتصال</a:t>
                    </a:r>
                    <a:endParaRPr lang="en-US" sz="1600">
                      <a:latin typeface="Times New Roman" pitchFamily="18" charset="0"/>
                      <a:cs typeface="Traditional Arabic" pitchFamily="18" charset="-78"/>
                    </a:endParaRPr>
                  </a:p>
                </p:txBody>
              </p:sp>
              <p:sp>
                <p:nvSpPr>
                  <p:cNvPr id="14" name="Text Box 79"/>
                  <p:cNvSpPr txBox="1">
                    <a:spLocks noChangeArrowheads="1"/>
                  </p:cNvSpPr>
                  <p:nvPr/>
                </p:nvSpPr>
                <p:spPr bwMode="auto">
                  <a:xfrm>
                    <a:off x="6480" y="9504"/>
                    <a:ext cx="1008" cy="576"/>
                  </a:xfrm>
                  <a:prstGeom prst="rect">
                    <a:avLst/>
                  </a:prstGeom>
                  <a:noFill/>
                  <a:ln w="9525">
                    <a:noFill/>
                    <a:miter lim="800000"/>
                    <a:headEnd/>
                    <a:tailEnd/>
                  </a:ln>
                </p:spPr>
                <p:txBody>
                  <a:bodyPr/>
                  <a:lstStyle/>
                  <a:p>
                    <a:pPr algn="l" rtl="0" eaLnBrk="0" hangingPunct="0"/>
                    <a:r>
                      <a:rPr lang="ar-SA" sz="2400" dirty="0">
                        <a:latin typeface="Lotus" pitchFamily="2" charset="-78"/>
                        <a:cs typeface="Lotus" pitchFamily="2" charset="-78"/>
                      </a:rPr>
                      <a:t>بيروني</a:t>
                    </a:r>
                    <a:endParaRPr lang="en-US" sz="1600" dirty="0">
                      <a:latin typeface="Times New Roman" pitchFamily="18" charset="0"/>
                      <a:cs typeface="Traditional Arabic" pitchFamily="18" charset="-78"/>
                    </a:endParaRPr>
                  </a:p>
                </p:txBody>
              </p:sp>
              <p:sp>
                <p:nvSpPr>
                  <p:cNvPr id="15" name="Text Box 80"/>
                  <p:cNvSpPr txBox="1">
                    <a:spLocks noChangeArrowheads="1"/>
                  </p:cNvSpPr>
                  <p:nvPr/>
                </p:nvSpPr>
                <p:spPr bwMode="auto">
                  <a:xfrm>
                    <a:off x="3168" y="9648"/>
                    <a:ext cx="1296" cy="576"/>
                  </a:xfrm>
                  <a:prstGeom prst="rect">
                    <a:avLst/>
                  </a:prstGeom>
                  <a:noFill/>
                  <a:ln w="9525">
                    <a:noFill/>
                    <a:miter lim="800000"/>
                    <a:headEnd/>
                    <a:tailEnd/>
                  </a:ln>
                </p:spPr>
                <p:txBody>
                  <a:bodyPr/>
                  <a:lstStyle/>
                  <a:p>
                    <a:pPr algn="l" rtl="0" eaLnBrk="0" hangingPunct="0"/>
                    <a:r>
                      <a:rPr lang="ar-SA" sz="2400">
                        <a:latin typeface="Lotus" pitchFamily="2" charset="-78"/>
                        <a:cs typeface="Lotus" pitchFamily="2" charset="-78"/>
                      </a:rPr>
                      <a:t>اجتماعي</a:t>
                    </a:r>
                    <a:endParaRPr lang="en-US" sz="1600">
                      <a:latin typeface="Times New Roman" pitchFamily="18" charset="0"/>
                      <a:cs typeface="Traditional Arabic" pitchFamily="18" charset="-78"/>
                    </a:endParaRPr>
                  </a:p>
                </p:txBody>
              </p:sp>
            </p:grpSp>
          </p:grpSp>
          <p:grpSp>
            <p:nvGrpSpPr>
              <p:cNvPr id="6" name="Group 81"/>
              <p:cNvGrpSpPr>
                <a:grpSpLocks/>
              </p:cNvGrpSpPr>
              <p:nvPr/>
            </p:nvGrpSpPr>
            <p:grpSpPr bwMode="auto">
              <a:xfrm>
                <a:off x="9226" y="9504"/>
                <a:ext cx="1010" cy="2592"/>
                <a:chOff x="10223" y="9936"/>
                <a:chExt cx="1104" cy="2592"/>
              </a:xfrm>
            </p:grpSpPr>
            <p:sp>
              <p:nvSpPr>
                <p:cNvPr id="7" name="Oval 82"/>
                <p:cNvSpPr>
                  <a:spLocks noChangeArrowheads="1"/>
                </p:cNvSpPr>
                <p:nvPr/>
              </p:nvSpPr>
              <p:spPr bwMode="auto">
                <a:xfrm rot="5242782">
                  <a:off x="10573" y="12013"/>
                  <a:ext cx="526" cy="504"/>
                </a:xfrm>
                <a:prstGeom prst="ellipse">
                  <a:avLst/>
                </a:prstGeom>
                <a:noFill/>
                <a:ln w="9525">
                  <a:solidFill>
                    <a:srgbClr val="000000"/>
                  </a:solidFill>
                  <a:round/>
                  <a:headEnd/>
                  <a:tailEnd/>
                </a:ln>
              </p:spPr>
              <p:txBody>
                <a:bodyPr/>
                <a:lstStyle/>
                <a:p>
                  <a:pPr algn="l" rtl="0" eaLnBrk="0" hangingPunct="0"/>
                  <a:r>
                    <a:rPr lang="ar-SA" sz="1200">
                      <a:latin typeface="Traditional Arabic" pitchFamily="18" charset="-78"/>
                      <a:cs typeface="Traditional Arabic" pitchFamily="18" charset="-78"/>
                    </a:rPr>
                    <a:t>فرد</a:t>
                  </a:r>
                  <a:endParaRPr lang="en-US" sz="1200">
                    <a:latin typeface="Traditional Arabic" pitchFamily="18" charset="-78"/>
                    <a:cs typeface="Traditional Arabic" pitchFamily="18" charset="-78"/>
                  </a:endParaRPr>
                </a:p>
              </p:txBody>
            </p:sp>
            <p:sp>
              <p:nvSpPr>
                <p:cNvPr id="8" name="Oval 83"/>
                <p:cNvSpPr>
                  <a:spLocks noChangeArrowheads="1"/>
                </p:cNvSpPr>
                <p:nvPr/>
              </p:nvSpPr>
              <p:spPr bwMode="auto">
                <a:xfrm rot="5242782">
                  <a:off x="10271" y="9888"/>
                  <a:ext cx="1008" cy="1104"/>
                </a:xfrm>
                <a:prstGeom prst="ellipse">
                  <a:avLst/>
                </a:prstGeom>
                <a:solidFill>
                  <a:srgbClr val="FFFFFF"/>
                </a:solidFill>
                <a:ln w="9525">
                  <a:solidFill>
                    <a:srgbClr val="000000"/>
                  </a:solidFill>
                  <a:round/>
                  <a:headEnd/>
                  <a:tailEnd/>
                </a:ln>
              </p:spPr>
              <p:txBody>
                <a:bodyPr/>
                <a:lstStyle/>
                <a:p>
                  <a:pPr algn="ctr" rtl="0" eaLnBrk="0" hangingPunct="0"/>
                  <a:r>
                    <a:rPr lang="ar-SA" sz="1600">
                      <a:latin typeface="Traditional Arabic" pitchFamily="18" charset="-78"/>
                      <a:cs typeface="Traditional Arabic" pitchFamily="18" charset="-78"/>
                    </a:rPr>
                    <a:t>سازمان</a:t>
                  </a:r>
                  <a:endParaRPr lang="en-US" sz="1600">
                    <a:latin typeface="Traditional Arabic" pitchFamily="18" charset="-78"/>
                    <a:cs typeface="Traditional Arabic" pitchFamily="18" charset="-78"/>
                  </a:endParaRPr>
                </a:p>
              </p:txBody>
            </p:sp>
            <p:sp>
              <p:nvSpPr>
                <p:cNvPr id="9" name="Oval 84"/>
                <p:cNvSpPr>
                  <a:spLocks noChangeArrowheads="1"/>
                </p:cNvSpPr>
                <p:nvPr/>
              </p:nvSpPr>
              <p:spPr bwMode="auto">
                <a:xfrm rot="5242782">
                  <a:off x="10436" y="11018"/>
                  <a:ext cx="720" cy="858"/>
                </a:xfrm>
                <a:prstGeom prst="ellipse">
                  <a:avLst/>
                </a:prstGeom>
                <a:solidFill>
                  <a:srgbClr val="FFFFFF"/>
                </a:solidFill>
                <a:ln w="9525">
                  <a:solidFill>
                    <a:srgbClr val="000000"/>
                  </a:solidFill>
                  <a:round/>
                  <a:headEnd/>
                  <a:tailEnd/>
                </a:ln>
              </p:spPr>
              <p:txBody>
                <a:bodyPr/>
                <a:lstStyle/>
                <a:p>
                  <a:pPr algn="ctr" rtl="0" eaLnBrk="0" hangingPunct="0"/>
                  <a:r>
                    <a:rPr lang="ar-SA" sz="1600">
                      <a:latin typeface="Traditional Arabic" pitchFamily="18" charset="-78"/>
                      <a:cs typeface="Traditional Arabic" pitchFamily="18" charset="-78"/>
                    </a:rPr>
                    <a:t>گروه</a:t>
                  </a:r>
                  <a:endParaRPr lang="en-US" sz="1600">
                    <a:latin typeface="Traditional Arabic" pitchFamily="18" charset="-78"/>
                    <a:cs typeface="Traditional Arabic" pitchFamily="18" charset="-78"/>
                  </a:endParaRPr>
                </a:p>
              </p:txBody>
            </p:sp>
          </p:grpSp>
        </p:grpSp>
        <p:sp>
          <p:nvSpPr>
            <p:cNvPr id="4" name="Text Box 85"/>
            <p:cNvSpPr txBox="1">
              <a:spLocks noChangeArrowheads="1"/>
            </p:cNvSpPr>
            <p:nvPr/>
          </p:nvSpPr>
          <p:spPr bwMode="auto">
            <a:xfrm>
              <a:off x="3221" y="14788"/>
              <a:ext cx="4299" cy="484"/>
            </a:xfrm>
            <a:prstGeom prst="rect">
              <a:avLst/>
            </a:prstGeom>
            <a:solidFill>
              <a:srgbClr val="FFFFFF"/>
            </a:solidFill>
            <a:ln w="9525">
              <a:noFill/>
              <a:miter lim="800000"/>
              <a:headEnd/>
              <a:tailEnd/>
            </a:ln>
          </p:spPr>
          <p:txBody>
            <a:bodyPr/>
            <a:lstStyle/>
            <a:p>
              <a:pPr algn="ctr" eaLnBrk="0" hangingPunct="0">
                <a:lnSpc>
                  <a:spcPct val="160000"/>
                </a:lnSpc>
              </a:pPr>
              <a:r>
                <a:rPr lang="ar-SA" sz="1800" dirty="0">
                  <a:latin typeface="Lotus" pitchFamily="2" charset="-78"/>
                  <a:cs typeface="Lotus" pitchFamily="2" charset="-78"/>
                </a:rPr>
                <a:t>نمايي  از فرايند تبديل </a:t>
              </a:r>
              <a:r>
                <a:rPr lang="ar-SA" sz="1800" dirty="0" smtClean="0">
                  <a:latin typeface="Lotus" pitchFamily="2" charset="-78"/>
                  <a:cs typeface="Lotus" pitchFamily="2" charset="-78"/>
                </a:rPr>
                <a:t>دانش(افرازه-1381</a:t>
              </a:r>
              <a:r>
                <a:rPr lang="en-US" sz="1800" dirty="0" smtClean="0">
                  <a:latin typeface="Lotus" pitchFamily="2" charset="-78"/>
                  <a:cs typeface="Lotus" pitchFamily="2" charset="-78"/>
                </a:rPr>
                <a:t>(</a:t>
              </a:r>
              <a:endParaRPr lang="en-US" sz="1800" dirty="0">
                <a:latin typeface="Lotus" pitchFamily="2" charset="-78"/>
                <a:cs typeface="Lotus" pitchFamily="2" charset="-78"/>
              </a:endParaRPr>
            </a:p>
            <a:p>
              <a:pPr algn="l" rtl="0" eaLnBrk="0" hangingPunct="0"/>
              <a:endParaRPr lang="en-US" sz="1600" dirty="0">
                <a:latin typeface="Lotus" pitchFamily="2" charset="-78"/>
                <a:cs typeface="Traditional Arabic" pitchFamily="18" charset="-78"/>
              </a:endParaRPr>
            </a:p>
          </p:txBody>
        </p:sp>
      </p:grpSp>
    </p:spTree>
  </p:cSld>
  <p:clrMapOvr>
    <a:masterClrMapping/>
  </p:clrMapOvr>
  <p:transition>
    <p:cut thruBlk="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
          <p:cNvGraphicFramePr>
            <a:graphicFrameLocks/>
          </p:cNvGraphicFramePr>
          <p:nvPr/>
        </p:nvGraphicFramePr>
        <p:xfrm>
          <a:off x="250825" y="549275"/>
          <a:ext cx="8642350" cy="5616576"/>
        </p:xfrm>
        <a:graphic>
          <a:graphicData uri="http://schemas.openxmlformats.org/drawingml/2006/table">
            <a:tbl>
              <a:tblPr rtl="1"/>
              <a:tblGrid>
                <a:gridCol w="4321175"/>
                <a:gridCol w="4321175"/>
              </a:tblGrid>
              <a:tr h="280828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smtClean="0">
                          <a:ln>
                            <a:noFill/>
                          </a:ln>
                          <a:solidFill>
                            <a:schemeClr val="tx1"/>
                          </a:solidFill>
                          <a:effectLst/>
                          <a:latin typeface="Arial" charset="0"/>
                          <a:cs typeface="B Mitra" pitchFamily="2" charset="-78"/>
                        </a:rPr>
                        <a:t>نهان به آشكار (بيروني‌سازي)</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smtClean="0">
                          <a:ln>
                            <a:noFill/>
                          </a:ln>
                          <a:solidFill>
                            <a:schemeClr val="tx1"/>
                          </a:solidFill>
                          <a:effectLst/>
                          <a:latin typeface="Arial" charset="0"/>
                          <a:cs typeface="B Mitra" pitchFamily="2" charset="-78"/>
                        </a:rPr>
                        <a:t>مثل گفتگوي درون گروه، پاسخ سئوالات</a:t>
                      </a:r>
                      <a:r>
                        <a:rPr kumimoji="0" lang="en-US" sz="2800" b="0" i="0" u="none" strike="noStrike" cap="none" normalizeH="0" baseline="0" dirty="0" smtClean="0">
                          <a:ln>
                            <a:noFill/>
                          </a:ln>
                          <a:solidFill>
                            <a:schemeClr val="tx1"/>
                          </a:solidFill>
                          <a:effectLst/>
                          <a:latin typeface="Arial" charset="0"/>
                          <a:cs typeface="B Mitra" pitchFamily="2" charset="-7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smtClean="0">
                          <a:ln>
                            <a:noFill/>
                          </a:ln>
                          <a:solidFill>
                            <a:schemeClr val="tx1"/>
                          </a:solidFill>
                          <a:effectLst/>
                          <a:latin typeface="Arial" charset="0"/>
                          <a:cs typeface="B Mitra" pitchFamily="2" charset="-78"/>
                        </a:rPr>
                        <a:t>نهان به نهان (اجتماعي كردن)</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smtClean="0">
                          <a:ln>
                            <a:noFill/>
                          </a:ln>
                          <a:solidFill>
                            <a:schemeClr val="tx1"/>
                          </a:solidFill>
                          <a:effectLst/>
                          <a:latin typeface="Arial" charset="0"/>
                          <a:cs typeface="B Mitra" pitchFamily="2" charset="-78"/>
                        </a:rPr>
                        <a:t>مثل نشست‌ها و مباحثات يك گروه</a:t>
                      </a:r>
                      <a:r>
                        <a:rPr kumimoji="0" lang="en-US" sz="2800" b="0" i="0" u="none" strike="noStrike" cap="none" normalizeH="0" baseline="0" dirty="0" smtClean="0">
                          <a:ln>
                            <a:noFill/>
                          </a:ln>
                          <a:solidFill>
                            <a:schemeClr val="tx1"/>
                          </a:solidFill>
                          <a:effectLst/>
                          <a:latin typeface="Arial" charset="0"/>
                          <a:cs typeface="B Mitra" pitchFamily="2" charset="-7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828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smtClean="0">
                          <a:ln>
                            <a:noFill/>
                          </a:ln>
                          <a:solidFill>
                            <a:schemeClr val="tx1"/>
                          </a:solidFill>
                          <a:effectLst/>
                          <a:latin typeface="Arial" charset="0"/>
                          <a:cs typeface="B Mitra" pitchFamily="2" charset="-78"/>
                        </a:rPr>
                        <a:t>آشكار به آشكار (تركيب)</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smtClean="0">
                          <a:ln>
                            <a:noFill/>
                          </a:ln>
                          <a:solidFill>
                            <a:schemeClr val="tx1"/>
                          </a:solidFill>
                          <a:effectLst/>
                          <a:latin typeface="Arial" charset="0"/>
                          <a:cs typeface="B Mitra" pitchFamily="2" charset="-78"/>
                        </a:rPr>
                        <a:t>مثل ارسال يك گزارش از طريق پست الكترونيكي</a:t>
                      </a:r>
                      <a:r>
                        <a:rPr kumimoji="0" lang="en-US" sz="2800" b="0" i="0" u="none" strike="noStrike" cap="none" normalizeH="0" baseline="0" dirty="0" smtClean="0">
                          <a:ln>
                            <a:noFill/>
                          </a:ln>
                          <a:solidFill>
                            <a:schemeClr val="tx1"/>
                          </a:solidFill>
                          <a:effectLst/>
                          <a:latin typeface="Arial" charset="0"/>
                          <a:cs typeface="B Mitra" pitchFamily="2" charset="-7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smtClean="0">
                          <a:ln>
                            <a:noFill/>
                          </a:ln>
                          <a:solidFill>
                            <a:schemeClr val="tx1"/>
                          </a:solidFill>
                          <a:effectLst/>
                          <a:latin typeface="Arial" charset="0"/>
                          <a:cs typeface="B Mitra" pitchFamily="2" charset="-78"/>
                        </a:rPr>
                        <a:t>آشكار به نهان (دروني‌سازي)</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smtClean="0">
                          <a:ln>
                            <a:noFill/>
                          </a:ln>
                          <a:solidFill>
                            <a:schemeClr val="tx1"/>
                          </a:solidFill>
                          <a:effectLst/>
                          <a:latin typeface="Arial" charset="0"/>
                          <a:cs typeface="B Mitra" pitchFamily="2" charset="-78"/>
                        </a:rPr>
                        <a:t>مثل آموختن ازخواندن/ شنيدن يك گزارش</a:t>
                      </a:r>
                      <a:r>
                        <a:rPr kumimoji="0" lang="en-US" sz="2800" b="0" i="0" u="none" strike="noStrike" cap="none" normalizeH="0" baseline="0" dirty="0" smtClean="0">
                          <a:ln>
                            <a:noFill/>
                          </a:ln>
                          <a:solidFill>
                            <a:schemeClr val="tx1"/>
                          </a:solidFill>
                          <a:effectLst/>
                          <a:latin typeface="Arial" charset="0"/>
                          <a:cs typeface="B Mitra" pitchFamily="2" charset="-7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cut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57158" y="285728"/>
            <a:ext cx="8675687" cy="6283308"/>
            <a:chOff x="4032" y="1584"/>
            <a:chExt cx="7056" cy="7021"/>
          </a:xfrm>
        </p:grpSpPr>
        <p:grpSp>
          <p:nvGrpSpPr>
            <p:cNvPr id="3" name="Group 3"/>
            <p:cNvGrpSpPr>
              <a:grpSpLocks/>
            </p:cNvGrpSpPr>
            <p:nvPr/>
          </p:nvGrpSpPr>
          <p:grpSpPr bwMode="auto">
            <a:xfrm>
              <a:off x="4032" y="1584"/>
              <a:ext cx="7056" cy="7021"/>
              <a:chOff x="4032" y="1584"/>
              <a:chExt cx="7056" cy="7021"/>
            </a:xfrm>
          </p:grpSpPr>
          <p:sp>
            <p:nvSpPr>
              <p:cNvPr id="9" name="Text Box 4"/>
              <p:cNvSpPr txBox="1">
                <a:spLocks noChangeArrowheads="1"/>
              </p:cNvSpPr>
              <p:nvPr/>
            </p:nvSpPr>
            <p:spPr bwMode="auto">
              <a:xfrm>
                <a:off x="4195" y="5616"/>
                <a:ext cx="989" cy="597"/>
              </a:xfrm>
              <a:prstGeom prst="rect">
                <a:avLst/>
              </a:prstGeom>
              <a:noFill/>
              <a:ln w="9525">
                <a:noFill/>
                <a:miter lim="800000"/>
                <a:headEnd/>
                <a:tailEnd/>
              </a:ln>
            </p:spPr>
            <p:txBody>
              <a:bodyPr/>
              <a:lstStyle/>
              <a:p>
                <a:pPr algn="l" rtl="0"/>
                <a:r>
                  <a:rPr lang="ar-SA" sz="3200" dirty="0" smtClean="0">
                    <a:latin typeface="Times New Roman Backslanted" charset="0"/>
                    <a:cs typeface="Arabic Transparent" pitchFamily="2" charset="-78"/>
                  </a:rPr>
                  <a:t>ضمن</a:t>
                </a:r>
                <a:r>
                  <a:rPr lang="fa-IR" sz="3200" dirty="0" smtClean="0">
                    <a:latin typeface="Times New Roman Backslanted" charset="0"/>
                    <a:cs typeface="Arabic Transparent" pitchFamily="2" charset="-78"/>
                  </a:rPr>
                  <a:t>ی</a:t>
                </a:r>
                <a:r>
                  <a:rPr lang="en-GB" sz="3200" dirty="0" smtClean="0">
                    <a:latin typeface="Times New Roman Backslanted" charset="0"/>
                    <a:cs typeface="Arabic Transparent" pitchFamily="2" charset="-78"/>
                  </a:rPr>
                  <a:t> </a:t>
                </a:r>
                <a:endParaRPr lang="en-US" sz="6000" dirty="0">
                  <a:cs typeface="Arabic Transparent" pitchFamily="2" charset="-78"/>
                </a:endParaRPr>
              </a:p>
            </p:txBody>
          </p:sp>
          <p:grpSp>
            <p:nvGrpSpPr>
              <p:cNvPr id="10" name="Group 5"/>
              <p:cNvGrpSpPr>
                <a:grpSpLocks/>
              </p:cNvGrpSpPr>
              <p:nvPr/>
            </p:nvGrpSpPr>
            <p:grpSpPr bwMode="auto">
              <a:xfrm>
                <a:off x="4032" y="1584"/>
                <a:ext cx="7056" cy="7021"/>
                <a:chOff x="4032" y="1584"/>
                <a:chExt cx="7056" cy="7021"/>
              </a:xfrm>
            </p:grpSpPr>
            <p:sp>
              <p:nvSpPr>
                <p:cNvPr id="11" name="Text Box 6"/>
                <p:cNvSpPr txBox="1">
                  <a:spLocks noChangeArrowheads="1"/>
                </p:cNvSpPr>
                <p:nvPr/>
              </p:nvSpPr>
              <p:spPr bwMode="auto">
                <a:xfrm>
                  <a:off x="4555" y="3021"/>
                  <a:ext cx="720" cy="2304"/>
                </a:xfrm>
                <a:prstGeom prst="rect">
                  <a:avLst/>
                </a:prstGeom>
                <a:noFill/>
                <a:ln w="9525">
                  <a:noFill/>
                  <a:miter lim="800000"/>
                  <a:headEnd/>
                  <a:tailEnd/>
                </a:ln>
              </p:spPr>
              <p:txBody>
                <a:bodyPr/>
                <a:lstStyle/>
                <a:p>
                  <a:r>
                    <a:rPr lang="ar-SA" sz="2400" dirty="0">
                      <a:latin typeface="Times New Roman Backslanted" charset="0"/>
                      <a:cs typeface="Arabic Transparent" pitchFamily="2" charset="-78"/>
                    </a:rPr>
                    <a:t>بعد </a:t>
                  </a:r>
                  <a:r>
                    <a:rPr lang="ar-SA" sz="2400" dirty="0" smtClean="0">
                      <a:latin typeface="Times New Roman Backslanted" charset="0"/>
                      <a:cs typeface="Arabic Transparent" pitchFamily="2" charset="-78"/>
                    </a:rPr>
                    <a:t>مكتوب</a:t>
                  </a:r>
                  <a:r>
                    <a:rPr lang="ar-SA" sz="2400" dirty="0" smtClean="0">
                      <a:latin typeface="Times New Roman Backslanted" charset="0"/>
                      <a:cs typeface="Lotus" pitchFamily="2" charset="-78"/>
                    </a:rPr>
                    <a:t>‌</a:t>
                  </a:r>
                  <a:r>
                    <a:rPr lang="ar-SA" sz="2400" dirty="0" smtClean="0">
                      <a:latin typeface="Times New Roman Backslanted" charset="0"/>
                      <a:cs typeface="Arabic Transparent" pitchFamily="2" charset="-78"/>
                    </a:rPr>
                    <a:t>ساز</a:t>
                  </a:r>
                  <a:r>
                    <a:rPr lang="fa-IR" sz="2400" dirty="0" smtClean="0">
                      <a:latin typeface="Times New Roman Backslanted" charset="0"/>
                      <a:cs typeface="Arabic Transparent" pitchFamily="2" charset="-78"/>
                    </a:rPr>
                    <a:t>ی</a:t>
                  </a:r>
                  <a:r>
                    <a:rPr lang="ar-SA" sz="2400" dirty="0" smtClean="0">
                      <a:latin typeface="Times New Roman Backslanted" charset="0"/>
                      <a:cs typeface="Arabic Transparent" pitchFamily="2" charset="-78"/>
                    </a:rPr>
                    <a:t> </a:t>
                  </a:r>
                  <a:endParaRPr lang="en-US" sz="5400" dirty="0">
                    <a:cs typeface="Arabic Transparent" pitchFamily="2" charset="-78"/>
                  </a:endParaRPr>
                </a:p>
              </p:txBody>
            </p:sp>
            <p:sp>
              <p:nvSpPr>
                <p:cNvPr id="12" name="Text Box 7"/>
                <p:cNvSpPr txBox="1">
                  <a:spLocks noChangeArrowheads="1"/>
                </p:cNvSpPr>
                <p:nvPr/>
              </p:nvSpPr>
              <p:spPr bwMode="auto">
                <a:xfrm>
                  <a:off x="4032" y="2160"/>
                  <a:ext cx="1296" cy="597"/>
                </a:xfrm>
                <a:prstGeom prst="rect">
                  <a:avLst/>
                </a:prstGeom>
                <a:noFill/>
                <a:ln w="9525">
                  <a:noFill/>
                  <a:miter lim="800000"/>
                  <a:headEnd/>
                  <a:tailEnd/>
                </a:ln>
              </p:spPr>
              <p:txBody>
                <a:bodyPr/>
                <a:lstStyle/>
                <a:p>
                  <a:pPr algn="l" rtl="0"/>
                  <a:r>
                    <a:rPr lang="ar-SA" sz="3200">
                      <a:latin typeface="Times New Roman Backslanted" charset="0"/>
                      <a:cs typeface="Arabic Transparent" pitchFamily="2" charset="-78"/>
                    </a:rPr>
                    <a:t>آشكار</a:t>
                  </a:r>
                  <a:endParaRPr lang="en-US" sz="6000">
                    <a:cs typeface="Arabic Transparent" pitchFamily="2" charset="-78"/>
                  </a:endParaRPr>
                </a:p>
              </p:txBody>
            </p:sp>
            <p:sp>
              <p:nvSpPr>
                <p:cNvPr id="13" name="Text Box 8"/>
                <p:cNvSpPr txBox="1">
                  <a:spLocks noChangeArrowheads="1"/>
                </p:cNvSpPr>
                <p:nvPr/>
              </p:nvSpPr>
              <p:spPr bwMode="auto">
                <a:xfrm>
                  <a:off x="10224" y="3456"/>
                  <a:ext cx="864" cy="2160"/>
                </a:xfrm>
                <a:prstGeom prst="rect">
                  <a:avLst/>
                </a:prstGeom>
                <a:noFill/>
                <a:ln w="9525">
                  <a:noFill/>
                  <a:miter lim="800000"/>
                  <a:headEnd/>
                  <a:tailEnd/>
                </a:ln>
              </p:spPr>
              <p:txBody>
                <a:bodyPr/>
                <a:lstStyle/>
                <a:p>
                  <a:pPr algn="l" rtl="0"/>
                  <a:r>
                    <a:rPr lang="ar-SA" sz="3200" dirty="0">
                      <a:latin typeface="Times New Roman Backslanted" charset="0"/>
                      <a:cs typeface="Arabic Transparent" pitchFamily="2" charset="-78"/>
                    </a:rPr>
                    <a:t>مارپيچ  دانش</a:t>
                  </a:r>
                  <a:r>
                    <a:rPr lang="en-GB" sz="3200" dirty="0">
                      <a:latin typeface="Times New Roman Backslanted" charset="0"/>
                      <a:cs typeface="Arabic Transparent" pitchFamily="2" charset="-78"/>
                    </a:rPr>
                    <a:t> </a:t>
                  </a:r>
                  <a:endParaRPr lang="en-US" sz="6000" dirty="0">
                    <a:cs typeface="Arabic Transparent" pitchFamily="2" charset="-78"/>
                  </a:endParaRPr>
                </a:p>
              </p:txBody>
            </p:sp>
            <p:sp>
              <p:nvSpPr>
                <p:cNvPr id="14" name="Text Box 9"/>
                <p:cNvSpPr txBox="1">
                  <a:spLocks noChangeArrowheads="1"/>
                </p:cNvSpPr>
                <p:nvPr/>
              </p:nvSpPr>
              <p:spPr bwMode="auto">
                <a:xfrm>
                  <a:off x="5472" y="6171"/>
                  <a:ext cx="4032" cy="597"/>
                </a:xfrm>
                <a:prstGeom prst="rect">
                  <a:avLst/>
                </a:prstGeom>
                <a:noFill/>
                <a:ln w="9525">
                  <a:noFill/>
                  <a:miter lim="800000"/>
                  <a:headEnd/>
                  <a:tailEnd/>
                </a:ln>
              </p:spPr>
              <p:txBody>
                <a:bodyPr/>
                <a:lstStyle/>
                <a:p>
                  <a:pPr algn="l" rtl="0"/>
                  <a:r>
                    <a:rPr lang="ar-SA" sz="3200">
                      <a:latin typeface="Times New Roman Backslanted" charset="0"/>
                      <a:cs typeface="Arabic Transparent" pitchFamily="2" charset="-78"/>
                    </a:rPr>
                    <a:t>بعد شناختي- آنتولوگي</a:t>
                  </a:r>
                  <a:r>
                    <a:rPr lang="en-GB" sz="3200">
                      <a:latin typeface="Times New Roman Backslanted" charset="0"/>
                      <a:cs typeface="Arabic Transparent" pitchFamily="2" charset="-78"/>
                    </a:rPr>
                    <a:t> </a:t>
                  </a:r>
                  <a:endParaRPr lang="en-US" sz="6000">
                    <a:cs typeface="Arabic Transparent" pitchFamily="2" charset="-78"/>
                  </a:endParaRPr>
                </a:p>
              </p:txBody>
            </p:sp>
            <p:sp>
              <p:nvSpPr>
                <p:cNvPr id="15" name="Text Box 10"/>
                <p:cNvSpPr txBox="1">
                  <a:spLocks noChangeArrowheads="1"/>
                </p:cNvSpPr>
                <p:nvPr/>
              </p:nvSpPr>
              <p:spPr bwMode="auto">
                <a:xfrm>
                  <a:off x="8784" y="6912"/>
                  <a:ext cx="2160" cy="597"/>
                </a:xfrm>
                <a:prstGeom prst="rect">
                  <a:avLst/>
                </a:prstGeom>
                <a:noFill/>
                <a:ln w="9525">
                  <a:noFill/>
                  <a:miter lim="800000"/>
                  <a:headEnd/>
                  <a:tailEnd/>
                </a:ln>
              </p:spPr>
              <p:txBody>
                <a:bodyPr/>
                <a:lstStyle/>
                <a:p>
                  <a:pPr algn="l" rtl="0"/>
                  <a:r>
                    <a:rPr lang="ar-SA" sz="2800" dirty="0" smtClean="0">
                      <a:latin typeface="Times New Roman Backslanted" charset="0"/>
                      <a:cs typeface="Arabic Transparent" pitchFamily="2" charset="-78"/>
                    </a:rPr>
                    <a:t>دسترس</a:t>
                  </a:r>
                  <a:r>
                    <a:rPr lang="fa-IR" sz="2800" dirty="0" smtClean="0">
                      <a:latin typeface="Times New Roman Backslanted" charset="0"/>
                      <a:cs typeface="Arabic Transparent" pitchFamily="2" charset="-78"/>
                    </a:rPr>
                    <a:t>ی </a:t>
                  </a:r>
                  <a:r>
                    <a:rPr lang="ar-SA" sz="2800" dirty="0" smtClean="0">
                      <a:latin typeface="Times New Roman Backslanted" charset="0"/>
                      <a:cs typeface="Arabic Transparent" pitchFamily="2" charset="-78"/>
                    </a:rPr>
                    <a:t>سازمان</a:t>
                  </a:r>
                  <a:r>
                    <a:rPr lang="fa-IR" sz="2800" dirty="0" smtClean="0">
                      <a:latin typeface="Times New Roman Backslanted" charset="0"/>
                      <a:cs typeface="Arabic Transparent" pitchFamily="2" charset="-78"/>
                    </a:rPr>
                    <a:t>ی</a:t>
                  </a:r>
                  <a:r>
                    <a:rPr lang="en-GB" sz="2800" dirty="0" smtClean="0">
                      <a:latin typeface="Times New Roman Backslanted" charset="0"/>
                      <a:cs typeface="Arabic Transparent" pitchFamily="2" charset="-78"/>
                    </a:rPr>
                    <a:t> </a:t>
                  </a:r>
                  <a:endParaRPr lang="en-US" sz="6000" dirty="0">
                    <a:cs typeface="Arabic Transparent" pitchFamily="2" charset="-78"/>
                  </a:endParaRPr>
                </a:p>
              </p:txBody>
            </p:sp>
            <p:sp>
              <p:nvSpPr>
                <p:cNvPr id="16" name="Text Box 11"/>
                <p:cNvSpPr txBox="1">
                  <a:spLocks noChangeArrowheads="1"/>
                </p:cNvSpPr>
                <p:nvPr/>
              </p:nvSpPr>
              <p:spPr bwMode="auto">
                <a:xfrm>
                  <a:off x="7776" y="6768"/>
                  <a:ext cx="989" cy="597"/>
                </a:xfrm>
                <a:prstGeom prst="rect">
                  <a:avLst/>
                </a:prstGeom>
                <a:noFill/>
                <a:ln w="9525">
                  <a:noFill/>
                  <a:miter lim="800000"/>
                  <a:headEnd/>
                  <a:tailEnd/>
                </a:ln>
              </p:spPr>
              <p:txBody>
                <a:bodyPr/>
                <a:lstStyle/>
                <a:p>
                  <a:pPr algn="l" rtl="0"/>
                  <a:r>
                    <a:rPr lang="ar-SA" sz="2800">
                      <a:latin typeface="Times New Roman Backslanted" charset="0"/>
                      <a:cs typeface="Arabic Transparent" pitchFamily="2" charset="-78"/>
                    </a:rPr>
                    <a:t>سازمان</a:t>
                  </a:r>
                  <a:r>
                    <a:rPr lang="en-GB" sz="2800">
                      <a:latin typeface="Times New Roman Backslanted" charset="0"/>
                      <a:cs typeface="Arabic Transparent" pitchFamily="2" charset="-78"/>
                    </a:rPr>
                    <a:t> </a:t>
                  </a:r>
                  <a:endParaRPr lang="en-US" sz="6000">
                    <a:cs typeface="Arabic Transparent" pitchFamily="2" charset="-78"/>
                  </a:endParaRPr>
                </a:p>
              </p:txBody>
            </p:sp>
            <p:sp>
              <p:nvSpPr>
                <p:cNvPr id="17" name="Text Box 12"/>
                <p:cNvSpPr txBox="1">
                  <a:spLocks noChangeArrowheads="1"/>
                </p:cNvSpPr>
                <p:nvPr/>
              </p:nvSpPr>
              <p:spPr bwMode="auto">
                <a:xfrm>
                  <a:off x="6768" y="6768"/>
                  <a:ext cx="1008" cy="597"/>
                </a:xfrm>
                <a:prstGeom prst="rect">
                  <a:avLst/>
                </a:prstGeom>
                <a:noFill/>
                <a:ln w="9525">
                  <a:noFill/>
                  <a:miter lim="800000"/>
                  <a:headEnd/>
                  <a:tailEnd/>
                </a:ln>
              </p:spPr>
              <p:txBody>
                <a:bodyPr/>
                <a:lstStyle/>
                <a:p>
                  <a:pPr algn="l" rtl="0"/>
                  <a:r>
                    <a:rPr lang="ar-SA" sz="2800">
                      <a:latin typeface="Times New Roman Backslanted" charset="0"/>
                      <a:cs typeface="Arabic Transparent" pitchFamily="2" charset="-78"/>
                    </a:rPr>
                    <a:t>گروه</a:t>
                  </a:r>
                  <a:r>
                    <a:rPr lang="en-GB" sz="2800">
                      <a:latin typeface="Times New Roman Backslanted" charset="0"/>
                      <a:cs typeface="Arabic Transparent" pitchFamily="2" charset="-78"/>
                    </a:rPr>
                    <a:t> </a:t>
                  </a:r>
                  <a:endParaRPr lang="en-US" sz="6000">
                    <a:cs typeface="Arabic Transparent" pitchFamily="2" charset="-78"/>
                  </a:endParaRPr>
                </a:p>
              </p:txBody>
            </p:sp>
            <p:sp>
              <p:nvSpPr>
                <p:cNvPr id="18" name="Text Box 13"/>
                <p:cNvSpPr txBox="1">
                  <a:spLocks noChangeArrowheads="1"/>
                </p:cNvSpPr>
                <p:nvPr/>
              </p:nvSpPr>
              <p:spPr bwMode="auto">
                <a:xfrm>
                  <a:off x="5616" y="6912"/>
                  <a:ext cx="720" cy="576"/>
                </a:xfrm>
                <a:prstGeom prst="rect">
                  <a:avLst/>
                </a:prstGeom>
                <a:noFill/>
                <a:ln w="9525">
                  <a:noFill/>
                  <a:miter lim="800000"/>
                  <a:headEnd/>
                  <a:tailEnd/>
                </a:ln>
              </p:spPr>
              <p:txBody>
                <a:bodyPr/>
                <a:lstStyle/>
                <a:p>
                  <a:pPr algn="l" rtl="0"/>
                  <a:r>
                    <a:rPr lang="ar-SA" sz="2800">
                      <a:latin typeface="Times New Roman Backslanted" charset="0"/>
                      <a:cs typeface="Arabic Transparent" pitchFamily="2" charset="-78"/>
                    </a:rPr>
                    <a:t>فرد</a:t>
                  </a:r>
                  <a:r>
                    <a:rPr lang="en-GB" sz="2800">
                      <a:latin typeface="Times New Roman Backslanted" charset="0"/>
                      <a:cs typeface="Arabic Transparent" pitchFamily="2" charset="-78"/>
                    </a:rPr>
                    <a:t> </a:t>
                  </a:r>
                  <a:endParaRPr lang="en-US" sz="6000">
                    <a:cs typeface="Arabic Transparent" pitchFamily="2" charset="-78"/>
                  </a:endParaRPr>
                </a:p>
              </p:txBody>
            </p:sp>
            <p:sp>
              <p:nvSpPr>
                <p:cNvPr id="19" name="Text Box 14"/>
                <p:cNvSpPr txBox="1">
                  <a:spLocks noChangeArrowheads="1"/>
                </p:cNvSpPr>
                <p:nvPr/>
              </p:nvSpPr>
              <p:spPr bwMode="auto">
                <a:xfrm>
                  <a:off x="4148" y="7810"/>
                  <a:ext cx="6605" cy="795"/>
                </a:xfrm>
                <a:prstGeom prst="rect">
                  <a:avLst/>
                </a:prstGeom>
                <a:solidFill>
                  <a:srgbClr val="FFFFFF"/>
                </a:solidFill>
                <a:ln w="9525">
                  <a:noFill/>
                  <a:miter lim="800000"/>
                  <a:headEnd/>
                  <a:tailEnd/>
                </a:ln>
              </p:spPr>
              <p:txBody>
                <a:bodyPr/>
                <a:lstStyle/>
                <a:p>
                  <a:pPr algn="ctr">
                    <a:lnSpc>
                      <a:spcPct val="176000"/>
                    </a:lnSpc>
                  </a:pPr>
                  <a:r>
                    <a:rPr lang="ar-SA" sz="3200" dirty="0">
                      <a:latin typeface="Times New Roman Backslanted" charset="0"/>
                      <a:cs typeface="Arabic Transparent" pitchFamily="2" charset="-78"/>
                    </a:rPr>
                    <a:t>فرآيند مديريت دانش حركت </a:t>
                  </a:r>
                  <a:r>
                    <a:rPr lang="ar-SA" sz="3200" dirty="0" smtClean="0">
                      <a:latin typeface="Times New Roman Backslanted" charset="0"/>
                      <a:cs typeface="Arabic Transparent" pitchFamily="2" charset="-78"/>
                    </a:rPr>
                    <a:t>حلزون</a:t>
                  </a:r>
                  <a:r>
                    <a:rPr lang="fa-IR" sz="3200" dirty="0" smtClean="0">
                      <a:latin typeface="Times New Roman Backslanted" charset="0"/>
                      <a:cs typeface="Arabic Transparent" pitchFamily="2" charset="-78"/>
                    </a:rPr>
                    <a:t>ی</a:t>
                  </a:r>
                  <a:r>
                    <a:rPr lang="ar-SA" sz="3200" dirty="0" smtClean="0">
                      <a:latin typeface="Times New Roman Backslanted" charset="0"/>
                      <a:cs typeface="Arabic Transparent" pitchFamily="2" charset="-78"/>
                    </a:rPr>
                    <a:t> </a:t>
                  </a:r>
                  <a:r>
                    <a:rPr lang="ar-SA" sz="3200" dirty="0">
                      <a:latin typeface="Times New Roman Backslanted" charset="0"/>
                      <a:cs typeface="Arabic Transparent" pitchFamily="2" charset="-78"/>
                    </a:rPr>
                    <a:t>دانش</a:t>
                  </a:r>
                  <a:r>
                    <a:rPr lang="en-GB" sz="2800" dirty="0">
                      <a:latin typeface="Times New Roman Backslanted" charset="0"/>
                      <a:cs typeface="Arabic Transparent" pitchFamily="2" charset="-78"/>
                    </a:rPr>
                    <a:t>(Goetz,2000)</a:t>
                  </a:r>
                  <a:r>
                    <a:rPr lang="en-GB" sz="3200" dirty="0">
                      <a:latin typeface="Times New Roman Backslanted" charset="0"/>
                      <a:cs typeface="Arabic Transparent" pitchFamily="2" charset="-78"/>
                    </a:rPr>
                    <a:t> </a:t>
                  </a:r>
                </a:p>
                <a:p>
                  <a:endParaRPr lang="en-US" sz="7200" dirty="0">
                    <a:cs typeface="Arabic Transparent" pitchFamily="2" charset="-78"/>
                  </a:endParaRPr>
                </a:p>
              </p:txBody>
            </p:sp>
            <p:grpSp>
              <p:nvGrpSpPr>
                <p:cNvPr id="20" name="Group 15"/>
                <p:cNvGrpSpPr>
                  <a:grpSpLocks/>
                </p:cNvGrpSpPr>
                <p:nvPr/>
              </p:nvGrpSpPr>
              <p:grpSpPr bwMode="auto">
                <a:xfrm>
                  <a:off x="5325" y="1584"/>
                  <a:ext cx="5184" cy="5184"/>
                  <a:chOff x="5325" y="1584"/>
                  <a:chExt cx="5184" cy="5184"/>
                </a:xfrm>
              </p:grpSpPr>
              <p:sp>
                <p:nvSpPr>
                  <p:cNvPr id="30" name="Line 16"/>
                  <p:cNvSpPr>
                    <a:spLocks noChangeShapeType="1"/>
                  </p:cNvSpPr>
                  <p:nvPr/>
                </p:nvSpPr>
                <p:spPr bwMode="auto">
                  <a:xfrm>
                    <a:off x="5325" y="6768"/>
                    <a:ext cx="5184" cy="0"/>
                  </a:xfrm>
                  <a:prstGeom prst="line">
                    <a:avLst/>
                  </a:prstGeom>
                  <a:noFill/>
                  <a:ln w="38100">
                    <a:solidFill>
                      <a:srgbClr val="339966"/>
                    </a:solidFill>
                    <a:round/>
                    <a:headEnd/>
                    <a:tailEnd type="triangle" w="med" len="med"/>
                  </a:ln>
                </p:spPr>
                <p:txBody>
                  <a:bodyPr/>
                  <a:lstStyle/>
                  <a:p>
                    <a:endParaRPr lang="en-US"/>
                  </a:p>
                </p:txBody>
              </p:sp>
              <p:sp>
                <p:nvSpPr>
                  <p:cNvPr id="31" name="Line 17"/>
                  <p:cNvSpPr>
                    <a:spLocks noChangeShapeType="1"/>
                  </p:cNvSpPr>
                  <p:nvPr/>
                </p:nvSpPr>
                <p:spPr bwMode="auto">
                  <a:xfrm flipV="1">
                    <a:off x="5328" y="1584"/>
                    <a:ext cx="0" cy="5184"/>
                  </a:xfrm>
                  <a:prstGeom prst="line">
                    <a:avLst/>
                  </a:prstGeom>
                  <a:noFill/>
                  <a:ln w="28575">
                    <a:solidFill>
                      <a:srgbClr val="339966"/>
                    </a:solidFill>
                    <a:round/>
                    <a:headEnd/>
                    <a:tailEnd type="triangle" w="med" len="med"/>
                  </a:ln>
                </p:spPr>
                <p:txBody>
                  <a:bodyPr/>
                  <a:lstStyle/>
                  <a:p>
                    <a:endParaRPr lang="en-US"/>
                  </a:p>
                </p:txBody>
              </p:sp>
            </p:grpSp>
            <p:grpSp>
              <p:nvGrpSpPr>
                <p:cNvPr id="21" name="Group 18"/>
                <p:cNvGrpSpPr>
                  <a:grpSpLocks/>
                </p:cNvGrpSpPr>
                <p:nvPr/>
              </p:nvGrpSpPr>
              <p:grpSpPr bwMode="auto">
                <a:xfrm>
                  <a:off x="5759" y="1584"/>
                  <a:ext cx="4319" cy="4753"/>
                  <a:chOff x="5874" y="1296"/>
                  <a:chExt cx="4857" cy="4578"/>
                </a:xfrm>
              </p:grpSpPr>
              <p:sp>
                <p:nvSpPr>
                  <p:cNvPr id="22" name="AutoShape 19"/>
                  <p:cNvSpPr>
                    <a:spLocks noChangeArrowheads="1"/>
                  </p:cNvSpPr>
                  <p:nvPr/>
                </p:nvSpPr>
                <p:spPr bwMode="auto">
                  <a:xfrm rot="-9029455">
                    <a:off x="8517" y="1747"/>
                    <a:ext cx="2214" cy="1754"/>
                  </a:xfrm>
                  <a:prstGeom prst="curvedRightArrow">
                    <a:avLst>
                      <a:gd name="adj1" fmla="val 20000"/>
                      <a:gd name="adj2" fmla="val 40000"/>
                      <a:gd name="adj3" fmla="val 42075"/>
                    </a:avLst>
                  </a:prstGeom>
                  <a:solidFill>
                    <a:srgbClr val="FF6600"/>
                  </a:solidFill>
                  <a:ln w="9525">
                    <a:solidFill>
                      <a:srgbClr val="000000"/>
                    </a:solidFill>
                    <a:miter lim="800000"/>
                    <a:headEnd/>
                    <a:tailEnd/>
                  </a:ln>
                </p:spPr>
                <p:txBody>
                  <a:bodyPr/>
                  <a:lstStyle/>
                  <a:p>
                    <a:endParaRPr lang="en-GB"/>
                  </a:p>
                </p:txBody>
              </p:sp>
              <p:sp>
                <p:nvSpPr>
                  <p:cNvPr id="23" name="AutoShape 20"/>
                  <p:cNvSpPr>
                    <a:spLocks noChangeArrowheads="1"/>
                  </p:cNvSpPr>
                  <p:nvPr/>
                </p:nvSpPr>
                <p:spPr bwMode="auto">
                  <a:xfrm rot="-9029455">
                    <a:off x="7963" y="2447"/>
                    <a:ext cx="2214" cy="1898"/>
                  </a:xfrm>
                  <a:prstGeom prst="curvedRightArrow">
                    <a:avLst>
                      <a:gd name="adj1" fmla="val 20000"/>
                      <a:gd name="adj2" fmla="val 40000"/>
                      <a:gd name="adj3" fmla="val 38883"/>
                    </a:avLst>
                  </a:prstGeom>
                  <a:solidFill>
                    <a:srgbClr val="FF9900"/>
                  </a:solidFill>
                  <a:ln w="9525">
                    <a:solidFill>
                      <a:srgbClr val="000000"/>
                    </a:solidFill>
                    <a:miter lim="800000"/>
                    <a:headEnd/>
                    <a:tailEnd/>
                  </a:ln>
                </p:spPr>
                <p:txBody>
                  <a:bodyPr/>
                  <a:lstStyle/>
                  <a:p>
                    <a:endParaRPr lang="en-GB"/>
                  </a:p>
                </p:txBody>
              </p:sp>
              <p:sp>
                <p:nvSpPr>
                  <p:cNvPr id="24" name="AutoShape 21"/>
                  <p:cNvSpPr>
                    <a:spLocks noChangeArrowheads="1"/>
                  </p:cNvSpPr>
                  <p:nvPr/>
                </p:nvSpPr>
                <p:spPr bwMode="auto">
                  <a:xfrm rot="-9029455">
                    <a:off x="7322" y="3262"/>
                    <a:ext cx="2214" cy="2044"/>
                  </a:xfrm>
                  <a:prstGeom prst="curvedRightArrow">
                    <a:avLst>
                      <a:gd name="adj1" fmla="val 20000"/>
                      <a:gd name="adj2" fmla="val 40000"/>
                      <a:gd name="adj3" fmla="val 36106"/>
                    </a:avLst>
                  </a:prstGeom>
                  <a:solidFill>
                    <a:srgbClr val="FFCC00"/>
                  </a:solidFill>
                  <a:ln w="9525">
                    <a:solidFill>
                      <a:srgbClr val="000000"/>
                    </a:solidFill>
                    <a:miter lim="800000"/>
                    <a:headEnd/>
                    <a:tailEnd/>
                  </a:ln>
                </p:spPr>
                <p:txBody>
                  <a:bodyPr/>
                  <a:lstStyle/>
                  <a:p>
                    <a:endParaRPr lang="en-GB"/>
                  </a:p>
                </p:txBody>
              </p:sp>
              <p:sp>
                <p:nvSpPr>
                  <p:cNvPr id="25" name="AutoShape 22"/>
                  <p:cNvSpPr>
                    <a:spLocks noChangeArrowheads="1"/>
                  </p:cNvSpPr>
                  <p:nvPr/>
                </p:nvSpPr>
                <p:spPr bwMode="auto">
                  <a:xfrm rot="-9029455">
                    <a:off x="6817" y="4122"/>
                    <a:ext cx="2214" cy="1752"/>
                  </a:xfrm>
                  <a:prstGeom prst="curvedRightArrow">
                    <a:avLst>
                      <a:gd name="adj1" fmla="val 20000"/>
                      <a:gd name="adj2" fmla="val 40000"/>
                      <a:gd name="adj3" fmla="val 42123"/>
                    </a:avLst>
                  </a:prstGeom>
                  <a:solidFill>
                    <a:srgbClr val="FFFF99"/>
                  </a:solidFill>
                  <a:ln w="9525">
                    <a:solidFill>
                      <a:srgbClr val="000000"/>
                    </a:solidFill>
                    <a:miter lim="800000"/>
                    <a:headEnd/>
                    <a:tailEnd/>
                  </a:ln>
                </p:spPr>
                <p:txBody>
                  <a:bodyPr/>
                  <a:lstStyle/>
                  <a:p>
                    <a:endParaRPr lang="en-GB"/>
                  </a:p>
                </p:txBody>
              </p:sp>
              <p:sp>
                <p:nvSpPr>
                  <p:cNvPr id="26" name="AutoShape 23"/>
                  <p:cNvSpPr>
                    <a:spLocks noChangeArrowheads="1"/>
                  </p:cNvSpPr>
                  <p:nvPr/>
                </p:nvSpPr>
                <p:spPr bwMode="auto">
                  <a:xfrm rot="2150281">
                    <a:off x="7607" y="1296"/>
                    <a:ext cx="1475" cy="1168"/>
                  </a:xfrm>
                  <a:prstGeom prst="curvedRightArrow">
                    <a:avLst>
                      <a:gd name="adj1" fmla="val 20000"/>
                      <a:gd name="adj2" fmla="val 40000"/>
                      <a:gd name="adj3" fmla="val 42095"/>
                    </a:avLst>
                  </a:prstGeom>
                  <a:solidFill>
                    <a:srgbClr val="FF6600"/>
                  </a:solidFill>
                  <a:ln w="9525">
                    <a:solidFill>
                      <a:srgbClr val="000000"/>
                    </a:solidFill>
                    <a:miter lim="800000"/>
                    <a:headEnd/>
                    <a:tailEnd/>
                  </a:ln>
                </p:spPr>
                <p:txBody>
                  <a:bodyPr/>
                  <a:lstStyle/>
                  <a:p>
                    <a:endParaRPr lang="en-GB"/>
                  </a:p>
                </p:txBody>
              </p:sp>
              <p:sp>
                <p:nvSpPr>
                  <p:cNvPr id="27" name="AutoShape 24"/>
                  <p:cNvSpPr>
                    <a:spLocks noChangeArrowheads="1"/>
                  </p:cNvSpPr>
                  <p:nvPr/>
                </p:nvSpPr>
                <p:spPr bwMode="auto">
                  <a:xfrm rot="2150281">
                    <a:off x="7067" y="1940"/>
                    <a:ext cx="1295" cy="1314"/>
                  </a:xfrm>
                  <a:prstGeom prst="curvedRightArrow">
                    <a:avLst>
                      <a:gd name="adj1" fmla="val 20293"/>
                      <a:gd name="adj2" fmla="val 40587"/>
                      <a:gd name="adj3" fmla="val 33333"/>
                    </a:avLst>
                  </a:prstGeom>
                  <a:solidFill>
                    <a:srgbClr val="FF9900"/>
                  </a:solidFill>
                  <a:ln w="9525">
                    <a:solidFill>
                      <a:srgbClr val="000000"/>
                    </a:solidFill>
                    <a:miter lim="800000"/>
                    <a:headEnd/>
                    <a:tailEnd/>
                  </a:ln>
                </p:spPr>
                <p:txBody>
                  <a:bodyPr/>
                  <a:lstStyle/>
                  <a:p>
                    <a:endParaRPr lang="en-GB"/>
                  </a:p>
                </p:txBody>
              </p:sp>
              <p:sp>
                <p:nvSpPr>
                  <p:cNvPr id="28" name="AutoShape 25"/>
                  <p:cNvSpPr>
                    <a:spLocks noChangeArrowheads="1"/>
                  </p:cNvSpPr>
                  <p:nvPr/>
                </p:nvSpPr>
                <p:spPr bwMode="auto">
                  <a:xfrm rot="2150281">
                    <a:off x="6513" y="2782"/>
                    <a:ext cx="1295" cy="1168"/>
                  </a:xfrm>
                  <a:prstGeom prst="curvedRightArrow">
                    <a:avLst>
                      <a:gd name="adj1" fmla="val 20000"/>
                      <a:gd name="adj2" fmla="val 40000"/>
                      <a:gd name="adj3" fmla="val 36958"/>
                    </a:avLst>
                  </a:prstGeom>
                  <a:solidFill>
                    <a:srgbClr val="FFCC00"/>
                  </a:solidFill>
                  <a:ln w="9525">
                    <a:solidFill>
                      <a:srgbClr val="000000"/>
                    </a:solidFill>
                    <a:miter lim="800000"/>
                    <a:headEnd/>
                    <a:tailEnd/>
                  </a:ln>
                </p:spPr>
                <p:txBody>
                  <a:bodyPr/>
                  <a:lstStyle/>
                  <a:p>
                    <a:endParaRPr lang="en-GB"/>
                  </a:p>
                </p:txBody>
              </p:sp>
              <p:sp>
                <p:nvSpPr>
                  <p:cNvPr id="29" name="AutoShape 26"/>
                  <p:cNvSpPr>
                    <a:spLocks noChangeArrowheads="1"/>
                  </p:cNvSpPr>
                  <p:nvPr/>
                </p:nvSpPr>
                <p:spPr bwMode="auto">
                  <a:xfrm rot="2150281">
                    <a:off x="5874" y="3453"/>
                    <a:ext cx="1479" cy="1021"/>
                  </a:xfrm>
                  <a:prstGeom prst="curvedRightArrow">
                    <a:avLst>
                      <a:gd name="adj1" fmla="val 20000"/>
                      <a:gd name="adj2" fmla="val 40000"/>
                      <a:gd name="adj3" fmla="val 48286"/>
                    </a:avLst>
                  </a:prstGeom>
                  <a:solidFill>
                    <a:srgbClr val="FFFF99"/>
                  </a:solidFill>
                  <a:ln w="9525">
                    <a:solidFill>
                      <a:srgbClr val="000000"/>
                    </a:solidFill>
                    <a:miter lim="800000"/>
                    <a:headEnd/>
                    <a:tailEnd/>
                  </a:ln>
                </p:spPr>
                <p:txBody>
                  <a:bodyPr/>
                  <a:lstStyle/>
                  <a:p>
                    <a:endParaRPr lang="en-GB"/>
                  </a:p>
                </p:txBody>
              </p:sp>
            </p:grpSp>
          </p:grpSp>
        </p:grpSp>
        <p:grpSp>
          <p:nvGrpSpPr>
            <p:cNvPr id="4" name="Group 27"/>
            <p:cNvGrpSpPr>
              <a:grpSpLocks/>
            </p:cNvGrpSpPr>
            <p:nvPr/>
          </p:nvGrpSpPr>
          <p:grpSpPr bwMode="auto">
            <a:xfrm>
              <a:off x="5758" y="2016"/>
              <a:ext cx="4030" cy="4320"/>
              <a:chOff x="6336" y="2736"/>
              <a:chExt cx="3595" cy="3168"/>
            </a:xfrm>
          </p:grpSpPr>
          <p:sp>
            <p:nvSpPr>
              <p:cNvPr id="5" name="Text Box 28"/>
              <p:cNvSpPr txBox="1">
                <a:spLocks noChangeArrowheads="1"/>
              </p:cNvSpPr>
              <p:nvPr/>
            </p:nvSpPr>
            <p:spPr bwMode="auto">
              <a:xfrm>
                <a:off x="8496" y="2736"/>
                <a:ext cx="1435" cy="671"/>
              </a:xfrm>
              <a:prstGeom prst="rect">
                <a:avLst/>
              </a:prstGeom>
              <a:noFill/>
              <a:ln w="9525">
                <a:noFill/>
                <a:miter lim="800000"/>
                <a:headEnd/>
                <a:tailEnd/>
              </a:ln>
            </p:spPr>
            <p:txBody>
              <a:bodyPr/>
              <a:lstStyle/>
              <a:p>
                <a:pPr algn="ctr"/>
                <a:r>
                  <a:rPr lang="ar-SA" sz="3200" dirty="0" smtClean="0">
                    <a:solidFill>
                      <a:srgbClr val="0000FF"/>
                    </a:solidFill>
                    <a:latin typeface="Times New Roman Backslanted" charset="0"/>
                    <a:cs typeface="Arabic Transparent" pitchFamily="2" charset="-78"/>
                  </a:rPr>
                  <a:t>درون</a:t>
                </a:r>
                <a:r>
                  <a:rPr lang="fa-IR" sz="3200" dirty="0" smtClean="0">
                    <a:solidFill>
                      <a:srgbClr val="0000FF"/>
                    </a:solidFill>
                    <a:latin typeface="Times New Roman Backslanted" charset="0"/>
                    <a:cs typeface="Arabic Transparent" pitchFamily="2" charset="-78"/>
                  </a:rPr>
                  <a:t>ی</a:t>
                </a:r>
                <a:r>
                  <a:rPr lang="ar-SA" sz="3200" dirty="0" smtClean="0">
                    <a:solidFill>
                      <a:srgbClr val="0000FF"/>
                    </a:solidFill>
                    <a:latin typeface="Times New Roman Backslanted" charset="0"/>
                    <a:cs typeface="Arabic Transparent" pitchFamily="2" charset="-78"/>
                  </a:rPr>
                  <a:t> </a:t>
                </a:r>
                <a:r>
                  <a:rPr lang="ar-SA" sz="3200" dirty="0">
                    <a:solidFill>
                      <a:srgbClr val="0000FF"/>
                    </a:solidFill>
                    <a:latin typeface="Times New Roman Backslanted" charset="0"/>
                    <a:cs typeface="Arabic Transparent" pitchFamily="2" charset="-78"/>
                  </a:rPr>
                  <a:t>كردن</a:t>
                </a:r>
                <a:endParaRPr lang="en-US" sz="6000" dirty="0">
                  <a:cs typeface="Arabic Transparent" pitchFamily="2" charset="-78"/>
                </a:endParaRPr>
              </a:p>
            </p:txBody>
          </p:sp>
          <p:sp>
            <p:nvSpPr>
              <p:cNvPr id="6" name="Text Box 29"/>
              <p:cNvSpPr txBox="1">
                <a:spLocks noChangeArrowheads="1"/>
              </p:cNvSpPr>
              <p:nvPr/>
            </p:nvSpPr>
            <p:spPr bwMode="auto">
              <a:xfrm>
                <a:off x="7776" y="3456"/>
                <a:ext cx="1275" cy="796"/>
              </a:xfrm>
              <a:prstGeom prst="rect">
                <a:avLst/>
              </a:prstGeom>
              <a:noFill/>
              <a:ln w="9525">
                <a:noFill/>
                <a:miter lim="800000"/>
                <a:headEnd/>
                <a:tailEnd/>
              </a:ln>
            </p:spPr>
            <p:txBody>
              <a:bodyPr/>
              <a:lstStyle/>
              <a:p>
                <a:pPr algn="ctr"/>
                <a:r>
                  <a:rPr lang="ar-SA" sz="3200">
                    <a:solidFill>
                      <a:srgbClr val="0000FF"/>
                    </a:solidFill>
                    <a:latin typeface="Times New Roman Backslanted" charset="0"/>
                    <a:cs typeface="Arabic Transparent" pitchFamily="2" charset="-78"/>
                  </a:rPr>
                  <a:t>اتصال</a:t>
                </a:r>
                <a:endParaRPr lang="en-US" sz="6000">
                  <a:cs typeface="Arabic Transparent" pitchFamily="2" charset="-78"/>
                </a:endParaRPr>
              </a:p>
            </p:txBody>
          </p:sp>
          <p:sp>
            <p:nvSpPr>
              <p:cNvPr id="7" name="Text Box 30"/>
              <p:cNvSpPr txBox="1">
                <a:spLocks noChangeArrowheads="1"/>
              </p:cNvSpPr>
              <p:nvPr/>
            </p:nvSpPr>
            <p:spPr bwMode="auto">
              <a:xfrm>
                <a:off x="7344" y="4176"/>
                <a:ext cx="956" cy="758"/>
              </a:xfrm>
              <a:prstGeom prst="rect">
                <a:avLst/>
              </a:prstGeom>
              <a:noFill/>
              <a:ln w="9525">
                <a:noFill/>
                <a:miter lim="800000"/>
                <a:headEnd/>
                <a:tailEnd/>
              </a:ln>
            </p:spPr>
            <p:txBody>
              <a:bodyPr/>
              <a:lstStyle/>
              <a:p>
                <a:pPr algn="ctr"/>
                <a:r>
                  <a:rPr lang="ar-SA" sz="3200" dirty="0" smtClean="0">
                    <a:solidFill>
                      <a:srgbClr val="0000FF"/>
                    </a:solidFill>
                    <a:latin typeface="Times New Roman Backslanted" charset="0"/>
                    <a:cs typeface="Arabic Transparent" pitchFamily="2" charset="-78"/>
                  </a:rPr>
                  <a:t>بيرون</a:t>
                </a:r>
                <a:r>
                  <a:rPr lang="fa-IR" sz="3200" dirty="0" smtClean="0">
                    <a:solidFill>
                      <a:srgbClr val="0000FF"/>
                    </a:solidFill>
                    <a:latin typeface="Times New Roman Backslanted" charset="0"/>
                    <a:cs typeface="Arabic Transparent" pitchFamily="2" charset="-78"/>
                  </a:rPr>
                  <a:t>ی</a:t>
                </a:r>
                <a:endParaRPr lang="en-US" sz="6000" dirty="0">
                  <a:cs typeface="Arabic Transparent" pitchFamily="2" charset="-78"/>
                </a:endParaRPr>
              </a:p>
            </p:txBody>
          </p:sp>
          <p:sp>
            <p:nvSpPr>
              <p:cNvPr id="8" name="Text Box 31"/>
              <p:cNvSpPr txBox="1">
                <a:spLocks noChangeArrowheads="1"/>
              </p:cNvSpPr>
              <p:nvPr/>
            </p:nvSpPr>
            <p:spPr bwMode="auto">
              <a:xfrm>
                <a:off x="6336" y="5184"/>
                <a:ext cx="1728" cy="720"/>
              </a:xfrm>
              <a:prstGeom prst="rect">
                <a:avLst/>
              </a:prstGeom>
              <a:noFill/>
              <a:ln w="9525">
                <a:noFill/>
                <a:miter lim="800000"/>
                <a:headEnd/>
                <a:tailEnd/>
              </a:ln>
            </p:spPr>
            <p:txBody>
              <a:bodyPr/>
              <a:lstStyle/>
              <a:p>
                <a:pPr algn="ctr"/>
                <a:r>
                  <a:rPr lang="ar-SA" sz="3200" dirty="0" smtClean="0">
                    <a:solidFill>
                      <a:srgbClr val="0000FF"/>
                    </a:solidFill>
                    <a:latin typeface="Times New Roman Backslanted" charset="0"/>
                    <a:cs typeface="Arabic Transparent" pitchFamily="2" charset="-78"/>
                  </a:rPr>
                  <a:t>اجتماع</a:t>
                </a:r>
                <a:r>
                  <a:rPr lang="fa-IR" sz="3200" dirty="0" smtClean="0">
                    <a:solidFill>
                      <a:srgbClr val="0000FF"/>
                    </a:solidFill>
                    <a:latin typeface="Times New Roman Backslanted" charset="0"/>
                    <a:cs typeface="Arabic Transparent" pitchFamily="2" charset="-78"/>
                  </a:rPr>
                  <a:t>ی</a:t>
                </a:r>
                <a:endParaRPr lang="en-US" sz="6000" dirty="0">
                  <a:cs typeface="Arabic Transparent" pitchFamily="2" charset="-78"/>
                </a:endParaRPr>
              </a:p>
            </p:txBody>
          </p:sp>
        </p:grpSp>
      </p:grpSp>
    </p:spTree>
  </p:cSld>
  <p:clrMapOvr>
    <a:masterClrMapping/>
  </p:clrMapOvr>
  <p:transition>
    <p:dissolv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42844" y="785794"/>
            <a:ext cx="8858280" cy="5786478"/>
          </a:xfrm>
          <a:prstGeom prst="rect">
            <a:avLst/>
          </a:prstGeom>
        </p:spPr>
        <p:txBody>
          <a:bodyPr/>
          <a:lstStyle/>
          <a:p>
            <a:pPr marL="342900" marR="0" lvl="0" indent="-342900" algn="r" defTabSz="914400" rtl="1" eaLnBrk="1" fontAlgn="base" latinLnBrk="0" hangingPunct="1">
              <a:lnSpc>
                <a:spcPct val="90000"/>
              </a:lnSpc>
              <a:spcBef>
                <a:spcPct val="20000"/>
              </a:spcBef>
              <a:spcAft>
                <a:spcPct val="0"/>
              </a:spcAft>
              <a:buClrTx/>
              <a:buSzTx/>
              <a:buFontTx/>
              <a:buChar char="•"/>
              <a:tabLst/>
              <a:defRPr/>
            </a:pPr>
            <a:r>
              <a:rPr kumimoji="0" lang="ar-SA" sz="3000" b="1" i="0" u="none" strike="noStrike" kern="0" cap="none" spc="0" normalizeH="0" baseline="0" noProof="0" dirty="0" smtClean="0">
                <a:ln>
                  <a:noFill/>
                </a:ln>
                <a:solidFill>
                  <a:schemeClr val="tx1"/>
                </a:solidFill>
                <a:effectLst/>
                <a:uLnTx/>
                <a:uFillTx/>
                <a:latin typeface="+mn-lt"/>
                <a:ea typeface="+mn-ea"/>
                <a:cs typeface="B Mitra" pitchFamily="2" charset="-78"/>
              </a:rPr>
              <a:t>اين مدل  توسط پروبست، روب و رمهاردت(2002) به نام  مدل  پایه های (سنگ‌بناي) ساختمان مديريت دان</a:t>
            </a:r>
            <a:r>
              <a:rPr kumimoji="0" lang="fa-IR" sz="3000" b="1" i="0" u="none" strike="noStrike" kern="0" cap="none" spc="0" normalizeH="0" baseline="0" noProof="0" dirty="0" smtClean="0">
                <a:ln>
                  <a:noFill/>
                </a:ln>
                <a:solidFill>
                  <a:schemeClr val="tx1"/>
                </a:solidFill>
                <a:effectLst/>
                <a:uLnTx/>
                <a:uFillTx/>
                <a:latin typeface="+mn-lt"/>
                <a:ea typeface="+mn-ea"/>
                <a:cs typeface="B Mitra" pitchFamily="2" charset="-78"/>
              </a:rPr>
              <a:t>شنامگذاری شده است. </a:t>
            </a:r>
            <a:r>
              <a:rPr kumimoji="0" lang="ar-SA" sz="3000" b="1" i="0" u="none" strike="noStrike" kern="0" cap="none" spc="0" normalizeH="0" baseline="0" noProof="0" dirty="0" smtClean="0">
                <a:ln>
                  <a:noFill/>
                </a:ln>
                <a:solidFill>
                  <a:schemeClr val="tx1"/>
                </a:solidFill>
                <a:effectLst/>
                <a:uLnTx/>
                <a:uFillTx/>
                <a:latin typeface="+mn-lt"/>
                <a:ea typeface="+mn-ea"/>
                <a:cs typeface="B Mitra" pitchFamily="2" charset="-78"/>
              </a:rPr>
              <a:t>طراحان این مدل، مديريت دانش را به صورت يك سيكل ديناميكي مي‌بينند كه در چرخش دايم است. مراحل آن، شامل 8 جزء مي‌باشد كه دو سيكل را تشكيل مي‌دهند؛ يكي سيكل دروني و ديگري سيكل بيروني.</a:t>
            </a:r>
          </a:p>
          <a:p>
            <a:pPr marL="342900" marR="0" lvl="0" indent="-342900" algn="r" defTabSz="914400" rtl="1" eaLnBrk="1" fontAlgn="base" latinLnBrk="0" hangingPunct="1">
              <a:lnSpc>
                <a:spcPct val="90000"/>
              </a:lnSpc>
              <a:spcBef>
                <a:spcPct val="20000"/>
              </a:spcBef>
              <a:spcAft>
                <a:spcPct val="0"/>
              </a:spcAft>
              <a:buClrTx/>
              <a:buSzTx/>
              <a:buFontTx/>
              <a:buChar char="•"/>
              <a:tabLst/>
              <a:defRPr/>
            </a:pPr>
            <a:r>
              <a:rPr kumimoji="0" lang="ar-SA" sz="3000" b="1" i="0" u="none" strike="noStrike" kern="0" cap="none" spc="0" normalizeH="0" baseline="0" noProof="0" dirty="0" smtClean="0">
                <a:ln>
                  <a:noFill/>
                </a:ln>
                <a:solidFill>
                  <a:schemeClr val="tx1"/>
                </a:solidFill>
                <a:effectLst/>
                <a:uLnTx/>
                <a:uFillTx/>
                <a:latin typeface="+mn-lt"/>
                <a:ea typeface="+mn-ea"/>
                <a:cs typeface="B Mitra" pitchFamily="2" charset="-78"/>
              </a:rPr>
              <a:t>سيكل دروني: توسط بلوك‌هاي ساختماني کشف(شناسايي)، ك</a:t>
            </a:r>
            <a:r>
              <a:rPr kumimoji="0" lang="fa-IR" sz="3000" b="1" i="0" u="none" strike="noStrike" kern="0" cap="none" spc="0" normalizeH="0" baseline="0" noProof="0" dirty="0" smtClean="0">
                <a:ln>
                  <a:noFill/>
                </a:ln>
                <a:solidFill>
                  <a:schemeClr val="tx1"/>
                </a:solidFill>
                <a:effectLst/>
                <a:uLnTx/>
                <a:uFillTx/>
                <a:latin typeface="+mn-lt"/>
                <a:ea typeface="+mn-ea"/>
                <a:cs typeface="B Mitra" pitchFamily="2" charset="-78"/>
              </a:rPr>
              <a:t>س</a:t>
            </a:r>
            <a:r>
              <a:rPr kumimoji="0" lang="ar-SA" sz="3000" b="1" i="0" u="none" strike="noStrike" kern="0" cap="none" spc="0" normalizeH="0" baseline="0" noProof="0" dirty="0" smtClean="0">
                <a:ln>
                  <a:noFill/>
                </a:ln>
                <a:solidFill>
                  <a:schemeClr val="tx1"/>
                </a:solidFill>
                <a:effectLst/>
                <a:uLnTx/>
                <a:uFillTx/>
                <a:latin typeface="+mn-lt"/>
                <a:ea typeface="+mn-ea"/>
                <a:cs typeface="B Mitra" pitchFamily="2" charset="-78"/>
              </a:rPr>
              <a:t>ب</a:t>
            </a:r>
            <a:r>
              <a:rPr kumimoji="0" lang="fa-IR" sz="3000" b="1" i="0" u="none" strike="noStrike" kern="0" cap="none" spc="0" normalizeH="0" baseline="0" noProof="0" dirty="0" smtClean="0">
                <a:ln>
                  <a:noFill/>
                </a:ln>
                <a:solidFill>
                  <a:schemeClr val="tx1"/>
                </a:solidFill>
                <a:effectLst/>
                <a:uLnTx/>
                <a:uFillTx/>
                <a:latin typeface="+mn-lt"/>
                <a:ea typeface="+mn-ea"/>
                <a:cs typeface="B Mitra" pitchFamily="2" charset="-78"/>
              </a:rPr>
              <a:t> </a:t>
            </a:r>
            <a:r>
              <a:rPr kumimoji="0" lang="ar-SA" sz="3000" b="1" i="0" u="none" strike="noStrike" kern="0" cap="none" spc="0" normalizeH="0" baseline="0" noProof="0" dirty="0" smtClean="0">
                <a:ln>
                  <a:noFill/>
                </a:ln>
                <a:solidFill>
                  <a:schemeClr val="tx1"/>
                </a:solidFill>
                <a:effectLst/>
                <a:uLnTx/>
                <a:uFillTx/>
                <a:latin typeface="+mn-lt"/>
                <a:ea typeface="+mn-ea"/>
                <a:cs typeface="B Mitra" pitchFamily="2" charset="-78"/>
              </a:rPr>
              <a:t>توسعه، تسهیم، کاربرد(بهره‌برداري) و نگهدار</a:t>
            </a:r>
            <a:r>
              <a:rPr kumimoji="0" lang="fa-IR" sz="3000" b="1" i="0" u="none" strike="noStrike" kern="0" cap="none" spc="0" normalizeH="0" baseline="0" noProof="0" dirty="0" smtClean="0">
                <a:ln>
                  <a:noFill/>
                </a:ln>
                <a:solidFill>
                  <a:schemeClr val="tx1"/>
                </a:solidFill>
                <a:effectLst/>
                <a:uLnTx/>
                <a:uFillTx/>
                <a:latin typeface="+mn-lt"/>
                <a:ea typeface="+mn-ea"/>
                <a:cs typeface="B Mitra" pitchFamily="2" charset="-78"/>
              </a:rPr>
              <a:t>ی </a:t>
            </a:r>
            <a:r>
              <a:rPr kumimoji="0" lang="ar-SA" sz="3000" b="1" i="0" u="none" strike="noStrike" kern="0" cap="none" spc="0" normalizeH="0" baseline="0" noProof="0" dirty="0" smtClean="0">
                <a:ln>
                  <a:noFill/>
                </a:ln>
                <a:solidFill>
                  <a:schemeClr val="tx1"/>
                </a:solidFill>
                <a:effectLst/>
                <a:uLnTx/>
                <a:uFillTx/>
                <a:latin typeface="+mn-lt"/>
                <a:ea typeface="+mn-ea"/>
                <a:cs typeface="B Mitra" pitchFamily="2" charset="-78"/>
              </a:rPr>
              <a:t> از دانش ساخته مي‌شود.</a:t>
            </a:r>
          </a:p>
          <a:p>
            <a:pPr marL="342900" marR="0" lvl="0" indent="-342900" algn="r" defTabSz="914400" rtl="1" eaLnBrk="1" fontAlgn="base" latinLnBrk="0" hangingPunct="1">
              <a:lnSpc>
                <a:spcPct val="90000"/>
              </a:lnSpc>
              <a:spcBef>
                <a:spcPct val="20000"/>
              </a:spcBef>
              <a:spcAft>
                <a:spcPct val="0"/>
              </a:spcAft>
              <a:buClrTx/>
              <a:buSzTx/>
              <a:buFontTx/>
              <a:buChar char="•"/>
              <a:tabLst/>
              <a:defRPr/>
            </a:pPr>
            <a:r>
              <a:rPr kumimoji="0" lang="ar-SA" sz="3000" b="1" i="0" u="none" strike="noStrike" kern="0" cap="none" spc="0" normalizeH="0" baseline="0" noProof="0" dirty="0" smtClean="0">
                <a:ln>
                  <a:noFill/>
                </a:ln>
                <a:solidFill>
                  <a:schemeClr val="tx1"/>
                </a:solidFill>
                <a:effectLst/>
                <a:uLnTx/>
                <a:uFillTx/>
                <a:latin typeface="+mn-lt"/>
                <a:ea typeface="+mn-ea"/>
                <a:cs typeface="B Mitra" pitchFamily="2" charset="-78"/>
              </a:rPr>
              <a:t>سيكل بيروني: شامل بلوک‌های دانش و ارزيابي </a:t>
            </a:r>
            <a:r>
              <a:rPr kumimoji="0" lang="fa-IR" sz="3000" b="1" i="0" u="none" strike="noStrike" kern="0" cap="none" spc="0" normalizeH="0" baseline="0" noProof="0" dirty="0" smtClean="0">
                <a:ln>
                  <a:noFill/>
                </a:ln>
                <a:solidFill>
                  <a:schemeClr val="tx1"/>
                </a:solidFill>
                <a:effectLst/>
                <a:uLnTx/>
                <a:uFillTx/>
                <a:latin typeface="+mn-lt"/>
                <a:ea typeface="+mn-ea"/>
                <a:cs typeface="B Mitra" pitchFamily="2" charset="-78"/>
              </a:rPr>
              <a:t>اهداف </a:t>
            </a:r>
            <a:r>
              <a:rPr kumimoji="0" lang="ar-SA" sz="3000" b="1" i="0" u="none" strike="noStrike" kern="0" cap="none" spc="0" normalizeH="0" baseline="0" noProof="0" dirty="0" smtClean="0">
                <a:ln>
                  <a:noFill/>
                </a:ln>
                <a:solidFill>
                  <a:schemeClr val="tx1"/>
                </a:solidFill>
                <a:effectLst/>
                <a:uLnTx/>
                <a:uFillTx/>
                <a:latin typeface="+mn-lt"/>
                <a:ea typeface="+mn-ea"/>
                <a:cs typeface="B Mitra" pitchFamily="2" charset="-78"/>
              </a:rPr>
              <a:t>دانش كه سيكل مديريت دانش را مشخص می‌نمایند. </a:t>
            </a:r>
          </a:p>
          <a:p>
            <a:pPr marL="342900" marR="0" lvl="0" indent="-342900" algn="r" defTabSz="914400" rtl="1" eaLnBrk="1" fontAlgn="base" latinLnBrk="0" hangingPunct="1">
              <a:lnSpc>
                <a:spcPct val="90000"/>
              </a:lnSpc>
              <a:spcBef>
                <a:spcPct val="20000"/>
              </a:spcBef>
              <a:spcAft>
                <a:spcPct val="0"/>
              </a:spcAft>
              <a:buClrTx/>
              <a:buSzTx/>
              <a:buFontTx/>
              <a:buChar char="•"/>
              <a:tabLst/>
              <a:defRPr/>
            </a:pPr>
            <a:r>
              <a:rPr kumimoji="0" lang="ar-SA" sz="3000" b="1" i="0" u="none" strike="noStrike" kern="0" cap="none" spc="0" normalizeH="0" baseline="0" noProof="0" dirty="0" smtClean="0">
                <a:ln>
                  <a:noFill/>
                </a:ln>
                <a:solidFill>
                  <a:schemeClr val="tx1"/>
                </a:solidFill>
                <a:effectLst/>
                <a:uLnTx/>
                <a:uFillTx/>
                <a:latin typeface="+mn-lt"/>
                <a:ea typeface="+mn-ea"/>
                <a:cs typeface="B Mitra" pitchFamily="2" charset="-78"/>
              </a:rPr>
              <a:t>کامل کننده این دو سیکل بازخور است.</a:t>
            </a:r>
            <a:endParaRPr kumimoji="0" lang="en-GB" sz="3000" b="1" i="0" u="none" strike="noStrike" kern="0" cap="none" spc="0" normalizeH="0" baseline="0" noProof="0" dirty="0" smtClean="0">
              <a:ln>
                <a:noFill/>
              </a:ln>
              <a:solidFill>
                <a:schemeClr val="tx1"/>
              </a:solidFill>
              <a:effectLst/>
              <a:uLnTx/>
              <a:uFillTx/>
              <a:latin typeface="+mn-lt"/>
              <a:ea typeface="+mn-ea"/>
              <a:cs typeface="B Mitra" pitchFamily="2" charset="-78"/>
            </a:endParaRPr>
          </a:p>
        </p:txBody>
      </p:sp>
      <p:sp>
        <p:nvSpPr>
          <p:cNvPr id="3" name="Rectangle 2"/>
          <p:cNvSpPr txBox="1">
            <a:spLocks noChangeArrowheads="1"/>
          </p:cNvSpPr>
          <p:nvPr/>
        </p:nvSpPr>
        <p:spPr>
          <a:xfrm>
            <a:off x="457200" y="0"/>
            <a:ext cx="8329642" cy="633413"/>
          </a:xfrm>
          <a:prstGeom prst="rect">
            <a:avLst/>
          </a:prstGeom>
        </p:spPr>
        <p: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3600" b="1" i="0" u="none" strike="noStrike" kern="0" cap="none" spc="0" normalizeH="0" baseline="0" noProof="0" dirty="0" smtClean="0">
                <a:ln>
                  <a:noFill/>
                </a:ln>
                <a:solidFill>
                  <a:schemeClr val="accent2"/>
                </a:solidFill>
                <a:effectLst/>
                <a:uLnTx/>
                <a:uFillTx/>
                <a:latin typeface="+mj-lt"/>
                <a:ea typeface="+mj-ea"/>
                <a:cs typeface="B Mitra" pitchFamily="2" charset="-78"/>
              </a:rPr>
              <a:t>مدل پایه‌های  ساختمان  دانش </a:t>
            </a:r>
            <a:endParaRPr kumimoji="0" lang="en-GB" sz="3600" b="1" i="0" u="none" strike="noStrike" kern="0" cap="none" spc="0" normalizeH="0" baseline="0" noProof="0" dirty="0" smtClean="0">
              <a:ln>
                <a:noFill/>
              </a:ln>
              <a:solidFill>
                <a:schemeClr val="accent2"/>
              </a:solidFill>
              <a:effectLst/>
              <a:uLnTx/>
              <a:uFillTx/>
              <a:latin typeface="+mj-lt"/>
              <a:ea typeface="+mj-ea"/>
              <a:cs typeface="B Mitra" pitchFamily="2" charset="-78"/>
            </a:endParaRPr>
          </a:p>
        </p:txBody>
      </p:sp>
    </p:spTree>
  </p:cSld>
  <p:clrMapOvr>
    <a:masterClrMapping/>
  </p:clrMapOvr>
  <p:transition>
    <p:wipe dir="d"/>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611188" y="1916113"/>
            <a:ext cx="7777162" cy="4537075"/>
            <a:chOff x="2237" y="3953"/>
            <a:chExt cx="6600" cy="4500"/>
          </a:xfrm>
        </p:grpSpPr>
        <p:sp>
          <p:nvSpPr>
            <p:cNvPr id="3" name="Line 7" descr="25%"/>
            <p:cNvSpPr>
              <a:spLocks noChangeShapeType="1"/>
            </p:cNvSpPr>
            <p:nvPr/>
          </p:nvSpPr>
          <p:spPr bwMode="auto">
            <a:xfrm flipH="1">
              <a:off x="2837" y="5753"/>
              <a:ext cx="600" cy="671"/>
            </a:xfrm>
            <a:prstGeom prst="line">
              <a:avLst/>
            </a:prstGeom>
            <a:noFill/>
            <a:ln w="6350">
              <a:solidFill>
                <a:srgbClr val="000000"/>
              </a:solidFill>
              <a:round/>
              <a:headEnd/>
              <a:tailEnd type="triangle" w="med" len="med"/>
            </a:ln>
            <a:effectLst>
              <a:prstShdw prst="shdw17" dist="17961" dir="2700000">
                <a:srgbClr val="000000"/>
              </a:prstShdw>
            </a:effectLst>
          </p:spPr>
          <p:txBody>
            <a:bodyPr/>
            <a:lstStyle/>
            <a:p>
              <a:endParaRPr lang="en-US"/>
            </a:p>
          </p:txBody>
        </p:sp>
        <p:sp>
          <p:nvSpPr>
            <p:cNvPr id="4" name="Line 8" descr="25%"/>
            <p:cNvSpPr>
              <a:spLocks noChangeShapeType="1"/>
            </p:cNvSpPr>
            <p:nvPr/>
          </p:nvSpPr>
          <p:spPr bwMode="auto">
            <a:xfrm>
              <a:off x="2837" y="7013"/>
              <a:ext cx="480" cy="720"/>
            </a:xfrm>
            <a:prstGeom prst="line">
              <a:avLst/>
            </a:prstGeom>
            <a:noFill/>
            <a:ln w="6350">
              <a:solidFill>
                <a:srgbClr val="000000"/>
              </a:solidFill>
              <a:round/>
              <a:headEnd/>
              <a:tailEnd type="triangle" w="med" len="med"/>
            </a:ln>
            <a:effectLst>
              <a:prstShdw prst="shdw17" dist="17961" dir="2700000">
                <a:srgbClr val="000000"/>
              </a:prstShdw>
            </a:effectLst>
          </p:spPr>
          <p:txBody>
            <a:bodyPr/>
            <a:lstStyle/>
            <a:p>
              <a:endParaRPr lang="en-US"/>
            </a:p>
          </p:txBody>
        </p:sp>
        <p:grpSp>
          <p:nvGrpSpPr>
            <p:cNvPr id="5" name="Group 9"/>
            <p:cNvGrpSpPr>
              <a:grpSpLocks/>
            </p:cNvGrpSpPr>
            <p:nvPr/>
          </p:nvGrpSpPr>
          <p:grpSpPr bwMode="auto">
            <a:xfrm>
              <a:off x="2237" y="3952"/>
              <a:ext cx="6600" cy="4517"/>
              <a:chOff x="2237" y="3953"/>
              <a:chExt cx="6600" cy="4492"/>
            </a:xfrm>
          </p:grpSpPr>
          <p:sp>
            <p:nvSpPr>
              <p:cNvPr id="6" name="Line 10" descr="25%"/>
              <p:cNvSpPr>
                <a:spLocks noChangeShapeType="1"/>
              </p:cNvSpPr>
              <p:nvPr/>
            </p:nvSpPr>
            <p:spPr bwMode="auto">
              <a:xfrm>
                <a:off x="2237" y="5179"/>
                <a:ext cx="0" cy="3195"/>
              </a:xfrm>
              <a:prstGeom prst="line">
                <a:avLst/>
              </a:prstGeom>
              <a:noFill/>
              <a:ln w="6350">
                <a:solidFill>
                  <a:srgbClr val="000000"/>
                </a:solidFill>
                <a:prstDash val="lgDash"/>
                <a:round/>
                <a:headEnd/>
                <a:tailEnd/>
              </a:ln>
              <a:effectLst>
                <a:prstShdw prst="shdw17" dist="17961" dir="2700000">
                  <a:srgbClr val="000000"/>
                </a:prstShdw>
              </a:effectLst>
            </p:spPr>
            <p:txBody>
              <a:bodyPr/>
              <a:lstStyle/>
              <a:p>
                <a:endParaRPr lang="en-US"/>
              </a:p>
            </p:txBody>
          </p:sp>
          <p:sp>
            <p:nvSpPr>
              <p:cNvPr id="7" name="Line 11" descr="25%"/>
              <p:cNvSpPr>
                <a:spLocks noChangeShapeType="1"/>
              </p:cNvSpPr>
              <p:nvPr/>
            </p:nvSpPr>
            <p:spPr bwMode="auto">
              <a:xfrm>
                <a:off x="8837" y="5179"/>
                <a:ext cx="0" cy="3247"/>
              </a:xfrm>
              <a:prstGeom prst="line">
                <a:avLst/>
              </a:prstGeom>
              <a:noFill/>
              <a:ln w="6350">
                <a:solidFill>
                  <a:srgbClr val="000000"/>
                </a:solidFill>
                <a:prstDash val="lgDash"/>
                <a:round/>
                <a:headEnd/>
                <a:tailEnd/>
              </a:ln>
              <a:effectLst>
                <a:prstShdw prst="shdw17" dist="17961" dir="2700000">
                  <a:srgbClr val="000000"/>
                </a:prstShdw>
              </a:effectLst>
            </p:spPr>
            <p:txBody>
              <a:bodyPr/>
              <a:lstStyle/>
              <a:p>
                <a:endParaRPr lang="en-US"/>
              </a:p>
            </p:txBody>
          </p:sp>
          <p:grpSp>
            <p:nvGrpSpPr>
              <p:cNvPr id="8" name="Group 12"/>
              <p:cNvGrpSpPr>
                <a:grpSpLocks/>
              </p:cNvGrpSpPr>
              <p:nvPr/>
            </p:nvGrpSpPr>
            <p:grpSpPr bwMode="auto">
              <a:xfrm>
                <a:off x="2237" y="3953"/>
                <a:ext cx="6600" cy="4492"/>
                <a:chOff x="2237" y="3953"/>
                <a:chExt cx="6600" cy="4492"/>
              </a:xfrm>
            </p:grpSpPr>
            <p:grpSp>
              <p:nvGrpSpPr>
                <p:cNvPr id="9" name="Group 13"/>
                <p:cNvGrpSpPr>
                  <a:grpSpLocks/>
                </p:cNvGrpSpPr>
                <p:nvPr/>
              </p:nvGrpSpPr>
              <p:grpSpPr bwMode="auto">
                <a:xfrm>
                  <a:off x="3616" y="3953"/>
                  <a:ext cx="3743" cy="1198"/>
                  <a:chOff x="3616" y="3953"/>
                  <a:chExt cx="3743" cy="1198"/>
                </a:xfrm>
              </p:grpSpPr>
              <p:sp>
                <p:nvSpPr>
                  <p:cNvPr id="29" name="Rectangle 14" descr="25%"/>
                  <p:cNvSpPr>
                    <a:spLocks noChangeArrowheads="1"/>
                  </p:cNvSpPr>
                  <p:nvPr/>
                </p:nvSpPr>
                <p:spPr bwMode="auto">
                  <a:xfrm>
                    <a:off x="6177" y="4142"/>
                    <a:ext cx="1182" cy="557"/>
                  </a:xfrm>
                  <a:prstGeom prst="rect">
                    <a:avLst/>
                  </a:prstGeom>
                  <a:pattFill prst="pct25">
                    <a:fgClr>
                      <a:srgbClr val="969696"/>
                    </a:fgClr>
                    <a:bgClr>
                      <a:srgbClr val="FFFFFF"/>
                    </a:bgClr>
                  </a:pattFill>
                  <a:ln w="6350">
                    <a:solidFill>
                      <a:srgbClr val="000000"/>
                    </a:solidFill>
                    <a:miter lim="800000"/>
                    <a:headEnd/>
                    <a:tailEnd/>
                  </a:ln>
                  <a:effectLst>
                    <a:prstShdw prst="shdw17" dist="17961" dir="2700000">
                      <a:srgbClr val="000000"/>
                    </a:prstShdw>
                  </a:effectLst>
                </p:spPr>
                <p:txBody>
                  <a:bodyPr/>
                  <a:lstStyle/>
                  <a:p>
                    <a:pPr algn="ctr">
                      <a:lnSpc>
                        <a:spcPct val="104000"/>
                      </a:lnSpc>
                    </a:pPr>
                    <a:r>
                      <a:rPr lang="ar-SA" sz="2000" b="1">
                        <a:latin typeface="Times New Roman" pitchFamily="18" charset="0"/>
                        <a:cs typeface="B Lotus" pitchFamily="2" charset="-78"/>
                      </a:rPr>
                      <a:t>ارزيابي</a:t>
                    </a:r>
                    <a:endParaRPr lang="en-US" sz="6000"/>
                  </a:p>
                </p:txBody>
              </p:sp>
              <p:sp>
                <p:nvSpPr>
                  <p:cNvPr id="30" name="Rectangle 15" descr="25%"/>
                  <p:cNvSpPr>
                    <a:spLocks noChangeArrowheads="1"/>
                  </p:cNvSpPr>
                  <p:nvPr/>
                </p:nvSpPr>
                <p:spPr bwMode="auto">
                  <a:xfrm>
                    <a:off x="3616" y="4168"/>
                    <a:ext cx="1182" cy="557"/>
                  </a:xfrm>
                  <a:prstGeom prst="rect">
                    <a:avLst/>
                  </a:prstGeom>
                  <a:pattFill prst="pct25">
                    <a:fgClr>
                      <a:srgbClr val="969696"/>
                    </a:fgClr>
                    <a:bgClr>
                      <a:srgbClr val="FFFFFF"/>
                    </a:bgClr>
                  </a:pattFill>
                  <a:ln w="6350">
                    <a:solidFill>
                      <a:srgbClr val="000000"/>
                    </a:solidFill>
                    <a:miter lim="800000"/>
                    <a:headEnd/>
                    <a:tailEnd/>
                  </a:ln>
                  <a:effectLst>
                    <a:prstShdw prst="shdw17" dist="17961" dir="2700000">
                      <a:srgbClr val="000000"/>
                    </a:prstShdw>
                  </a:effectLst>
                </p:spPr>
                <p:txBody>
                  <a:bodyPr/>
                  <a:lstStyle/>
                  <a:p>
                    <a:pPr algn="ctr">
                      <a:lnSpc>
                        <a:spcPct val="80000"/>
                      </a:lnSpc>
                    </a:pPr>
                    <a:r>
                      <a:rPr lang="ar-SA" sz="2000" b="1">
                        <a:latin typeface="Times New Roman" pitchFamily="18" charset="0"/>
                        <a:cs typeface="B Lotus" pitchFamily="2" charset="-78"/>
                      </a:rPr>
                      <a:t>هدفهاي  دانشی</a:t>
                    </a:r>
                    <a:endParaRPr lang="en-US" sz="6000"/>
                  </a:p>
                </p:txBody>
              </p:sp>
              <p:sp>
                <p:nvSpPr>
                  <p:cNvPr id="31" name="Line 16" descr="25%"/>
                  <p:cNvSpPr>
                    <a:spLocks noChangeShapeType="1"/>
                  </p:cNvSpPr>
                  <p:nvPr/>
                </p:nvSpPr>
                <p:spPr bwMode="auto">
                  <a:xfrm flipH="1">
                    <a:off x="4757" y="4493"/>
                    <a:ext cx="1379" cy="0"/>
                  </a:xfrm>
                  <a:prstGeom prst="line">
                    <a:avLst/>
                  </a:prstGeom>
                  <a:noFill/>
                  <a:ln w="6350">
                    <a:solidFill>
                      <a:srgbClr val="000000"/>
                    </a:solidFill>
                    <a:round/>
                    <a:headEnd/>
                    <a:tailEnd type="triangle" w="med" len="med"/>
                  </a:ln>
                  <a:effectLst>
                    <a:prstShdw prst="shdw17" dist="17961" dir="2700000">
                      <a:srgbClr val="000000"/>
                    </a:prstShdw>
                  </a:effectLst>
                </p:spPr>
                <p:txBody>
                  <a:bodyPr/>
                  <a:lstStyle/>
                  <a:p>
                    <a:endParaRPr lang="en-US"/>
                  </a:p>
                </p:txBody>
              </p:sp>
              <p:sp>
                <p:nvSpPr>
                  <p:cNvPr id="32" name="Line 17" descr="25%"/>
                  <p:cNvSpPr>
                    <a:spLocks noChangeShapeType="1"/>
                  </p:cNvSpPr>
                  <p:nvPr/>
                </p:nvSpPr>
                <p:spPr bwMode="auto">
                  <a:xfrm>
                    <a:off x="4207" y="4808"/>
                    <a:ext cx="0" cy="343"/>
                  </a:xfrm>
                  <a:prstGeom prst="line">
                    <a:avLst/>
                  </a:prstGeom>
                  <a:noFill/>
                  <a:ln w="6350">
                    <a:solidFill>
                      <a:srgbClr val="000000"/>
                    </a:solidFill>
                    <a:round/>
                    <a:headEnd/>
                    <a:tailEnd type="triangle" w="med" len="med"/>
                  </a:ln>
                  <a:effectLst>
                    <a:prstShdw prst="shdw17" dist="17961" dir="2700000">
                      <a:srgbClr val="000000"/>
                    </a:prstShdw>
                  </a:effectLst>
                </p:spPr>
                <p:txBody>
                  <a:bodyPr/>
                  <a:lstStyle/>
                  <a:p>
                    <a:endParaRPr lang="en-US"/>
                  </a:p>
                </p:txBody>
              </p:sp>
              <p:sp>
                <p:nvSpPr>
                  <p:cNvPr id="33" name="Line 18" descr="25%"/>
                  <p:cNvSpPr>
                    <a:spLocks noChangeShapeType="1"/>
                  </p:cNvSpPr>
                  <p:nvPr/>
                </p:nvSpPr>
                <p:spPr bwMode="auto">
                  <a:xfrm flipV="1">
                    <a:off x="6867" y="4716"/>
                    <a:ext cx="0" cy="435"/>
                  </a:xfrm>
                  <a:prstGeom prst="line">
                    <a:avLst/>
                  </a:prstGeom>
                  <a:noFill/>
                  <a:ln w="6350">
                    <a:solidFill>
                      <a:srgbClr val="000000"/>
                    </a:solidFill>
                    <a:round/>
                    <a:headEnd/>
                    <a:tailEnd type="triangle" w="med" len="med"/>
                  </a:ln>
                  <a:effectLst>
                    <a:prstShdw prst="shdw17" dist="17961" dir="2700000">
                      <a:srgbClr val="000000"/>
                    </a:prstShdw>
                  </a:effectLst>
                </p:spPr>
                <p:txBody>
                  <a:bodyPr/>
                  <a:lstStyle/>
                  <a:p>
                    <a:endParaRPr lang="en-US"/>
                  </a:p>
                </p:txBody>
              </p:sp>
              <p:sp>
                <p:nvSpPr>
                  <p:cNvPr id="34" name="Text Box 19" descr="25%"/>
                  <p:cNvSpPr txBox="1">
                    <a:spLocks noChangeArrowheads="1"/>
                  </p:cNvSpPr>
                  <p:nvPr/>
                </p:nvSpPr>
                <p:spPr bwMode="auto">
                  <a:xfrm>
                    <a:off x="5083" y="3953"/>
                    <a:ext cx="912" cy="396"/>
                  </a:xfrm>
                  <a:prstGeom prst="rect">
                    <a:avLst/>
                  </a:prstGeom>
                  <a:noFill/>
                  <a:ln w="6350">
                    <a:noFill/>
                    <a:miter lim="800000"/>
                    <a:headEnd/>
                    <a:tailEnd/>
                  </a:ln>
                  <a:effectLst>
                    <a:prstShdw prst="shdw17" dist="17961" dir="2700000">
                      <a:srgbClr val="5A5A5A"/>
                    </a:prstShdw>
                  </a:effectLst>
                </p:spPr>
                <p:txBody>
                  <a:bodyPr/>
                  <a:lstStyle/>
                  <a:p>
                    <a:pPr algn="ctr">
                      <a:lnSpc>
                        <a:spcPct val="104000"/>
                      </a:lnSpc>
                    </a:pPr>
                    <a:r>
                      <a:rPr lang="ar-SA" sz="2000" b="1" dirty="0">
                        <a:latin typeface="Times New Roman" pitchFamily="18" charset="0"/>
                        <a:cs typeface="B Lotus" pitchFamily="2" charset="-78"/>
                      </a:rPr>
                      <a:t>بازخورد</a:t>
                    </a:r>
                    <a:endParaRPr lang="en-US" sz="6000" dirty="0"/>
                  </a:p>
                </p:txBody>
              </p:sp>
            </p:grpSp>
            <p:grpSp>
              <p:nvGrpSpPr>
                <p:cNvPr id="10" name="Group 20"/>
                <p:cNvGrpSpPr>
                  <a:grpSpLocks/>
                </p:cNvGrpSpPr>
                <p:nvPr/>
              </p:nvGrpSpPr>
              <p:grpSpPr bwMode="auto">
                <a:xfrm>
                  <a:off x="2237" y="5151"/>
                  <a:ext cx="6600" cy="3294"/>
                  <a:chOff x="2237" y="5151"/>
                  <a:chExt cx="6600" cy="3294"/>
                </a:xfrm>
              </p:grpSpPr>
              <p:sp>
                <p:nvSpPr>
                  <p:cNvPr id="11" name="Line 21" descr="25%"/>
                  <p:cNvSpPr>
                    <a:spLocks noChangeShapeType="1"/>
                  </p:cNvSpPr>
                  <p:nvPr/>
                </p:nvSpPr>
                <p:spPr bwMode="auto">
                  <a:xfrm flipH="1" flipV="1">
                    <a:off x="7397" y="5573"/>
                    <a:ext cx="720" cy="720"/>
                  </a:xfrm>
                  <a:prstGeom prst="line">
                    <a:avLst/>
                  </a:prstGeom>
                  <a:noFill/>
                  <a:ln w="6350">
                    <a:solidFill>
                      <a:srgbClr val="000000"/>
                    </a:solidFill>
                    <a:round/>
                    <a:headEnd/>
                    <a:tailEnd type="triangle" w="med" len="med"/>
                  </a:ln>
                  <a:effectLst>
                    <a:prstShdw prst="shdw17" dist="17961" dir="2700000">
                      <a:srgbClr val="000000"/>
                    </a:prstShdw>
                  </a:effectLst>
                </p:spPr>
                <p:txBody>
                  <a:bodyPr/>
                  <a:lstStyle/>
                  <a:p>
                    <a:endParaRPr lang="en-US"/>
                  </a:p>
                </p:txBody>
              </p:sp>
              <p:sp>
                <p:nvSpPr>
                  <p:cNvPr id="12" name="Line 22" descr="25%"/>
                  <p:cNvSpPr>
                    <a:spLocks noChangeShapeType="1"/>
                  </p:cNvSpPr>
                  <p:nvPr/>
                </p:nvSpPr>
                <p:spPr bwMode="auto">
                  <a:xfrm>
                    <a:off x="4637" y="5753"/>
                    <a:ext cx="1551" cy="0"/>
                  </a:xfrm>
                  <a:prstGeom prst="line">
                    <a:avLst/>
                  </a:prstGeom>
                  <a:noFill/>
                  <a:ln w="6350">
                    <a:solidFill>
                      <a:srgbClr val="000000"/>
                    </a:solidFill>
                    <a:prstDash val="lgDash"/>
                    <a:round/>
                    <a:headEnd/>
                    <a:tailEnd/>
                  </a:ln>
                  <a:effectLst>
                    <a:prstShdw prst="shdw17" dist="17961" dir="2700000">
                      <a:srgbClr val="000000"/>
                    </a:prstShdw>
                  </a:effectLst>
                </p:spPr>
                <p:txBody>
                  <a:bodyPr/>
                  <a:lstStyle/>
                  <a:p>
                    <a:endParaRPr lang="en-US"/>
                  </a:p>
                </p:txBody>
              </p:sp>
              <p:sp>
                <p:nvSpPr>
                  <p:cNvPr id="13" name="Line 23" descr="25%"/>
                  <p:cNvSpPr>
                    <a:spLocks noChangeShapeType="1"/>
                  </p:cNvSpPr>
                  <p:nvPr/>
                </p:nvSpPr>
                <p:spPr bwMode="auto">
                  <a:xfrm flipV="1">
                    <a:off x="7384" y="7013"/>
                    <a:ext cx="733" cy="720"/>
                  </a:xfrm>
                  <a:prstGeom prst="line">
                    <a:avLst/>
                  </a:prstGeom>
                  <a:noFill/>
                  <a:ln w="6350">
                    <a:solidFill>
                      <a:srgbClr val="000000"/>
                    </a:solidFill>
                    <a:round/>
                    <a:headEnd/>
                    <a:tailEnd type="triangle" w="med" len="med"/>
                  </a:ln>
                  <a:effectLst>
                    <a:prstShdw prst="shdw17" dist="17961" dir="2700000">
                      <a:srgbClr val="000000"/>
                    </a:prstShdw>
                  </a:effectLst>
                </p:spPr>
                <p:txBody>
                  <a:bodyPr/>
                  <a:lstStyle/>
                  <a:p>
                    <a:endParaRPr lang="en-US"/>
                  </a:p>
                </p:txBody>
              </p:sp>
              <p:sp>
                <p:nvSpPr>
                  <p:cNvPr id="14" name="Rectangle 24" descr="25%"/>
                  <p:cNvSpPr>
                    <a:spLocks noChangeArrowheads="1"/>
                  </p:cNvSpPr>
                  <p:nvPr/>
                </p:nvSpPr>
                <p:spPr bwMode="auto">
                  <a:xfrm>
                    <a:off x="6164" y="7471"/>
                    <a:ext cx="1182" cy="556"/>
                  </a:xfrm>
                  <a:prstGeom prst="rect">
                    <a:avLst/>
                  </a:prstGeom>
                  <a:pattFill prst="pct25">
                    <a:fgClr>
                      <a:srgbClr val="969696"/>
                    </a:fgClr>
                    <a:bgClr>
                      <a:srgbClr val="FFFFFF"/>
                    </a:bgClr>
                  </a:pattFill>
                  <a:ln w="6350">
                    <a:solidFill>
                      <a:srgbClr val="000000"/>
                    </a:solidFill>
                    <a:miter lim="800000"/>
                    <a:headEnd/>
                    <a:tailEnd/>
                  </a:ln>
                  <a:effectLst>
                    <a:prstShdw prst="shdw17" dist="17961" dir="2700000">
                      <a:srgbClr val="000000"/>
                    </a:prstShdw>
                  </a:effectLst>
                </p:spPr>
                <p:txBody>
                  <a:bodyPr/>
                  <a:lstStyle/>
                  <a:p>
                    <a:pPr algn="ctr">
                      <a:lnSpc>
                        <a:spcPct val="104000"/>
                      </a:lnSpc>
                    </a:pPr>
                    <a:r>
                      <a:rPr lang="ar-SA" sz="2000" b="1">
                        <a:latin typeface="Times New Roman" pitchFamily="18" charset="0"/>
                        <a:cs typeface="B Lotus" pitchFamily="2" charset="-78"/>
                      </a:rPr>
                      <a:t>تسهيم</a:t>
                    </a:r>
                    <a:endParaRPr lang="en-US" sz="6000"/>
                  </a:p>
                </p:txBody>
              </p:sp>
              <p:sp>
                <p:nvSpPr>
                  <p:cNvPr id="15" name="Rectangle 25" descr="25%"/>
                  <p:cNvSpPr>
                    <a:spLocks noChangeArrowheads="1"/>
                  </p:cNvSpPr>
                  <p:nvPr/>
                </p:nvSpPr>
                <p:spPr bwMode="auto">
                  <a:xfrm>
                    <a:off x="2420" y="6512"/>
                    <a:ext cx="1035" cy="415"/>
                  </a:xfrm>
                  <a:prstGeom prst="rect">
                    <a:avLst/>
                  </a:prstGeom>
                  <a:pattFill prst="pct25">
                    <a:fgClr>
                      <a:srgbClr val="969696"/>
                    </a:fgClr>
                    <a:bgClr>
                      <a:srgbClr val="FFFFFF"/>
                    </a:bgClr>
                  </a:pattFill>
                  <a:ln w="6350">
                    <a:solidFill>
                      <a:srgbClr val="000000"/>
                    </a:solidFill>
                    <a:miter lim="800000"/>
                    <a:headEnd/>
                    <a:tailEnd/>
                  </a:ln>
                  <a:effectLst>
                    <a:prstShdw prst="shdw17" dist="17961" dir="2700000">
                      <a:srgbClr val="000000"/>
                    </a:prstShdw>
                  </a:effectLst>
                </p:spPr>
                <p:txBody>
                  <a:bodyPr/>
                  <a:lstStyle/>
                  <a:p>
                    <a:pPr algn="ctr">
                      <a:lnSpc>
                        <a:spcPct val="104000"/>
                      </a:lnSpc>
                    </a:pPr>
                    <a:r>
                      <a:rPr lang="ar-SA" sz="2000" b="1">
                        <a:latin typeface="Times New Roman" pitchFamily="18" charset="0"/>
                        <a:cs typeface="B Lotus" pitchFamily="2" charset="-78"/>
                      </a:rPr>
                      <a:t>كسب دانش</a:t>
                    </a:r>
                    <a:endParaRPr lang="en-US" sz="6000"/>
                  </a:p>
                </p:txBody>
              </p:sp>
              <p:sp>
                <p:nvSpPr>
                  <p:cNvPr id="16" name="Rectangle 26" descr="25%"/>
                  <p:cNvSpPr>
                    <a:spLocks noChangeArrowheads="1"/>
                  </p:cNvSpPr>
                  <p:nvPr/>
                </p:nvSpPr>
                <p:spPr bwMode="auto">
                  <a:xfrm>
                    <a:off x="6177" y="5429"/>
                    <a:ext cx="1182" cy="557"/>
                  </a:xfrm>
                  <a:prstGeom prst="rect">
                    <a:avLst/>
                  </a:prstGeom>
                  <a:pattFill prst="pct25">
                    <a:fgClr>
                      <a:srgbClr val="969696"/>
                    </a:fgClr>
                    <a:bgClr>
                      <a:srgbClr val="FFFFFF"/>
                    </a:bgClr>
                  </a:pattFill>
                  <a:ln w="6350">
                    <a:solidFill>
                      <a:srgbClr val="000000"/>
                    </a:solidFill>
                    <a:miter lim="800000"/>
                    <a:headEnd/>
                    <a:tailEnd/>
                  </a:ln>
                  <a:effectLst>
                    <a:prstShdw prst="shdw17" dist="17961" dir="2700000">
                      <a:srgbClr val="000000"/>
                    </a:prstShdw>
                  </a:effectLst>
                </p:spPr>
                <p:txBody>
                  <a:bodyPr/>
                  <a:lstStyle/>
                  <a:p>
                    <a:pPr algn="ctr">
                      <a:lnSpc>
                        <a:spcPct val="104000"/>
                      </a:lnSpc>
                    </a:pPr>
                    <a:r>
                      <a:rPr lang="ar-SA" sz="2000" b="1">
                        <a:latin typeface="Times New Roman" pitchFamily="18" charset="0"/>
                        <a:cs typeface="B Lotus" pitchFamily="2" charset="-78"/>
                      </a:rPr>
                      <a:t>استفاده </a:t>
                    </a:r>
                    <a:endParaRPr lang="en-US" sz="6000"/>
                  </a:p>
                </p:txBody>
              </p:sp>
              <p:sp>
                <p:nvSpPr>
                  <p:cNvPr id="17" name="Rectangle 27" descr="25%"/>
                  <p:cNvSpPr>
                    <a:spLocks noChangeArrowheads="1"/>
                  </p:cNvSpPr>
                  <p:nvPr/>
                </p:nvSpPr>
                <p:spPr bwMode="auto">
                  <a:xfrm>
                    <a:off x="3518" y="5429"/>
                    <a:ext cx="1182" cy="557"/>
                  </a:xfrm>
                  <a:prstGeom prst="rect">
                    <a:avLst/>
                  </a:prstGeom>
                  <a:pattFill prst="pct25">
                    <a:fgClr>
                      <a:srgbClr val="969696"/>
                    </a:fgClr>
                    <a:bgClr>
                      <a:srgbClr val="FFFFFF"/>
                    </a:bgClr>
                  </a:pattFill>
                  <a:ln w="6350">
                    <a:solidFill>
                      <a:srgbClr val="000000"/>
                    </a:solidFill>
                    <a:miter lim="800000"/>
                    <a:headEnd/>
                    <a:tailEnd/>
                  </a:ln>
                  <a:effectLst>
                    <a:prstShdw prst="shdw17" dist="17961" dir="2700000">
                      <a:srgbClr val="000000"/>
                    </a:prstShdw>
                  </a:effectLst>
                </p:spPr>
                <p:txBody>
                  <a:bodyPr/>
                  <a:lstStyle/>
                  <a:p>
                    <a:pPr algn="ctr">
                      <a:lnSpc>
                        <a:spcPct val="104000"/>
                      </a:lnSpc>
                    </a:pPr>
                    <a:r>
                      <a:rPr lang="ar-SA" sz="2000" b="1">
                        <a:latin typeface="Times New Roman" pitchFamily="18" charset="0"/>
                        <a:cs typeface="B Lotus" pitchFamily="2" charset="-78"/>
                      </a:rPr>
                      <a:t>شناسايي </a:t>
                    </a:r>
                    <a:endParaRPr lang="en-US" sz="6000"/>
                  </a:p>
                </p:txBody>
              </p:sp>
              <p:sp>
                <p:nvSpPr>
                  <p:cNvPr id="18" name="Rectangle 28" descr="25%"/>
                  <p:cNvSpPr>
                    <a:spLocks noChangeArrowheads="1"/>
                  </p:cNvSpPr>
                  <p:nvPr/>
                </p:nvSpPr>
                <p:spPr bwMode="auto">
                  <a:xfrm>
                    <a:off x="3419" y="7563"/>
                    <a:ext cx="1182" cy="557"/>
                  </a:xfrm>
                  <a:prstGeom prst="rect">
                    <a:avLst/>
                  </a:prstGeom>
                  <a:pattFill prst="pct25">
                    <a:fgClr>
                      <a:srgbClr val="969696"/>
                    </a:fgClr>
                    <a:bgClr>
                      <a:srgbClr val="FFFFFF"/>
                    </a:bgClr>
                  </a:pattFill>
                  <a:ln w="6350">
                    <a:solidFill>
                      <a:srgbClr val="000000"/>
                    </a:solidFill>
                    <a:miter lim="800000"/>
                    <a:headEnd/>
                    <a:tailEnd/>
                  </a:ln>
                  <a:effectLst>
                    <a:prstShdw prst="shdw17" dist="17961" dir="2700000">
                      <a:srgbClr val="000000"/>
                    </a:prstShdw>
                  </a:effectLst>
                </p:spPr>
                <p:txBody>
                  <a:bodyPr/>
                  <a:lstStyle/>
                  <a:p>
                    <a:pPr algn="ctr">
                      <a:lnSpc>
                        <a:spcPct val="104000"/>
                      </a:lnSpc>
                    </a:pPr>
                    <a:r>
                      <a:rPr lang="ar-SA" sz="2000" b="1">
                        <a:latin typeface="Times New Roman" pitchFamily="18" charset="0"/>
                        <a:cs typeface="B Lotus" pitchFamily="2" charset="-78"/>
                      </a:rPr>
                      <a:t>توسعه</a:t>
                    </a:r>
                    <a:endParaRPr lang="en-US" sz="6000"/>
                  </a:p>
                </p:txBody>
              </p:sp>
              <p:sp>
                <p:nvSpPr>
                  <p:cNvPr id="19" name="Rectangle 29" descr="25%"/>
                  <p:cNvSpPr>
                    <a:spLocks noChangeArrowheads="1"/>
                  </p:cNvSpPr>
                  <p:nvPr/>
                </p:nvSpPr>
                <p:spPr bwMode="auto">
                  <a:xfrm>
                    <a:off x="7397" y="6473"/>
                    <a:ext cx="1281" cy="556"/>
                  </a:xfrm>
                  <a:prstGeom prst="rect">
                    <a:avLst/>
                  </a:prstGeom>
                  <a:pattFill prst="pct25">
                    <a:fgClr>
                      <a:srgbClr val="969696"/>
                    </a:fgClr>
                    <a:bgClr>
                      <a:srgbClr val="FFFFFF"/>
                    </a:bgClr>
                  </a:pattFill>
                  <a:ln w="6350">
                    <a:solidFill>
                      <a:srgbClr val="000000"/>
                    </a:solidFill>
                    <a:miter lim="800000"/>
                    <a:headEnd/>
                    <a:tailEnd/>
                  </a:ln>
                  <a:effectLst>
                    <a:prstShdw prst="shdw17" dist="17961" dir="2700000">
                      <a:srgbClr val="000000"/>
                    </a:prstShdw>
                  </a:effectLst>
                </p:spPr>
                <p:txBody>
                  <a:bodyPr/>
                  <a:lstStyle/>
                  <a:p>
                    <a:pPr algn="ctr">
                      <a:lnSpc>
                        <a:spcPct val="104000"/>
                      </a:lnSpc>
                    </a:pPr>
                    <a:r>
                      <a:rPr lang="ar-SA" sz="2000" b="1">
                        <a:latin typeface="Times New Roman" pitchFamily="18" charset="0"/>
                        <a:cs typeface="B Lotus" pitchFamily="2" charset="-78"/>
                      </a:rPr>
                      <a:t>نگهداری</a:t>
                    </a:r>
                    <a:endParaRPr lang="en-US" sz="6000"/>
                  </a:p>
                </p:txBody>
              </p:sp>
              <p:sp>
                <p:nvSpPr>
                  <p:cNvPr id="20" name="Line 30" descr="25%"/>
                  <p:cNvSpPr>
                    <a:spLocks noChangeShapeType="1"/>
                  </p:cNvSpPr>
                  <p:nvPr/>
                </p:nvSpPr>
                <p:spPr bwMode="auto">
                  <a:xfrm>
                    <a:off x="2237" y="5151"/>
                    <a:ext cx="6600" cy="0"/>
                  </a:xfrm>
                  <a:prstGeom prst="line">
                    <a:avLst/>
                  </a:prstGeom>
                  <a:noFill/>
                  <a:ln w="6350">
                    <a:solidFill>
                      <a:srgbClr val="000000"/>
                    </a:solidFill>
                    <a:prstDash val="lgDash"/>
                    <a:round/>
                    <a:headEnd/>
                    <a:tailEnd/>
                  </a:ln>
                  <a:effectLst>
                    <a:prstShdw prst="shdw17" dist="17961" dir="2700000">
                      <a:srgbClr val="000000"/>
                    </a:prstShdw>
                  </a:effectLst>
                </p:spPr>
                <p:txBody>
                  <a:bodyPr/>
                  <a:lstStyle/>
                  <a:p>
                    <a:endParaRPr lang="en-US"/>
                  </a:p>
                </p:txBody>
              </p:sp>
              <p:sp>
                <p:nvSpPr>
                  <p:cNvPr id="21" name="Line 31" descr="25%"/>
                  <p:cNvSpPr>
                    <a:spLocks noChangeShapeType="1"/>
                  </p:cNvSpPr>
                  <p:nvPr/>
                </p:nvSpPr>
                <p:spPr bwMode="auto">
                  <a:xfrm>
                    <a:off x="4700" y="7777"/>
                    <a:ext cx="1477" cy="0"/>
                  </a:xfrm>
                  <a:prstGeom prst="line">
                    <a:avLst/>
                  </a:prstGeom>
                  <a:noFill/>
                  <a:ln w="6350">
                    <a:solidFill>
                      <a:srgbClr val="000000"/>
                    </a:solidFill>
                    <a:round/>
                    <a:headEnd/>
                    <a:tailEnd type="triangle" w="med" len="med"/>
                  </a:ln>
                  <a:effectLst>
                    <a:prstShdw prst="shdw17" dist="17961" dir="2700000">
                      <a:srgbClr val="000000"/>
                    </a:prstShdw>
                  </a:effectLst>
                </p:spPr>
                <p:txBody>
                  <a:bodyPr/>
                  <a:lstStyle/>
                  <a:p>
                    <a:endParaRPr lang="en-US"/>
                  </a:p>
                </p:txBody>
              </p:sp>
              <p:grpSp>
                <p:nvGrpSpPr>
                  <p:cNvPr id="22" name="Group 32"/>
                  <p:cNvGrpSpPr>
                    <a:grpSpLocks/>
                  </p:cNvGrpSpPr>
                  <p:nvPr/>
                </p:nvGrpSpPr>
                <p:grpSpPr bwMode="auto">
                  <a:xfrm>
                    <a:off x="2237" y="6020"/>
                    <a:ext cx="6501" cy="2425"/>
                    <a:chOff x="1376" y="6944"/>
                    <a:chExt cx="9504" cy="3726"/>
                  </a:xfrm>
                </p:grpSpPr>
                <p:sp>
                  <p:nvSpPr>
                    <p:cNvPr id="23" name="Line 33" descr="25%"/>
                    <p:cNvSpPr>
                      <a:spLocks noChangeShapeType="1"/>
                    </p:cNvSpPr>
                    <p:nvPr/>
                  </p:nvSpPr>
                  <p:spPr bwMode="auto">
                    <a:xfrm>
                      <a:off x="1376" y="10607"/>
                      <a:ext cx="9504" cy="63"/>
                    </a:xfrm>
                    <a:prstGeom prst="line">
                      <a:avLst/>
                    </a:prstGeom>
                    <a:noFill/>
                    <a:ln w="6350">
                      <a:solidFill>
                        <a:srgbClr val="000000"/>
                      </a:solidFill>
                      <a:prstDash val="lgDash"/>
                      <a:round/>
                      <a:headEnd/>
                      <a:tailEnd/>
                    </a:ln>
                    <a:effectLst>
                      <a:prstShdw prst="shdw17" dist="17961" dir="2700000">
                        <a:srgbClr val="000000"/>
                      </a:prstShdw>
                    </a:effectLst>
                  </p:spPr>
                  <p:txBody>
                    <a:bodyPr/>
                    <a:lstStyle/>
                    <a:p>
                      <a:endParaRPr lang="en-US"/>
                    </a:p>
                  </p:txBody>
                </p:sp>
                <p:sp>
                  <p:nvSpPr>
                    <p:cNvPr id="24" name="Line 34" descr="25%"/>
                    <p:cNvSpPr>
                      <a:spLocks noChangeShapeType="1"/>
                    </p:cNvSpPr>
                    <p:nvPr/>
                  </p:nvSpPr>
                  <p:spPr bwMode="auto">
                    <a:xfrm flipV="1">
                      <a:off x="8144" y="7007"/>
                      <a:ext cx="0" cy="2304"/>
                    </a:xfrm>
                    <a:prstGeom prst="line">
                      <a:avLst/>
                    </a:prstGeom>
                    <a:noFill/>
                    <a:ln w="6350">
                      <a:solidFill>
                        <a:srgbClr val="000000"/>
                      </a:solidFill>
                      <a:prstDash val="lgDash"/>
                      <a:round/>
                      <a:headEnd/>
                      <a:tailEnd/>
                    </a:ln>
                    <a:effectLst>
                      <a:prstShdw prst="shdw17" dist="17961" dir="2700000">
                        <a:srgbClr val="000000"/>
                      </a:prstShdw>
                    </a:effectLst>
                  </p:spPr>
                  <p:txBody>
                    <a:bodyPr/>
                    <a:lstStyle/>
                    <a:p>
                      <a:endParaRPr lang="en-US"/>
                    </a:p>
                  </p:txBody>
                </p:sp>
                <p:sp>
                  <p:nvSpPr>
                    <p:cNvPr id="25" name="Line 35" descr="25%"/>
                    <p:cNvSpPr>
                      <a:spLocks noChangeShapeType="1"/>
                    </p:cNvSpPr>
                    <p:nvPr/>
                  </p:nvSpPr>
                  <p:spPr bwMode="auto">
                    <a:xfrm flipV="1">
                      <a:off x="4112" y="7007"/>
                      <a:ext cx="0" cy="2304"/>
                    </a:xfrm>
                    <a:prstGeom prst="line">
                      <a:avLst/>
                    </a:prstGeom>
                    <a:noFill/>
                    <a:ln w="6350">
                      <a:solidFill>
                        <a:srgbClr val="000000"/>
                      </a:solidFill>
                      <a:prstDash val="lgDash"/>
                      <a:round/>
                      <a:headEnd/>
                      <a:tailEnd/>
                    </a:ln>
                    <a:effectLst>
                      <a:prstShdw prst="shdw17" dist="17961" dir="2700000">
                        <a:srgbClr val="000000"/>
                      </a:prstShdw>
                    </a:effectLst>
                  </p:spPr>
                  <p:txBody>
                    <a:bodyPr/>
                    <a:lstStyle/>
                    <a:p>
                      <a:endParaRPr lang="en-US"/>
                    </a:p>
                  </p:txBody>
                </p:sp>
                <p:sp>
                  <p:nvSpPr>
                    <p:cNvPr id="26" name="Line 36" descr="25%"/>
                    <p:cNvSpPr>
                      <a:spLocks noChangeShapeType="1"/>
                    </p:cNvSpPr>
                    <p:nvPr/>
                  </p:nvSpPr>
                  <p:spPr bwMode="auto">
                    <a:xfrm>
                      <a:off x="5040" y="6944"/>
                      <a:ext cx="2016" cy="2304"/>
                    </a:xfrm>
                    <a:prstGeom prst="line">
                      <a:avLst/>
                    </a:prstGeom>
                    <a:noFill/>
                    <a:ln w="6350">
                      <a:solidFill>
                        <a:srgbClr val="000000"/>
                      </a:solidFill>
                      <a:prstDash val="lgDash"/>
                      <a:round/>
                      <a:headEnd/>
                      <a:tailEnd/>
                    </a:ln>
                    <a:effectLst>
                      <a:prstShdw prst="shdw17" dist="17961" dir="2700000">
                        <a:srgbClr val="000000"/>
                      </a:prstShdw>
                    </a:effectLst>
                  </p:spPr>
                  <p:txBody>
                    <a:bodyPr/>
                    <a:lstStyle/>
                    <a:p>
                      <a:endParaRPr lang="en-US"/>
                    </a:p>
                  </p:txBody>
                </p:sp>
                <p:sp>
                  <p:nvSpPr>
                    <p:cNvPr id="27" name="Line 37" descr="25%"/>
                    <p:cNvSpPr>
                      <a:spLocks noChangeShapeType="1"/>
                    </p:cNvSpPr>
                    <p:nvPr/>
                  </p:nvSpPr>
                  <p:spPr bwMode="auto">
                    <a:xfrm flipV="1">
                      <a:off x="4896" y="6944"/>
                      <a:ext cx="2304" cy="2448"/>
                    </a:xfrm>
                    <a:prstGeom prst="line">
                      <a:avLst/>
                    </a:prstGeom>
                    <a:noFill/>
                    <a:ln w="6350">
                      <a:solidFill>
                        <a:srgbClr val="000000"/>
                      </a:solidFill>
                      <a:prstDash val="lgDash"/>
                      <a:round/>
                      <a:headEnd/>
                      <a:tailEnd/>
                    </a:ln>
                    <a:effectLst>
                      <a:prstShdw prst="shdw17" dist="17961" dir="2700000">
                        <a:srgbClr val="000000"/>
                      </a:prstShdw>
                    </a:effectLst>
                  </p:spPr>
                  <p:txBody>
                    <a:bodyPr/>
                    <a:lstStyle/>
                    <a:p>
                      <a:endParaRPr lang="en-US"/>
                    </a:p>
                  </p:txBody>
                </p:sp>
                <p:sp>
                  <p:nvSpPr>
                    <p:cNvPr id="28" name="Line 38" descr="25%"/>
                    <p:cNvSpPr>
                      <a:spLocks noChangeShapeType="1"/>
                    </p:cNvSpPr>
                    <p:nvPr/>
                  </p:nvSpPr>
                  <p:spPr bwMode="auto">
                    <a:xfrm>
                      <a:off x="3168" y="8208"/>
                      <a:ext cx="5616" cy="0"/>
                    </a:xfrm>
                    <a:prstGeom prst="line">
                      <a:avLst/>
                    </a:prstGeom>
                    <a:noFill/>
                    <a:ln w="6350">
                      <a:solidFill>
                        <a:srgbClr val="000000"/>
                      </a:solidFill>
                      <a:prstDash val="lgDash"/>
                      <a:round/>
                      <a:headEnd/>
                      <a:tailEnd/>
                    </a:ln>
                    <a:effectLst>
                      <a:prstShdw prst="shdw17" dist="17961" dir="2700000">
                        <a:srgbClr val="000000"/>
                      </a:prstShdw>
                    </a:effectLst>
                  </p:spPr>
                  <p:txBody>
                    <a:bodyPr/>
                    <a:lstStyle/>
                    <a:p>
                      <a:endParaRPr lang="en-US"/>
                    </a:p>
                  </p:txBody>
                </p:sp>
              </p:grpSp>
            </p:grpSp>
          </p:grpSp>
        </p:grpSp>
      </p:grpSp>
      <p:sp>
        <p:nvSpPr>
          <p:cNvPr id="35" name="Rectangle 4"/>
          <p:cNvSpPr txBox="1">
            <a:spLocks noChangeArrowheads="1"/>
          </p:cNvSpPr>
          <p:nvPr/>
        </p:nvSpPr>
        <p:spPr>
          <a:xfrm>
            <a:off x="457200" y="274638"/>
            <a:ext cx="8229600" cy="1143000"/>
          </a:xfrm>
          <a:prstGeom prst="rect">
            <a:avLst/>
          </a:prstGeom>
        </p:spPr>
        <p: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4400" b="1" i="0" u="none" strike="noStrike" kern="0" cap="none" spc="0" normalizeH="0" baseline="0" noProof="0" dirty="0" smtClean="0">
                <a:ln>
                  <a:noFill/>
                </a:ln>
                <a:solidFill>
                  <a:schemeClr val="accent2"/>
                </a:solidFill>
                <a:effectLst/>
                <a:uLnTx/>
                <a:uFillTx/>
                <a:latin typeface="+mj-lt"/>
                <a:ea typeface="+mj-ea"/>
                <a:cs typeface="B Mitra" pitchFamily="2" charset="-78"/>
              </a:rPr>
              <a:t>مدل پایه‌های‌ساختمان مديريت</a:t>
            </a:r>
            <a:r>
              <a:rPr kumimoji="0" lang="fa-IR" sz="4400" b="1" i="0" u="none" strike="noStrike" kern="0" cap="none" spc="0" normalizeH="0" baseline="0" noProof="0" dirty="0" smtClean="0">
                <a:ln>
                  <a:noFill/>
                </a:ln>
                <a:solidFill>
                  <a:schemeClr val="accent2"/>
                </a:solidFill>
                <a:effectLst/>
                <a:uLnTx/>
                <a:uFillTx/>
                <a:latin typeface="+mj-lt"/>
                <a:ea typeface="+mj-ea"/>
                <a:cs typeface="B Mitra" pitchFamily="2" charset="-78"/>
              </a:rPr>
              <a:t> دانش </a:t>
            </a:r>
            <a:endParaRPr kumimoji="0" lang="en-GB" sz="4400" b="1" i="0" u="none" strike="noStrike" kern="0" cap="none" spc="0" normalizeH="0" baseline="0" noProof="0" dirty="0" smtClean="0">
              <a:ln>
                <a:noFill/>
              </a:ln>
              <a:solidFill>
                <a:schemeClr val="accent2"/>
              </a:solidFill>
              <a:effectLst/>
              <a:uLnTx/>
              <a:uFillTx/>
              <a:latin typeface="+mj-lt"/>
              <a:ea typeface="+mj-ea"/>
              <a:cs typeface="B Mitra" pitchFamily="2" charset="-78"/>
            </a:endParaRPr>
          </a:p>
        </p:txBody>
      </p:sp>
    </p:spTree>
  </p:cSld>
  <p:clrMapOvr>
    <a:masterClrMapping/>
  </p:clrMapOvr>
  <p:transition>
    <p:dissolv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1371600"/>
            <a:ext cx="8458200" cy="5029200"/>
          </a:xfrm>
          <a:prstGeom prst="rect">
            <a:avLst/>
          </a:prstGeom>
        </p:spPr>
        <p:txBody>
          <a:bodyPr/>
          <a:lstStyle/>
          <a:p>
            <a:pPr marL="342900" marR="0" lvl="0" indent="-342900" algn="just" defTabSz="914400" rtl="1" eaLnBrk="1" fontAlgn="base" latinLnBrk="0" hangingPunct="1">
              <a:lnSpc>
                <a:spcPts val="3500"/>
              </a:lnSpc>
              <a:spcBef>
                <a:spcPct val="20000"/>
              </a:spcBef>
              <a:spcAft>
                <a:spcPct val="0"/>
              </a:spcAft>
              <a:buClrTx/>
              <a:buSzTx/>
              <a:buFontTx/>
              <a:buChar char="•"/>
              <a:tabLst/>
              <a:defRPr/>
            </a:pPr>
            <a:r>
              <a:rPr kumimoji="0" lang="ar-SA" sz="3200" b="1" i="0" u="none" strike="noStrike" kern="0" cap="none" spc="0" normalizeH="0" baseline="0" noProof="0" dirty="0" smtClean="0">
                <a:ln>
                  <a:noFill/>
                </a:ln>
                <a:solidFill>
                  <a:schemeClr val="tx1"/>
                </a:solidFill>
                <a:effectLst/>
                <a:uLnTx/>
                <a:uFillTx/>
                <a:latin typeface="+mn-lt"/>
                <a:ea typeface="+mn-ea"/>
                <a:cs typeface="B Mitra" pitchFamily="2" charset="-78"/>
              </a:rPr>
              <a:t>هدفهاي مديريت دانش مي‌بايد از هدفهاي اصلي سازمان نشئت گرفته باشد و در دو سطح استراتژيك و عملياتي مشخص شوند</a:t>
            </a:r>
            <a:r>
              <a:rPr kumimoji="0" lang="en-US" sz="3200" b="1" i="0" u="none" strike="noStrike" kern="0" cap="none" spc="0" normalizeH="0" baseline="0" noProof="0" dirty="0" smtClean="0">
                <a:ln>
                  <a:noFill/>
                </a:ln>
                <a:solidFill>
                  <a:schemeClr val="tx1"/>
                </a:solidFill>
                <a:effectLst/>
                <a:uLnTx/>
                <a:uFillTx/>
                <a:latin typeface="+mn-lt"/>
                <a:ea typeface="+mn-ea"/>
                <a:cs typeface="B Mitra" pitchFamily="2" charset="-78"/>
              </a:rPr>
              <a:t>.</a:t>
            </a:r>
          </a:p>
          <a:p>
            <a:pPr marL="342900" marR="0" lvl="0" indent="-342900" algn="just" defTabSz="914400" rtl="1" eaLnBrk="1" fontAlgn="base" latinLnBrk="0" hangingPunct="1">
              <a:lnSpc>
                <a:spcPts val="3500"/>
              </a:lnSpc>
              <a:spcBef>
                <a:spcPct val="20000"/>
              </a:spcBef>
              <a:spcAft>
                <a:spcPct val="0"/>
              </a:spcAft>
              <a:buClrTx/>
              <a:buSzTx/>
              <a:buFontTx/>
              <a:buChar char="•"/>
              <a:tabLst/>
              <a:defRPr/>
            </a:pPr>
            <a:r>
              <a:rPr kumimoji="0" lang="ar-SA" sz="3200" b="1" i="0" u="none" strike="noStrike" kern="0" cap="none" spc="0" normalizeH="0" baseline="0" noProof="0" dirty="0" smtClean="0">
                <a:ln>
                  <a:noFill/>
                </a:ln>
                <a:solidFill>
                  <a:schemeClr val="tx1"/>
                </a:solidFill>
                <a:effectLst/>
                <a:uLnTx/>
                <a:uFillTx/>
                <a:latin typeface="+mn-lt"/>
                <a:ea typeface="+mn-ea"/>
                <a:cs typeface="B Mitra" pitchFamily="2" charset="-78"/>
              </a:rPr>
              <a:t>در سطح استراتژيك  تبديل و نگهداري سازمان بر مبناي مديريت دانش و ايجاد فرهنگ و سياستهاي لازم در اين زمينه انجام مي شود</a:t>
            </a:r>
            <a:r>
              <a:rPr kumimoji="0" lang="en-US" sz="3200" b="1" i="0" u="none" strike="noStrike" kern="0" cap="none" spc="0" normalizeH="0" baseline="0" noProof="0" dirty="0" smtClean="0">
                <a:ln>
                  <a:noFill/>
                </a:ln>
                <a:solidFill>
                  <a:schemeClr val="tx1"/>
                </a:solidFill>
                <a:effectLst/>
                <a:uLnTx/>
                <a:uFillTx/>
                <a:latin typeface="+mn-lt"/>
                <a:ea typeface="+mn-ea"/>
                <a:cs typeface="B Mitra" pitchFamily="2" charset="-78"/>
              </a:rPr>
              <a:t> .</a:t>
            </a:r>
          </a:p>
          <a:p>
            <a:pPr marL="342900" marR="0" lvl="0" indent="-342900" algn="just" defTabSz="914400" rtl="1" eaLnBrk="1" fontAlgn="base" latinLnBrk="0" hangingPunct="1">
              <a:lnSpc>
                <a:spcPts val="3500"/>
              </a:lnSpc>
              <a:spcBef>
                <a:spcPct val="20000"/>
              </a:spcBef>
              <a:spcAft>
                <a:spcPct val="0"/>
              </a:spcAft>
              <a:buClrTx/>
              <a:buSzTx/>
              <a:buFontTx/>
              <a:buChar char="•"/>
              <a:tabLst/>
              <a:defRPr/>
            </a:pPr>
            <a:r>
              <a:rPr kumimoji="0" lang="ar-SA" sz="3200" b="1" i="0" u="none" strike="noStrike" kern="0" cap="none" spc="0" normalizeH="0" baseline="0" noProof="0" dirty="0" smtClean="0">
                <a:ln>
                  <a:noFill/>
                </a:ln>
                <a:solidFill>
                  <a:schemeClr val="tx1"/>
                </a:solidFill>
                <a:effectLst/>
                <a:uLnTx/>
                <a:uFillTx/>
                <a:latin typeface="+mn-lt"/>
                <a:ea typeface="+mn-ea"/>
                <a:cs typeface="B Mitra" pitchFamily="2" charset="-78"/>
              </a:rPr>
              <a:t>در سطح عملياتي مي بايست با توجه به هدفها : نحوه شناسايي ، استفاده ، توزيع، كاربرد و نگهداري دانش مشخص شود. برنامه‌هاي لازم بر دست يابي به آنها در زمان تعيين شده ريخته شده و به مرحله اجرا درآيد</a:t>
            </a:r>
            <a:r>
              <a:rPr kumimoji="0" lang="en-US" sz="3200" b="1" i="0" u="none" strike="noStrike" kern="0" cap="none" spc="0" normalizeH="0" baseline="0" noProof="0" dirty="0" smtClean="0">
                <a:ln>
                  <a:noFill/>
                </a:ln>
                <a:solidFill>
                  <a:schemeClr val="tx1"/>
                </a:solidFill>
                <a:effectLst/>
                <a:uLnTx/>
                <a:uFillTx/>
                <a:latin typeface="+mn-lt"/>
                <a:ea typeface="+mn-ea"/>
                <a:cs typeface="B Mitra" pitchFamily="2" charset="-78"/>
              </a:rPr>
              <a:t>.</a:t>
            </a:r>
            <a:endParaRPr kumimoji="0" lang="en-US" sz="3200" b="0" i="0" u="none" strike="noStrike" kern="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r" defTabSz="914400" rtl="1" eaLnBrk="1" fontAlgn="base" latinLnBrk="0" hangingPunct="1">
              <a:lnSpc>
                <a:spcPts val="35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B Mitra" pitchFamily="2" charset="-78"/>
            </a:endParaRPr>
          </a:p>
        </p:txBody>
      </p:sp>
      <p:sp>
        <p:nvSpPr>
          <p:cNvPr id="3" name="Rectangle 2"/>
          <p:cNvSpPr txBox="1">
            <a:spLocks noChangeArrowheads="1"/>
          </p:cNvSpPr>
          <p:nvPr/>
        </p:nvSpPr>
        <p:spPr>
          <a:xfrm>
            <a:off x="457200" y="274638"/>
            <a:ext cx="8229600" cy="1143000"/>
          </a:xfrm>
          <a:prstGeom prst="rect">
            <a:avLst/>
          </a:prstGeom>
        </p:spPr>
        <p: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4400" b="1" i="0" u="none" strike="noStrike" kern="0" cap="none" spc="0" normalizeH="0" baseline="0" noProof="0" dirty="0" smtClean="0">
                <a:ln>
                  <a:noFill/>
                </a:ln>
                <a:solidFill>
                  <a:schemeClr val="accent2"/>
                </a:solidFill>
                <a:effectLst/>
                <a:uLnTx/>
                <a:uFillTx/>
                <a:latin typeface="Lotus" pitchFamily="2" charset="-78"/>
                <a:ea typeface="+mj-ea"/>
                <a:cs typeface="B Mitra" pitchFamily="2" charset="-78"/>
              </a:rPr>
              <a:t>تعيين هدفهاي دانش</a:t>
            </a:r>
            <a:r>
              <a:rPr kumimoji="0" lang="en-US" sz="4400" b="1" i="0" u="none" strike="noStrike" kern="0" cap="none" spc="0" normalizeH="0" baseline="0" noProof="0" dirty="0" smtClean="0">
                <a:ln>
                  <a:noFill/>
                </a:ln>
                <a:solidFill>
                  <a:schemeClr val="accent2"/>
                </a:solidFill>
                <a:effectLst/>
                <a:uLnTx/>
                <a:uFillTx/>
                <a:latin typeface="Lotus" pitchFamily="2" charset="-78"/>
                <a:ea typeface="+mj-ea"/>
                <a:cs typeface="B Mitra" pitchFamily="2" charset="-78"/>
              </a:rPr>
              <a:t/>
            </a:r>
            <a:br>
              <a:rPr kumimoji="0" lang="en-US" sz="4400" b="1" i="0" u="none" strike="noStrike" kern="0" cap="none" spc="0" normalizeH="0" baseline="0" noProof="0" dirty="0" smtClean="0">
                <a:ln>
                  <a:noFill/>
                </a:ln>
                <a:solidFill>
                  <a:schemeClr val="accent2"/>
                </a:solidFill>
                <a:effectLst/>
                <a:uLnTx/>
                <a:uFillTx/>
                <a:latin typeface="Lotus" pitchFamily="2" charset="-78"/>
                <a:ea typeface="+mj-ea"/>
                <a:cs typeface="B Mitra" pitchFamily="2" charset="-78"/>
              </a:rPr>
            </a:br>
            <a:endParaRPr kumimoji="0" lang="en-US" sz="4400" b="1" i="0" u="none" strike="noStrike" kern="0" cap="none" spc="0" normalizeH="0" baseline="0" noProof="0" dirty="0" smtClean="0">
              <a:ln>
                <a:noFill/>
              </a:ln>
              <a:solidFill>
                <a:schemeClr val="accent2"/>
              </a:solidFill>
              <a:effectLst/>
              <a:uLnTx/>
              <a:uFillTx/>
              <a:latin typeface="Lotus" pitchFamily="2" charset="-78"/>
              <a:ea typeface="+mj-ea"/>
              <a:cs typeface="B Mitra" pitchFamily="2" charset="-78"/>
            </a:endParaRP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762000" y="381000"/>
            <a:ext cx="7772400" cy="1143000"/>
          </a:xfrm>
        </p:spPr>
        <p:txBody>
          <a:bodyPr/>
          <a:lstStyle/>
          <a:p>
            <a:pPr algn="r"/>
            <a:r>
              <a:rPr lang="en-US" sz="2400" dirty="0" smtClean="0">
                <a:cs typeface="Nasim" pitchFamily="10" charset="-78"/>
              </a:rPr>
              <a:t/>
            </a:r>
            <a:br>
              <a:rPr lang="en-US" sz="2400" dirty="0" smtClean="0">
                <a:cs typeface="Nasim" pitchFamily="10" charset="-78"/>
              </a:rPr>
            </a:br>
            <a:r>
              <a:rPr lang="en-US" sz="2400" dirty="0" smtClean="0">
                <a:cs typeface="Nasim" pitchFamily="10" charset="-78"/>
              </a:rPr>
              <a:t/>
            </a:r>
            <a:br>
              <a:rPr lang="en-US" sz="2400" dirty="0" smtClean="0">
                <a:cs typeface="Nasim" pitchFamily="10" charset="-78"/>
              </a:rPr>
            </a:br>
            <a:r>
              <a:rPr lang="en-US" sz="2400" dirty="0" smtClean="0">
                <a:cs typeface="Nasim" pitchFamily="10" charset="-78"/>
              </a:rPr>
              <a:t> </a:t>
            </a:r>
            <a:endParaRPr lang="en-US" dirty="0" smtClean="0"/>
          </a:p>
        </p:txBody>
      </p:sp>
      <p:graphicFrame>
        <p:nvGraphicFramePr>
          <p:cNvPr id="8" name="Table 7"/>
          <p:cNvGraphicFramePr>
            <a:graphicFrameLocks noGrp="1"/>
          </p:cNvGraphicFramePr>
          <p:nvPr/>
        </p:nvGraphicFramePr>
        <p:xfrm>
          <a:off x="1142976" y="1071546"/>
          <a:ext cx="6990744" cy="5486400"/>
        </p:xfrm>
        <a:graphic>
          <a:graphicData uri="http://schemas.openxmlformats.org/drawingml/2006/table">
            <a:tbl>
              <a:tblPr rtl="1"/>
              <a:tblGrid>
                <a:gridCol w="3048000"/>
                <a:gridCol w="3942744"/>
              </a:tblGrid>
              <a:tr h="200706">
                <a:tc>
                  <a:txBody>
                    <a:bodyPr/>
                    <a:lstStyle/>
                    <a:p>
                      <a:pPr marL="0" marR="0" algn="ctr" rtl="1">
                        <a:spcBef>
                          <a:spcPts val="0"/>
                        </a:spcBef>
                        <a:spcAft>
                          <a:spcPts val="0"/>
                        </a:spcAft>
                      </a:pPr>
                      <a:r>
                        <a:rPr lang="fa-IR" sz="1500" b="1" dirty="0">
                          <a:latin typeface="Times New Roman"/>
                          <a:ea typeface="Times New Roman"/>
                          <a:cs typeface="B Nazanin"/>
                        </a:rPr>
                        <a:t>محقق </a:t>
                      </a:r>
                      <a:endParaRPr lang="en-US" sz="1500" dirty="0">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500" b="1">
                          <a:latin typeface="Times New Roman"/>
                          <a:ea typeface="Times New Roman"/>
                          <a:cs typeface="B Nazanin"/>
                        </a:rPr>
                        <a:t>تعريف </a:t>
                      </a:r>
                      <a:endParaRPr lang="en-US" sz="1500">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2120">
                <a:tc>
                  <a:txBody>
                    <a:bodyPr/>
                    <a:lstStyle/>
                    <a:p>
                      <a:pPr marL="0" marR="0" algn="ctr" rtl="1">
                        <a:spcBef>
                          <a:spcPts val="0"/>
                        </a:spcBef>
                        <a:spcAft>
                          <a:spcPts val="0"/>
                        </a:spcAft>
                      </a:pPr>
                      <a:r>
                        <a:rPr lang="fa-IR" sz="1500">
                          <a:latin typeface="Times New Roman"/>
                          <a:ea typeface="Times New Roman"/>
                          <a:cs typeface="B Nazanin"/>
                        </a:rPr>
                        <a:t>جونز (2005)</a:t>
                      </a:r>
                      <a:endParaRPr lang="en-US" sz="1500">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500" dirty="0">
                          <a:latin typeface="Times New Roman"/>
                          <a:ea typeface="Times New Roman"/>
                          <a:cs typeface="B Nazanin"/>
                        </a:rPr>
                        <a:t>رويكردي يكپارچه و نظام مند در جهت تشخيص، مديريت و تسهيم كليه دارايي‌هاي فكري شامل پايگاه‌هاي داده، مستندات، رويه‌ها و سياست‌ها و تجارب موجود در ذهن افراد </a:t>
                      </a:r>
                      <a:endParaRPr lang="en-US" sz="1500" dirty="0">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2120">
                <a:tc>
                  <a:txBody>
                    <a:bodyPr/>
                    <a:lstStyle/>
                    <a:p>
                      <a:pPr marL="0" marR="0" algn="ctr" rtl="1">
                        <a:spcBef>
                          <a:spcPts val="0"/>
                        </a:spcBef>
                        <a:spcAft>
                          <a:spcPts val="0"/>
                        </a:spcAft>
                      </a:pPr>
                      <a:r>
                        <a:rPr lang="fa-IR" sz="1500">
                          <a:latin typeface="Times New Roman"/>
                          <a:ea typeface="Times New Roman"/>
                          <a:cs typeface="B Nazanin"/>
                        </a:rPr>
                        <a:t>دانرام (2005 )</a:t>
                      </a:r>
                      <a:endParaRPr lang="en-US" sz="1500">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500">
                          <a:latin typeface="Times New Roman"/>
                          <a:ea typeface="Times New Roman"/>
                          <a:cs typeface="B Nazanin"/>
                        </a:rPr>
                        <a:t>كاربرد نظام مند و هدفمند معيارهايي جهت هدايت و كنترل دارايي‌هاي دانش ملموس و ناملموس سازمان با هدف استفاده از دانش موجود در داخل و خارج سازمان جهت خلق دانش جديد، ايجاد ارزش، ابداع و بهبود. </a:t>
                      </a:r>
                      <a:endParaRPr lang="en-US" sz="1500">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414">
                <a:tc>
                  <a:txBody>
                    <a:bodyPr/>
                    <a:lstStyle/>
                    <a:p>
                      <a:pPr marL="0" marR="0" algn="ctr" rtl="1">
                        <a:spcBef>
                          <a:spcPts val="0"/>
                        </a:spcBef>
                        <a:spcAft>
                          <a:spcPts val="0"/>
                        </a:spcAft>
                      </a:pPr>
                      <a:r>
                        <a:rPr lang="fa-IR" sz="1500">
                          <a:latin typeface="Times New Roman"/>
                          <a:ea typeface="Times New Roman"/>
                          <a:cs typeface="B Nazanin"/>
                        </a:rPr>
                        <a:t>اودل (2000) </a:t>
                      </a:r>
                      <a:endParaRPr lang="en-US" sz="1500">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500">
                          <a:latin typeface="Times New Roman"/>
                          <a:ea typeface="Times New Roman"/>
                          <a:cs typeface="B Nazanin"/>
                        </a:rPr>
                        <a:t>مديريت دانش رويكردي نظام مند، جهت يافتن، درك و استفاده از دانش جهت خلق ارزش مي‌باشد. </a:t>
                      </a:r>
                      <a:endParaRPr lang="en-US" sz="1500">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2827">
                <a:tc>
                  <a:txBody>
                    <a:bodyPr/>
                    <a:lstStyle/>
                    <a:p>
                      <a:pPr marL="0" marR="0" algn="ctr" rtl="1">
                        <a:spcBef>
                          <a:spcPts val="0"/>
                        </a:spcBef>
                        <a:spcAft>
                          <a:spcPts val="0"/>
                        </a:spcAft>
                      </a:pPr>
                      <a:r>
                        <a:rPr lang="fa-IR" sz="1500" dirty="0">
                          <a:latin typeface="Times New Roman"/>
                          <a:ea typeface="Times New Roman"/>
                          <a:cs typeface="B Nazanin"/>
                        </a:rPr>
                        <a:t>اسميت (2003)</a:t>
                      </a:r>
                      <a:endParaRPr lang="en-US" sz="1500" dirty="0">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500" dirty="0">
                          <a:latin typeface="Times New Roman"/>
                          <a:ea typeface="Times New Roman"/>
                          <a:cs typeface="B Nazanin"/>
                        </a:rPr>
                        <a:t>ساز و كاري جهت ايجاد محيط كاري كه در آن دانش و تخصص به آساني توزيع شود و ايجاد شرايطي كه دانش و اطلاعات بتواند در زمان مناسب در اختيار افراد قرار گيرد به گونه اي كه آنها بتوانند بصورت موثرتر و با كارايي بيشتر فعاليت كنند. </a:t>
                      </a:r>
                      <a:endParaRPr lang="en-US" sz="1500" dirty="0">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3533">
                <a:tc>
                  <a:txBody>
                    <a:bodyPr/>
                    <a:lstStyle/>
                    <a:p>
                      <a:pPr marL="0" marR="0" algn="ctr" rtl="1">
                        <a:spcBef>
                          <a:spcPts val="0"/>
                        </a:spcBef>
                        <a:spcAft>
                          <a:spcPts val="0"/>
                        </a:spcAft>
                      </a:pPr>
                      <a:r>
                        <a:rPr lang="fa-IR" sz="1500">
                          <a:latin typeface="Times New Roman"/>
                          <a:ea typeface="Times New Roman"/>
                          <a:cs typeface="B Nazanin"/>
                        </a:rPr>
                        <a:t>چو (2005)</a:t>
                      </a:r>
                      <a:endParaRPr lang="en-US" sz="1500">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500">
                          <a:latin typeface="Times New Roman"/>
                          <a:ea typeface="Times New Roman"/>
                          <a:cs typeface="B Nazanin"/>
                        </a:rPr>
                        <a:t>چارچوبي براي اعمال ساختارها و فرآيندهايي در سطوح فردي، گروهي، سازماني در جهت اينكه سازمان بتواند از آنچه مي‌داند ياد بگيرد  و در صورت نياز دانش جديد را كسب كند تا براي مشتريان و ذي‌نفعانش ارزش خلق كند. چنين چارچوب مديريتي افراد، فرآيندها و فناوري را در جهت توسعه پايدار عملكرد يكپارچه مي‌كند. </a:t>
                      </a:r>
                      <a:endParaRPr lang="en-US" sz="1500">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2120">
                <a:tc>
                  <a:txBody>
                    <a:bodyPr/>
                    <a:lstStyle/>
                    <a:p>
                      <a:pPr marL="0" marR="0" algn="ctr" rtl="1">
                        <a:spcBef>
                          <a:spcPts val="0"/>
                        </a:spcBef>
                        <a:spcAft>
                          <a:spcPts val="0"/>
                        </a:spcAft>
                      </a:pPr>
                      <a:r>
                        <a:rPr lang="fa-IR" sz="1500">
                          <a:latin typeface="Times New Roman"/>
                          <a:ea typeface="Times New Roman"/>
                          <a:cs typeface="B Nazanin"/>
                        </a:rPr>
                        <a:t>بكمن (2004)</a:t>
                      </a:r>
                      <a:endParaRPr lang="en-US" sz="1500">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500" dirty="0">
                          <a:latin typeface="Times New Roman"/>
                          <a:ea typeface="Times New Roman"/>
                          <a:cs typeface="B Nazanin"/>
                        </a:rPr>
                        <a:t>ساز و كاري براي دستيابي به تخصص، دانش و تجربه كه قابليت‌هاي جديد را فراهم مي‌كند، عملكرد بهتري را موجب مي‌شود، نوآوري را تشويق مي‌كند و ارزش مطلوب ذي‌نفعان را افزايش مي‌دهد. </a:t>
                      </a:r>
                      <a:endParaRPr lang="en-US" sz="1500" dirty="0">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36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2"/>
          <p:cNvSpPr/>
          <p:nvPr/>
        </p:nvSpPr>
        <p:spPr bwMode="auto">
          <a:xfrm>
            <a:off x="2500298" y="214290"/>
            <a:ext cx="4429156" cy="64294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0" fontAlgn="base" latinLnBrk="0" hangingPunct="0">
              <a:lnSpc>
                <a:spcPct val="100000"/>
              </a:lnSpc>
              <a:spcBef>
                <a:spcPct val="0"/>
              </a:spcBef>
              <a:spcAft>
                <a:spcPct val="0"/>
              </a:spcAft>
              <a:buClrTx/>
              <a:buSzTx/>
              <a:buFontTx/>
              <a:buNone/>
              <a:tabLst/>
            </a:pPr>
            <a:r>
              <a:rPr lang="fa-IR" b="1" dirty="0" smtClean="0">
                <a:latin typeface="Times New Roman" pitchFamily="26" charset="0"/>
                <a:cs typeface="B Mitra" pitchFamily="2" charset="-78"/>
              </a:rPr>
              <a:t>تعریف مدیریت دانش</a:t>
            </a:r>
            <a:endParaRPr kumimoji="0" lang="en-US" sz="2400" b="1" i="0" u="none" strike="noStrike" cap="none" normalizeH="0" baseline="0" dirty="0" smtClean="0">
              <a:ln>
                <a:noFill/>
              </a:ln>
              <a:solidFill>
                <a:schemeClr val="tx1"/>
              </a:solidFill>
              <a:effectLst/>
              <a:latin typeface="Times New Roman" pitchFamily="26" charset="0"/>
              <a:cs typeface="B Mitra" pitchFamily="2" charset="-78"/>
            </a:endParaRPr>
          </a:p>
        </p:txBody>
      </p:sp>
    </p:spTree>
  </p:cSld>
  <p:clrMapOvr>
    <a:masterClrMapping/>
  </p:clrMapOvr>
  <p:transition spd="med">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42910" y="1500174"/>
            <a:ext cx="8077200" cy="4800600"/>
          </a:xfrm>
          <a:prstGeom prst="rect">
            <a:avLst/>
          </a:prstGeom>
        </p:spPr>
        <p:txBody>
          <a:bodyPr/>
          <a:lstStyle/>
          <a:p>
            <a:pPr marL="1143000" marR="0" lvl="2" indent="-228600" algn="just" defTabSz="914400" rtl="1" eaLnBrk="1" fontAlgn="base" latinLnBrk="0" hangingPunct="1">
              <a:lnSpc>
                <a:spcPts val="3100"/>
              </a:lnSpc>
              <a:spcBef>
                <a:spcPct val="20000"/>
              </a:spcBef>
              <a:spcAft>
                <a:spcPct val="0"/>
              </a:spcAft>
              <a:buClrTx/>
              <a:buSzTx/>
              <a:buFontTx/>
              <a:buChar char="•"/>
              <a:tabLst/>
              <a:defRPr/>
            </a:pPr>
            <a:endParaRPr kumimoji="0" lang="en-US" sz="4000" b="0" i="0" u="none" strike="noStrike" kern="0" cap="none" spc="0" normalizeH="0" baseline="0" noProof="0" dirty="0" smtClean="0">
              <a:ln>
                <a:noFill/>
              </a:ln>
              <a:solidFill>
                <a:schemeClr val="tx1"/>
              </a:solidFill>
              <a:effectLst/>
              <a:uLnTx/>
              <a:uFillTx/>
              <a:latin typeface="Lotus" pitchFamily="2" charset="-78"/>
              <a:ea typeface="+mn-ea"/>
              <a:cs typeface="B Mitra" pitchFamily="2" charset="-78"/>
            </a:endParaRPr>
          </a:p>
          <a:p>
            <a:pPr marL="342900" marR="0" lvl="0" indent="-342900" algn="just" defTabSz="914400" rtl="1" eaLnBrk="1" fontAlgn="base" latinLnBrk="0" hangingPunct="1">
              <a:lnSpc>
                <a:spcPts val="3100"/>
              </a:lnSpc>
              <a:spcBef>
                <a:spcPct val="20000"/>
              </a:spcBef>
              <a:spcAft>
                <a:spcPct val="0"/>
              </a:spcAft>
              <a:buClrTx/>
              <a:buSzTx/>
              <a:buFontTx/>
              <a:buChar char="•"/>
              <a:tabLst/>
              <a:defRPr/>
            </a:pPr>
            <a:r>
              <a:rPr kumimoji="0" lang="ar-SA" sz="4000" b="0" i="0" u="none" strike="noStrike" kern="0" cap="none" spc="0" normalizeH="0" baseline="0" noProof="0" dirty="0" smtClean="0">
                <a:ln>
                  <a:noFill/>
                </a:ln>
                <a:solidFill>
                  <a:schemeClr val="tx1"/>
                </a:solidFill>
                <a:effectLst/>
                <a:uLnTx/>
                <a:uFillTx/>
                <a:latin typeface="+mn-lt"/>
                <a:ea typeface="+mn-ea"/>
                <a:cs typeface="B Mitra" pitchFamily="2" charset="-78"/>
              </a:rPr>
              <a:t>با طرح اين سؤال</a:t>
            </a:r>
            <a:r>
              <a:rPr kumimoji="0" lang="en-US" sz="4000" b="0" i="0" u="none" strike="noStrike" kern="0" cap="none" spc="0" normalizeH="0" baseline="0" noProof="0" dirty="0" smtClean="0">
                <a:ln>
                  <a:noFill/>
                </a:ln>
                <a:solidFill>
                  <a:schemeClr val="tx1"/>
                </a:solidFill>
                <a:effectLst/>
                <a:uLnTx/>
                <a:uFillTx/>
                <a:latin typeface="+mn-lt"/>
                <a:ea typeface="+mn-ea"/>
                <a:cs typeface="B Mitra" pitchFamily="2" charset="-78"/>
              </a:rPr>
              <a:t> </a:t>
            </a:r>
          </a:p>
          <a:p>
            <a:pPr marL="342900" marR="0" lvl="0" indent="-342900" algn="just" defTabSz="914400" rtl="1" eaLnBrk="1" fontAlgn="base" latinLnBrk="0" hangingPunct="1">
              <a:lnSpc>
                <a:spcPts val="3100"/>
              </a:lnSpc>
              <a:spcBef>
                <a:spcPct val="20000"/>
              </a:spcBef>
              <a:spcAft>
                <a:spcPct val="0"/>
              </a:spcAft>
              <a:buClrTx/>
              <a:buSzTx/>
              <a:buFontTx/>
              <a:buChar char="•"/>
              <a:tabLst/>
              <a:defRPr/>
            </a:pPr>
            <a:r>
              <a:rPr kumimoji="0" lang="ar-SA" sz="4000" b="0" i="0" u="none" strike="noStrike" kern="0" cap="none" spc="0" normalizeH="0" baseline="0" noProof="0" dirty="0" smtClean="0">
                <a:ln>
                  <a:noFill/>
                </a:ln>
                <a:solidFill>
                  <a:schemeClr val="tx1"/>
                </a:solidFill>
                <a:effectLst/>
                <a:uLnTx/>
                <a:uFillTx/>
                <a:latin typeface="+mn-lt"/>
                <a:ea typeface="+mn-ea"/>
                <a:cs typeface="B Mitra" pitchFamily="2" charset="-78"/>
              </a:rPr>
              <a:t>آيا مي‌دانيم كه چه مي‌دانيم؟</a:t>
            </a:r>
            <a:r>
              <a:rPr kumimoji="0" lang="en-US" sz="4000" b="0" i="0" u="none" strike="noStrike" kern="0" cap="none" spc="0" normalizeH="0" baseline="0" noProof="0" dirty="0" smtClean="0">
                <a:ln>
                  <a:noFill/>
                </a:ln>
                <a:solidFill>
                  <a:schemeClr val="tx1"/>
                </a:solidFill>
                <a:effectLst/>
                <a:uLnTx/>
                <a:uFillTx/>
                <a:latin typeface="+mn-lt"/>
                <a:ea typeface="+mn-ea"/>
                <a:cs typeface="B Mitra" pitchFamily="2" charset="-78"/>
              </a:rPr>
              <a:t> </a:t>
            </a:r>
          </a:p>
          <a:p>
            <a:pPr marL="342900" marR="0" lvl="0" indent="-342900" algn="just" defTabSz="914400" rtl="1" eaLnBrk="1" fontAlgn="base" latinLnBrk="0" hangingPunct="1">
              <a:lnSpc>
                <a:spcPts val="3100"/>
              </a:lnSpc>
              <a:spcBef>
                <a:spcPct val="20000"/>
              </a:spcBef>
              <a:spcAft>
                <a:spcPct val="0"/>
              </a:spcAft>
              <a:buClrTx/>
              <a:buSzTx/>
              <a:buFontTx/>
              <a:buChar char="•"/>
              <a:tabLst/>
              <a:defRPr/>
            </a:pPr>
            <a:r>
              <a:rPr kumimoji="0" lang="ar-SA" sz="4000" b="0" i="0" u="none" strike="noStrike" kern="0" cap="none" spc="0" normalizeH="0" baseline="0" noProof="0" dirty="0" smtClean="0">
                <a:ln>
                  <a:noFill/>
                </a:ln>
                <a:solidFill>
                  <a:schemeClr val="tx1"/>
                </a:solidFill>
                <a:effectLst/>
                <a:uLnTx/>
                <a:uFillTx/>
                <a:latin typeface="+mn-lt"/>
                <a:ea typeface="+mn-ea"/>
                <a:cs typeface="B Mitra" pitchFamily="2" charset="-78"/>
              </a:rPr>
              <a:t>انجام اين وظيفه مديريت دانش يعني شناسايي دانش آغاز مي شود</a:t>
            </a:r>
            <a:r>
              <a:rPr kumimoji="0" lang="en-US" sz="4000" b="0" i="0" u="none" strike="noStrike" kern="0" cap="none" spc="0" normalizeH="0" baseline="0" noProof="0" dirty="0" smtClean="0">
                <a:ln>
                  <a:noFill/>
                </a:ln>
                <a:solidFill>
                  <a:schemeClr val="tx1"/>
                </a:solidFill>
                <a:effectLst/>
                <a:uLnTx/>
                <a:uFillTx/>
                <a:latin typeface="+mn-lt"/>
                <a:ea typeface="+mn-ea"/>
                <a:cs typeface="B Mitra" pitchFamily="2" charset="-78"/>
              </a:rPr>
              <a:t>.</a:t>
            </a:r>
          </a:p>
          <a:p>
            <a:pPr marL="342900" marR="0" lvl="0" indent="-342900" algn="just" defTabSz="914400" rtl="1" eaLnBrk="1" fontAlgn="base" latinLnBrk="0" hangingPunct="1">
              <a:lnSpc>
                <a:spcPts val="3100"/>
              </a:lnSpc>
              <a:spcBef>
                <a:spcPct val="20000"/>
              </a:spcBef>
              <a:spcAft>
                <a:spcPct val="0"/>
              </a:spcAft>
              <a:buClrTx/>
              <a:buSzTx/>
              <a:buFontTx/>
              <a:buChar char="•"/>
              <a:tabLst/>
              <a:defRPr/>
            </a:pPr>
            <a:r>
              <a:rPr kumimoji="0" lang="ar-SA" sz="4000" b="0" i="0" u="none" strike="noStrike" kern="0" cap="none" spc="0" normalizeH="0" baseline="0" noProof="0" dirty="0" smtClean="0">
                <a:ln>
                  <a:noFill/>
                </a:ln>
                <a:solidFill>
                  <a:schemeClr val="tx1"/>
                </a:solidFill>
                <a:effectLst/>
                <a:uLnTx/>
                <a:uFillTx/>
                <a:latin typeface="+mn-lt"/>
                <a:ea typeface="+mn-ea"/>
                <a:cs typeface="B Mitra" pitchFamily="2" charset="-78"/>
              </a:rPr>
              <a:t>بسياري از سازمانها به خاطر عدم آشنايي با دانش خود در تصميم‌گيري‌ها و هدف گزاري ها دچار مشكل مي گردند</a:t>
            </a:r>
            <a:r>
              <a:rPr kumimoji="0" lang="en-US" sz="4000" b="0" i="0" u="none" strike="noStrike" kern="0" cap="none" spc="0" normalizeH="0" baseline="0" noProof="0" dirty="0" smtClean="0">
                <a:ln>
                  <a:noFill/>
                </a:ln>
                <a:solidFill>
                  <a:schemeClr val="tx1"/>
                </a:solidFill>
                <a:effectLst/>
                <a:uLnTx/>
                <a:uFillTx/>
                <a:latin typeface="+mn-lt"/>
                <a:ea typeface="+mn-ea"/>
                <a:cs typeface="B Mitra" pitchFamily="2" charset="-78"/>
              </a:rPr>
              <a:t> .</a:t>
            </a:r>
          </a:p>
          <a:p>
            <a:pPr marL="342900" marR="0" lvl="0" indent="-342900" algn="just" defTabSz="914400" rtl="1" eaLnBrk="1" fontAlgn="base" latinLnBrk="0" hangingPunct="1">
              <a:lnSpc>
                <a:spcPts val="3100"/>
              </a:lnSpc>
              <a:spcBef>
                <a:spcPct val="20000"/>
              </a:spcBef>
              <a:spcAft>
                <a:spcPct val="0"/>
              </a:spcAft>
              <a:buClrTx/>
              <a:buSzTx/>
              <a:buFontTx/>
              <a:buChar char="•"/>
              <a:tabLst/>
              <a:defRPr/>
            </a:pPr>
            <a:r>
              <a:rPr kumimoji="0" lang="en-US" sz="4000" b="0" i="0" u="none" strike="noStrike" kern="0" cap="none" spc="0" normalizeH="0" baseline="0" noProof="0" dirty="0" smtClean="0">
                <a:ln>
                  <a:noFill/>
                </a:ln>
                <a:solidFill>
                  <a:schemeClr val="tx1"/>
                </a:solidFill>
                <a:effectLst/>
                <a:uLnTx/>
                <a:uFillTx/>
                <a:latin typeface="+mn-lt"/>
                <a:ea typeface="+mn-ea"/>
                <a:cs typeface="B Mitra" pitchFamily="2" charset="-78"/>
              </a:rPr>
              <a:t> </a:t>
            </a:r>
            <a:r>
              <a:rPr kumimoji="0" lang="ar-SA" sz="4000" b="0" i="0" u="none" strike="noStrike" kern="0" cap="none" spc="0" normalizeH="0" baseline="0" noProof="0" dirty="0" smtClean="0">
                <a:ln>
                  <a:noFill/>
                </a:ln>
                <a:solidFill>
                  <a:schemeClr val="tx1"/>
                </a:solidFill>
                <a:effectLst/>
                <a:uLnTx/>
                <a:uFillTx/>
                <a:latin typeface="+mn-lt"/>
                <a:ea typeface="+mn-ea"/>
                <a:cs typeface="B Mitra" pitchFamily="2" charset="-78"/>
              </a:rPr>
              <a:t>البته شناسايي منابع دانش درون و بيرون سازمان به صورت توأم  انجام مي‌شود</a:t>
            </a:r>
            <a:r>
              <a:rPr kumimoji="0" lang="en-US" sz="4000" b="0" i="0" u="none" strike="noStrike" kern="0" cap="none" spc="0" normalizeH="0" baseline="0" noProof="0" dirty="0" smtClean="0">
                <a:ln>
                  <a:noFill/>
                </a:ln>
                <a:solidFill>
                  <a:schemeClr val="tx1"/>
                </a:solidFill>
                <a:effectLst/>
                <a:uLnTx/>
                <a:uFillTx/>
                <a:latin typeface="+mn-lt"/>
                <a:ea typeface="+mn-ea"/>
                <a:cs typeface="B Mitra" pitchFamily="2" charset="-78"/>
              </a:rPr>
              <a:t>.</a:t>
            </a:r>
          </a:p>
          <a:p>
            <a:pPr marL="342900" marR="0" lvl="0" indent="-342900" algn="r" defTabSz="914400" rtl="1" eaLnBrk="1" fontAlgn="base" latinLnBrk="0" hangingPunct="1">
              <a:lnSpc>
                <a:spcPts val="3100"/>
              </a:lnSpc>
              <a:spcBef>
                <a:spcPct val="20000"/>
              </a:spcBef>
              <a:spcAft>
                <a:spcPct val="0"/>
              </a:spcAft>
              <a:buClrTx/>
              <a:buSzTx/>
              <a:buFontTx/>
              <a:buChar char="•"/>
              <a:tabLst/>
              <a:defRPr/>
            </a:pPr>
            <a:endParaRPr kumimoji="0" lang="en-US" sz="4000" b="0" i="0" u="none" strike="noStrike" kern="0" cap="none" spc="0" normalizeH="0" baseline="0" noProof="0" dirty="0" smtClean="0">
              <a:ln>
                <a:noFill/>
              </a:ln>
              <a:solidFill>
                <a:schemeClr val="tx1"/>
              </a:solidFill>
              <a:effectLst/>
              <a:uLnTx/>
              <a:uFillTx/>
              <a:latin typeface="+mn-lt"/>
              <a:ea typeface="+mn-ea"/>
              <a:cs typeface="B Mitra" pitchFamily="2" charset="-78"/>
            </a:endParaRPr>
          </a:p>
        </p:txBody>
      </p:sp>
      <p:sp>
        <p:nvSpPr>
          <p:cNvPr id="3" name="Rectangle 2"/>
          <p:cNvSpPr txBox="1">
            <a:spLocks noChangeArrowheads="1"/>
          </p:cNvSpPr>
          <p:nvPr/>
        </p:nvSpPr>
        <p:spPr>
          <a:xfrm>
            <a:off x="457200" y="274638"/>
            <a:ext cx="8229600" cy="1143000"/>
          </a:xfrm>
          <a:prstGeom prst="rect">
            <a:avLst/>
          </a:prstGeom>
        </p:spPr>
        <p: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4400" b="1" i="0" u="none" strike="noStrike" kern="0" cap="none" spc="0" normalizeH="0" baseline="0" noProof="0" dirty="0" smtClean="0">
                <a:ln>
                  <a:noFill/>
                </a:ln>
                <a:solidFill>
                  <a:srgbClr val="0000FF"/>
                </a:solidFill>
                <a:effectLst/>
                <a:uLnTx/>
                <a:uFillTx/>
                <a:latin typeface="Lotus" pitchFamily="2" charset="-78"/>
                <a:ea typeface="+mj-ea"/>
                <a:cs typeface="B Mitra" pitchFamily="2" charset="-78"/>
              </a:rPr>
              <a:t>شناسايي دانش</a:t>
            </a:r>
            <a:endParaRPr kumimoji="0" lang="en-US" sz="4400" b="1" i="0" u="none" strike="noStrike" kern="0" cap="none" spc="0" normalizeH="0" baseline="0" noProof="0" dirty="0" smtClean="0">
              <a:ln>
                <a:noFill/>
              </a:ln>
              <a:solidFill>
                <a:srgbClr val="0000FF"/>
              </a:solidFill>
              <a:effectLst/>
              <a:uLnTx/>
              <a:uFillTx/>
              <a:latin typeface="Lotus" pitchFamily="2" charset="-78"/>
              <a:ea typeface="+mj-ea"/>
              <a:cs typeface="B Mitra" pitchFamily="2" charset="-78"/>
            </a:endParaRPr>
          </a:p>
        </p:txBody>
      </p:sp>
    </p:spTree>
  </p:cSld>
  <p:clrMapOvr>
    <a:masterClrMapping/>
  </p:clrMapOvr>
  <p:transition>
    <p:dissolv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14348" y="1785926"/>
            <a:ext cx="8077200" cy="4267200"/>
          </a:xfrm>
          <a:prstGeom prst="rect">
            <a:avLst/>
          </a:prstGeom>
        </p:spPr>
        <p:txBody>
          <a:bodyPr/>
          <a:lstStyle/>
          <a:p>
            <a:pPr marL="2057400" marR="0" lvl="4" indent="-228600" algn="just" defTabSz="914400" rtl="1" eaLnBrk="1" fontAlgn="base" latinLnBrk="0" hangingPunct="1">
              <a:lnSpc>
                <a:spcPct val="160000"/>
              </a:lnSpc>
              <a:spcBef>
                <a:spcPct val="20000"/>
              </a:spcBef>
              <a:spcAft>
                <a:spcPct val="0"/>
              </a:spcAft>
              <a:buClrTx/>
              <a:buSzTx/>
              <a:buFontTx/>
              <a:buChar char="»"/>
              <a:tabLst/>
              <a:defRPr/>
            </a:pPr>
            <a:endParaRPr kumimoji="0" lang="en-US" sz="2000" b="1" i="0" u="none" strike="noStrike" kern="0" cap="none" spc="0" normalizeH="0" baseline="0" noProof="0" dirty="0" smtClean="0">
              <a:ln>
                <a:noFill/>
              </a:ln>
              <a:solidFill>
                <a:schemeClr val="tx1"/>
              </a:solidFill>
              <a:effectLst/>
              <a:uLnTx/>
              <a:uFillTx/>
              <a:latin typeface="Lotus" pitchFamily="2" charset="-78"/>
              <a:ea typeface="+mn-ea"/>
              <a:cs typeface="B Mitra" pitchFamily="2" charset="-78"/>
            </a:endParaRPr>
          </a:p>
          <a:p>
            <a:pPr marL="342900" marR="0" lvl="0" indent="-342900" algn="just" defTabSz="914400" rtl="1" eaLnBrk="1" fontAlgn="base" latinLnBrk="0" hangingPunct="1">
              <a:lnSpc>
                <a:spcPct val="160000"/>
              </a:lnSpc>
              <a:spcBef>
                <a:spcPct val="20000"/>
              </a:spcBef>
              <a:spcAft>
                <a:spcPct val="0"/>
              </a:spcAft>
              <a:buClrTx/>
              <a:buSzTx/>
              <a:buFontTx/>
              <a:buChar char="•"/>
              <a:tabLst/>
              <a:defRPr/>
            </a:pPr>
            <a:r>
              <a:rPr kumimoji="0" lang="ar-SA" sz="3200" b="1" i="0" u="none" strike="noStrike" kern="0" cap="none" spc="0" normalizeH="0" baseline="0" noProof="0" dirty="0" smtClean="0">
                <a:ln>
                  <a:noFill/>
                </a:ln>
                <a:solidFill>
                  <a:schemeClr val="tx1"/>
                </a:solidFill>
                <a:effectLst/>
                <a:uLnTx/>
                <a:uFillTx/>
                <a:latin typeface="+mn-lt"/>
                <a:ea typeface="+mn-ea"/>
                <a:cs typeface="B Mitra" pitchFamily="2" charset="-78"/>
              </a:rPr>
              <a:t>بايد دانش ها را در بازار داخلي و خارجي دانش بدست آورد. و از منابع شناسايي شده دانش‌هاي مربوط به مشتري ، توليد، همكاران ، رقبا و … را كسب نمود و نيز آنكه چه قابليت‌هاي را مي‌توان از خارج خريداري نمود</a:t>
            </a:r>
            <a:r>
              <a:rPr kumimoji="0" lang="en-US" sz="3200" b="1" i="0" u="none" strike="noStrike" kern="0" cap="none" spc="0" normalizeH="0" baseline="0" noProof="0" dirty="0" smtClean="0">
                <a:ln>
                  <a:noFill/>
                </a:ln>
                <a:solidFill>
                  <a:schemeClr val="tx1"/>
                </a:solidFill>
                <a:effectLst/>
                <a:uLnTx/>
                <a:uFillTx/>
                <a:latin typeface="+mn-lt"/>
                <a:ea typeface="+mn-ea"/>
                <a:cs typeface="B Mitra" pitchFamily="2" charset="-78"/>
              </a:rPr>
              <a:t> .</a:t>
            </a:r>
            <a:endParaRPr kumimoji="0" lang="en-US" sz="3200" b="0" i="0" u="none" strike="noStrike" kern="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r" defTabSz="914400" rtl="1"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B Mitra" pitchFamily="2" charset="-78"/>
            </a:endParaRPr>
          </a:p>
        </p:txBody>
      </p:sp>
      <p:sp>
        <p:nvSpPr>
          <p:cNvPr id="3" name="Rectangle 2"/>
          <p:cNvSpPr txBox="1">
            <a:spLocks noChangeArrowheads="1"/>
          </p:cNvSpPr>
          <p:nvPr/>
        </p:nvSpPr>
        <p:spPr>
          <a:xfrm>
            <a:off x="457200" y="274638"/>
            <a:ext cx="8229600" cy="1143000"/>
          </a:xfrm>
          <a:prstGeom prst="rect">
            <a:avLst/>
          </a:prstGeom>
        </p:spPr>
        <p: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4400" b="1" i="0" u="none" strike="noStrike" kern="0" cap="none" spc="0" normalizeH="0" baseline="0" noProof="0" dirty="0" smtClean="0">
                <a:ln>
                  <a:noFill/>
                </a:ln>
                <a:solidFill>
                  <a:srgbClr val="0000FF"/>
                </a:solidFill>
                <a:effectLst/>
                <a:uLnTx/>
                <a:uFillTx/>
                <a:latin typeface="Lotus" pitchFamily="2" charset="-78"/>
                <a:ea typeface="+mj-ea"/>
                <a:cs typeface="B Mitra" pitchFamily="2" charset="-78"/>
              </a:rPr>
              <a:t>كسب دانش</a:t>
            </a:r>
            <a:endParaRPr kumimoji="0" lang="en-US" sz="4400" b="1" i="0" u="none" strike="noStrike" kern="0" cap="none" spc="0" normalizeH="0" baseline="0" noProof="0" dirty="0" smtClean="0">
              <a:ln>
                <a:noFill/>
              </a:ln>
              <a:solidFill>
                <a:srgbClr val="0000FF"/>
              </a:solidFill>
              <a:effectLst/>
              <a:uLnTx/>
              <a:uFillTx/>
              <a:latin typeface="Lotus" pitchFamily="2" charset="-78"/>
              <a:ea typeface="+mj-ea"/>
              <a:cs typeface="B Mitra" pitchFamily="2" charset="-78"/>
            </a:endParaRPr>
          </a:p>
        </p:txBody>
      </p:sp>
    </p:spTree>
  </p:cSld>
  <p:clrMapOvr>
    <a:masterClrMapping/>
  </p:clrMapOvr>
  <p:transition>
    <p:dissolv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600200"/>
            <a:ext cx="8229600" cy="4525963"/>
          </a:xfrm>
          <a:prstGeom prst="rect">
            <a:avLst/>
          </a:prstGeom>
        </p:spPr>
        <p:txBody>
          <a:bodyPr/>
          <a:lstStyle/>
          <a:p>
            <a:pPr marL="2057400" marR="0" lvl="4" indent="-228600" algn="just" defTabSz="914400" rtl="1" eaLnBrk="1" fontAlgn="base" latinLnBrk="0" hangingPunct="1">
              <a:lnSpc>
                <a:spcPct val="160000"/>
              </a:lnSpc>
              <a:spcBef>
                <a:spcPct val="20000"/>
              </a:spcBef>
              <a:spcAft>
                <a:spcPct val="0"/>
              </a:spcAft>
              <a:buClrTx/>
              <a:buSzTx/>
              <a:buFontTx/>
              <a:buChar char="»"/>
              <a:tabLst/>
              <a:defRPr/>
            </a:pPr>
            <a:endParaRPr kumimoji="0" lang="en-US" sz="2000" b="1" i="0" u="none" strike="noStrike" kern="0" cap="none" spc="0" normalizeH="0" baseline="0" noProof="0" dirty="0" smtClean="0">
              <a:ln>
                <a:noFill/>
              </a:ln>
              <a:solidFill>
                <a:schemeClr val="tx1"/>
              </a:solidFill>
              <a:effectLst/>
              <a:uLnTx/>
              <a:uFillTx/>
              <a:latin typeface="Lotus" pitchFamily="2" charset="-78"/>
              <a:ea typeface="+mn-ea"/>
              <a:cs typeface="B Mitra" pitchFamily="2" charset="-78"/>
            </a:endParaRPr>
          </a:p>
          <a:p>
            <a:pPr marL="342900" marR="0" lvl="0" indent="-342900" algn="just" defTabSz="914400" rtl="1" eaLnBrk="1" fontAlgn="base" latinLnBrk="0" hangingPunct="1">
              <a:lnSpc>
                <a:spcPct val="160000"/>
              </a:lnSpc>
              <a:spcBef>
                <a:spcPct val="20000"/>
              </a:spcBef>
              <a:spcAft>
                <a:spcPct val="0"/>
              </a:spcAft>
              <a:buClrTx/>
              <a:buSzTx/>
              <a:buFontTx/>
              <a:buChar char="•"/>
              <a:tabLst/>
              <a:defRPr/>
            </a:pPr>
            <a:r>
              <a:rPr kumimoji="0" lang="ar-SA" sz="3200" b="1" i="0" u="none" strike="noStrike" kern="0" cap="none" spc="0" normalizeH="0" baseline="0" noProof="0" dirty="0" smtClean="0">
                <a:ln>
                  <a:noFill/>
                </a:ln>
                <a:solidFill>
                  <a:schemeClr val="tx1"/>
                </a:solidFill>
                <a:effectLst/>
                <a:uLnTx/>
                <a:uFillTx/>
                <a:latin typeface="+mn-lt"/>
                <a:ea typeface="+mn-ea"/>
                <a:cs typeface="B Mitra" pitchFamily="2" charset="-78"/>
              </a:rPr>
              <a:t>بايد با توجه به پايه هاي موجود دانش خود را توسعه داد كه اين امر شامل توسعه قابليت، محصول، ايده هاي جديد، فرآيندها و  …. مي‌باشد</a:t>
            </a:r>
            <a:r>
              <a:rPr kumimoji="0" lang="en-US" sz="3200" b="1" i="0" u="none" strike="noStrike" kern="0" cap="none" spc="0" normalizeH="0" baseline="0" noProof="0" dirty="0" smtClean="0">
                <a:ln>
                  <a:noFill/>
                </a:ln>
                <a:solidFill>
                  <a:schemeClr val="tx1"/>
                </a:solidFill>
                <a:effectLst/>
                <a:uLnTx/>
                <a:uFillTx/>
                <a:latin typeface="+mn-lt"/>
                <a:ea typeface="+mn-ea"/>
                <a:cs typeface="B Mitra" pitchFamily="2" charset="-78"/>
              </a:rPr>
              <a:t>.</a:t>
            </a:r>
            <a:endParaRPr kumimoji="0" lang="en-US" sz="3200" b="0" i="0" u="none" strike="noStrike" kern="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r" defTabSz="914400" rtl="1"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B Mitra" pitchFamily="2" charset="-78"/>
            </a:endParaRPr>
          </a:p>
        </p:txBody>
      </p:sp>
      <p:sp>
        <p:nvSpPr>
          <p:cNvPr id="3" name="Rectangle 2"/>
          <p:cNvSpPr txBox="1">
            <a:spLocks noChangeArrowheads="1"/>
          </p:cNvSpPr>
          <p:nvPr/>
        </p:nvSpPr>
        <p:spPr>
          <a:xfrm>
            <a:off x="457200" y="274638"/>
            <a:ext cx="8229600" cy="1143000"/>
          </a:xfrm>
          <a:prstGeom prst="rect">
            <a:avLst/>
          </a:prstGeom>
        </p:spPr>
        <p: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4400" b="1" i="0" u="none" strike="noStrike" kern="0" cap="none" spc="0" normalizeH="0" baseline="0" noProof="0" dirty="0" smtClean="0">
                <a:ln>
                  <a:noFill/>
                </a:ln>
                <a:solidFill>
                  <a:srgbClr val="0000FF"/>
                </a:solidFill>
                <a:effectLst/>
                <a:uLnTx/>
                <a:uFillTx/>
                <a:latin typeface="Lotus" pitchFamily="2" charset="-78"/>
                <a:ea typeface="+mj-ea"/>
                <a:cs typeface="B Mitra" pitchFamily="2" charset="-78"/>
              </a:rPr>
              <a:t>توسعه دانش</a:t>
            </a:r>
            <a:endParaRPr kumimoji="0" lang="en-US" sz="4400" b="1" i="0" u="none" strike="noStrike" kern="0" cap="none" spc="0" normalizeH="0" baseline="0" noProof="0" dirty="0" smtClean="0">
              <a:ln>
                <a:noFill/>
              </a:ln>
              <a:solidFill>
                <a:srgbClr val="0000FF"/>
              </a:solidFill>
              <a:effectLst/>
              <a:uLnTx/>
              <a:uFillTx/>
              <a:latin typeface="Lotus" pitchFamily="2" charset="-78"/>
              <a:ea typeface="+mj-ea"/>
              <a:cs typeface="B Mitra" pitchFamily="2" charset="-78"/>
            </a:endParaRPr>
          </a:p>
        </p:txBody>
      </p:sp>
    </p:spTree>
  </p:cSld>
  <p:clrMapOvr>
    <a:masterClrMapping/>
  </p:clrMapOvr>
  <p:transition>
    <p:dissolv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85786" y="1714488"/>
            <a:ext cx="8077200" cy="4648200"/>
          </a:xfrm>
          <a:prstGeom prst="rect">
            <a:avLst/>
          </a:prstGeom>
        </p:spPr>
        <p:txBody>
          <a:bodyPr/>
          <a:lstStyle/>
          <a:p>
            <a:pPr marL="1600200" marR="0" lvl="3" indent="-228600" algn="r" defTabSz="914400" rtl="1" eaLnBrk="1" fontAlgn="base" latinLnBrk="0" hangingPunct="1">
              <a:lnSpc>
                <a:spcPct val="160000"/>
              </a:lnSpc>
              <a:spcBef>
                <a:spcPct val="20000"/>
              </a:spcBef>
              <a:spcAft>
                <a:spcPct val="0"/>
              </a:spcAft>
              <a:buClrTx/>
              <a:buSzTx/>
              <a:buFontTx/>
              <a:buChar char="–"/>
              <a:tabLst/>
              <a:defRPr/>
            </a:pPr>
            <a:r>
              <a:rPr kumimoji="0" lang="ar-SA" sz="2800" b="1" i="0" u="none" strike="noStrike" kern="0" cap="none" spc="0" normalizeH="0" baseline="0" noProof="0" dirty="0" smtClean="0">
                <a:ln>
                  <a:noFill/>
                </a:ln>
                <a:solidFill>
                  <a:schemeClr val="tx1"/>
                </a:solidFill>
                <a:effectLst/>
                <a:uLnTx/>
                <a:uFillTx/>
                <a:latin typeface="+mn-lt"/>
                <a:ea typeface="+mn-ea"/>
                <a:cs typeface="B Mitra" pitchFamily="2" charset="-78"/>
              </a:rPr>
              <a:t>مسائلي مثل چگونگي تسهيم دانش موجود و انتقال آن به محل مناسب و مورد نياز و چگونگي انتقال دانش به گونه‌اي كه در سازمان قابل دسترسي و استفاده باشد، و همچنين چگونگي انتقال دانش از سطح فردي به سطح دانش گروهي و بالاخره سطح دانش سازماني. از جمله مواردي است كه در دستور كار اين بعد از مديريت دانش قرار مي‌گيرد</a:t>
            </a:r>
            <a:r>
              <a:rPr kumimoji="0" lang="en-US" sz="2800" b="1" i="0" u="none" strike="noStrike" kern="0" cap="none" spc="0" normalizeH="0" baseline="0" noProof="0" dirty="0" smtClean="0">
                <a:ln>
                  <a:noFill/>
                </a:ln>
                <a:solidFill>
                  <a:schemeClr val="tx1"/>
                </a:solidFill>
                <a:effectLst/>
                <a:uLnTx/>
                <a:uFillTx/>
                <a:latin typeface="+mn-lt"/>
                <a:ea typeface="+mn-ea"/>
                <a:cs typeface="B Mitra" pitchFamily="2" charset="-78"/>
              </a:rPr>
              <a:t>.</a:t>
            </a:r>
            <a:r>
              <a:rPr kumimoji="0" lang="en-US" sz="2000" b="0" i="0" u="none" strike="noStrike" kern="0" cap="none" spc="0" normalizeH="0" baseline="0" noProof="0" dirty="0" smtClean="0">
                <a:ln>
                  <a:noFill/>
                </a:ln>
                <a:solidFill>
                  <a:schemeClr val="tx1"/>
                </a:solidFill>
                <a:effectLst/>
                <a:uLnTx/>
                <a:uFillTx/>
                <a:latin typeface="+mn-lt"/>
                <a:ea typeface="+mn-ea"/>
                <a:cs typeface="B Mitra" pitchFamily="2" charset="-78"/>
              </a:rPr>
              <a:t> </a:t>
            </a:r>
          </a:p>
        </p:txBody>
      </p:sp>
      <p:sp>
        <p:nvSpPr>
          <p:cNvPr id="3" name="Rectangle 2"/>
          <p:cNvSpPr txBox="1">
            <a:spLocks noChangeArrowheads="1"/>
          </p:cNvSpPr>
          <p:nvPr/>
        </p:nvSpPr>
        <p:spPr>
          <a:xfrm>
            <a:off x="457200" y="274638"/>
            <a:ext cx="8229600" cy="1143000"/>
          </a:xfrm>
          <a:prstGeom prst="rect">
            <a:avLst/>
          </a:prstGeom>
        </p:spPr>
        <p: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4400" b="1" i="0" u="none" strike="noStrike" kern="0" cap="none" spc="0" normalizeH="0" baseline="0" noProof="0" dirty="0" smtClean="0">
                <a:ln>
                  <a:noFill/>
                </a:ln>
                <a:solidFill>
                  <a:srgbClr val="0000FF"/>
                </a:solidFill>
                <a:effectLst/>
                <a:uLnTx/>
                <a:uFillTx/>
                <a:latin typeface="Lotus" pitchFamily="2" charset="-78"/>
                <a:ea typeface="+mj-ea"/>
                <a:cs typeface="B Mitra" pitchFamily="2" charset="-78"/>
              </a:rPr>
              <a:t>تسهيم دانش</a:t>
            </a:r>
            <a:endParaRPr kumimoji="0" lang="en-US" sz="4400" b="1" i="0" u="none" strike="noStrike" kern="0" cap="none" spc="0" normalizeH="0" baseline="0" noProof="0" dirty="0" smtClean="0">
              <a:ln>
                <a:noFill/>
              </a:ln>
              <a:solidFill>
                <a:srgbClr val="0000FF"/>
              </a:solidFill>
              <a:effectLst/>
              <a:uLnTx/>
              <a:uFillTx/>
              <a:latin typeface="Lotus" pitchFamily="2" charset="-78"/>
              <a:ea typeface="+mj-ea"/>
              <a:cs typeface="B Mitra" pitchFamily="2" charset="-78"/>
            </a:endParaRPr>
          </a:p>
        </p:txBody>
      </p:sp>
    </p:spTree>
  </p:cSld>
  <p:clrMapOvr>
    <a:masterClrMapping/>
  </p:clrMapOvr>
  <p:transition>
    <p:dissolv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5400" b="1" i="0" u="none" strike="noStrike" kern="0" cap="none" spc="0" normalizeH="0" baseline="0" noProof="0" dirty="0" smtClean="0">
                <a:ln>
                  <a:noFill/>
                </a:ln>
                <a:solidFill>
                  <a:schemeClr val="tx2"/>
                </a:solidFill>
                <a:effectLst/>
                <a:uLnTx/>
                <a:uFillTx/>
                <a:latin typeface="+mj-lt"/>
                <a:ea typeface="+mj-ea"/>
                <a:cs typeface="B Mitra" pitchFamily="2" charset="-78"/>
              </a:rPr>
              <a:t>استفاده از دانش</a:t>
            </a:r>
            <a:endParaRPr kumimoji="0" lang="en-US" sz="5400" b="1" i="0" u="none" strike="noStrike" kern="0" cap="none" spc="0" normalizeH="0" baseline="0" noProof="0" dirty="0" smtClean="0">
              <a:ln>
                <a:noFill/>
              </a:ln>
              <a:solidFill>
                <a:schemeClr val="tx2"/>
              </a:solidFill>
              <a:effectLst/>
              <a:uLnTx/>
              <a:uFillTx/>
              <a:latin typeface="Lotus" pitchFamily="2" charset="-78"/>
              <a:ea typeface="+mj-ea"/>
              <a:cs typeface="B Mitra" pitchFamily="2" charset="-78"/>
            </a:endParaRPr>
          </a:p>
        </p:txBody>
      </p:sp>
      <p:grpSp>
        <p:nvGrpSpPr>
          <p:cNvPr id="3" name="Group 4"/>
          <p:cNvGrpSpPr>
            <a:grpSpLocks/>
          </p:cNvGrpSpPr>
          <p:nvPr/>
        </p:nvGrpSpPr>
        <p:grpSpPr bwMode="auto">
          <a:xfrm>
            <a:off x="762000" y="152400"/>
            <a:ext cx="2438400" cy="1600200"/>
            <a:chOff x="480" y="96"/>
            <a:chExt cx="1536" cy="1008"/>
          </a:xfrm>
        </p:grpSpPr>
        <p:pic>
          <p:nvPicPr>
            <p:cNvPr id="4" name="Picture 5"/>
            <p:cNvPicPr>
              <a:picLocks noChangeAspect="1" noChangeArrowheads="1"/>
            </p:cNvPicPr>
            <p:nvPr/>
          </p:nvPicPr>
          <p:blipFill>
            <a:blip r:embed="rId2"/>
            <a:srcRect/>
            <a:stretch>
              <a:fillRect/>
            </a:stretch>
          </p:blipFill>
          <p:spPr bwMode="auto">
            <a:xfrm>
              <a:off x="480" y="96"/>
              <a:ext cx="1536" cy="1008"/>
            </a:xfrm>
            <a:prstGeom prst="rect">
              <a:avLst/>
            </a:prstGeom>
            <a:noFill/>
            <a:ln w="9525">
              <a:noFill/>
              <a:miter lim="800000"/>
              <a:headEnd/>
              <a:tailEnd/>
            </a:ln>
          </p:spPr>
        </p:pic>
        <p:sp>
          <p:nvSpPr>
            <p:cNvPr id="5" name="Line 6"/>
            <p:cNvSpPr>
              <a:spLocks noChangeShapeType="1"/>
            </p:cNvSpPr>
            <p:nvPr/>
          </p:nvSpPr>
          <p:spPr bwMode="auto">
            <a:xfrm>
              <a:off x="1680" y="480"/>
              <a:ext cx="336" cy="0"/>
            </a:xfrm>
            <a:prstGeom prst="line">
              <a:avLst/>
            </a:prstGeom>
            <a:noFill/>
            <a:ln w="57150">
              <a:solidFill>
                <a:srgbClr val="FF3300"/>
              </a:solidFill>
              <a:round/>
              <a:headEnd type="triangle" w="med" len="med"/>
              <a:tailEnd/>
            </a:ln>
          </p:spPr>
          <p:txBody>
            <a:bodyPr/>
            <a:lstStyle/>
            <a:p>
              <a:endParaRPr lang="en-US"/>
            </a:p>
          </p:txBody>
        </p:sp>
      </p:grpSp>
      <p:sp>
        <p:nvSpPr>
          <p:cNvPr id="6" name="Rectangle 3"/>
          <p:cNvSpPr txBox="1">
            <a:spLocks noChangeArrowheads="1"/>
          </p:cNvSpPr>
          <p:nvPr/>
        </p:nvSpPr>
        <p:spPr>
          <a:xfrm>
            <a:off x="642910" y="1857364"/>
            <a:ext cx="8229600" cy="4525963"/>
          </a:xfrm>
          <a:prstGeom prst="rect">
            <a:avLst/>
          </a:prstGeom>
        </p:spPr>
        <p:txBody>
          <a:bodyPr/>
          <a:lstStyle/>
          <a:p>
            <a:pPr marL="2057400" marR="0" lvl="4" indent="-228600" algn="r" defTabSz="914400" rtl="1" eaLnBrk="1" fontAlgn="base" latinLnBrk="0" hangingPunct="1">
              <a:lnSpc>
                <a:spcPct val="160000"/>
              </a:lnSpc>
              <a:spcBef>
                <a:spcPct val="20000"/>
              </a:spcBef>
              <a:spcAft>
                <a:spcPct val="0"/>
              </a:spcAft>
              <a:buClrTx/>
              <a:buSzTx/>
              <a:buFontTx/>
              <a:buChar char="»"/>
              <a:tabLst/>
              <a:defRPr/>
            </a:pPr>
            <a:endParaRPr kumimoji="0" lang="en-US" sz="1800" b="1" i="0" u="none" strike="noStrike" kern="0" cap="none" spc="0" normalizeH="0" baseline="0" noProof="0" dirty="0" smtClean="0">
              <a:ln>
                <a:noFill/>
              </a:ln>
              <a:solidFill>
                <a:schemeClr val="tx1"/>
              </a:solidFill>
              <a:effectLst/>
              <a:uLnTx/>
              <a:uFillTx/>
              <a:latin typeface="Lotus" pitchFamily="2" charset="-78"/>
              <a:ea typeface="+mn-ea"/>
              <a:cs typeface="B Mitra" pitchFamily="2" charset="-78"/>
            </a:endParaRPr>
          </a:p>
          <a:p>
            <a:pPr marL="342900" marR="0" lvl="0" indent="-342900" algn="justLow" defTabSz="914400" rtl="1" eaLnBrk="1" fontAlgn="base" latinLnBrk="0" hangingPunct="1">
              <a:lnSpc>
                <a:spcPct val="160000"/>
              </a:lnSpc>
              <a:spcBef>
                <a:spcPct val="20000"/>
              </a:spcBef>
              <a:spcAft>
                <a:spcPct val="0"/>
              </a:spcAft>
              <a:buClrTx/>
              <a:buSzTx/>
              <a:buFontTx/>
              <a:buChar char="•"/>
              <a:tabLst/>
              <a:defRPr/>
            </a:pPr>
            <a:r>
              <a:rPr kumimoji="0" lang="ar-SA" sz="2800" b="1" i="0" u="none" strike="noStrike" kern="0" cap="none" spc="0" normalizeH="0" baseline="0" noProof="0" dirty="0" smtClean="0">
                <a:ln>
                  <a:noFill/>
                </a:ln>
                <a:solidFill>
                  <a:schemeClr val="tx1"/>
                </a:solidFill>
                <a:effectLst/>
                <a:uLnTx/>
                <a:uFillTx/>
                <a:latin typeface="+mn-lt"/>
                <a:ea typeface="+mn-ea"/>
                <a:cs typeface="B Mitra" pitchFamily="2" charset="-78"/>
              </a:rPr>
              <a:t>اطمينان به استفاده مفيد از دانش در سازمان، مربوط به اين قسمت است. در اين بخش، موانعي بر سر راه استفاده مفيد از دانش جديد است که بايد شناسايي و رفع شوند تا از آن بتوان، به طور عملي در ارايه خدمات و محصولات (دانش) استفاده کرد.</a:t>
            </a:r>
            <a:endParaRPr kumimoji="0" lang="en-US" sz="2800" b="1" i="0" u="none" strike="noStrike" kern="0" cap="none" spc="0" normalizeH="0" baseline="0" noProof="0" dirty="0" smtClean="0">
              <a:ln>
                <a:noFill/>
              </a:ln>
              <a:solidFill>
                <a:schemeClr val="tx1"/>
              </a:solidFill>
              <a:effectLst/>
              <a:uLnTx/>
              <a:uFillTx/>
              <a:latin typeface="+mn-lt"/>
              <a:ea typeface="+mn-ea"/>
              <a:cs typeface="B Mitra" pitchFamily="2" charset="-78"/>
            </a:endParaRPr>
          </a:p>
        </p:txBody>
      </p:sp>
    </p:spTree>
  </p:cSld>
  <p:clrMapOvr>
    <a:masterClrMapping/>
  </p:clrMapOvr>
  <p:transition>
    <p:dissolv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4400" b="1" i="0" u="none" strike="noStrike" kern="0" cap="none" spc="0" normalizeH="0" baseline="0" noProof="0" dirty="0" smtClean="0">
                <a:ln>
                  <a:noFill/>
                </a:ln>
                <a:solidFill>
                  <a:srgbClr val="0000FF"/>
                </a:solidFill>
                <a:effectLst/>
                <a:uLnTx/>
                <a:uFillTx/>
                <a:latin typeface="Lotus" pitchFamily="2" charset="-78"/>
                <a:ea typeface="+mj-ea"/>
                <a:cs typeface="B Mitra" pitchFamily="2" charset="-78"/>
              </a:rPr>
              <a:t>نگهداري دانش</a:t>
            </a:r>
            <a:endParaRPr kumimoji="0" lang="en-US" sz="4400" b="1" i="0" u="none" strike="noStrike" kern="0" cap="none" spc="0" normalizeH="0" baseline="0" noProof="0" dirty="0" smtClean="0">
              <a:ln>
                <a:noFill/>
              </a:ln>
              <a:solidFill>
                <a:srgbClr val="0000FF"/>
              </a:solidFill>
              <a:effectLst/>
              <a:uLnTx/>
              <a:uFillTx/>
              <a:latin typeface="Lotus" pitchFamily="2" charset="-78"/>
              <a:ea typeface="+mj-ea"/>
              <a:cs typeface="B Mitra" pitchFamily="2" charset="-78"/>
            </a:endParaRPr>
          </a:p>
        </p:txBody>
      </p:sp>
      <p:sp>
        <p:nvSpPr>
          <p:cNvPr id="3" name="Rectangle 3"/>
          <p:cNvSpPr txBox="1">
            <a:spLocks noChangeArrowheads="1"/>
          </p:cNvSpPr>
          <p:nvPr/>
        </p:nvSpPr>
        <p:spPr>
          <a:xfrm>
            <a:off x="457200" y="1600200"/>
            <a:ext cx="8229600" cy="4525963"/>
          </a:xfrm>
          <a:prstGeom prst="rect">
            <a:avLst/>
          </a:prstGeom>
        </p:spPr>
        <p:txBody>
          <a:bodyPr/>
          <a:lstStyle/>
          <a:p>
            <a:pPr marL="2057400" marR="0" lvl="4" indent="-228600" algn="r" defTabSz="914400" rtl="1" eaLnBrk="1" fontAlgn="base" latinLnBrk="0" hangingPunct="1">
              <a:lnSpc>
                <a:spcPct val="160000"/>
              </a:lnSpc>
              <a:spcBef>
                <a:spcPct val="20000"/>
              </a:spcBef>
              <a:spcAft>
                <a:spcPct val="0"/>
              </a:spcAft>
              <a:buClrTx/>
              <a:buSzTx/>
              <a:buFontTx/>
              <a:buChar char="»"/>
              <a:tabLst/>
              <a:defRPr/>
            </a:pPr>
            <a:endParaRPr kumimoji="0" lang="en-US" b="1" i="0" u="none" strike="noStrike" kern="0" cap="none" spc="0" normalizeH="0" baseline="0" noProof="0" dirty="0" smtClean="0">
              <a:ln>
                <a:noFill/>
              </a:ln>
              <a:solidFill>
                <a:schemeClr val="tx1"/>
              </a:solidFill>
              <a:effectLst/>
              <a:uLnTx/>
              <a:uFillTx/>
              <a:latin typeface="Lotus" pitchFamily="2" charset="-78"/>
              <a:ea typeface="+mn-ea"/>
              <a:cs typeface="B Mitra" pitchFamily="2" charset="-78"/>
            </a:endParaRPr>
          </a:p>
          <a:p>
            <a:pPr marL="342900" marR="0" lvl="0" indent="-342900" algn="just" defTabSz="914400" rtl="1" eaLnBrk="1" fontAlgn="base" latinLnBrk="0" hangingPunct="1">
              <a:lnSpc>
                <a:spcPct val="160000"/>
              </a:lnSpc>
              <a:spcBef>
                <a:spcPct val="20000"/>
              </a:spcBef>
              <a:spcAft>
                <a:spcPct val="0"/>
              </a:spcAft>
              <a:buClrTx/>
              <a:buSzTx/>
              <a:buFontTx/>
              <a:buChar char="•"/>
              <a:tabLst/>
              <a:defRPr/>
            </a:pPr>
            <a:r>
              <a:rPr kumimoji="0" lang="ar-SA" sz="3600" b="0" i="0" u="none" strike="noStrike" kern="0" cap="none" spc="0" normalizeH="0" baseline="0" noProof="0" dirty="0" smtClean="0">
                <a:ln>
                  <a:noFill/>
                </a:ln>
                <a:solidFill>
                  <a:schemeClr val="tx1"/>
                </a:solidFill>
                <a:effectLst/>
                <a:uLnTx/>
                <a:uFillTx/>
                <a:latin typeface="+mn-lt"/>
                <a:ea typeface="+mn-ea"/>
                <a:cs typeface="B Mitra" pitchFamily="2" charset="-78"/>
              </a:rPr>
              <a:t>ذخيره و حفظ و روزآمد كردن دانش به اين بخش مربوط مي‌‌شود. اين كار از بين رفتن دانش جلوگيري مي‌كند و به آن اجازه مورد استفاده قرار گرفتن را مي‌دهد</a:t>
            </a:r>
            <a:r>
              <a:rPr kumimoji="0" lang="en-US" sz="3600" b="0" i="0" u="none" strike="noStrike" kern="0" cap="none" spc="0" normalizeH="0" baseline="0" noProof="0" dirty="0" smtClean="0">
                <a:ln>
                  <a:noFill/>
                </a:ln>
                <a:solidFill>
                  <a:schemeClr val="tx1"/>
                </a:solidFill>
                <a:effectLst/>
                <a:uLnTx/>
                <a:uFillTx/>
                <a:latin typeface="+mn-lt"/>
                <a:ea typeface="+mn-ea"/>
                <a:cs typeface="B Mitra" pitchFamily="2" charset="-78"/>
              </a:rPr>
              <a:t>. </a:t>
            </a:r>
          </a:p>
          <a:p>
            <a:pPr marL="342900" marR="0" lvl="0" indent="-342900" algn="r" defTabSz="914400" rtl="1" eaLnBrk="1" fontAlgn="base" latinLnBrk="0" hangingPunct="1">
              <a:lnSpc>
                <a:spcPct val="100000"/>
              </a:lnSpc>
              <a:spcBef>
                <a:spcPct val="20000"/>
              </a:spcBef>
              <a:spcAft>
                <a:spcPct val="0"/>
              </a:spcAft>
              <a:buClrTx/>
              <a:buSzTx/>
              <a:buFontTx/>
              <a:buChar char="•"/>
              <a:tabLst/>
              <a:defRPr/>
            </a:pPr>
            <a:endParaRPr kumimoji="0" lang="en-US" sz="3600" b="0" i="0" u="none" strike="noStrike" kern="0" cap="none" spc="0" normalizeH="0" baseline="0" noProof="0" dirty="0" smtClean="0">
              <a:ln>
                <a:noFill/>
              </a:ln>
              <a:solidFill>
                <a:schemeClr val="tx1"/>
              </a:solidFill>
              <a:effectLst/>
              <a:uLnTx/>
              <a:uFillTx/>
              <a:latin typeface="+mn-lt"/>
              <a:ea typeface="+mn-ea"/>
              <a:cs typeface="B Mitra" pitchFamily="2" charset="-78"/>
            </a:endParaRPr>
          </a:p>
        </p:txBody>
      </p:sp>
    </p:spTree>
  </p:cSld>
  <p:clrMapOvr>
    <a:masterClrMapping/>
  </p:clrMapOvr>
  <p:transition>
    <p:dissolv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42910" y="1571612"/>
            <a:ext cx="8153400" cy="4495800"/>
          </a:xfrm>
          <a:prstGeom prst="rect">
            <a:avLst/>
          </a:prstGeom>
        </p:spPr>
        <p:txBody>
          <a:bodyPr/>
          <a:lstStyle/>
          <a:p>
            <a:pPr marL="2057400" marR="0" lvl="4" indent="-228600" algn="just" defTabSz="914400" rtl="1" eaLnBrk="1" fontAlgn="base" latinLnBrk="0" hangingPunct="1">
              <a:lnSpc>
                <a:spcPct val="160000"/>
              </a:lnSpc>
              <a:spcBef>
                <a:spcPct val="20000"/>
              </a:spcBef>
              <a:spcAft>
                <a:spcPct val="0"/>
              </a:spcAft>
              <a:buClrTx/>
              <a:buSzTx/>
              <a:buFontTx/>
              <a:buChar char="»"/>
              <a:tabLst/>
              <a:defRPr/>
            </a:pPr>
            <a:endParaRPr kumimoji="0" lang="en-US" sz="2000" b="1" i="0" u="none" strike="noStrike" kern="0" cap="none" spc="0" normalizeH="0" baseline="0" noProof="0" dirty="0" smtClean="0">
              <a:ln>
                <a:noFill/>
              </a:ln>
              <a:solidFill>
                <a:schemeClr val="tx1"/>
              </a:solidFill>
              <a:effectLst/>
              <a:uLnTx/>
              <a:uFillTx/>
              <a:latin typeface="Lotus" pitchFamily="2" charset="-78"/>
              <a:ea typeface="+mn-ea"/>
              <a:cs typeface="B Mitra" pitchFamily="2" charset="-78"/>
            </a:endParaRPr>
          </a:p>
          <a:p>
            <a:pPr marL="342900" marR="0" lvl="0" indent="-342900" algn="just" defTabSz="914400" rtl="1" eaLnBrk="1" fontAlgn="base" latinLnBrk="0" hangingPunct="1">
              <a:lnSpc>
                <a:spcPct val="160000"/>
              </a:lnSpc>
              <a:spcBef>
                <a:spcPct val="20000"/>
              </a:spcBef>
              <a:spcAft>
                <a:spcPct val="0"/>
              </a:spcAft>
              <a:buClrTx/>
              <a:buSzTx/>
              <a:buFontTx/>
              <a:buChar char="•"/>
              <a:tabLst/>
              <a:defRPr/>
            </a:pPr>
            <a:r>
              <a:rPr kumimoji="0" lang="ar-SA" sz="3200" b="0" i="0" u="none" strike="noStrike" kern="0" cap="none" spc="0" normalizeH="0" baseline="0" noProof="0" dirty="0" smtClean="0">
                <a:ln>
                  <a:noFill/>
                </a:ln>
                <a:solidFill>
                  <a:schemeClr val="tx1"/>
                </a:solidFill>
                <a:effectLst/>
                <a:uLnTx/>
                <a:uFillTx/>
                <a:latin typeface="+mn-lt"/>
                <a:ea typeface="+mn-ea"/>
                <a:cs typeface="B Mitra" pitchFamily="2" charset="-78"/>
              </a:rPr>
              <a:t>ارزيابي نحوه رسيدن به هدفهاي تعيين شده و استفاده از نيايج آن به عنوان بازخور، جهت تعيين يا اصلاح هدف  به اين قسمت مربوط مي‌شود.  بايد توجه داشت كه نتايج اين فرآيند بعضا”  كيفي بوده و بايد آنها را با توجه به نتايج كمي و هزينه هاي انجام شده در اين ارتباط مورد نظر و ارزيابي قرار داد</a:t>
            </a:r>
            <a:r>
              <a:rPr kumimoji="0" lang="en-US" sz="3200" b="0" i="0" u="none" strike="noStrike" kern="0" cap="none" spc="0" normalizeH="0" baseline="0" noProof="0" dirty="0" smtClean="0">
                <a:ln>
                  <a:noFill/>
                </a:ln>
                <a:solidFill>
                  <a:schemeClr val="tx1"/>
                </a:solidFill>
                <a:effectLst/>
                <a:uLnTx/>
                <a:uFillTx/>
                <a:latin typeface="+mn-lt"/>
                <a:ea typeface="+mn-ea"/>
                <a:cs typeface="B Mitra" pitchFamily="2" charset="-78"/>
              </a:rPr>
              <a:t> .</a:t>
            </a:r>
          </a:p>
          <a:p>
            <a:pPr marL="342900" marR="0" lvl="0" indent="-342900" algn="r" defTabSz="914400" rtl="1"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B Mitra" pitchFamily="2" charset="-78"/>
            </a:endParaRPr>
          </a:p>
        </p:txBody>
      </p:sp>
      <p:sp>
        <p:nvSpPr>
          <p:cNvPr id="3" name="Rectangle 2"/>
          <p:cNvSpPr txBox="1">
            <a:spLocks noChangeArrowheads="1"/>
          </p:cNvSpPr>
          <p:nvPr/>
        </p:nvSpPr>
        <p:spPr>
          <a:xfrm>
            <a:off x="457200" y="274638"/>
            <a:ext cx="8229600" cy="1143000"/>
          </a:xfrm>
          <a:prstGeom prst="rect">
            <a:avLst/>
          </a:prstGeom>
        </p:spPr>
        <p: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4400" b="1" i="0" u="none" strike="noStrike" kern="0" cap="none" spc="0" normalizeH="0" baseline="0" noProof="0" dirty="0" smtClean="0">
                <a:ln>
                  <a:noFill/>
                </a:ln>
                <a:solidFill>
                  <a:srgbClr val="0000FF"/>
                </a:solidFill>
                <a:effectLst/>
                <a:uLnTx/>
                <a:uFillTx/>
                <a:latin typeface="Lotus" pitchFamily="2" charset="-78"/>
                <a:ea typeface="+mj-ea"/>
                <a:cs typeface="B Mitra" pitchFamily="2" charset="-78"/>
              </a:rPr>
              <a:t>ارزيابي دانش</a:t>
            </a:r>
            <a:endParaRPr kumimoji="0" lang="en-US" sz="4400" b="1" i="0" u="none" strike="noStrike" kern="0" cap="none" spc="0" normalizeH="0" baseline="0" noProof="0" dirty="0" smtClean="0">
              <a:ln>
                <a:noFill/>
              </a:ln>
              <a:solidFill>
                <a:srgbClr val="0000FF"/>
              </a:solidFill>
              <a:effectLst/>
              <a:uLnTx/>
              <a:uFillTx/>
              <a:latin typeface="Lotus" pitchFamily="2" charset="-78"/>
              <a:ea typeface="+mj-ea"/>
              <a:cs typeface="B Mitra" pitchFamily="2" charset="-78"/>
            </a:endParaRPr>
          </a:p>
        </p:txBody>
      </p:sp>
    </p:spTree>
  </p:cSld>
  <p:clrMapOvr>
    <a:masterClrMapping/>
  </p:clrMapOvr>
  <p:transition>
    <p:dissolv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539750" y="0"/>
            <a:ext cx="8229600" cy="633413"/>
          </a:xfrm>
          <a:prstGeom prst="rect">
            <a:avLst/>
          </a:prstGeom>
        </p:spPr>
        <p: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3200" b="0" i="0" u="none" strike="noStrike" kern="0" cap="none" spc="0" normalizeH="0" baseline="0" noProof="0" dirty="0" smtClean="0">
                <a:ln>
                  <a:noFill/>
                </a:ln>
                <a:solidFill>
                  <a:srgbClr val="0000FF"/>
                </a:solidFill>
                <a:effectLst/>
                <a:uLnTx/>
                <a:uFillTx/>
                <a:latin typeface="+mj-lt"/>
                <a:ea typeface="+mj-ea"/>
                <a:cs typeface="B Mitra" pitchFamily="2" charset="-78"/>
              </a:rPr>
              <a:t>ابزار استفاده از فرآيند دانش </a:t>
            </a:r>
            <a:endParaRPr kumimoji="0" lang="en-GB" sz="3200" b="0" i="0" u="none" strike="noStrike" kern="0" cap="none" spc="0" normalizeH="0" baseline="0" noProof="0" dirty="0" smtClean="0">
              <a:ln>
                <a:noFill/>
              </a:ln>
              <a:solidFill>
                <a:srgbClr val="0000FF"/>
              </a:solidFill>
              <a:effectLst/>
              <a:uLnTx/>
              <a:uFillTx/>
              <a:latin typeface="+mj-lt"/>
              <a:ea typeface="+mj-ea"/>
              <a:cs typeface="B Mitra" pitchFamily="2" charset="-78"/>
            </a:endParaRPr>
          </a:p>
        </p:txBody>
      </p:sp>
      <p:graphicFrame>
        <p:nvGraphicFramePr>
          <p:cNvPr id="3" name="Group 125"/>
          <p:cNvGraphicFramePr>
            <a:graphicFrameLocks/>
          </p:cNvGraphicFramePr>
          <p:nvPr/>
        </p:nvGraphicFramePr>
        <p:xfrm>
          <a:off x="214282" y="500042"/>
          <a:ext cx="8643998" cy="6168647"/>
        </p:xfrm>
        <a:graphic>
          <a:graphicData uri="http://schemas.openxmlformats.org/drawingml/2006/table">
            <a:tbl>
              <a:tblPr rtl="1"/>
              <a:tblGrid>
                <a:gridCol w="2203650"/>
                <a:gridCol w="6440348"/>
              </a:tblGrid>
              <a:tr h="615099">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b="0" i="0" u="none" strike="noStrike" cap="none" normalizeH="0" baseline="0" dirty="0" smtClean="0">
                          <a:ln>
                            <a:noFill/>
                          </a:ln>
                          <a:solidFill>
                            <a:schemeClr val="tx1"/>
                          </a:solidFill>
                          <a:effectLst/>
                          <a:latin typeface="Times New Roman" pitchFamily="18" charset="0"/>
                          <a:ea typeface="Times New Roman" pitchFamily="18" charset="0"/>
                          <a:cs typeface="2  Yekan" pitchFamily="2" charset="-78"/>
                        </a:rPr>
                        <a:t>مرحله</a:t>
                      </a:r>
                      <a:endParaRPr kumimoji="0" lang="ar-SA" sz="3600" b="0" i="0" u="none" strike="noStrike" cap="none" normalizeH="0" baseline="0" dirty="0" smtClean="0">
                        <a:ln>
                          <a:noFill/>
                        </a:ln>
                        <a:solidFill>
                          <a:schemeClr val="tx1"/>
                        </a:solidFill>
                        <a:effectLst/>
                        <a:latin typeface="Arial" charset="0"/>
                        <a:ea typeface="Times New Roman" pitchFamily="18" charset="0"/>
                        <a:cs typeface="2  Yekan" pitchFamily="2" charset="-7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b="1" i="0" u="none" strike="noStrike" cap="none" normalizeH="0" baseline="0" dirty="0" smtClean="0">
                          <a:ln>
                            <a:noFill/>
                          </a:ln>
                          <a:solidFill>
                            <a:schemeClr val="tx1"/>
                          </a:solidFill>
                          <a:effectLst/>
                          <a:latin typeface="Times New Roman" pitchFamily="18" charset="0"/>
                          <a:ea typeface="Times New Roman" pitchFamily="18" charset="0"/>
                          <a:cs typeface="2  Yekan" pitchFamily="2" charset="-78"/>
                        </a:rPr>
                        <a:t>ابزار</a:t>
                      </a:r>
                      <a:endParaRPr kumimoji="0" lang="ar-SA" sz="3600" b="0" i="0" u="none" strike="noStrike" cap="none" normalizeH="0" baseline="0" dirty="0" smtClean="0">
                        <a:ln>
                          <a:noFill/>
                        </a:ln>
                        <a:solidFill>
                          <a:schemeClr val="tx1"/>
                        </a:solidFill>
                        <a:effectLst/>
                        <a:latin typeface="Arial" charset="0"/>
                        <a:ea typeface="Times New Roman" pitchFamily="18" charset="0"/>
                        <a:cs typeface="2  Yekan" pitchFamily="2" charset="-7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6529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Times New Roman" pitchFamily="18" charset="0"/>
                          <a:ea typeface="Times New Roman" pitchFamily="18" charset="0"/>
                          <a:cs typeface="2  Yekan" pitchFamily="2" charset="-78"/>
                        </a:rPr>
                        <a:t>هدف</a:t>
                      </a:r>
                      <a:r>
                        <a:rPr kumimoji="0" lang="ar-SA" sz="18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a:t>
                      </a:r>
                      <a:r>
                        <a:rPr kumimoji="0" lang="ar-SA" sz="1800" b="0" i="0" u="none" strike="noStrike" cap="none" normalizeH="0" baseline="0" smtClean="0">
                          <a:ln>
                            <a:noFill/>
                          </a:ln>
                          <a:solidFill>
                            <a:schemeClr val="tx1"/>
                          </a:solidFill>
                          <a:effectLst/>
                          <a:latin typeface="Times New Roman" pitchFamily="18" charset="0"/>
                          <a:ea typeface="Times New Roman" pitchFamily="18" charset="0"/>
                          <a:cs typeface="2  Yekan" pitchFamily="2" charset="-78"/>
                        </a:rPr>
                        <a:t>هاي دانش</a:t>
                      </a:r>
                      <a:endParaRPr kumimoji="0" lang="ar-SA" sz="3200" b="0" i="0" u="none" strike="noStrike" cap="none" normalizeH="0" baseline="0" smtClean="0">
                        <a:ln>
                          <a:noFill/>
                        </a:ln>
                        <a:solidFill>
                          <a:schemeClr val="tx1"/>
                        </a:solidFill>
                        <a:effectLst/>
                        <a:latin typeface="Arial" charset="0"/>
                        <a:ea typeface="Times New Roman" pitchFamily="18" charset="0"/>
                        <a:cs typeface="2  Yekan" pitchFamily="2" charset="-7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Times New Roman" pitchFamily="18" charset="0"/>
                          <a:ea typeface="Times New Roman" pitchFamily="18" charset="0"/>
                          <a:cs typeface="2  Yekan" pitchFamily="2" charset="-78"/>
                        </a:rPr>
                        <a:t>استراتژي دانش</a:t>
                      </a:r>
                      <a:r>
                        <a:rPr kumimoji="0" lang="ar-SA" sz="18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a:t>
                      </a:r>
                      <a:r>
                        <a:rPr kumimoji="0" lang="ar-SA" sz="1800" b="0" i="0" u="none" strike="noStrike" cap="none" normalizeH="0" baseline="0" smtClean="0">
                          <a:ln>
                            <a:noFill/>
                          </a:ln>
                          <a:solidFill>
                            <a:schemeClr val="tx1"/>
                          </a:solidFill>
                          <a:effectLst/>
                          <a:latin typeface="Times New Roman" pitchFamily="18" charset="0"/>
                          <a:ea typeface="Times New Roman" pitchFamily="18" charset="0"/>
                          <a:cs typeface="2  Yekan" pitchFamily="2" charset="-78"/>
                        </a:rPr>
                        <a:t>ها، آرمان</a:t>
                      </a:r>
                      <a:r>
                        <a:rPr kumimoji="0" lang="ar-SA" sz="18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a:t>
                      </a:r>
                      <a:r>
                        <a:rPr kumimoji="0" lang="ar-SA" sz="1800" b="0" i="0" u="none" strike="noStrike" cap="none" normalizeH="0" baseline="0" smtClean="0">
                          <a:ln>
                            <a:noFill/>
                          </a:ln>
                          <a:solidFill>
                            <a:schemeClr val="tx1"/>
                          </a:solidFill>
                          <a:effectLst/>
                          <a:latin typeface="Times New Roman" pitchFamily="18" charset="0"/>
                          <a:ea typeface="Times New Roman" pitchFamily="18" charset="0"/>
                          <a:cs typeface="2  Yekan" pitchFamily="2" charset="-78"/>
                        </a:rPr>
                        <a:t>هاي دانش، مديريت بر مبناي هدف</a:t>
                      </a:r>
                      <a:r>
                        <a:rPr kumimoji="0" lang="ar-SA" sz="18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a:t>
                      </a:r>
                      <a:r>
                        <a:rPr kumimoji="0" lang="ar-SA" sz="1800" b="0" i="0" u="none" strike="noStrike" cap="none" normalizeH="0" baseline="0" smtClean="0">
                          <a:ln>
                            <a:noFill/>
                          </a:ln>
                          <a:solidFill>
                            <a:schemeClr val="tx1"/>
                          </a:solidFill>
                          <a:effectLst/>
                          <a:latin typeface="Times New Roman" pitchFamily="18" charset="0"/>
                          <a:ea typeface="Times New Roman" pitchFamily="18" charset="0"/>
                          <a:cs typeface="2  Yekan" pitchFamily="2" charset="-78"/>
                        </a:rPr>
                        <a:t>هاي دانش</a:t>
                      </a:r>
                      <a:endParaRPr kumimoji="0" lang="ar-SA" sz="3200" b="0" i="0" u="none" strike="noStrike" cap="none" normalizeH="0" baseline="0" smtClean="0">
                        <a:ln>
                          <a:noFill/>
                        </a:ln>
                        <a:solidFill>
                          <a:schemeClr val="tx1"/>
                        </a:solidFill>
                        <a:effectLst/>
                        <a:latin typeface="Arial" charset="0"/>
                        <a:ea typeface="Times New Roman" pitchFamily="18" charset="0"/>
                        <a:cs typeface="2  Yekan" pitchFamily="2" charset="-7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81464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Times New Roman" pitchFamily="18" charset="0"/>
                          <a:ea typeface="Times New Roman" pitchFamily="18" charset="0"/>
                          <a:cs typeface="2  Yekan" pitchFamily="2" charset="-78"/>
                        </a:rPr>
                        <a:t>شناسايي دانش</a:t>
                      </a:r>
                      <a:endParaRPr kumimoji="0" lang="ar-SA" sz="3200" b="0" i="0" u="none" strike="noStrike" cap="none" normalizeH="0" baseline="0" smtClean="0">
                        <a:ln>
                          <a:noFill/>
                        </a:ln>
                        <a:solidFill>
                          <a:schemeClr val="tx1"/>
                        </a:solidFill>
                        <a:effectLst/>
                        <a:latin typeface="Arial" charset="0"/>
                        <a:ea typeface="Times New Roman" pitchFamily="18" charset="0"/>
                        <a:cs typeface="2  Yekan" pitchFamily="2" charset="-7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Times New Roman" pitchFamily="18" charset="0"/>
                          <a:ea typeface="Times New Roman" pitchFamily="18" charset="0"/>
                          <a:cs typeface="2  Yekan" pitchFamily="2" charset="-78"/>
                        </a:rPr>
                        <a:t>نقشه</a:t>
                      </a:r>
                      <a:r>
                        <a:rPr kumimoji="0" lang="ar-SA" sz="18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a:t>
                      </a:r>
                      <a:r>
                        <a:rPr kumimoji="0" lang="ar-SA" sz="1800" b="0" i="0" u="none" strike="noStrike" cap="none" normalizeH="0" baseline="0" smtClean="0">
                          <a:ln>
                            <a:noFill/>
                          </a:ln>
                          <a:solidFill>
                            <a:schemeClr val="tx1"/>
                          </a:solidFill>
                          <a:effectLst/>
                          <a:latin typeface="Times New Roman" pitchFamily="18" charset="0"/>
                          <a:ea typeface="Times New Roman" pitchFamily="18" charset="0"/>
                          <a:cs typeface="2  Yekan" pitchFamily="2" charset="-78"/>
                        </a:rPr>
                        <a:t>هاي دانش، </a:t>
                      </a:r>
                      <a:r>
                        <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2  Yekan" pitchFamily="2" charset="-78"/>
                        </a:rPr>
                        <a:t>(Knowledge Broker) </a:t>
                      </a:r>
                      <a:r>
                        <a:rPr kumimoji="0" lang="ar-SA" sz="1800" b="0" i="0" u="none" strike="noStrike" cap="none" normalizeH="0" baseline="0" smtClean="0">
                          <a:ln>
                            <a:noFill/>
                          </a:ln>
                          <a:solidFill>
                            <a:schemeClr val="tx1"/>
                          </a:solidFill>
                          <a:effectLst/>
                          <a:latin typeface="Times New Roman" pitchFamily="18" charset="0"/>
                          <a:ea typeface="Times New Roman" pitchFamily="18" charset="0"/>
                          <a:cs typeface="2  Yekan" pitchFamily="2" charset="-78"/>
                        </a:rPr>
                        <a:t>واسطه</a:t>
                      </a:r>
                      <a:r>
                        <a:rPr kumimoji="0" lang="ar-SA" sz="18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a:t>
                      </a:r>
                      <a:r>
                        <a:rPr kumimoji="0" lang="ar-SA" sz="1800" b="0" i="0" u="none" strike="noStrike" cap="none" normalizeH="0" baseline="0" smtClean="0">
                          <a:ln>
                            <a:noFill/>
                          </a:ln>
                          <a:solidFill>
                            <a:schemeClr val="tx1"/>
                          </a:solidFill>
                          <a:effectLst/>
                          <a:latin typeface="Times New Roman" pitchFamily="18" charset="0"/>
                          <a:ea typeface="Times New Roman" pitchFamily="18" charset="0"/>
                          <a:cs typeface="2  Yekan" pitchFamily="2" charset="-78"/>
                        </a:rPr>
                        <a:t>هاي (دلال</a:t>
                      </a:r>
                      <a:r>
                        <a:rPr kumimoji="0" lang="ar-SA" sz="18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a:t>
                      </a:r>
                      <a:r>
                        <a:rPr kumimoji="0" lang="ar-SA" sz="1800" b="0" i="0" u="none" strike="noStrike" cap="none" normalizeH="0" baseline="0" smtClean="0">
                          <a:ln>
                            <a:noFill/>
                          </a:ln>
                          <a:solidFill>
                            <a:schemeClr val="tx1"/>
                          </a:solidFill>
                          <a:effectLst/>
                          <a:latin typeface="Times New Roman" pitchFamily="18" charset="0"/>
                          <a:ea typeface="Times New Roman" pitchFamily="18" charset="0"/>
                          <a:cs typeface="2  Yekan" pitchFamily="2" charset="-78"/>
                        </a:rPr>
                        <a:t>ها)</a:t>
                      </a:r>
                      <a:r>
                        <a:rPr kumimoji="0" lang="ar-SA" sz="18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a:t>
                      </a:r>
                      <a:r>
                        <a:rPr kumimoji="0" lang="ar-SA" sz="1800" b="0" i="0" u="none" strike="noStrike" cap="none" normalizeH="0" baseline="0" smtClean="0">
                          <a:ln>
                            <a:noFill/>
                          </a:ln>
                          <a:solidFill>
                            <a:schemeClr val="tx1"/>
                          </a:solidFill>
                          <a:effectLst/>
                          <a:latin typeface="Times New Roman" pitchFamily="18" charset="0"/>
                          <a:ea typeface="Times New Roman" pitchFamily="18" charset="0"/>
                          <a:cs typeface="2  Yekan" pitchFamily="2" charset="-78"/>
                        </a:rPr>
                        <a:t> انتقال دانش، آشكارسازي دروني دانش در سازمان </a:t>
                      </a:r>
                      <a:endParaRPr kumimoji="0" lang="ar-SA" sz="3200" b="0" i="0" u="none" strike="noStrike" cap="none" normalizeH="0" baseline="0" smtClean="0">
                        <a:ln>
                          <a:noFill/>
                        </a:ln>
                        <a:solidFill>
                          <a:schemeClr val="tx1"/>
                        </a:solidFill>
                        <a:effectLst/>
                        <a:latin typeface="Arial" charset="0"/>
                        <a:cs typeface="2  Yekan" pitchFamily="2" charset="-7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72615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Times New Roman" pitchFamily="18" charset="0"/>
                          <a:ea typeface="Times New Roman" pitchFamily="18" charset="0"/>
                          <a:cs typeface="2  Yekan" pitchFamily="2" charset="-78"/>
                        </a:rPr>
                        <a:t>كسب دانش</a:t>
                      </a:r>
                      <a:endParaRPr kumimoji="0" lang="ar-SA" sz="3200" b="0" i="0" u="none" strike="noStrike" cap="none" normalizeH="0" baseline="0" smtClean="0">
                        <a:ln>
                          <a:noFill/>
                        </a:ln>
                        <a:solidFill>
                          <a:schemeClr val="tx1"/>
                        </a:solidFill>
                        <a:effectLst/>
                        <a:latin typeface="Arial" charset="0"/>
                        <a:ea typeface="Times New Roman" pitchFamily="18" charset="0"/>
                        <a:cs typeface="2  Yekan" pitchFamily="2" charset="-7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Times New Roman" pitchFamily="18" charset="0"/>
                          <a:ea typeface="Times New Roman" pitchFamily="18" charset="0"/>
                          <a:cs typeface="2  Yekan" pitchFamily="2" charset="-78"/>
                        </a:rPr>
                        <a:t>ويزيتورها (واسطه</a:t>
                      </a:r>
                      <a:r>
                        <a:rPr kumimoji="0" lang="ar-SA" sz="18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a:t>
                      </a:r>
                      <a:r>
                        <a:rPr kumimoji="0" lang="ar-SA" sz="1800" b="0" i="0" u="none" strike="noStrike" cap="none" normalizeH="0" baseline="0" smtClean="0">
                          <a:ln>
                            <a:noFill/>
                          </a:ln>
                          <a:solidFill>
                            <a:schemeClr val="tx1"/>
                          </a:solidFill>
                          <a:effectLst/>
                          <a:latin typeface="Times New Roman" pitchFamily="18" charset="0"/>
                          <a:ea typeface="Times New Roman" pitchFamily="18" charset="0"/>
                          <a:cs typeface="2  Yekan" pitchFamily="2" charset="-78"/>
                        </a:rPr>
                        <a:t>ها)، مؤسسات عرضه دانش، خريد مشاوره، استراتژي نسخه</a:t>
                      </a:r>
                      <a:r>
                        <a:rPr kumimoji="0" lang="ar-SA" sz="18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a:t>
                      </a:r>
                      <a:r>
                        <a:rPr kumimoji="0" lang="ar-SA" sz="1800" b="0" i="0" u="none" strike="noStrike" cap="none" normalizeH="0" baseline="0" smtClean="0">
                          <a:ln>
                            <a:noFill/>
                          </a:ln>
                          <a:solidFill>
                            <a:schemeClr val="tx1"/>
                          </a:solidFill>
                          <a:effectLst/>
                          <a:latin typeface="Times New Roman" pitchFamily="18" charset="0"/>
                          <a:ea typeface="Times New Roman" pitchFamily="18" charset="0"/>
                          <a:cs typeface="2  Yekan" pitchFamily="2" charset="-78"/>
                        </a:rPr>
                        <a:t>برداري</a:t>
                      </a:r>
                      <a:endParaRPr kumimoji="0" lang="ar-SA" sz="3200" b="0" i="0" u="none" strike="noStrike" cap="none" normalizeH="0" baseline="0" smtClean="0">
                        <a:ln>
                          <a:noFill/>
                        </a:ln>
                        <a:solidFill>
                          <a:schemeClr val="tx1"/>
                        </a:solidFill>
                        <a:effectLst/>
                        <a:latin typeface="Arial" charset="0"/>
                        <a:ea typeface="Times New Roman" pitchFamily="18" charset="0"/>
                        <a:cs typeface="2  Yekan" pitchFamily="2" charset="-7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83752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Times New Roman" pitchFamily="18" charset="0"/>
                          <a:ea typeface="Times New Roman" pitchFamily="18" charset="0"/>
                          <a:cs typeface="2  Yekan" pitchFamily="2" charset="-78"/>
                        </a:rPr>
                        <a:t>توسعه دانش</a:t>
                      </a:r>
                      <a:endParaRPr kumimoji="0" lang="ar-SA" sz="3200" b="0" i="0" u="none" strike="noStrike" cap="none" normalizeH="0" baseline="0" smtClean="0">
                        <a:ln>
                          <a:noFill/>
                        </a:ln>
                        <a:solidFill>
                          <a:schemeClr val="tx1"/>
                        </a:solidFill>
                        <a:effectLst/>
                        <a:latin typeface="Arial" charset="0"/>
                        <a:ea typeface="Times New Roman" pitchFamily="18" charset="0"/>
                        <a:cs typeface="2  Yekan" pitchFamily="2" charset="-7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ea typeface="Times New Roman" pitchFamily="18" charset="0"/>
                          <a:cs typeface="2  Yekan" pitchFamily="2" charset="-78"/>
                        </a:rPr>
                        <a:t>(Links) </a:t>
                      </a:r>
                      <a:r>
                        <a:rPr kumimoji="0" lang="ar-SA" sz="1800" b="0" i="0" u="none" strike="noStrike" cap="none" normalizeH="0" baseline="0" dirty="0" smtClean="0">
                          <a:ln>
                            <a:noFill/>
                          </a:ln>
                          <a:solidFill>
                            <a:schemeClr val="tx1"/>
                          </a:solidFill>
                          <a:effectLst/>
                          <a:latin typeface="Times New Roman" pitchFamily="18" charset="0"/>
                          <a:ea typeface="Times New Roman" pitchFamily="18" charset="0"/>
                          <a:cs typeface="2  Yekan" pitchFamily="2" charset="-78"/>
                        </a:rPr>
                        <a:t>وصل </a:t>
                      </a:r>
                      <a:r>
                        <a:rPr kumimoji="0" lang="ar-SA" sz="1800" b="0" i="0" u="none" strike="noStrike" cap="none" normalizeH="0" baseline="0" dirty="0" smtClean="0">
                          <a:ln>
                            <a:noFill/>
                          </a:ln>
                          <a:solidFill>
                            <a:schemeClr val="tx1"/>
                          </a:solidFill>
                          <a:effectLst/>
                          <a:latin typeface="Times New Roman" pitchFamily="18" charset="0"/>
                          <a:ea typeface="Times New Roman" pitchFamily="18" charset="0"/>
                          <a:cs typeface="B Lotus" pitchFamily="2" charset="-78"/>
                        </a:rPr>
                        <a:t>‌</a:t>
                      </a:r>
                      <a:r>
                        <a:rPr kumimoji="0" lang="ar-SA" sz="1800" b="0" i="0" u="none" strike="noStrike" cap="none" normalizeH="0" baseline="0" dirty="0" smtClean="0">
                          <a:ln>
                            <a:noFill/>
                          </a:ln>
                          <a:solidFill>
                            <a:schemeClr val="tx1"/>
                          </a:solidFill>
                          <a:effectLst/>
                          <a:latin typeface="Times New Roman" pitchFamily="18" charset="0"/>
                          <a:ea typeface="Times New Roman" pitchFamily="18" charset="0"/>
                          <a:cs typeface="2  Yekan" pitchFamily="2" charset="-78"/>
                        </a:rPr>
                        <a:t>كننده</a:t>
                      </a:r>
                      <a:r>
                        <a:rPr kumimoji="0" lang="ar-SA" sz="1800" b="0" i="0" u="none" strike="noStrike" cap="none" normalizeH="0" baseline="0" dirty="0" smtClean="0">
                          <a:ln>
                            <a:noFill/>
                          </a:ln>
                          <a:solidFill>
                            <a:schemeClr val="tx1"/>
                          </a:solidFill>
                          <a:effectLst/>
                          <a:latin typeface="Times New Roman" pitchFamily="18" charset="0"/>
                          <a:ea typeface="Times New Roman" pitchFamily="18" charset="0"/>
                          <a:cs typeface="B Lotus" pitchFamily="2" charset="-78"/>
                        </a:rPr>
                        <a:t>‌</a:t>
                      </a:r>
                      <a:r>
                        <a:rPr kumimoji="0" lang="ar-SA" sz="1800" b="0" i="0" u="none" strike="noStrike" cap="none" normalizeH="0" baseline="0" dirty="0" smtClean="0">
                          <a:ln>
                            <a:noFill/>
                          </a:ln>
                          <a:solidFill>
                            <a:schemeClr val="tx1"/>
                          </a:solidFill>
                          <a:effectLst/>
                          <a:latin typeface="Times New Roman" pitchFamily="18" charset="0"/>
                          <a:ea typeface="Times New Roman" pitchFamily="18" charset="0"/>
                          <a:cs typeface="2  Yekan" pitchFamily="2" charset="-78"/>
                        </a:rPr>
                        <a:t>هاي دانش، سناريو، سمت</a:t>
                      </a:r>
                      <a:r>
                        <a:rPr kumimoji="0" lang="ar-SA" sz="1800" b="0" i="0" u="none" strike="noStrike" cap="none" normalizeH="0" baseline="0" dirty="0" smtClean="0">
                          <a:ln>
                            <a:noFill/>
                          </a:ln>
                          <a:solidFill>
                            <a:schemeClr val="tx1"/>
                          </a:solidFill>
                          <a:effectLst/>
                          <a:latin typeface="Times New Roman" pitchFamily="18" charset="0"/>
                          <a:ea typeface="Times New Roman" pitchFamily="18" charset="0"/>
                          <a:cs typeface="B Lotus" pitchFamily="2" charset="-78"/>
                        </a:rPr>
                        <a:t>‌</a:t>
                      </a:r>
                      <a:r>
                        <a:rPr kumimoji="0" lang="ar-SA" sz="1800" b="0" i="0" u="none" strike="noStrike" cap="none" normalizeH="0" baseline="0" dirty="0" smtClean="0">
                          <a:ln>
                            <a:noFill/>
                          </a:ln>
                          <a:solidFill>
                            <a:schemeClr val="tx1"/>
                          </a:solidFill>
                          <a:effectLst/>
                          <a:latin typeface="Times New Roman" pitchFamily="18" charset="0"/>
                          <a:ea typeface="Times New Roman" pitchFamily="18" charset="0"/>
                          <a:cs typeface="2  Yekan" pitchFamily="2" charset="-78"/>
                        </a:rPr>
                        <a:t>گيري به سوي مراكز شايستگي </a:t>
                      </a:r>
                      <a:r>
                        <a:rPr kumimoji="0" lang="en-US" sz="1800" b="0" i="0" u="none" strike="noStrike" cap="none" normalizeH="0" baseline="0" dirty="0" smtClean="0">
                          <a:ln>
                            <a:noFill/>
                          </a:ln>
                          <a:solidFill>
                            <a:schemeClr val="tx1"/>
                          </a:solidFill>
                          <a:effectLst/>
                          <a:latin typeface="Times New Roman" pitchFamily="18" charset="0"/>
                          <a:ea typeface="Times New Roman" pitchFamily="18" charset="0"/>
                          <a:cs typeface="2  Yekan" pitchFamily="2" charset="-78"/>
                        </a:rPr>
                        <a:t>(Competence center)</a:t>
                      </a:r>
                      <a:endParaRPr kumimoji="0" lang="en-US" sz="3200" b="0" i="0" u="none" strike="noStrike" cap="none" normalizeH="0" baseline="0" dirty="0" smtClean="0">
                        <a:ln>
                          <a:noFill/>
                        </a:ln>
                        <a:solidFill>
                          <a:schemeClr val="tx1"/>
                        </a:solidFill>
                        <a:effectLst/>
                        <a:latin typeface="Arial" charset="0"/>
                        <a:cs typeface="2  Yekan" pitchFamily="2" charset="-7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0648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Times New Roman" pitchFamily="18" charset="0"/>
                          <a:ea typeface="Times New Roman" pitchFamily="18" charset="0"/>
                          <a:cs typeface="2  Yekan" pitchFamily="2" charset="-78"/>
                        </a:rPr>
                        <a:t>تسهيم دانش</a:t>
                      </a:r>
                      <a:endParaRPr kumimoji="0" lang="ar-SA" sz="3200" b="0" i="0" u="none" strike="noStrike" cap="none" normalizeH="0" baseline="0" smtClean="0">
                        <a:ln>
                          <a:noFill/>
                        </a:ln>
                        <a:solidFill>
                          <a:schemeClr val="tx1"/>
                        </a:solidFill>
                        <a:effectLst/>
                        <a:latin typeface="Arial" charset="0"/>
                        <a:ea typeface="Times New Roman" pitchFamily="18" charset="0"/>
                        <a:cs typeface="2  Yekan" pitchFamily="2" charset="-7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2  Yekan" pitchFamily="2" charset="-78"/>
                        </a:rPr>
                        <a:t> </a:t>
                      </a:r>
                      <a:r>
                        <a:rPr kumimoji="0" lang="ar-SA" sz="1800" b="0" i="0" u="none" strike="noStrike" cap="none" normalizeH="0" baseline="0" smtClean="0">
                          <a:ln>
                            <a:noFill/>
                          </a:ln>
                          <a:solidFill>
                            <a:schemeClr val="tx1"/>
                          </a:solidFill>
                          <a:effectLst/>
                          <a:latin typeface="Times New Roman" pitchFamily="18" charset="0"/>
                          <a:ea typeface="Times New Roman" pitchFamily="18" charset="0"/>
                          <a:cs typeface="2  Yekan" pitchFamily="2" charset="-78"/>
                        </a:rPr>
                        <a:t>فنون حل مسئله جمعي، مديريت فضاسازي </a:t>
                      </a:r>
                      <a:r>
                        <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2  Yekan" pitchFamily="2" charset="-78"/>
                        </a:rPr>
                        <a:t>Space management</a:t>
                      </a:r>
                      <a:endParaRPr kumimoji="0" lang="en-US" sz="3200" b="0" i="0" u="none" strike="noStrike" cap="none" normalizeH="0" baseline="0" smtClean="0">
                        <a:ln>
                          <a:noFill/>
                        </a:ln>
                        <a:solidFill>
                          <a:schemeClr val="tx1"/>
                        </a:solidFill>
                        <a:effectLst/>
                        <a:latin typeface="Arial" charset="0"/>
                        <a:cs typeface="2  Yekan" pitchFamily="2" charset="-7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835997">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Times New Roman" pitchFamily="18" charset="0"/>
                          <a:ea typeface="Times New Roman" pitchFamily="18" charset="0"/>
                          <a:cs typeface="2  Yekan" pitchFamily="2" charset="-78"/>
                        </a:rPr>
                        <a:t>استفاده از دانش</a:t>
                      </a:r>
                      <a:endParaRPr kumimoji="0" lang="ar-SA" sz="3200" b="0" i="0" u="none" strike="noStrike" cap="none" normalizeH="0" baseline="0" smtClean="0">
                        <a:ln>
                          <a:noFill/>
                        </a:ln>
                        <a:solidFill>
                          <a:schemeClr val="tx1"/>
                        </a:solidFill>
                        <a:effectLst/>
                        <a:latin typeface="Arial" charset="0"/>
                        <a:ea typeface="Times New Roman" pitchFamily="18" charset="0"/>
                        <a:cs typeface="2  Yekan" pitchFamily="2" charset="-7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Times New Roman" pitchFamily="18" charset="0"/>
                          <a:ea typeface="Times New Roman" pitchFamily="18" charset="0"/>
                          <a:cs typeface="2  Yekan" pitchFamily="2" charset="-78"/>
                        </a:rPr>
                        <a:t>مهندسي و چينش كاربردي اسناد، آموزش در عمل </a:t>
                      </a:r>
                      <a:r>
                        <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2  Yekan" pitchFamily="2" charset="-78"/>
                        </a:rPr>
                        <a:t>(Action Training) </a:t>
                      </a:r>
                      <a:r>
                        <a:rPr kumimoji="0" lang="ar-SA" sz="1800" b="0" i="0" u="none" strike="noStrike" cap="none" normalizeH="0" baseline="0" smtClean="0">
                          <a:ln>
                            <a:noFill/>
                          </a:ln>
                          <a:solidFill>
                            <a:schemeClr val="tx1"/>
                          </a:solidFill>
                          <a:effectLst/>
                          <a:latin typeface="Times New Roman" pitchFamily="18" charset="0"/>
                          <a:ea typeface="Times New Roman" pitchFamily="18" charset="0"/>
                          <a:cs typeface="2  Yekan" pitchFamily="2" charset="-78"/>
                        </a:rPr>
                        <a:t>، مديريت داده</a:t>
                      </a:r>
                      <a:r>
                        <a:rPr kumimoji="0" lang="ar-SA" sz="1800" b="0"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a:t>
                      </a:r>
                      <a:r>
                        <a:rPr kumimoji="0" lang="ar-SA" sz="1800" b="0" i="0" u="none" strike="noStrike" cap="none" normalizeH="0" baseline="0" smtClean="0">
                          <a:ln>
                            <a:noFill/>
                          </a:ln>
                          <a:solidFill>
                            <a:schemeClr val="tx1"/>
                          </a:solidFill>
                          <a:effectLst/>
                          <a:latin typeface="Times New Roman" pitchFamily="18" charset="0"/>
                          <a:ea typeface="Times New Roman" pitchFamily="18" charset="0"/>
                          <a:cs typeface="2  Yekan" pitchFamily="2" charset="-78"/>
                        </a:rPr>
                        <a:t>ها </a:t>
                      </a:r>
                      <a:r>
                        <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2  Yekan" pitchFamily="2" charset="-78"/>
                        </a:rPr>
                        <a:t>(Data Mining)</a:t>
                      </a:r>
                      <a:endParaRPr kumimoji="0" lang="en-US" sz="3200" b="0" i="0" u="none" strike="noStrike" cap="none" normalizeH="0" baseline="0" smtClean="0">
                        <a:ln>
                          <a:noFill/>
                        </a:ln>
                        <a:solidFill>
                          <a:schemeClr val="tx1"/>
                        </a:solidFill>
                        <a:effectLst/>
                        <a:latin typeface="Arial" charset="0"/>
                        <a:cs typeface="2  Yekan" pitchFamily="2" charset="-7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0495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Times New Roman" pitchFamily="18" charset="0"/>
                          <a:ea typeface="Times New Roman" pitchFamily="18" charset="0"/>
                          <a:cs typeface="2  Yekan" pitchFamily="2" charset="-78"/>
                        </a:rPr>
                        <a:t>نگهداري دانش</a:t>
                      </a:r>
                      <a:endParaRPr kumimoji="0" lang="ar-SA" sz="3200" b="0" i="0" u="none" strike="noStrike" cap="none" normalizeH="0" baseline="0" smtClean="0">
                        <a:ln>
                          <a:noFill/>
                        </a:ln>
                        <a:solidFill>
                          <a:schemeClr val="tx1"/>
                        </a:solidFill>
                        <a:effectLst/>
                        <a:latin typeface="Arial" charset="0"/>
                        <a:ea typeface="Times New Roman" pitchFamily="18" charset="0"/>
                        <a:cs typeface="2  Yekan" pitchFamily="2" charset="-7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Times New Roman" pitchFamily="18" charset="0"/>
                          <a:ea typeface="Times New Roman" pitchFamily="18" charset="0"/>
                          <a:cs typeface="2  Yekan" pitchFamily="2" charset="-78"/>
                        </a:rPr>
                        <a:t>يادگيري از اتفاقات </a:t>
                      </a:r>
                      <a:r>
                        <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2  Yekan" pitchFamily="2" charset="-78"/>
                        </a:rPr>
                        <a:t>(Lessons Learned) </a:t>
                      </a:r>
                      <a:r>
                        <a:rPr kumimoji="0" lang="ar-SA" sz="1800" b="0" i="0" u="none" strike="noStrike" cap="none" normalizeH="0" baseline="0" smtClean="0">
                          <a:ln>
                            <a:noFill/>
                          </a:ln>
                          <a:solidFill>
                            <a:schemeClr val="tx1"/>
                          </a:solidFill>
                          <a:effectLst/>
                          <a:latin typeface="Times New Roman" pitchFamily="18" charset="0"/>
                          <a:ea typeface="Times New Roman" pitchFamily="18" charset="0"/>
                          <a:cs typeface="2  Yekan" pitchFamily="2" charset="-78"/>
                        </a:rPr>
                        <a:t>، حا فظه الكترونيكي</a:t>
                      </a:r>
                      <a:endParaRPr kumimoji="0" lang="ar-SA" sz="3200" b="0" i="0" u="none" strike="noStrike" cap="none" normalizeH="0" baseline="0" smtClean="0">
                        <a:ln>
                          <a:noFill/>
                        </a:ln>
                        <a:solidFill>
                          <a:schemeClr val="tx1"/>
                        </a:solidFill>
                        <a:effectLst/>
                        <a:latin typeface="Arial" charset="0"/>
                        <a:cs typeface="2  Yekan" pitchFamily="2" charset="-7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83752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Times New Roman" pitchFamily="18" charset="0"/>
                          <a:ea typeface="Times New Roman" pitchFamily="18" charset="0"/>
                          <a:cs typeface="2  Yekan" pitchFamily="2" charset="-78"/>
                        </a:rPr>
                        <a:t>ارزيابي دانش</a:t>
                      </a:r>
                      <a:endParaRPr kumimoji="0" lang="ar-SA" sz="3200" b="0" i="0" u="none" strike="noStrike" cap="none" normalizeH="0" baseline="0" smtClean="0">
                        <a:ln>
                          <a:noFill/>
                        </a:ln>
                        <a:solidFill>
                          <a:schemeClr val="tx1"/>
                        </a:solidFill>
                        <a:effectLst/>
                        <a:latin typeface="Arial" charset="0"/>
                        <a:ea typeface="Times New Roman" pitchFamily="18" charset="0"/>
                        <a:cs typeface="2  Yekan" pitchFamily="2" charset="-7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ea typeface="Times New Roman" pitchFamily="18" charset="0"/>
                          <a:cs typeface="2  Yekan" pitchFamily="2" charset="-78"/>
                        </a:rPr>
                        <a:t>(Balanced scorecard) </a:t>
                      </a:r>
                      <a:r>
                        <a:rPr kumimoji="0" lang="ar-SA" sz="1800" b="0" i="0" u="none" strike="noStrike" cap="none" normalizeH="0" baseline="0" dirty="0" smtClean="0">
                          <a:ln>
                            <a:noFill/>
                          </a:ln>
                          <a:solidFill>
                            <a:schemeClr val="tx1"/>
                          </a:solidFill>
                          <a:effectLst/>
                          <a:latin typeface="Times New Roman" pitchFamily="18" charset="0"/>
                          <a:ea typeface="Times New Roman" pitchFamily="18" charset="0"/>
                          <a:cs typeface="2  Yekan" pitchFamily="2" charset="-78"/>
                        </a:rPr>
                        <a:t>ترازنامه دارايي ناملموس، ارزشيابي/ اندازه</a:t>
                      </a:r>
                      <a:r>
                        <a:rPr kumimoji="0" lang="ar-SA" sz="1800" b="0" i="0" u="none" strike="noStrike" cap="none" normalizeH="0" baseline="0" dirty="0" smtClean="0">
                          <a:ln>
                            <a:noFill/>
                          </a:ln>
                          <a:solidFill>
                            <a:schemeClr val="tx1"/>
                          </a:solidFill>
                          <a:effectLst/>
                          <a:latin typeface="Times New Roman" pitchFamily="18" charset="0"/>
                          <a:ea typeface="Times New Roman" pitchFamily="18" charset="0"/>
                          <a:cs typeface="B Lotus" pitchFamily="2" charset="-78"/>
                        </a:rPr>
                        <a:t>‌</a:t>
                      </a:r>
                      <a:r>
                        <a:rPr kumimoji="0" lang="ar-SA" sz="1800" b="0" i="0" u="none" strike="noStrike" cap="none" normalizeH="0" baseline="0" dirty="0" smtClean="0">
                          <a:ln>
                            <a:noFill/>
                          </a:ln>
                          <a:solidFill>
                            <a:schemeClr val="tx1"/>
                          </a:solidFill>
                          <a:effectLst/>
                          <a:latin typeface="Times New Roman" pitchFamily="18" charset="0"/>
                          <a:ea typeface="Times New Roman" pitchFamily="18" charset="0"/>
                          <a:cs typeface="2  Yekan" pitchFamily="2" charset="-78"/>
                        </a:rPr>
                        <a:t>گيري چند بعدي دانش</a:t>
                      </a:r>
                      <a:endParaRPr kumimoji="0" lang="ar-SA" sz="3200" b="0" i="0" u="none" strike="noStrike" cap="none" normalizeH="0" baseline="0" dirty="0" smtClean="0">
                        <a:ln>
                          <a:noFill/>
                        </a:ln>
                        <a:solidFill>
                          <a:schemeClr val="tx1"/>
                        </a:solidFill>
                        <a:effectLst/>
                        <a:latin typeface="Arial" charset="0"/>
                        <a:cs typeface="2  Yekan" pitchFamily="2" charset="-7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thruBlk="1"/>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96"/>
          <p:cNvGraphicFramePr>
            <a:graphicFrameLocks noGrp="1"/>
          </p:cNvGraphicFramePr>
          <p:nvPr/>
        </p:nvGraphicFramePr>
        <p:xfrm>
          <a:off x="285720" y="594939"/>
          <a:ext cx="8501122" cy="5929687"/>
        </p:xfrm>
        <a:graphic>
          <a:graphicData uri="http://schemas.openxmlformats.org/drawingml/2006/table">
            <a:tbl>
              <a:tblPr rtl="1"/>
              <a:tblGrid>
                <a:gridCol w="2635843"/>
                <a:gridCol w="1704132"/>
                <a:gridCol w="2183513"/>
                <a:gridCol w="1977634"/>
              </a:tblGrid>
              <a:tr h="274291">
                <a:tc gridSpan="3">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dirty="0" smtClean="0">
                          <a:ln>
                            <a:noFill/>
                          </a:ln>
                          <a:solidFill>
                            <a:schemeClr val="tx1"/>
                          </a:solidFill>
                          <a:effectLst/>
                          <a:latin typeface="Times New Roman" pitchFamily="18" charset="0"/>
                          <a:ea typeface="Times New Roman" pitchFamily="18" charset="0"/>
                          <a:cs typeface="B Lotus" pitchFamily="2" charset="-78"/>
                        </a:rPr>
                        <a:t>مربوط به:</a:t>
                      </a:r>
                      <a:endParaRPr kumimoji="0" lang="ar-SA" sz="2000" b="1" i="0" u="none" strike="noStrike" cap="none" normalizeH="0" baseline="0" dirty="0" smtClean="0">
                        <a:ln>
                          <a:noFill/>
                        </a:ln>
                        <a:solidFill>
                          <a:schemeClr val="tx1"/>
                        </a:solidFill>
                        <a:effectLst/>
                        <a:latin typeface="Arial" charset="0"/>
                        <a:ea typeface="Times New Roman" pitchFamily="18" charset="0"/>
                        <a:cs typeface="B Lotus" pitchFamily="2" charset="-78"/>
                      </a:endParaRPr>
                    </a:p>
                  </a:txBody>
                  <a:tcPr horzOverflow="overflow">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GB"/>
                    </a:p>
                  </a:txBody>
                  <a:tcPr/>
                </a:tc>
                <a:tc hMerge="1">
                  <a:txBody>
                    <a:bodyPr/>
                    <a:lstStyle/>
                    <a:p>
                      <a:endParaRPr lang="en-GB"/>
                    </a:p>
                  </a:txBody>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فني و ابزاري</a:t>
                      </a:r>
                      <a:endParaRPr kumimoji="0" lang="ar-SA" sz="2000" b="1" i="0" u="none" strike="noStrike" cap="none" normalizeH="0" baseline="0" smtClean="0">
                        <a:ln>
                          <a:noFill/>
                        </a:ln>
                        <a:solidFill>
                          <a:schemeClr val="tx1"/>
                        </a:solidFill>
                        <a:effectLst/>
                        <a:latin typeface="Arial" charset="0"/>
                        <a:ea typeface="Times New Roman" pitchFamily="18" charset="0"/>
                        <a:cs typeface="B Lotus" pitchFamily="2" charset="-78"/>
                      </a:endParaRPr>
                    </a:p>
                  </a:txBody>
                  <a:tcPr horzOverflow="overflow">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78559">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cs typeface="Arial" charset="0"/>
                      </a:endParaRPr>
                    </a:p>
                  </a:txBody>
                  <a:tcPr horzOverflow="overflow">
                    <a:lnL cap="flat">
                      <a:noFill/>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ساختار</a:t>
                      </a:r>
                      <a:endParaRPr kumimoji="0" lang="ar-SA" sz="2000" b="1" i="0" u="none" strike="noStrike" cap="none" normalizeH="0" baseline="0" smtClean="0">
                        <a:ln>
                          <a:noFill/>
                        </a:ln>
                        <a:solidFill>
                          <a:schemeClr val="tx1"/>
                        </a:solidFill>
                        <a:effectLst/>
                        <a:latin typeface="Arial" charset="0"/>
                        <a:ea typeface="Times New Roman" pitchFamily="18" charset="0"/>
                        <a:cs typeface="B Lotus" pitchFamily="2" charset="-7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انسان)</a:t>
                      </a:r>
                      <a:endParaRPr kumimoji="0" lang="ar-SA" sz="2000" b="1" i="0" u="none" strike="noStrike" cap="none" normalizeH="0" baseline="0" smtClean="0">
                        <a:ln>
                          <a:noFill/>
                        </a:ln>
                        <a:solidFill>
                          <a:schemeClr val="tx1"/>
                        </a:solidFill>
                        <a:effectLst/>
                        <a:latin typeface="Arial" charset="0"/>
                        <a:ea typeface="Times New Roman" pitchFamily="18" charset="0"/>
                        <a:cs typeface="B Lotus" pitchFamily="2" charset="-7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r>
              <a:tr h="111085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شناسايي دانش</a:t>
                      </a:r>
                      <a:endParaRPr kumimoji="0" lang="en-US" sz="12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چگونه دانش‌هاي مرتبط با فرآيندهاي كاري را شناسايي كنيم؟</a:t>
                      </a:r>
                      <a:endParaRPr kumimoji="0" lang="en-US" sz="12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B Lotus" pitchFamily="2" charset="-78"/>
                        </a:rPr>
                        <a:t>Identification</a:t>
                      </a: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dirty="0" smtClean="0">
                          <a:ln>
                            <a:noFill/>
                          </a:ln>
                          <a:solidFill>
                            <a:schemeClr val="tx1"/>
                          </a:solidFill>
                          <a:effectLst/>
                          <a:latin typeface="Times New Roman" pitchFamily="18" charset="0"/>
                          <a:ea typeface="Times New Roman" pitchFamily="18" charset="0"/>
                          <a:cs typeface="B Lotus" pitchFamily="2" charset="-78"/>
                        </a:rPr>
                        <a:t>نمايش فرآيندهاي كاري </a:t>
                      </a:r>
                      <a:endParaRPr kumimoji="0" lang="en-US" sz="1200" b="1" i="0" u="none" strike="noStrike" cap="none" normalizeH="0" baseline="0" dirty="0" smtClean="0">
                        <a:ln>
                          <a:noFill/>
                        </a:ln>
                        <a:solidFill>
                          <a:schemeClr val="tx1"/>
                        </a:solidFill>
                        <a:effectLst/>
                        <a:latin typeface="Times New Roman" pitchFamily="18" charset="0"/>
                        <a:ea typeface="Times New Roman" pitchFamily="18" charset="0"/>
                        <a:cs typeface="B Lotus"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dirty="0" smtClean="0">
                          <a:ln>
                            <a:noFill/>
                          </a:ln>
                          <a:solidFill>
                            <a:schemeClr val="tx1"/>
                          </a:solidFill>
                          <a:effectLst/>
                          <a:latin typeface="Times New Roman" pitchFamily="18" charset="0"/>
                          <a:ea typeface="Times New Roman" pitchFamily="18" charset="0"/>
                          <a:cs typeface="B Lotus" pitchFamily="2" charset="-78"/>
                        </a:rPr>
                        <a:t>استراتژي‌ها</a:t>
                      </a:r>
                      <a:endParaRPr kumimoji="0" lang="en-US" sz="1200" b="1" i="0" u="none" strike="noStrike" cap="none" normalizeH="0" baseline="0" dirty="0" smtClean="0">
                        <a:ln>
                          <a:noFill/>
                        </a:ln>
                        <a:solidFill>
                          <a:schemeClr val="tx1"/>
                        </a:solidFill>
                        <a:effectLst/>
                        <a:latin typeface="Times New Roman" pitchFamily="18" charset="0"/>
                        <a:cs typeface="Arial"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dirty="0" smtClean="0">
                          <a:ln>
                            <a:noFill/>
                          </a:ln>
                          <a:solidFill>
                            <a:schemeClr val="tx1"/>
                          </a:solidFill>
                          <a:effectLst/>
                          <a:latin typeface="Times New Roman" pitchFamily="18" charset="0"/>
                          <a:cs typeface="B Lotus" pitchFamily="2" charset="-78"/>
                        </a:rPr>
                        <a:t>حس‌‌گرهاي بيروني و دروني</a:t>
                      </a:r>
                      <a:endParaRPr kumimoji="0" lang="en-US" sz="1200" b="1" i="0" u="none" strike="noStrike" cap="none" normalizeH="0" baseline="0" dirty="0" smtClean="0">
                        <a:ln>
                          <a:noFill/>
                        </a:ln>
                        <a:solidFill>
                          <a:schemeClr val="tx1"/>
                        </a:solidFill>
                        <a:effectLst/>
                        <a:latin typeface="Times New Roman" pitchFamily="18" charset="0"/>
                        <a:cs typeface="Arial"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dirty="0" smtClean="0">
                          <a:ln>
                            <a:noFill/>
                          </a:ln>
                          <a:solidFill>
                            <a:schemeClr val="tx1"/>
                          </a:solidFill>
                          <a:effectLst/>
                          <a:latin typeface="Times New Roman" pitchFamily="18" charset="0"/>
                          <a:cs typeface="B Lotus" pitchFamily="2" charset="-78"/>
                        </a:rPr>
                        <a:t>فاكتورهاي موفقيت و شايستگي</a:t>
                      </a:r>
                      <a:endParaRPr kumimoji="0" lang="ar-SA" sz="2000" b="1" i="0" u="none" strike="noStrike" cap="none" normalizeH="0" baseline="0" dirty="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درك شايستگي‌ها</a:t>
                      </a:r>
                      <a:endParaRPr kumimoji="0" lang="en-US" sz="12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شبكه‌هاي غيررسمي</a:t>
                      </a:r>
                      <a:endParaRPr kumimoji="0" lang="en-US" sz="1200" b="1" i="0" u="none" strike="noStrike" cap="none" normalizeH="0" baseline="0" smtClean="0">
                        <a:ln>
                          <a:noFill/>
                        </a:ln>
                        <a:solidFill>
                          <a:schemeClr val="tx1"/>
                        </a:solidFill>
                        <a:effectLst/>
                        <a:latin typeface="Times New Roman" pitchFamily="18" charset="0"/>
                        <a:cs typeface="Arial"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cs typeface="B Lotus" pitchFamily="2" charset="-78"/>
                        </a:rPr>
                        <a:t>از نقش‌ها، وظايف محوله</a:t>
                      </a:r>
                      <a:endParaRPr kumimoji="0" lang="ar-SA" sz="2000" b="1"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استخراج اطلاعات فرآيندهاي كاري مهم </a:t>
                      </a:r>
                      <a:endParaRPr kumimoji="0" lang="en-US" sz="12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ابزارهاي پويشي</a:t>
                      </a:r>
                      <a:endParaRPr kumimoji="0" lang="en-US" sz="1200" b="1" i="0" u="none" strike="noStrike" cap="none" normalizeH="0" baseline="0" smtClean="0">
                        <a:ln>
                          <a:noFill/>
                        </a:ln>
                        <a:solidFill>
                          <a:schemeClr val="tx1"/>
                        </a:solidFill>
                        <a:effectLst/>
                        <a:latin typeface="Times New Roman" pitchFamily="18" charset="0"/>
                        <a:cs typeface="Arial"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B Lotus" pitchFamily="2" charset="-78"/>
                        </a:rPr>
                        <a:t>Scanning Tools</a:t>
                      </a:r>
                      <a:endParaRPr kumimoji="0" lang="en-US" sz="1200" b="1" i="0" u="none" strike="noStrike" cap="none" normalizeH="0" baseline="0" smtClean="0">
                        <a:ln>
                          <a:noFill/>
                        </a:ln>
                        <a:solidFill>
                          <a:schemeClr val="tx1"/>
                        </a:solidFill>
                        <a:effectLst/>
                        <a:latin typeface="Times New Roman" pitchFamily="18" charset="0"/>
                        <a:cs typeface="Arial"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cs typeface="B Lotus" pitchFamily="2" charset="-78"/>
                        </a:rPr>
                        <a:t>انباره‌هاي داده</a:t>
                      </a:r>
                      <a:endParaRPr kumimoji="0" lang="en-US" sz="1200" b="1" i="0" u="none" strike="noStrike" cap="none" normalizeH="0" baseline="0" smtClean="0">
                        <a:ln>
                          <a:noFill/>
                        </a:ln>
                        <a:solidFill>
                          <a:schemeClr val="tx1"/>
                        </a:solidFill>
                        <a:effectLst/>
                        <a:latin typeface="Times New Roman" pitchFamily="18" charset="0"/>
                        <a:cs typeface="Arial"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B Lotus" pitchFamily="2" charset="-78"/>
                        </a:rPr>
                        <a:t>Datawarehouse</a:t>
                      </a:r>
                      <a:endParaRPr kumimoji="0" lang="en-US" sz="1200" b="1" i="0" u="none" strike="noStrike" cap="none" normalizeH="0" baseline="0" smtClean="0">
                        <a:ln>
                          <a:noFill/>
                        </a:ln>
                        <a:solidFill>
                          <a:schemeClr val="tx1"/>
                        </a:solidFill>
                        <a:effectLst/>
                        <a:latin typeface="Times New Roman" pitchFamily="18" charset="0"/>
                        <a:cs typeface="Arial"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cs typeface="B Lotus" pitchFamily="2" charset="-78"/>
                        </a:rPr>
                        <a:t>سناريو، خبرنامه هاي الكترونيكي برای مشتريان</a:t>
                      </a:r>
                      <a:endParaRPr kumimoji="0" lang="ar-SA" sz="2000" b="1"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160114">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تولید دانش</a:t>
                      </a:r>
                      <a:endParaRPr kumimoji="0" lang="en-US" sz="12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چگونه نوآوري دانش مورد حمايت قرار مي‌گيرد؟</a:t>
                      </a:r>
                      <a:endParaRPr kumimoji="0" lang="en-US" sz="12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B Lotus" pitchFamily="2" charset="-78"/>
                        </a:rPr>
                        <a:t>Genertion</a:t>
                      </a: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ساختار سازماني </a:t>
                      </a:r>
                      <a:endParaRPr kumimoji="0" lang="en-US" sz="12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كار گروهي </a:t>
                      </a:r>
                      <a:endParaRPr kumimoji="0" lang="en-US" sz="1200" b="1" i="0" u="none" strike="noStrike" cap="none" normalizeH="0" baseline="0" smtClean="0">
                        <a:ln>
                          <a:noFill/>
                        </a:ln>
                        <a:solidFill>
                          <a:schemeClr val="tx1"/>
                        </a:solidFill>
                        <a:effectLst/>
                        <a:latin typeface="Times New Roman" pitchFamily="18" charset="0"/>
                        <a:cs typeface="Arial"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cs typeface="B Lotus" pitchFamily="2" charset="-78"/>
                        </a:rPr>
                        <a:t>سازماندهي </a:t>
                      </a:r>
                      <a:endParaRPr kumimoji="0" lang="en-US" sz="1200" b="1" i="0" u="none" strike="noStrike" cap="none" normalizeH="0" baseline="0" smtClean="0">
                        <a:ln>
                          <a:noFill/>
                        </a:ln>
                        <a:solidFill>
                          <a:schemeClr val="tx1"/>
                        </a:solidFill>
                        <a:effectLst/>
                        <a:latin typeface="Times New Roman" pitchFamily="18" charset="0"/>
                        <a:cs typeface="Arial"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cs typeface="B Lotus" pitchFamily="2" charset="-78"/>
                        </a:rPr>
                        <a:t> </a:t>
                      </a:r>
                      <a:r>
                        <a:rPr kumimoji="0" lang="en-US" sz="1000" b="1" i="0" u="none" strike="noStrike" cap="none" normalizeH="0" baseline="0" smtClean="0">
                          <a:ln>
                            <a:noFill/>
                          </a:ln>
                          <a:solidFill>
                            <a:schemeClr val="tx1"/>
                          </a:solidFill>
                          <a:effectLst/>
                          <a:latin typeface="Times New Roman" pitchFamily="18" charset="0"/>
                          <a:cs typeface="B Lotus" pitchFamily="2" charset="-78"/>
                        </a:rPr>
                        <a:t>(Hypertext) </a:t>
                      </a:r>
                      <a:r>
                        <a:rPr kumimoji="0" lang="ar-SA" sz="1000" b="1" i="0" u="none" strike="noStrike" cap="none" normalizeH="0" baseline="0" smtClean="0">
                          <a:ln>
                            <a:noFill/>
                          </a:ln>
                          <a:solidFill>
                            <a:schemeClr val="tx1"/>
                          </a:solidFill>
                          <a:effectLst/>
                          <a:latin typeface="Times New Roman" pitchFamily="18" charset="0"/>
                          <a:cs typeface="B Lotus" pitchFamily="2" charset="-78"/>
                        </a:rPr>
                        <a:t>ابرمتن‌ها</a:t>
                      </a:r>
                      <a:endParaRPr kumimoji="0" lang="en-US" sz="1200" b="1" i="0" u="none" strike="noStrike" cap="none" normalizeH="0" baseline="0" smtClean="0">
                        <a:ln>
                          <a:noFill/>
                        </a:ln>
                        <a:solidFill>
                          <a:schemeClr val="tx1"/>
                        </a:solidFill>
                        <a:effectLst/>
                        <a:latin typeface="Times New Roman" pitchFamily="18" charset="0"/>
                        <a:cs typeface="Arial"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cs typeface="B Lotus" pitchFamily="2" charset="-78"/>
                        </a:rPr>
                        <a:t>ساختارهاي شبكه‌اي</a:t>
                      </a:r>
                      <a:endParaRPr kumimoji="0" lang="en-US" sz="1200" b="1" i="0" u="none" strike="noStrike" cap="none" normalizeH="0" baseline="0" smtClean="0">
                        <a:ln>
                          <a:noFill/>
                        </a:ln>
                        <a:solidFill>
                          <a:schemeClr val="tx1"/>
                        </a:solidFill>
                        <a:effectLst/>
                        <a:latin typeface="Times New Roman" pitchFamily="18" charset="0"/>
                        <a:cs typeface="Arial"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cs typeface="B Lotus" pitchFamily="2" charset="-78"/>
                        </a:rPr>
                        <a:t>اتصالات  (ارجاعات) آدرس‌دهي دانشي </a:t>
                      </a:r>
                      <a:r>
                        <a:rPr kumimoji="0" lang="en-US" sz="1000" b="1" i="0" u="none" strike="noStrike" cap="none" normalizeH="0" baseline="0" smtClean="0">
                          <a:ln>
                            <a:noFill/>
                          </a:ln>
                          <a:solidFill>
                            <a:schemeClr val="tx1"/>
                          </a:solidFill>
                          <a:effectLst/>
                          <a:latin typeface="Times New Roman" pitchFamily="18" charset="0"/>
                          <a:cs typeface="B Lotus" pitchFamily="2" charset="-78"/>
                        </a:rPr>
                        <a:t>(Links)</a:t>
                      </a: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آمادگي براي نوآوري</a:t>
                      </a:r>
                      <a:endParaRPr kumimoji="0" lang="en-US" sz="12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ابزارسازي ايده‌ها و خلاقيت</a:t>
                      </a:r>
                      <a:endParaRPr kumimoji="0" lang="en-US" sz="1200" b="1" i="0" u="none" strike="noStrike" cap="none" normalizeH="0" baseline="0" smtClean="0">
                        <a:ln>
                          <a:noFill/>
                        </a:ln>
                        <a:solidFill>
                          <a:schemeClr val="tx1"/>
                        </a:solidFill>
                        <a:effectLst/>
                        <a:latin typeface="Times New Roman" pitchFamily="18" charset="0"/>
                        <a:cs typeface="Arial"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cs typeface="B Lotus" pitchFamily="2" charset="-78"/>
                        </a:rPr>
                        <a:t>استفاده از فرصت‌هاي مشاركت</a:t>
                      </a:r>
                      <a:endParaRPr kumimoji="0" lang="ar-SA" sz="2000" b="1"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حمايت كامپيوتري از سيستم‌هاي كاري مشاركتي</a:t>
                      </a:r>
                      <a:endParaRPr kumimoji="0" lang="en-US" sz="12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پلات فرمهاي مجازي براي ايده‌ها و ارتباطات </a:t>
                      </a:r>
                      <a:endParaRPr kumimoji="0" lang="en-US" sz="1200" b="1" i="0" u="none" strike="noStrike" cap="none" normalizeH="0" baseline="0" smtClean="0">
                        <a:ln>
                          <a:noFill/>
                        </a:ln>
                        <a:solidFill>
                          <a:schemeClr val="tx1"/>
                        </a:solidFill>
                        <a:effectLst/>
                        <a:latin typeface="Times New Roman" pitchFamily="18" charset="0"/>
                        <a:cs typeface="Arial"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B Lotus" pitchFamily="2" charset="-78"/>
                        </a:rPr>
                        <a:t>(Platform)</a:t>
                      </a: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854347">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اشاعه دانش</a:t>
                      </a:r>
                      <a:endParaRPr kumimoji="0" lang="en-US" sz="12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چگونه مي‌توان تبادل و تسهيم دانش را به صورت موفقيت‌آميز انجام داد؟</a:t>
                      </a:r>
                      <a:endParaRPr kumimoji="0" lang="en-US" sz="12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B Lotus" pitchFamily="2" charset="-78"/>
                        </a:rPr>
                        <a:t>Diffusion</a:t>
                      </a: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ساختارهاي ارتباطي </a:t>
                      </a:r>
                      <a:endParaRPr kumimoji="0" lang="en-US" sz="12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استفاده از پتانسيل‌ها كارايي</a:t>
                      </a:r>
                      <a:endParaRPr kumimoji="0" lang="en-US" sz="1200" b="1" i="0" u="none" strike="noStrike" cap="none" normalizeH="0" baseline="0" smtClean="0">
                        <a:ln>
                          <a:noFill/>
                        </a:ln>
                        <a:solidFill>
                          <a:schemeClr val="tx1"/>
                        </a:solidFill>
                        <a:effectLst/>
                        <a:latin typeface="Times New Roman" pitchFamily="18" charset="0"/>
                        <a:cs typeface="Arial"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cs typeface="B Lotus" pitchFamily="2" charset="-78"/>
                        </a:rPr>
                        <a:t>ارايه گزارش</a:t>
                      </a:r>
                      <a:endParaRPr kumimoji="0" lang="en-US" sz="1200" b="1" i="0" u="none" strike="noStrike" cap="none" normalizeH="0" baseline="0" smtClean="0">
                        <a:ln>
                          <a:noFill/>
                        </a:ln>
                        <a:solidFill>
                          <a:schemeClr val="tx1"/>
                        </a:solidFill>
                        <a:effectLst/>
                        <a:latin typeface="Times New Roman" pitchFamily="18" charset="0"/>
                        <a:cs typeface="Arial"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cs typeface="B Lotus" pitchFamily="2" charset="-78"/>
                        </a:rPr>
                        <a:t>ايجاد مكانهاي توزيع دانش</a:t>
                      </a:r>
                      <a:endParaRPr kumimoji="0" lang="ar-SA" sz="2000" b="1"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ايجاد فضاي اعتماد و فرهنگ تسهيم</a:t>
                      </a:r>
                      <a:endParaRPr kumimoji="0" lang="en-US" sz="12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(Sharing cultur)</a:t>
                      </a:r>
                      <a:endParaRPr kumimoji="0" lang="en-US" sz="1200" b="1" i="0" u="none" strike="noStrike" cap="none" normalizeH="0" baseline="0" smtClean="0">
                        <a:ln>
                          <a:noFill/>
                        </a:ln>
                        <a:solidFill>
                          <a:schemeClr val="tx1"/>
                        </a:solidFill>
                        <a:effectLst/>
                        <a:latin typeface="Times New Roman" pitchFamily="18" charset="0"/>
                        <a:cs typeface="Arial"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cs typeface="B Lotus" pitchFamily="2" charset="-78"/>
                        </a:rPr>
                        <a:t>ايجاد ابزار براي تبادل دانش</a:t>
                      </a:r>
                      <a:endParaRPr kumimoji="0" lang="en-US" sz="1200" b="1" i="0" u="none" strike="noStrike" cap="none" normalizeH="0" baseline="0" smtClean="0">
                        <a:ln>
                          <a:noFill/>
                        </a:ln>
                        <a:solidFill>
                          <a:schemeClr val="tx1"/>
                        </a:solidFill>
                        <a:effectLst/>
                        <a:latin typeface="Times New Roman" pitchFamily="18" charset="0"/>
                        <a:cs typeface="Arial"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cs typeface="B Lotus" pitchFamily="2" charset="-78"/>
                        </a:rPr>
                        <a:t>آمادگي براي انتقال دانش غيرآشكار</a:t>
                      </a:r>
                      <a:endParaRPr kumimoji="0" lang="ar-SA" sz="2000" b="1"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ساختارهاي زيربناي ارتباطات</a:t>
                      </a:r>
                      <a:endParaRPr kumimoji="0" lang="en-US" sz="12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رسانه‌‌ها و كانالها</a:t>
                      </a:r>
                      <a:endParaRPr kumimoji="0" lang="en-US" sz="1200" b="1" i="0" u="none" strike="noStrike" cap="none" normalizeH="0" baseline="0" smtClean="0">
                        <a:ln>
                          <a:noFill/>
                        </a:ln>
                        <a:solidFill>
                          <a:schemeClr val="tx1"/>
                        </a:solidFill>
                        <a:effectLst/>
                        <a:latin typeface="Times New Roman" pitchFamily="18" charset="0"/>
                        <a:cs typeface="Arial"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cs typeface="B Lotus" pitchFamily="2" charset="-78"/>
                        </a:rPr>
                        <a:t>تلفن، فاكس، شبكه داخلي، ابزار گروهي، پست، صدا الكترونيكي</a:t>
                      </a:r>
                      <a:endParaRPr kumimoji="0" lang="en-US" sz="1200" b="1" i="0" u="none" strike="noStrike" cap="none" normalizeH="0" baseline="0" smtClean="0">
                        <a:ln>
                          <a:noFill/>
                        </a:ln>
                        <a:solidFill>
                          <a:schemeClr val="tx1"/>
                        </a:solidFill>
                        <a:effectLst/>
                        <a:latin typeface="Times New Roman" pitchFamily="18" charset="0"/>
                        <a:cs typeface="Arial"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B Lotus" pitchFamily="2" charset="-78"/>
                        </a:rPr>
                        <a:t>(Tel, Fax , e-mail  Groupware) </a:t>
                      </a: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049199">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استقرار دانش</a:t>
                      </a:r>
                      <a:endParaRPr kumimoji="0" lang="en-US" sz="12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چگونه ميتوان دانش را در سازمان دروني و آشكار نمود؟</a:t>
                      </a:r>
                      <a:endParaRPr kumimoji="0" lang="en-US" sz="12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B Lotus" pitchFamily="2" charset="-78"/>
                        </a:rPr>
                        <a:t>Integration</a:t>
                      </a: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مديريت اسناد</a:t>
                      </a:r>
                      <a:endParaRPr kumimoji="0" lang="en-US" sz="12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ذخيره سازي</a:t>
                      </a:r>
                      <a:endParaRPr kumimoji="0" lang="en-US" sz="1200" b="1" i="0" u="none" strike="noStrike" cap="none" normalizeH="0" baseline="0" smtClean="0">
                        <a:ln>
                          <a:noFill/>
                        </a:ln>
                        <a:solidFill>
                          <a:schemeClr val="tx1"/>
                        </a:solidFill>
                        <a:effectLst/>
                        <a:latin typeface="Times New Roman" pitchFamily="18" charset="0"/>
                        <a:cs typeface="Arial"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cs typeface="B Lotus" pitchFamily="2" charset="-78"/>
                        </a:rPr>
                        <a:t>ذخيره نمودن مستمر و به روز</a:t>
                      </a:r>
                      <a:endParaRPr kumimoji="0" lang="en-US" sz="1200" b="1" i="0" u="none" strike="noStrike" cap="none" normalizeH="0" baseline="0" smtClean="0">
                        <a:ln>
                          <a:noFill/>
                        </a:ln>
                        <a:solidFill>
                          <a:schemeClr val="tx1"/>
                        </a:solidFill>
                        <a:effectLst/>
                        <a:latin typeface="Times New Roman" pitchFamily="18" charset="0"/>
                        <a:cs typeface="Arial"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cs typeface="B Lotus" pitchFamily="2" charset="-78"/>
                        </a:rPr>
                        <a:t>شرح كاري</a:t>
                      </a:r>
                      <a:endParaRPr kumimoji="0" lang="en-US" sz="1200" b="1" i="0" u="none" strike="noStrike" cap="none" normalizeH="0" baseline="0" smtClean="0">
                        <a:ln>
                          <a:noFill/>
                        </a:ln>
                        <a:solidFill>
                          <a:schemeClr val="tx1"/>
                        </a:solidFill>
                        <a:effectLst/>
                        <a:latin typeface="Times New Roman" pitchFamily="18" charset="0"/>
                        <a:cs typeface="Arial"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cs typeface="B Lotus" pitchFamily="2" charset="-78"/>
                        </a:rPr>
                        <a:t>صورت‌بندي دانش فني </a:t>
                      </a:r>
                      <a:r>
                        <a:rPr kumimoji="0" lang="en-US" sz="1000" b="1" i="0" u="none" strike="noStrike" cap="none" normalizeH="0" baseline="0" smtClean="0">
                          <a:ln>
                            <a:noFill/>
                          </a:ln>
                          <a:solidFill>
                            <a:schemeClr val="tx1"/>
                          </a:solidFill>
                          <a:effectLst/>
                          <a:latin typeface="Times New Roman" pitchFamily="18" charset="0"/>
                          <a:cs typeface="B Lotus" pitchFamily="2" charset="-78"/>
                        </a:rPr>
                        <a:t>(Profile)</a:t>
                      </a:r>
                      <a:endParaRPr kumimoji="0" lang="en-US" sz="1200" b="1" i="0" u="none" strike="noStrike" cap="none" normalizeH="0" baseline="0" smtClean="0">
                        <a:ln>
                          <a:noFill/>
                        </a:ln>
                        <a:solidFill>
                          <a:schemeClr val="tx1"/>
                        </a:solidFill>
                        <a:effectLst/>
                        <a:latin typeface="Times New Roman" pitchFamily="18" charset="0"/>
                        <a:cs typeface="Arial"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cs typeface="B Lotus" pitchFamily="2" charset="-78"/>
                        </a:rPr>
                        <a:t>مشاوره</a:t>
                      </a:r>
                      <a:endParaRPr kumimoji="0" lang="en-US" sz="1200" b="1" i="0" u="none" strike="noStrike" cap="none" normalizeH="0" baseline="0" smtClean="0">
                        <a:ln>
                          <a:noFill/>
                        </a:ln>
                        <a:solidFill>
                          <a:schemeClr val="tx1"/>
                        </a:solidFill>
                        <a:effectLst/>
                        <a:latin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قوام نظريه‌هاي كاري مشترك</a:t>
                      </a:r>
                      <a:endParaRPr kumimoji="0" lang="en-US" sz="12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آمادگي و انعطاف‌پذيري براي چيزهاي نو</a:t>
                      </a:r>
                      <a:endParaRPr kumimoji="0" lang="en-US" sz="1200" b="1" i="0" u="none" strike="noStrike" cap="none" normalizeH="0" baseline="0" smtClean="0">
                        <a:ln>
                          <a:noFill/>
                        </a:ln>
                        <a:solidFill>
                          <a:schemeClr val="tx1"/>
                        </a:solidFill>
                        <a:effectLst/>
                        <a:latin typeface="Times New Roman" pitchFamily="18" charset="0"/>
                        <a:cs typeface="Arial"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cs typeface="B Lotus" pitchFamily="2" charset="-78"/>
                        </a:rPr>
                        <a:t>نقشه‌هاي دانش موضوعي</a:t>
                      </a:r>
                      <a:endParaRPr kumimoji="0" lang="ar-SA" sz="2000" b="1"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انتخاب</a:t>
                      </a:r>
                      <a:endParaRPr kumimoji="0" lang="en-US" sz="12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ذخيره سازي</a:t>
                      </a:r>
                      <a:endParaRPr kumimoji="0" lang="en-US" sz="1200" b="1" i="0" u="none" strike="noStrike" cap="none" normalizeH="0" baseline="0" smtClean="0">
                        <a:ln>
                          <a:noFill/>
                        </a:ln>
                        <a:solidFill>
                          <a:schemeClr val="tx1"/>
                        </a:solidFill>
                        <a:effectLst/>
                        <a:latin typeface="Times New Roman" pitchFamily="18" charset="0"/>
                        <a:cs typeface="Arial"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cs typeface="B Lotus" pitchFamily="2" charset="-78"/>
                        </a:rPr>
                        <a:t>به روز‌آوري</a:t>
                      </a:r>
                      <a:endParaRPr kumimoji="0" lang="en-US" sz="1200" b="1" i="0" u="none" strike="noStrike" cap="none" normalizeH="0" baseline="0" smtClean="0">
                        <a:ln>
                          <a:noFill/>
                        </a:ln>
                        <a:solidFill>
                          <a:schemeClr val="tx1"/>
                        </a:solidFill>
                        <a:effectLst/>
                        <a:latin typeface="Times New Roman" pitchFamily="18" charset="0"/>
                        <a:cs typeface="Arial"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cs typeface="B Lotus" pitchFamily="2" charset="-78"/>
                        </a:rPr>
                        <a:t>پالايش </a:t>
                      </a:r>
                      <a:r>
                        <a:rPr kumimoji="0" lang="en-US" sz="1000" b="1" i="0" u="none" strike="noStrike" cap="none" normalizeH="0" baseline="0" smtClean="0">
                          <a:ln>
                            <a:noFill/>
                          </a:ln>
                          <a:solidFill>
                            <a:schemeClr val="tx1"/>
                          </a:solidFill>
                          <a:effectLst/>
                          <a:latin typeface="Arial"/>
                          <a:cs typeface="B Lotus" pitchFamily="2" charset="-78"/>
                        </a:rPr>
                        <a:t>–</a:t>
                      </a:r>
                      <a:r>
                        <a:rPr kumimoji="0" lang="en-US" sz="1000" b="1" i="0" u="none" strike="noStrike" cap="none" normalizeH="0" baseline="0" smtClean="0">
                          <a:ln>
                            <a:noFill/>
                          </a:ln>
                          <a:solidFill>
                            <a:schemeClr val="tx1"/>
                          </a:solidFill>
                          <a:effectLst/>
                          <a:latin typeface="Times New Roman" pitchFamily="18" charset="0"/>
                          <a:cs typeface="B Lotus" pitchFamily="2" charset="-78"/>
                        </a:rPr>
                        <a:t> </a:t>
                      </a:r>
                      <a:r>
                        <a:rPr kumimoji="0" lang="ar-SA" sz="1000" b="1" i="0" u="none" strike="noStrike" cap="none" normalizeH="0" baseline="0" smtClean="0">
                          <a:ln>
                            <a:noFill/>
                          </a:ln>
                          <a:solidFill>
                            <a:schemeClr val="tx1"/>
                          </a:solidFill>
                          <a:effectLst/>
                          <a:latin typeface="Times New Roman" pitchFamily="18" charset="0"/>
                          <a:cs typeface="B Lotus" pitchFamily="2" charset="-78"/>
                        </a:rPr>
                        <a:t>اصلاح</a:t>
                      </a:r>
                      <a:endParaRPr kumimoji="0" lang="en-US" sz="1200" b="1" i="0" u="none" strike="noStrike" cap="none" normalizeH="0" baseline="0" smtClean="0">
                        <a:ln>
                          <a:noFill/>
                        </a:ln>
                        <a:solidFill>
                          <a:schemeClr val="tx1"/>
                        </a:solidFill>
                        <a:effectLst/>
                        <a:latin typeface="Times New Roman" pitchFamily="18" charset="0"/>
                        <a:cs typeface="Arial"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cs typeface="B Lotus" pitchFamily="2" charset="-78"/>
                        </a:rPr>
                        <a:t>تهيه </a:t>
                      </a:r>
                      <a:r>
                        <a:rPr kumimoji="0" lang="en-US" sz="1000" b="1" i="0" u="none" strike="noStrike" cap="none" normalizeH="0" baseline="0" smtClean="0">
                          <a:ln>
                            <a:noFill/>
                          </a:ln>
                          <a:solidFill>
                            <a:schemeClr val="tx1"/>
                          </a:solidFill>
                          <a:effectLst/>
                          <a:latin typeface="Arial"/>
                          <a:cs typeface="B Lotus" pitchFamily="2" charset="-78"/>
                        </a:rPr>
                        <a:t>–</a:t>
                      </a:r>
                      <a:r>
                        <a:rPr kumimoji="0" lang="en-US" sz="1000" b="1" i="0" u="none" strike="noStrike" cap="none" normalizeH="0" baseline="0" smtClean="0">
                          <a:ln>
                            <a:noFill/>
                          </a:ln>
                          <a:solidFill>
                            <a:schemeClr val="tx1"/>
                          </a:solidFill>
                          <a:effectLst/>
                          <a:latin typeface="Times New Roman" pitchFamily="18" charset="0"/>
                          <a:cs typeface="B Lotus" pitchFamily="2" charset="-78"/>
                        </a:rPr>
                        <a:t> </a:t>
                      </a:r>
                      <a:r>
                        <a:rPr kumimoji="0" lang="ar-SA" sz="1000" b="1" i="0" u="none" strike="noStrike" cap="none" normalizeH="0" baseline="0" smtClean="0">
                          <a:ln>
                            <a:noFill/>
                          </a:ln>
                          <a:solidFill>
                            <a:schemeClr val="tx1"/>
                          </a:solidFill>
                          <a:effectLst/>
                          <a:latin typeface="Times New Roman" pitchFamily="18" charset="0"/>
                          <a:cs typeface="B Lotus" pitchFamily="2" charset="-78"/>
                        </a:rPr>
                        <a:t>ايجاد سخت‌افزار </a:t>
                      </a:r>
                      <a:r>
                        <a:rPr kumimoji="0" lang="en-US" sz="1000" b="1" i="0" u="none" strike="noStrike" cap="none" normalizeH="0" baseline="0" smtClean="0">
                          <a:ln>
                            <a:noFill/>
                          </a:ln>
                          <a:solidFill>
                            <a:schemeClr val="tx1"/>
                          </a:solidFill>
                          <a:effectLst/>
                          <a:latin typeface="Arial"/>
                          <a:cs typeface="B Lotus" pitchFamily="2" charset="-78"/>
                        </a:rPr>
                        <a:t>–</a:t>
                      </a:r>
                      <a:r>
                        <a:rPr kumimoji="0" lang="en-US" sz="1000" b="1" i="0" u="none" strike="noStrike" cap="none" normalizeH="0" baseline="0" smtClean="0">
                          <a:ln>
                            <a:noFill/>
                          </a:ln>
                          <a:solidFill>
                            <a:schemeClr val="tx1"/>
                          </a:solidFill>
                          <a:effectLst/>
                          <a:latin typeface="Times New Roman" pitchFamily="18" charset="0"/>
                          <a:cs typeface="B Lotus" pitchFamily="2" charset="-78"/>
                        </a:rPr>
                        <a:t> </a:t>
                      </a:r>
                      <a:r>
                        <a:rPr kumimoji="0" lang="ar-SA" sz="1000" b="1" i="0" u="none" strike="noStrike" cap="none" normalizeH="0" baseline="0" smtClean="0">
                          <a:ln>
                            <a:noFill/>
                          </a:ln>
                          <a:solidFill>
                            <a:schemeClr val="tx1"/>
                          </a:solidFill>
                          <a:effectLst/>
                          <a:latin typeface="Times New Roman" pitchFamily="18" charset="0"/>
                          <a:cs typeface="B Lotus" pitchFamily="2" charset="-78"/>
                        </a:rPr>
                        <a:t>نرم‌افزار مناسب</a:t>
                      </a:r>
                      <a:endParaRPr kumimoji="0" lang="ar-SA" sz="2000" b="1"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854347">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انتقال دانش به</a:t>
                      </a:r>
                      <a:endParaRPr kumimoji="0" lang="en-US" sz="12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 كسب و كار</a:t>
                      </a:r>
                      <a:endParaRPr kumimoji="0" lang="en-US" sz="12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cs typeface="B Lotus" pitchFamily="2" charset="-78"/>
                        </a:rPr>
                        <a:t>چگونه مي‌توان از دانش اكتسابي، در كار بهره جست؟</a:t>
                      </a:r>
                      <a:endParaRPr kumimoji="0" lang="en-US" sz="12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cs typeface="B Lotus" pitchFamily="2" charset="-78"/>
                        </a:rPr>
                        <a:t>چگونه مي‌توان از آن چيزي آموخت؟</a:t>
                      </a:r>
                      <a:endParaRPr kumimoji="0" lang="en-US" sz="12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B Lotus" pitchFamily="2" charset="-78"/>
                        </a:rPr>
                        <a:t>Action</a:t>
                      </a: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قابليت آموزشي بالقوه در محل كار</a:t>
                      </a:r>
                      <a:endParaRPr kumimoji="0" lang="en-US" sz="12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ايجاد حلقه مابين رفتار و نتايج آن</a:t>
                      </a:r>
                      <a:endParaRPr kumimoji="0" lang="en-US" sz="1200" b="1" i="0" u="none" strike="noStrike" cap="none" normalizeH="0" baseline="0" smtClean="0">
                        <a:ln>
                          <a:noFill/>
                        </a:ln>
                        <a:solidFill>
                          <a:schemeClr val="tx1"/>
                        </a:solidFill>
                        <a:effectLst/>
                        <a:latin typeface="Times New Roman" pitchFamily="18" charset="0"/>
                        <a:cs typeface="Arial"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cs typeface="B Lotus" pitchFamily="2" charset="-78"/>
                        </a:rPr>
                        <a:t>بازخورد</a:t>
                      </a:r>
                      <a:endParaRPr kumimoji="0" lang="ar-SA" sz="2000" b="1"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ادراك موانع فردي و ساختاري انتقال </a:t>
                      </a:r>
                      <a:endParaRPr kumimoji="0" lang="en-US" sz="12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ea typeface="Times New Roman" pitchFamily="18" charset="0"/>
                          <a:cs typeface="B Lotus" pitchFamily="2" charset="-78"/>
                        </a:rPr>
                        <a:t>تحمل خطا</a:t>
                      </a:r>
                      <a:endParaRPr kumimoji="0" lang="en-US" sz="1200" b="1" i="0" u="none" strike="noStrike" cap="none" normalizeH="0" baseline="0" smtClean="0">
                        <a:ln>
                          <a:noFill/>
                        </a:ln>
                        <a:solidFill>
                          <a:schemeClr val="tx1"/>
                        </a:solidFill>
                        <a:effectLst/>
                        <a:latin typeface="Times New Roman" pitchFamily="18" charset="0"/>
                        <a:cs typeface="Arial"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Times New Roman" pitchFamily="18" charset="0"/>
                          <a:cs typeface="B Lotus" pitchFamily="2" charset="-78"/>
                        </a:rPr>
                        <a:t>محركهاي ايجاد و نگهداري و تبديل نوآوري </a:t>
                      </a:r>
                      <a:endParaRPr kumimoji="0" lang="ar-SA" sz="2000" b="1"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dirty="0" smtClean="0">
                          <a:ln>
                            <a:noFill/>
                          </a:ln>
                          <a:solidFill>
                            <a:schemeClr val="tx1"/>
                          </a:solidFill>
                          <a:effectLst/>
                          <a:latin typeface="Times New Roman" pitchFamily="18" charset="0"/>
                          <a:ea typeface="Times New Roman" pitchFamily="18" charset="0"/>
                          <a:cs typeface="B Lotus" pitchFamily="2" charset="-78"/>
                        </a:rPr>
                        <a:t>ايجاد حوزه‌هايي براي تحقيق در مورد كارهاي جديد </a:t>
                      </a:r>
                      <a:endParaRPr kumimoji="0" lang="en-US" sz="1200" b="1" i="0" u="none" strike="noStrike" cap="none" normalizeH="0" baseline="0" dirty="0" smtClean="0">
                        <a:ln>
                          <a:noFill/>
                        </a:ln>
                        <a:solidFill>
                          <a:schemeClr val="tx1"/>
                        </a:solidFill>
                        <a:effectLst/>
                        <a:latin typeface="Times New Roman" pitchFamily="18" charset="0"/>
                        <a:ea typeface="Times New Roman" pitchFamily="18" charset="0"/>
                        <a:cs typeface="B Lotus" pitchFamily="2" charset="-78"/>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dirty="0" smtClean="0">
                          <a:ln>
                            <a:noFill/>
                          </a:ln>
                          <a:solidFill>
                            <a:schemeClr val="tx1"/>
                          </a:solidFill>
                          <a:effectLst/>
                          <a:latin typeface="Times New Roman" pitchFamily="18" charset="0"/>
                          <a:ea typeface="Times New Roman" pitchFamily="18" charset="0"/>
                          <a:cs typeface="B Lotus" pitchFamily="2" charset="-78"/>
                        </a:rPr>
                        <a:t>آزمايشگاه آموزشي </a:t>
                      </a:r>
                      <a:endParaRPr kumimoji="0" lang="en-US" sz="1200" b="1" i="0" u="none" strike="noStrike" cap="none" normalizeH="0" baseline="0" dirty="0" smtClean="0">
                        <a:ln>
                          <a:noFill/>
                        </a:ln>
                        <a:solidFill>
                          <a:schemeClr val="tx1"/>
                        </a:solidFill>
                        <a:effectLst/>
                        <a:latin typeface="Times New Roman" pitchFamily="18" charset="0"/>
                        <a:cs typeface="Arial"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ar-SA" sz="1000" b="1" i="0" u="none" strike="noStrike" cap="none" normalizeH="0" baseline="0" dirty="0" smtClean="0">
                          <a:ln>
                            <a:noFill/>
                          </a:ln>
                          <a:solidFill>
                            <a:schemeClr val="tx1"/>
                          </a:solidFill>
                          <a:effectLst/>
                          <a:latin typeface="Times New Roman" pitchFamily="18" charset="0"/>
                          <a:cs typeface="B Lotus" pitchFamily="2" charset="-78"/>
                        </a:rPr>
                        <a:t>شبيه سازي</a:t>
                      </a:r>
                      <a:endParaRPr kumimoji="0" lang="en-US" sz="12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Rectangle 4"/>
          <p:cNvSpPr txBox="1">
            <a:spLocks noChangeArrowheads="1"/>
          </p:cNvSpPr>
          <p:nvPr/>
        </p:nvSpPr>
        <p:spPr>
          <a:xfrm>
            <a:off x="642910" y="-142900"/>
            <a:ext cx="8072494" cy="615924"/>
          </a:xfrm>
          <a:prstGeom prst="rect">
            <a:avLst/>
          </a:prstGeom>
        </p:spPr>
        <p: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3200" b="1" i="0" u="none" strike="noStrike" kern="0" cap="none" spc="0" normalizeH="0" baseline="0" noProof="0" dirty="0" smtClean="0">
                <a:ln>
                  <a:noFill/>
                </a:ln>
                <a:solidFill>
                  <a:srgbClr val="0000FF"/>
                </a:solidFill>
                <a:effectLst/>
                <a:uLnTx/>
                <a:uFillTx/>
                <a:latin typeface="+mj-lt"/>
                <a:ea typeface="+mj-ea"/>
                <a:cs typeface="B Mitra" pitchFamily="2" charset="-78"/>
              </a:rPr>
              <a:t>حوزه‌هاي كار و سطوح مختلف مديريت دانش</a:t>
            </a:r>
            <a:r>
              <a:rPr kumimoji="0" lang="ar-SA" sz="4400" b="1" i="0" u="none" strike="noStrike" kern="0" cap="none" spc="0" normalizeH="0" baseline="0" noProof="0" dirty="0" smtClean="0">
                <a:ln>
                  <a:noFill/>
                </a:ln>
                <a:solidFill>
                  <a:srgbClr val="0000FF"/>
                </a:solidFill>
                <a:effectLst/>
                <a:uLnTx/>
                <a:uFillTx/>
                <a:latin typeface="+mj-lt"/>
                <a:ea typeface="+mj-ea"/>
                <a:cs typeface="B Mitra" pitchFamily="2" charset="-78"/>
              </a:rPr>
              <a:t> </a:t>
            </a:r>
            <a:endParaRPr kumimoji="0" lang="en-GB" sz="4400" b="1" i="0" u="none" strike="noStrike" kern="0" cap="none" spc="0" normalizeH="0" baseline="0" noProof="0" dirty="0" smtClean="0">
              <a:ln>
                <a:noFill/>
              </a:ln>
              <a:solidFill>
                <a:srgbClr val="0000FF"/>
              </a:solidFill>
              <a:effectLst/>
              <a:uLnTx/>
              <a:uFillTx/>
              <a:latin typeface="+mj-lt"/>
              <a:ea typeface="+mj-ea"/>
              <a:cs typeface="B Mitra" pitchFamily="2" charset="-78"/>
            </a:endParaRPr>
          </a:p>
        </p:txBody>
      </p:sp>
    </p:spTree>
  </p:cSld>
  <p:clrMapOvr>
    <a:masterClrMapping/>
  </p:clrMapOvr>
  <p:transition>
    <p:fade thruBlk="1"/>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71472" y="142852"/>
            <a:ext cx="7772400" cy="1828800"/>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600" b="1" i="0" u="none" strike="noStrike" kern="0" cap="none" spc="0" normalizeH="0" baseline="0" noProof="0" dirty="0" smtClean="0">
                <a:ln>
                  <a:noFill/>
                </a:ln>
                <a:solidFill>
                  <a:srgbClr val="FF0000"/>
                </a:solidFill>
                <a:effectLst/>
                <a:uLnTx/>
                <a:uFillTx/>
                <a:latin typeface="+mj-lt"/>
                <a:ea typeface="+mj-ea"/>
                <a:cs typeface="B Mitra" pitchFamily="2" charset="-78"/>
              </a:rPr>
              <a:t>چرا انگیزش کارکنان ، جهت تحقق مشارکت در ابتکارات مدیریت دانش لازم است؟</a:t>
            </a:r>
            <a:endParaRPr kumimoji="0" lang="en-US" sz="3600" b="1" i="0" u="none" strike="noStrike" kern="0" cap="none" spc="0" normalizeH="0" baseline="0" noProof="0" dirty="0">
              <a:ln>
                <a:noFill/>
              </a:ln>
              <a:solidFill>
                <a:srgbClr val="FF0000"/>
              </a:solidFill>
              <a:effectLst/>
              <a:uLnTx/>
              <a:uFillTx/>
              <a:latin typeface="+mj-lt"/>
              <a:ea typeface="+mj-ea"/>
              <a:cs typeface="B Mitra" pitchFamily="2" charset="-78"/>
            </a:endParaRPr>
          </a:p>
        </p:txBody>
      </p:sp>
      <p:sp>
        <p:nvSpPr>
          <p:cNvPr id="3" name="Subtitle 2"/>
          <p:cNvSpPr txBox="1">
            <a:spLocks/>
          </p:cNvSpPr>
          <p:nvPr/>
        </p:nvSpPr>
        <p:spPr>
          <a:xfrm>
            <a:off x="1000100" y="1785926"/>
            <a:ext cx="7772400" cy="2387600"/>
          </a:xfrm>
          <a:prstGeom prst="rect">
            <a:avLst/>
          </a:prstGeom>
        </p:spPr>
        <p:txBody>
          <a:bodyPr/>
          <a:lstStyle/>
          <a:p>
            <a:pPr marL="36513" marR="0" lvl="0" indent="-342900" algn="r" defTabSz="914400" rtl="1" eaLnBrk="1" fontAlgn="base" latinLnBrk="0" hangingPunct="1">
              <a:lnSpc>
                <a:spcPct val="100000"/>
              </a:lnSpc>
              <a:spcBef>
                <a:spcPct val="0"/>
              </a:spcBef>
              <a:spcAft>
                <a:spcPct val="0"/>
              </a:spcAft>
              <a:buClrTx/>
              <a:buSzTx/>
              <a:tabLst/>
              <a:defRPr/>
            </a:pPr>
            <a:r>
              <a:rPr kumimoji="0" lang="fa-IR" b="1" i="0" u="none" strike="noStrike" kern="0" cap="none" spc="0" normalizeH="0" baseline="0" noProof="0" dirty="0" smtClean="0">
                <a:ln>
                  <a:noFill/>
                </a:ln>
                <a:solidFill>
                  <a:srgbClr val="0070C0"/>
                </a:solidFill>
                <a:effectLst/>
                <a:uLnTx/>
                <a:uFillTx/>
                <a:latin typeface="+mn-lt"/>
                <a:ea typeface="+mn-ea"/>
                <a:cs typeface="B Mitra" pitchFamily="2" charset="-78"/>
              </a:rPr>
              <a:t>1- بیشتر دانش بدست آمده در سازمان نهفته و ضمنی است و خود نوعی مالکیت و موقعیت و منبع قدرت قدرت می باشد.</a:t>
            </a:r>
          </a:p>
          <a:p>
            <a:pPr marL="36513" marR="0" lvl="0" indent="-342900" algn="r" defTabSz="914400" rtl="1" eaLnBrk="1" fontAlgn="base" latinLnBrk="0" hangingPunct="1">
              <a:lnSpc>
                <a:spcPct val="100000"/>
              </a:lnSpc>
              <a:spcBef>
                <a:spcPct val="0"/>
              </a:spcBef>
              <a:spcAft>
                <a:spcPct val="0"/>
              </a:spcAft>
              <a:buClrTx/>
              <a:buSzTx/>
              <a:tabLst/>
              <a:defRPr/>
            </a:pPr>
            <a:endParaRPr kumimoji="0" lang="fa-IR" b="1" i="0" u="none" strike="noStrike" kern="0" cap="none" spc="0" normalizeH="0" baseline="0" noProof="0" dirty="0" smtClean="0">
              <a:ln>
                <a:noFill/>
              </a:ln>
              <a:solidFill>
                <a:srgbClr val="0070C0"/>
              </a:solidFill>
              <a:effectLst/>
              <a:uLnTx/>
              <a:uFillTx/>
              <a:latin typeface="+mn-lt"/>
              <a:ea typeface="+mn-ea"/>
              <a:cs typeface="B Mitra" pitchFamily="2" charset="-78"/>
            </a:endParaRPr>
          </a:p>
          <a:p>
            <a:pPr marL="36513" marR="0" lvl="0" indent="-342900" algn="r" defTabSz="914400" rtl="1" eaLnBrk="1" fontAlgn="base" latinLnBrk="0" hangingPunct="1">
              <a:lnSpc>
                <a:spcPct val="100000"/>
              </a:lnSpc>
              <a:spcBef>
                <a:spcPct val="0"/>
              </a:spcBef>
              <a:spcAft>
                <a:spcPct val="0"/>
              </a:spcAft>
              <a:buClrTx/>
              <a:buSzTx/>
              <a:tabLst/>
              <a:defRPr/>
            </a:pPr>
            <a:r>
              <a:rPr kumimoji="0" lang="fa-IR" b="1" i="0" u="none" strike="noStrike" kern="0" cap="none" spc="0" normalizeH="0" baseline="0" noProof="0" dirty="0" smtClean="0">
                <a:ln>
                  <a:noFill/>
                </a:ln>
                <a:solidFill>
                  <a:srgbClr val="0070C0"/>
                </a:solidFill>
                <a:effectLst/>
                <a:uLnTx/>
                <a:uFillTx/>
                <a:latin typeface="+mn-lt"/>
                <a:ea typeface="+mn-ea"/>
                <a:cs typeface="B Mitra" pitchFamily="2" charset="-78"/>
              </a:rPr>
              <a:t>2- روابط شغلی : که باعث ناسازگاری بین علایق کارکنان و مدیریت می شود که یک نوع تعارض بالقوه نیز می باشد.</a:t>
            </a:r>
          </a:p>
          <a:p>
            <a:pPr marL="36513" marR="0" lvl="0" indent="-342900" algn="r" defTabSz="914400" rtl="1" eaLnBrk="1" fontAlgn="base" latinLnBrk="0" hangingPunct="1">
              <a:lnSpc>
                <a:spcPct val="100000"/>
              </a:lnSpc>
              <a:spcBef>
                <a:spcPct val="0"/>
              </a:spcBef>
              <a:spcAft>
                <a:spcPct val="0"/>
              </a:spcAft>
              <a:buClrTx/>
              <a:buSzTx/>
              <a:tabLst/>
              <a:defRPr/>
            </a:pPr>
            <a:endParaRPr kumimoji="0" lang="fa-IR" b="1" i="0" u="none" strike="noStrike" kern="0" cap="none" spc="0" normalizeH="0" baseline="0" noProof="0" dirty="0" smtClean="0">
              <a:ln>
                <a:noFill/>
              </a:ln>
              <a:solidFill>
                <a:srgbClr val="0070C0"/>
              </a:solidFill>
              <a:effectLst/>
              <a:uLnTx/>
              <a:uFillTx/>
              <a:latin typeface="+mn-lt"/>
              <a:ea typeface="+mn-ea"/>
              <a:cs typeface="B Mitra" pitchFamily="2" charset="-78"/>
            </a:endParaRPr>
          </a:p>
          <a:p>
            <a:pPr marL="36513" marR="0" lvl="0" indent="-342900" algn="r" defTabSz="914400" rtl="1" eaLnBrk="1" fontAlgn="base" latinLnBrk="0" hangingPunct="1">
              <a:lnSpc>
                <a:spcPct val="100000"/>
              </a:lnSpc>
              <a:spcBef>
                <a:spcPct val="0"/>
              </a:spcBef>
              <a:spcAft>
                <a:spcPct val="0"/>
              </a:spcAft>
              <a:buClrTx/>
              <a:buSzTx/>
              <a:tabLst/>
              <a:defRPr/>
            </a:pPr>
            <a:r>
              <a:rPr kumimoji="0" lang="fa-IR" b="1" i="0" u="none" strike="noStrike" kern="0" cap="none" spc="0" normalizeH="0" baseline="0" noProof="0" dirty="0" smtClean="0">
                <a:ln>
                  <a:noFill/>
                </a:ln>
                <a:solidFill>
                  <a:srgbClr val="0070C0"/>
                </a:solidFill>
                <a:effectLst/>
                <a:uLnTx/>
                <a:uFillTx/>
                <a:latin typeface="+mn-lt"/>
                <a:ea typeface="+mn-ea"/>
                <a:cs typeface="B Mitra" pitchFamily="2" charset="-78"/>
              </a:rPr>
              <a:t>3-  به رسمیت نشناختن مناسب و پاداش برای تلاش های فردی</a:t>
            </a:r>
          </a:p>
          <a:p>
            <a:pPr marL="36513" marR="0" lvl="0" indent="-342900" algn="r" defTabSz="914400" rtl="1" eaLnBrk="1" fontAlgn="base" latinLnBrk="0" hangingPunct="1">
              <a:lnSpc>
                <a:spcPct val="100000"/>
              </a:lnSpc>
              <a:spcBef>
                <a:spcPct val="0"/>
              </a:spcBef>
              <a:spcAft>
                <a:spcPct val="0"/>
              </a:spcAft>
              <a:buClrTx/>
              <a:buSzTx/>
              <a:tabLst/>
              <a:defRPr/>
            </a:pPr>
            <a:endParaRPr kumimoji="0" lang="en-US" sz="3200" b="1" i="0" u="none" strike="noStrike" kern="0" cap="none" spc="0" normalizeH="0" baseline="0" noProof="0" dirty="0" smtClean="0">
              <a:ln>
                <a:noFill/>
              </a:ln>
              <a:solidFill>
                <a:srgbClr val="0070C0"/>
              </a:solidFill>
              <a:effectLst/>
              <a:uLnTx/>
              <a:uFillTx/>
              <a:latin typeface="+mn-lt"/>
              <a:ea typeface="+mn-ea"/>
              <a:cs typeface="B Mitra" pitchFamily="2" charset="-78"/>
            </a:endParaRPr>
          </a:p>
        </p:txBody>
      </p:sp>
      <p:pic>
        <p:nvPicPr>
          <p:cNvPr id="4" name="Picture 2" descr="860463370_rahkar-e-modiriat_gotoworkhappy"/>
          <p:cNvPicPr>
            <a:picLocks noChangeAspect="1" noChangeArrowheads="1"/>
          </p:cNvPicPr>
          <p:nvPr/>
        </p:nvPicPr>
        <p:blipFill>
          <a:blip r:embed="rId2"/>
          <a:srcRect/>
          <a:stretch>
            <a:fillRect/>
          </a:stretch>
        </p:blipFill>
        <p:spPr bwMode="auto">
          <a:xfrm>
            <a:off x="0" y="4421511"/>
            <a:ext cx="3000364" cy="2436489"/>
          </a:xfrm>
          <a:prstGeom prst="rect">
            <a:avLst/>
          </a:prstGeom>
          <a:noFill/>
          <a:ln w="9525">
            <a:noFill/>
            <a:miter lim="800000"/>
            <a:headEnd/>
            <a:tailEnd/>
          </a:ln>
        </p:spPr>
      </p:pic>
    </p:spTree>
  </p:cSld>
  <p:clrMapOvr>
    <a:masterClrMapping/>
  </p:clrMapOvr>
  <p:transition>
    <p:cut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Rectangle 2"/>
          <p:cNvSpPr>
            <a:spLocks noGrp="1" noChangeArrowheads="1"/>
          </p:cNvSpPr>
          <p:nvPr>
            <p:ph type="title"/>
          </p:nvPr>
        </p:nvSpPr>
        <p:spPr>
          <a:xfrm>
            <a:off x="428596" y="-142899"/>
            <a:ext cx="8566150" cy="1000132"/>
          </a:xfrm>
          <a:noFill/>
          <a:ln/>
        </p:spPr>
        <p:txBody>
          <a:bodyPr/>
          <a:lstStyle/>
          <a:p>
            <a:r>
              <a:rPr lang="en-US" dirty="0"/>
              <a:t>Defining Knowledge Management</a:t>
            </a:r>
          </a:p>
        </p:txBody>
      </p:sp>
      <p:sp>
        <p:nvSpPr>
          <p:cNvPr id="308" name="Line 4"/>
          <p:cNvSpPr>
            <a:spLocks noChangeShapeType="1"/>
          </p:cNvSpPr>
          <p:nvPr/>
        </p:nvSpPr>
        <p:spPr bwMode="auto">
          <a:xfrm>
            <a:off x="615921" y="2532038"/>
            <a:ext cx="406400" cy="179387"/>
          </a:xfrm>
          <a:prstGeom prst="line">
            <a:avLst/>
          </a:prstGeom>
          <a:noFill/>
          <a:ln w="12700">
            <a:solidFill>
              <a:schemeClr val="bg2"/>
            </a:solidFill>
            <a:round/>
            <a:headEnd type="none" w="sm" len="sm"/>
            <a:tailEnd type="stealth" w="med" len="med"/>
          </a:ln>
          <a:effectLst/>
        </p:spPr>
        <p:txBody>
          <a:bodyPr wrap="none" anchor="ctr"/>
          <a:lstStyle/>
          <a:p>
            <a:endParaRPr lang="en-US"/>
          </a:p>
        </p:txBody>
      </p:sp>
      <p:sp>
        <p:nvSpPr>
          <p:cNvPr id="309" name="Line 13"/>
          <p:cNvSpPr>
            <a:spLocks noChangeShapeType="1"/>
          </p:cNvSpPr>
          <p:nvPr/>
        </p:nvSpPr>
        <p:spPr bwMode="auto">
          <a:xfrm flipH="1">
            <a:off x="755621" y="3627413"/>
            <a:ext cx="5254625" cy="41275"/>
          </a:xfrm>
          <a:prstGeom prst="line">
            <a:avLst/>
          </a:prstGeom>
          <a:noFill/>
          <a:ln w="9525">
            <a:noFill/>
            <a:round/>
            <a:headEnd type="none" w="sm" len="sm"/>
            <a:tailEnd type="none" w="sm" len="sm"/>
          </a:ln>
          <a:effectLst/>
        </p:spPr>
        <p:txBody>
          <a:bodyPr wrap="none" anchor="ctr"/>
          <a:lstStyle/>
          <a:p>
            <a:endParaRPr lang="en-US"/>
          </a:p>
        </p:txBody>
      </p:sp>
      <p:sp>
        <p:nvSpPr>
          <p:cNvPr id="310" name="Rectangle 20"/>
          <p:cNvSpPr>
            <a:spLocks noChangeArrowheads="1"/>
          </p:cNvSpPr>
          <p:nvPr/>
        </p:nvSpPr>
        <p:spPr bwMode="auto">
          <a:xfrm>
            <a:off x="427009" y="1103288"/>
            <a:ext cx="1076325" cy="254000"/>
          </a:xfrm>
          <a:prstGeom prst="rect">
            <a:avLst/>
          </a:prstGeom>
          <a:noFill/>
          <a:ln w="9525">
            <a:noFill/>
            <a:miter lim="800000"/>
            <a:headEnd/>
            <a:tailEnd/>
          </a:ln>
          <a:effectLst>
            <a:outerShdw dist="35921" dir="2700000" algn="ctr" rotWithShape="0">
              <a:srgbClr val="000066"/>
            </a:outerShdw>
          </a:effectLst>
        </p:spPr>
        <p:txBody>
          <a:bodyPr lIns="7938" tIns="7938" rIns="7938" bIns="7938"/>
          <a:lstStyle/>
          <a:p>
            <a:pPr algn="ctr" defTabSz="820738"/>
            <a:r>
              <a:rPr lang="en-US" sz="1300" b="0" dirty="0">
                <a:solidFill>
                  <a:srgbClr val="FFFFCC"/>
                </a:solidFill>
                <a:effectLst>
                  <a:outerShdw blurRad="38100" dist="38100" dir="2700000" algn="tl">
                    <a:srgbClr val="000000"/>
                  </a:outerShdw>
                </a:effectLst>
                <a:latin typeface="Arial" pitchFamily="34" charset="0"/>
              </a:rPr>
              <a:t>Experiences</a:t>
            </a:r>
          </a:p>
        </p:txBody>
      </p:sp>
      <p:sp>
        <p:nvSpPr>
          <p:cNvPr id="311" name="Oval 32"/>
          <p:cNvSpPr>
            <a:spLocks noChangeArrowheads="1"/>
          </p:cNvSpPr>
          <p:nvPr/>
        </p:nvSpPr>
        <p:spPr bwMode="auto">
          <a:xfrm>
            <a:off x="565121" y="2474888"/>
            <a:ext cx="125413" cy="122237"/>
          </a:xfrm>
          <a:prstGeom prst="ellipse">
            <a:avLst/>
          </a:prstGeom>
          <a:solidFill>
            <a:srgbClr val="FFFF66"/>
          </a:solidFill>
          <a:ln w="9525">
            <a:noFill/>
            <a:round/>
            <a:headEnd/>
            <a:tailEnd/>
          </a:ln>
          <a:effectLst/>
        </p:spPr>
        <p:txBody>
          <a:bodyPr wrap="none" anchor="ctr"/>
          <a:lstStyle/>
          <a:p>
            <a:endParaRPr lang="en-US"/>
          </a:p>
        </p:txBody>
      </p:sp>
      <p:sp>
        <p:nvSpPr>
          <p:cNvPr id="312" name="Freeform 34"/>
          <p:cNvSpPr>
            <a:spLocks/>
          </p:cNvSpPr>
          <p:nvPr/>
        </p:nvSpPr>
        <p:spPr bwMode="auto">
          <a:xfrm>
            <a:off x="1077884" y="2632050"/>
            <a:ext cx="346075" cy="177800"/>
          </a:xfrm>
          <a:custGeom>
            <a:avLst/>
            <a:gdLst/>
            <a:ahLst/>
            <a:cxnLst>
              <a:cxn ang="0">
                <a:pos x="35" y="111"/>
              </a:cxn>
              <a:cxn ang="0">
                <a:pos x="22" y="105"/>
              </a:cxn>
              <a:cxn ang="0">
                <a:pos x="9" y="95"/>
              </a:cxn>
              <a:cxn ang="0">
                <a:pos x="3" y="77"/>
              </a:cxn>
              <a:cxn ang="0">
                <a:pos x="1" y="68"/>
              </a:cxn>
              <a:cxn ang="0">
                <a:pos x="0" y="56"/>
              </a:cxn>
              <a:cxn ang="0">
                <a:pos x="1" y="43"/>
              </a:cxn>
              <a:cxn ang="0">
                <a:pos x="3" y="34"/>
              </a:cxn>
              <a:cxn ang="0">
                <a:pos x="9" y="15"/>
              </a:cxn>
              <a:cxn ang="0">
                <a:pos x="22" y="6"/>
              </a:cxn>
              <a:cxn ang="0">
                <a:pos x="35" y="0"/>
              </a:cxn>
              <a:cxn ang="0">
                <a:pos x="217" y="0"/>
              </a:cxn>
              <a:cxn ang="0">
                <a:pos x="204" y="6"/>
              </a:cxn>
              <a:cxn ang="0">
                <a:pos x="192" y="15"/>
              </a:cxn>
              <a:cxn ang="0">
                <a:pos x="187" y="25"/>
              </a:cxn>
              <a:cxn ang="0">
                <a:pos x="183" y="34"/>
              </a:cxn>
              <a:cxn ang="0">
                <a:pos x="181" y="56"/>
              </a:cxn>
              <a:cxn ang="0">
                <a:pos x="183" y="77"/>
              </a:cxn>
              <a:cxn ang="0">
                <a:pos x="187" y="86"/>
              </a:cxn>
              <a:cxn ang="0">
                <a:pos x="192" y="95"/>
              </a:cxn>
              <a:cxn ang="0">
                <a:pos x="204" y="105"/>
              </a:cxn>
              <a:cxn ang="0">
                <a:pos x="217" y="111"/>
              </a:cxn>
              <a:cxn ang="0">
                <a:pos x="35" y="111"/>
              </a:cxn>
            </a:cxnLst>
            <a:rect l="0" t="0" r="r" b="b"/>
            <a:pathLst>
              <a:path w="218" h="112">
                <a:moveTo>
                  <a:pt x="35" y="111"/>
                </a:moveTo>
                <a:lnTo>
                  <a:pt x="22" y="105"/>
                </a:lnTo>
                <a:lnTo>
                  <a:pt x="9" y="95"/>
                </a:lnTo>
                <a:lnTo>
                  <a:pt x="3" y="77"/>
                </a:lnTo>
                <a:lnTo>
                  <a:pt x="1" y="68"/>
                </a:lnTo>
                <a:lnTo>
                  <a:pt x="0" y="56"/>
                </a:lnTo>
                <a:lnTo>
                  <a:pt x="1" y="43"/>
                </a:lnTo>
                <a:lnTo>
                  <a:pt x="3" y="34"/>
                </a:lnTo>
                <a:lnTo>
                  <a:pt x="9" y="15"/>
                </a:lnTo>
                <a:lnTo>
                  <a:pt x="22" y="6"/>
                </a:lnTo>
                <a:lnTo>
                  <a:pt x="35" y="0"/>
                </a:lnTo>
                <a:lnTo>
                  <a:pt x="217" y="0"/>
                </a:lnTo>
                <a:lnTo>
                  <a:pt x="204" y="6"/>
                </a:lnTo>
                <a:lnTo>
                  <a:pt x="192" y="15"/>
                </a:lnTo>
                <a:lnTo>
                  <a:pt x="187" y="25"/>
                </a:lnTo>
                <a:lnTo>
                  <a:pt x="183" y="34"/>
                </a:lnTo>
                <a:lnTo>
                  <a:pt x="181" y="56"/>
                </a:lnTo>
                <a:lnTo>
                  <a:pt x="183" y="77"/>
                </a:lnTo>
                <a:lnTo>
                  <a:pt x="187" y="86"/>
                </a:lnTo>
                <a:lnTo>
                  <a:pt x="192" y="95"/>
                </a:lnTo>
                <a:lnTo>
                  <a:pt x="204" y="105"/>
                </a:lnTo>
                <a:lnTo>
                  <a:pt x="217" y="111"/>
                </a:lnTo>
                <a:lnTo>
                  <a:pt x="35" y="111"/>
                </a:lnTo>
              </a:path>
            </a:pathLst>
          </a:custGeom>
          <a:solidFill>
            <a:schemeClr val="accent2">
              <a:lumMod val="75000"/>
            </a:schemeClr>
          </a:solidFill>
          <a:ln w="12700" cap="rnd" cmpd="sng">
            <a:solidFill>
              <a:srgbClr val="000066"/>
            </a:solidFill>
            <a:prstDash val="solid"/>
            <a:round/>
            <a:headEnd type="none" w="sm" len="sm"/>
            <a:tailEnd type="none" w="sm" len="sm"/>
          </a:ln>
          <a:effectLst/>
        </p:spPr>
        <p:txBody>
          <a:bodyPr/>
          <a:lstStyle/>
          <a:p>
            <a:endParaRPr lang="en-US"/>
          </a:p>
        </p:txBody>
      </p:sp>
      <p:sp>
        <p:nvSpPr>
          <p:cNvPr id="313" name="Line 40"/>
          <p:cNvSpPr>
            <a:spLocks noChangeShapeType="1"/>
          </p:cNvSpPr>
          <p:nvPr/>
        </p:nvSpPr>
        <p:spPr bwMode="auto">
          <a:xfrm flipH="1" flipV="1">
            <a:off x="7031009" y="3454375"/>
            <a:ext cx="1443037" cy="141288"/>
          </a:xfrm>
          <a:prstGeom prst="line">
            <a:avLst/>
          </a:prstGeom>
          <a:noFill/>
          <a:ln w="76200">
            <a:solidFill>
              <a:srgbClr val="CCCC00"/>
            </a:solidFill>
            <a:round/>
            <a:headEnd type="none" w="sm" len="sm"/>
            <a:tailEnd type="none" w="sm" len="sm"/>
          </a:ln>
          <a:effectLst/>
        </p:spPr>
        <p:txBody>
          <a:bodyPr wrap="none" anchor="ctr"/>
          <a:lstStyle/>
          <a:p>
            <a:endParaRPr lang="en-US"/>
          </a:p>
        </p:txBody>
      </p:sp>
      <p:grpSp>
        <p:nvGrpSpPr>
          <p:cNvPr id="314" name="Group 313"/>
          <p:cNvGrpSpPr/>
          <p:nvPr/>
        </p:nvGrpSpPr>
        <p:grpSpPr>
          <a:xfrm>
            <a:off x="374627" y="922316"/>
            <a:ext cx="5791202" cy="3919537"/>
            <a:chOff x="1971681" y="2224091"/>
            <a:chExt cx="5791202" cy="3919537"/>
          </a:xfrm>
        </p:grpSpPr>
        <p:sp>
          <p:nvSpPr>
            <p:cNvPr id="315" name="Rectangle 9"/>
            <p:cNvSpPr>
              <a:spLocks noChangeArrowheads="1"/>
            </p:cNvSpPr>
            <p:nvPr/>
          </p:nvSpPr>
          <p:spPr bwMode="auto">
            <a:xfrm>
              <a:off x="4595818" y="4543428"/>
              <a:ext cx="1366838" cy="387350"/>
            </a:xfrm>
            <a:prstGeom prst="rect">
              <a:avLst/>
            </a:prstGeom>
            <a:noFill/>
            <a:ln w="9525">
              <a:noFill/>
              <a:miter lim="800000"/>
              <a:headEnd/>
              <a:tailEnd/>
            </a:ln>
            <a:effectLst/>
          </p:spPr>
          <p:txBody>
            <a:bodyPr lIns="7938" tIns="7938" rIns="7938" bIns="7938"/>
            <a:lstStyle/>
            <a:p>
              <a:pPr algn="ctr" defTabSz="820738"/>
              <a:r>
                <a:rPr lang="en-US" sz="1600" dirty="0">
                  <a:solidFill>
                    <a:srgbClr val="FFFFCC"/>
                  </a:solidFill>
                  <a:effectLst>
                    <a:outerShdw blurRad="38100" dist="38100" dir="2700000" algn="tl">
                      <a:srgbClr val="000000"/>
                    </a:outerShdw>
                  </a:effectLst>
                  <a:latin typeface="Arial" pitchFamily="34" charset="0"/>
                </a:rPr>
                <a:t>Data</a:t>
              </a:r>
            </a:p>
          </p:txBody>
        </p:sp>
        <p:sp>
          <p:nvSpPr>
            <p:cNvPr id="316" name="Rectangle 14"/>
            <p:cNvSpPr>
              <a:spLocks noChangeArrowheads="1"/>
            </p:cNvSpPr>
            <p:nvPr/>
          </p:nvSpPr>
          <p:spPr bwMode="auto">
            <a:xfrm>
              <a:off x="6272218" y="2819400"/>
              <a:ext cx="1177925" cy="2038350"/>
            </a:xfrm>
            <a:prstGeom prst="rect">
              <a:avLst/>
            </a:prstGeom>
            <a:solidFill>
              <a:schemeClr val="accent2">
                <a:lumMod val="50000"/>
              </a:schemeClr>
            </a:solidFill>
            <a:ln w="9525">
              <a:solidFill>
                <a:schemeClr val="tx2">
                  <a:lumMod val="85000"/>
                  <a:lumOff val="15000"/>
                </a:schemeClr>
              </a:solidFill>
              <a:miter lim="800000"/>
              <a:headEnd/>
              <a:tailEnd/>
            </a:ln>
            <a:effectLst>
              <a:outerShdw dist="35921" dir="2700000" algn="ctr" rotWithShape="0">
                <a:srgbClr val="000000"/>
              </a:outerShdw>
            </a:effectLst>
          </p:spPr>
          <p:txBody>
            <a:bodyPr lIns="82550" tIns="82550" rIns="82550" bIns="82550"/>
            <a:lstStyle/>
            <a:p>
              <a:pPr marL="53975" indent="-53975" defTabSz="820738"/>
              <a:r>
                <a:rPr lang="en-US" sz="1300" b="0" dirty="0">
                  <a:solidFill>
                    <a:srgbClr val="FFFFCC"/>
                  </a:solidFill>
                  <a:latin typeface="Arial" pitchFamily="34" charset="0"/>
                </a:rPr>
                <a:t>To: ________</a:t>
              </a:r>
            </a:p>
            <a:p>
              <a:pPr marL="53975" indent="-53975" defTabSz="820738"/>
              <a:r>
                <a:rPr lang="en-US" sz="1300" b="0" dirty="0">
                  <a:solidFill>
                    <a:srgbClr val="FFFFCC"/>
                  </a:solidFill>
                  <a:latin typeface="Arial" pitchFamily="34" charset="0"/>
                </a:rPr>
                <a:t>From: _____</a:t>
              </a:r>
            </a:p>
            <a:p>
              <a:pPr marL="53975" indent="-53975" defTabSz="820738"/>
              <a:endParaRPr lang="en-US" sz="1300" b="0" dirty="0">
                <a:solidFill>
                  <a:srgbClr val="FFFFCC"/>
                </a:solidFill>
                <a:latin typeface="Arial" pitchFamily="34" charset="0"/>
              </a:endParaRPr>
            </a:p>
            <a:p>
              <a:pPr marL="53975" indent="-53975" defTabSz="820738"/>
              <a:endParaRPr lang="en-US" sz="1300" b="0" dirty="0">
                <a:solidFill>
                  <a:srgbClr val="FFFFCC"/>
                </a:solidFill>
                <a:latin typeface="Arial" pitchFamily="34" charset="0"/>
              </a:endParaRPr>
            </a:p>
            <a:p>
              <a:pPr marL="53975" indent="-53975" defTabSz="820738">
                <a:spcAft>
                  <a:spcPct val="40000"/>
                </a:spcAft>
              </a:pPr>
              <a:r>
                <a:rPr lang="en-US" sz="1300" b="0" dirty="0">
                  <a:solidFill>
                    <a:srgbClr val="FFFFCC"/>
                  </a:solidFill>
                  <a:latin typeface="Arial" pitchFamily="34" charset="0"/>
                </a:rPr>
                <a:t>Data</a:t>
              </a:r>
            </a:p>
            <a:p>
              <a:pPr marL="53975" indent="-53975" algn="ctr" defTabSz="820738">
                <a:buFontTx/>
                <a:buChar char="•"/>
              </a:pPr>
              <a:r>
                <a:rPr lang="en-US" sz="1300" b="0" dirty="0">
                  <a:solidFill>
                    <a:srgbClr val="FFFFCC"/>
                  </a:solidFill>
                  <a:latin typeface="Arial" pitchFamily="34" charset="0"/>
                </a:rPr>
                <a:t>Opinion</a:t>
              </a:r>
            </a:p>
            <a:p>
              <a:pPr marL="53975" indent="-53975" algn="ctr" defTabSz="820738">
                <a:buFontTx/>
                <a:buChar char="•"/>
              </a:pPr>
              <a:r>
                <a:rPr lang="en-US" sz="1300" b="0" dirty="0">
                  <a:solidFill>
                    <a:srgbClr val="FFFFCC"/>
                  </a:solidFill>
                  <a:latin typeface="Arial" pitchFamily="34" charset="0"/>
                </a:rPr>
                <a:t>Opinion</a:t>
              </a:r>
            </a:p>
            <a:p>
              <a:pPr marL="53975" indent="-53975" algn="ctr" defTabSz="820738">
                <a:buFontTx/>
                <a:buChar char="•"/>
              </a:pPr>
              <a:r>
                <a:rPr lang="en-US" sz="1300" b="0" dirty="0">
                  <a:solidFill>
                    <a:srgbClr val="FFFFCC"/>
                  </a:solidFill>
                  <a:latin typeface="Arial" pitchFamily="34" charset="0"/>
                </a:rPr>
                <a:t>Opinion</a:t>
              </a:r>
            </a:p>
          </p:txBody>
        </p:sp>
        <p:graphicFrame>
          <p:nvGraphicFramePr>
            <p:cNvPr id="317" name="Object 1025"/>
            <p:cNvGraphicFramePr>
              <a:graphicFrameLocks/>
            </p:cNvGraphicFramePr>
            <p:nvPr/>
          </p:nvGraphicFramePr>
          <p:xfrm>
            <a:off x="4525980" y="3016263"/>
            <a:ext cx="1208088" cy="1403350"/>
          </p:xfrm>
          <a:graphic>
            <a:graphicData uri="http://schemas.openxmlformats.org/presentationml/2006/ole">
              <p:oleObj spid="_x0000_s139276" name="Clip" r:id="rId3" imgW="1208088" imgH="1403350" progId="">
                <p:embed/>
              </p:oleObj>
            </a:graphicData>
          </a:graphic>
        </p:graphicFrame>
        <p:sp>
          <p:nvSpPr>
            <p:cNvPr id="318" name="Rectangle 37"/>
            <p:cNvSpPr>
              <a:spLocks noChangeArrowheads="1"/>
            </p:cNvSpPr>
            <p:nvPr/>
          </p:nvSpPr>
          <p:spPr bwMode="auto">
            <a:xfrm>
              <a:off x="6172200" y="5029200"/>
              <a:ext cx="1366838" cy="387350"/>
            </a:xfrm>
            <a:prstGeom prst="rect">
              <a:avLst/>
            </a:prstGeom>
            <a:noFill/>
            <a:ln w="9525">
              <a:noFill/>
              <a:miter lim="800000"/>
              <a:headEnd/>
              <a:tailEnd/>
            </a:ln>
            <a:effectLst>
              <a:outerShdw dist="35921" dir="2700000" algn="ctr" rotWithShape="0">
                <a:srgbClr val="000066"/>
              </a:outerShdw>
            </a:effectLst>
          </p:spPr>
          <p:txBody>
            <a:bodyPr lIns="7938" tIns="7938" rIns="7938" bIns="7938"/>
            <a:lstStyle/>
            <a:p>
              <a:pPr algn="ctr" defTabSz="820738"/>
              <a:r>
                <a:rPr lang="en-US" sz="1600">
                  <a:solidFill>
                    <a:srgbClr val="FFFFCC"/>
                  </a:solidFill>
                  <a:effectLst>
                    <a:outerShdw blurRad="38100" dist="38100" dir="2700000" algn="tl">
                      <a:srgbClr val="000000"/>
                    </a:outerShdw>
                  </a:effectLst>
                  <a:latin typeface="Arial" pitchFamily="34" charset="0"/>
                </a:rPr>
                <a:t>Information</a:t>
              </a:r>
            </a:p>
          </p:txBody>
        </p:sp>
        <p:grpSp>
          <p:nvGrpSpPr>
            <p:cNvPr id="319" name="Group 80"/>
            <p:cNvGrpSpPr/>
            <p:nvPr/>
          </p:nvGrpSpPr>
          <p:grpSpPr>
            <a:xfrm>
              <a:off x="1971681" y="2224091"/>
              <a:ext cx="5791202" cy="3919537"/>
              <a:chOff x="2024063" y="2176463"/>
              <a:chExt cx="5791202" cy="3919537"/>
            </a:xfrm>
          </p:grpSpPr>
          <p:sp>
            <p:nvSpPr>
              <p:cNvPr id="320" name="Rectangle 7"/>
              <p:cNvSpPr>
                <a:spLocks noChangeArrowheads="1"/>
              </p:cNvSpPr>
              <p:nvPr/>
            </p:nvSpPr>
            <p:spPr bwMode="auto">
              <a:xfrm>
                <a:off x="2057400" y="5486400"/>
                <a:ext cx="1366838" cy="387350"/>
              </a:xfrm>
              <a:prstGeom prst="rect">
                <a:avLst/>
              </a:prstGeom>
              <a:noFill/>
              <a:ln w="9525">
                <a:noFill/>
                <a:miter lim="800000"/>
                <a:headEnd/>
                <a:tailEnd/>
              </a:ln>
              <a:effectLst/>
            </p:spPr>
            <p:txBody>
              <a:bodyPr lIns="7938" tIns="7938" rIns="7938" bIns="7938"/>
              <a:lstStyle/>
              <a:p>
                <a:pPr algn="ctr" defTabSz="820738"/>
                <a:r>
                  <a:rPr lang="en-US" sz="1600">
                    <a:solidFill>
                      <a:srgbClr val="FFFFCC"/>
                    </a:solidFill>
                    <a:effectLst>
                      <a:outerShdw blurRad="38100" dist="38100" dir="2700000" algn="tl">
                        <a:srgbClr val="000000"/>
                      </a:outerShdw>
                    </a:effectLst>
                    <a:latin typeface="Arial" pitchFamily="34" charset="0"/>
                  </a:rPr>
                  <a:t>The Real World</a:t>
                </a:r>
              </a:p>
            </p:txBody>
          </p:sp>
          <p:grpSp>
            <p:nvGrpSpPr>
              <p:cNvPr id="321" name="Group 12"/>
              <p:cNvGrpSpPr>
                <a:grpSpLocks/>
              </p:cNvGrpSpPr>
              <p:nvPr/>
            </p:nvGrpSpPr>
            <p:grpSpPr bwMode="auto">
              <a:xfrm>
                <a:off x="2097089" y="5953125"/>
                <a:ext cx="5718176" cy="142875"/>
                <a:chOff x="1321" y="3750"/>
                <a:chExt cx="3602" cy="90"/>
              </a:xfrm>
            </p:grpSpPr>
            <p:sp>
              <p:nvSpPr>
                <p:cNvPr id="341" name="Freeform 10"/>
                <p:cNvSpPr>
                  <a:spLocks/>
                </p:cNvSpPr>
                <p:nvPr/>
              </p:nvSpPr>
              <p:spPr bwMode="auto">
                <a:xfrm>
                  <a:off x="1330" y="3750"/>
                  <a:ext cx="3593" cy="90"/>
                </a:xfrm>
                <a:custGeom>
                  <a:avLst/>
                  <a:gdLst/>
                  <a:ahLst/>
                  <a:cxnLst>
                    <a:cxn ang="0">
                      <a:pos x="3592" y="0"/>
                    </a:cxn>
                    <a:cxn ang="0">
                      <a:pos x="3592" y="89"/>
                    </a:cxn>
                    <a:cxn ang="0">
                      <a:pos x="0" y="89"/>
                    </a:cxn>
                  </a:cxnLst>
                  <a:rect l="0" t="0" r="r" b="b"/>
                  <a:pathLst>
                    <a:path w="3593" h="90">
                      <a:moveTo>
                        <a:pt x="3592" y="0"/>
                      </a:moveTo>
                      <a:lnTo>
                        <a:pt x="3592" y="89"/>
                      </a:lnTo>
                      <a:lnTo>
                        <a:pt x="0" y="89"/>
                      </a:lnTo>
                    </a:path>
                  </a:pathLst>
                </a:custGeom>
                <a:noFill/>
                <a:ln w="25400" cap="rnd" cmpd="sng">
                  <a:solidFill>
                    <a:srgbClr val="CC0000"/>
                  </a:solidFill>
                  <a:prstDash val="solid"/>
                  <a:round/>
                  <a:headEnd type="none" w="sm" len="sm"/>
                  <a:tailEnd type="none" w="sm" len="sm"/>
                </a:ln>
                <a:effectLst/>
              </p:spPr>
              <p:txBody>
                <a:bodyPr/>
                <a:lstStyle/>
                <a:p>
                  <a:endParaRPr lang="en-US"/>
                </a:p>
              </p:txBody>
            </p:sp>
            <p:sp>
              <p:nvSpPr>
                <p:cNvPr id="342" name="Freeform 11"/>
                <p:cNvSpPr>
                  <a:spLocks/>
                </p:cNvSpPr>
                <p:nvPr/>
              </p:nvSpPr>
              <p:spPr bwMode="auto">
                <a:xfrm>
                  <a:off x="1321" y="3750"/>
                  <a:ext cx="3593" cy="90"/>
                </a:xfrm>
                <a:custGeom>
                  <a:avLst/>
                  <a:gdLst/>
                  <a:ahLst/>
                  <a:cxnLst>
                    <a:cxn ang="0">
                      <a:pos x="0" y="0"/>
                    </a:cxn>
                    <a:cxn ang="0">
                      <a:pos x="0" y="89"/>
                    </a:cxn>
                    <a:cxn ang="0">
                      <a:pos x="3592" y="89"/>
                    </a:cxn>
                  </a:cxnLst>
                  <a:rect l="0" t="0" r="r" b="b"/>
                  <a:pathLst>
                    <a:path w="3593" h="90">
                      <a:moveTo>
                        <a:pt x="0" y="0"/>
                      </a:moveTo>
                      <a:lnTo>
                        <a:pt x="0" y="89"/>
                      </a:lnTo>
                      <a:lnTo>
                        <a:pt x="3592" y="89"/>
                      </a:lnTo>
                    </a:path>
                  </a:pathLst>
                </a:custGeom>
                <a:noFill/>
                <a:ln w="25400" cap="rnd" cmpd="sng">
                  <a:solidFill>
                    <a:srgbClr val="CC0000"/>
                  </a:solidFill>
                  <a:prstDash val="solid"/>
                  <a:round/>
                  <a:headEnd type="none" w="sm" len="sm"/>
                  <a:tailEnd type="none" w="sm" len="sm"/>
                </a:ln>
                <a:effectLst/>
              </p:spPr>
              <p:txBody>
                <a:bodyPr/>
                <a:lstStyle/>
                <a:p>
                  <a:endParaRPr lang="en-US"/>
                </a:p>
              </p:txBody>
            </p:sp>
          </p:grpSp>
          <p:sp>
            <p:nvSpPr>
              <p:cNvPr id="322" name="Line 17"/>
              <p:cNvSpPr>
                <a:spLocks noChangeShapeType="1"/>
              </p:cNvSpPr>
              <p:nvPr/>
            </p:nvSpPr>
            <p:spPr bwMode="auto">
              <a:xfrm flipH="1">
                <a:off x="3125788" y="4706938"/>
                <a:ext cx="925512" cy="93662"/>
              </a:xfrm>
              <a:prstGeom prst="line">
                <a:avLst/>
              </a:prstGeom>
              <a:noFill/>
              <a:ln w="76200">
                <a:solidFill>
                  <a:srgbClr val="FFFF00"/>
                </a:solidFill>
                <a:round/>
                <a:headEnd type="stealth" w="med" len="med"/>
                <a:tailEnd type="none" w="sm" len="sm"/>
              </a:ln>
              <a:effectLst/>
            </p:spPr>
            <p:txBody>
              <a:bodyPr wrap="none" anchor="ctr"/>
              <a:lstStyle/>
              <a:p>
                <a:endParaRPr lang="en-US"/>
              </a:p>
            </p:txBody>
          </p:sp>
          <p:grpSp>
            <p:nvGrpSpPr>
              <p:cNvPr id="323" name="Group 79"/>
              <p:cNvGrpSpPr/>
              <p:nvPr/>
            </p:nvGrpSpPr>
            <p:grpSpPr>
              <a:xfrm>
                <a:off x="2024063" y="2176463"/>
                <a:ext cx="1076325" cy="1655762"/>
                <a:chOff x="2024063" y="2176463"/>
                <a:chExt cx="1076325" cy="1655762"/>
              </a:xfrm>
            </p:grpSpPr>
            <p:sp>
              <p:nvSpPr>
                <p:cNvPr id="337" name="Line 3"/>
                <p:cNvSpPr>
                  <a:spLocks noChangeShapeType="1"/>
                </p:cNvSpPr>
                <p:nvPr/>
              </p:nvSpPr>
              <p:spPr bwMode="auto">
                <a:xfrm flipV="1">
                  <a:off x="2209800" y="3695700"/>
                  <a:ext cx="696913" cy="136525"/>
                </a:xfrm>
                <a:prstGeom prst="line">
                  <a:avLst/>
                </a:prstGeom>
                <a:noFill/>
                <a:ln w="12700">
                  <a:solidFill>
                    <a:schemeClr val="bg2"/>
                  </a:solidFill>
                  <a:round/>
                  <a:headEnd type="none" w="sm" len="sm"/>
                  <a:tailEnd type="stealth" w="med" len="med"/>
                </a:ln>
                <a:effectLst/>
              </p:spPr>
              <p:txBody>
                <a:bodyPr wrap="none" anchor="ctr"/>
                <a:lstStyle/>
                <a:p>
                  <a:endParaRPr lang="en-US"/>
                </a:p>
              </p:txBody>
            </p:sp>
            <p:graphicFrame>
              <p:nvGraphicFramePr>
                <p:cNvPr id="338" name="Object 1024"/>
                <p:cNvGraphicFramePr>
                  <a:graphicFrameLocks/>
                </p:cNvGraphicFramePr>
                <p:nvPr/>
              </p:nvGraphicFramePr>
              <p:xfrm>
                <a:off x="2095500" y="2176463"/>
                <a:ext cx="928688" cy="293687"/>
              </p:xfrm>
              <a:graphic>
                <a:graphicData uri="http://schemas.openxmlformats.org/presentationml/2006/ole">
                  <p:oleObj spid="_x0000_s139277" name="Clip" r:id="rId4" imgW="928688" imgH="293688" progId="">
                    <p:embed/>
                  </p:oleObj>
                </a:graphicData>
              </a:graphic>
            </p:graphicFrame>
            <p:sp>
              <p:nvSpPr>
                <p:cNvPr id="339" name="Freeform 21"/>
                <p:cNvSpPr>
                  <a:spLocks/>
                </p:cNvSpPr>
                <p:nvPr/>
              </p:nvSpPr>
              <p:spPr bwMode="auto">
                <a:xfrm>
                  <a:off x="2133600" y="2784475"/>
                  <a:ext cx="917575" cy="392113"/>
                </a:xfrm>
                <a:custGeom>
                  <a:avLst/>
                  <a:gdLst/>
                  <a:ahLst/>
                  <a:cxnLst>
                    <a:cxn ang="0">
                      <a:pos x="289" y="66"/>
                    </a:cxn>
                    <a:cxn ang="0">
                      <a:pos x="223" y="26"/>
                    </a:cxn>
                    <a:cxn ang="0">
                      <a:pos x="196" y="72"/>
                    </a:cxn>
                    <a:cxn ang="0">
                      <a:pos x="10" y="26"/>
                    </a:cxn>
                    <a:cxn ang="0">
                      <a:pos x="124" y="86"/>
                    </a:cxn>
                    <a:cxn ang="0">
                      <a:pos x="0" y="98"/>
                    </a:cxn>
                    <a:cxn ang="0">
                      <a:pos x="99" y="134"/>
                    </a:cxn>
                    <a:cxn ang="0">
                      <a:pos x="4" y="166"/>
                    </a:cxn>
                    <a:cxn ang="0">
                      <a:pos x="151" y="159"/>
                    </a:cxn>
                    <a:cxn ang="0">
                      <a:pos x="127" y="201"/>
                    </a:cxn>
                    <a:cxn ang="0">
                      <a:pos x="206" y="178"/>
                    </a:cxn>
                    <a:cxn ang="0">
                      <a:pos x="227" y="246"/>
                    </a:cxn>
                    <a:cxn ang="0">
                      <a:pos x="281" y="170"/>
                    </a:cxn>
                    <a:cxn ang="0">
                      <a:pos x="354" y="225"/>
                    </a:cxn>
                    <a:cxn ang="0">
                      <a:pos x="375" y="165"/>
                    </a:cxn>
                    <a:cxn ang="0">
                      <a:pos x="485" y="206"/>
                    </a:cxn>
                    <a:cxn ang="0">
                      <a:pos x="450" y="147"/>
                    </a:cxn>
                    <a:cxn ang="0">
                      <a:pos x="577" y="152"/>
                    </a:cxn>
                    <a:cxn ang="0">
                      <a:pos x="471" y="119"/>
                    </a:cxn>
                    <a:cxn ang="0">
                      <a:pos x="563" y="93"/>
                    </a:cxn>
                    <a:cxn ang="0">
                      <a:pos x="446" y="83"/>
                    </a:cxn>
                    <a:cxn ang="0">
                      <a:pos x="491" y="51"/>
                    </a:cxn>
                    <a:cxn ang="0">
                      <a:pos x="378" y="61"/>
                    </a:cxn>
                    <a:cxn ang="0">
                      <a:pos x="388" y="0"/>
                    </a:cxn>
                    <a:cxn ang="0">
                      <a:pos x="289" y="66"/>
                    </a:cxn>
                  </a:cxnLst>
                  <a:rect l="0" t="0" r="r" b="b"/>
                  <a:pathLst>
                    <a:path w="578" h="247">
                      <a:moveTo>
                        <a:pt x="289" y="66"/>
                      </a:moveTo>
                      <a:lnTo>
                        <a:pt x="223" y="26"/>
                      </a:lnTo>
                      <a:lnTo>
                        <a:pt x="196" y="72"/>
                      </a:lnTo>
                      <a:lnTo>
                        <a:pt x="10" y="26"/>
                      </a:lnTo>
                      <a:lnTo>
                        <a:pt x="124" y="86"/>
                      </a:lnTo>
                      <a:lnTo>
                        <a:pt x="0" y="98"/>
                      </a:lnTo>
                      <a:lnTo>
                        <a:pt x="99" y="134"/>
                      </a:lnTo>
                      <a:lnTo>
                        <a:pt x="4" y="166"/>
                      </a:lnTo>
                      <a:lnTo>
                        <a:pt x="151" y="159"/>
                      </a:lnTo>
                      <a:lnTo>
                        <a:pt x="127" y="201"/>
                      </a:lnTo>
                      <a:lnTo>
                        <a:pt x="206" y="178"/>
                      </a:lnTo>
                      <a:lnTo>
                        <a:pt x="227" y="246"/>
                      </a:lnTo>
                      <a:lnTo>
                        <a:pt x="281" y="170"/>
                      </a:lnTo>
                      <a:lnTo>
                        <a:pt x="354" y="225"/>
                      </a:lnTo>
                      <a:lnTo>
                        <a:pt x="375" y="165"/>
                      </a:lnTo>
                      <a:lnTo>
                        <a:pt x="485" y="206"/>
                      </a:lnTo>
                      <a:lnTo>
                        <a:pt x="450" y="147"/>
                      </a:lnTo>
                      <a:lnTo>
                        <a:pt x="577" y="152"/>
                      </a:lnTo>
                      <a:lnTo>
                        <a:pt x="471" y="119"/>
                      </a:lnTo>
                      <a:lnTo>
                        <a:pt x="563" y="93"/>
                      </a:lnTo>
                      <a:lnTo>
                        <a:pt x="446" y="83"/>
                      </a:lnTo>
                      <a:lnTo>
                        <a:pt x="491" y="51"/>
                      </a:lnTo>
                      <a:lnTo>
                        <a:pt x="378" y="61"/>
                      </a:lnTo>
                      <a:lnTo>
                        <a:pt x="388" y="0"/>
                      </a:lnTo>
                      <a:lnTo>
                        <a:pt x="289" y="66"/>
                      </a:lnTo>
                    </a:path>
                  </a:pathLst>
                </a:custGeom>
                <a:solidFill>
                  <a:srgbClr val="CC3300"/>
                </a:solidFill>
                <a:ln w="9525" cap="rnd">
                  <a:noFill/>
                  <a:round/>
                  <a:headEnd type="none" w="sm" len="sm"/>
                  <a:tailEnd type="none" w="sm" len="sm"/>
                </a:ln>
                <a:effectLst/>
              </p:spPr>
              <p:txBody>
                <a:bodyPr/>
                <a:lstStyle/>
                <a:p>
                  <a:endParaRPr lang="en-US"/>
                </a:p>
              </p:txBody>
            </p:sp>
            <p:sp>
              <p:nvSpPr>
                <p:cNvPr id="340" name="Rectangle 22"/>
                <p:cNvSpPr>
                  <a:spLocks noChangeArrowheads="1"/>
                </p:cNvSpPr>
                <p:nvPr/>
              </p:nvSpPr>
              <p:spPr bwMode="auto">
                <a:xfrm>
                  <a:off x="2024063" y="3194050"/>
                  <a:ext cx="1076325" cy="254000"/>
                </a:xfrm>
                <a:prstGeom prst="rect">
                  <a:avLst/>
                </a:prstGeom>
                <a:noFill/>
                <a:ln w="9525">
                  <a:noFill/>
                  <a:miter lim="800000"/>
                  <a:headEnd/>
                  <a:tailEnd/>
                </a:ln>
                <a:effectLst>
                  <a:outerShdw dist="35921" dir="2700000" algn="ctr" rotWithShape="0">
                    <a:srgbClr val="000066"/>
                  </a:outerShdw>
                </a:effectLst>
              </p:spPr>
              <p:txBody>
                <a:bodyPr lIns="7938" tIns="7938" rIns="7938" bIns="7938"/>
                <a:lstStyle/>
                <a:p>
                  <a:pPr algn="ctr" defTabSz="820738"/>
                  <a:r>
                    <a:rPr lang="en-US" sz="1300" b="0">
                      <a:solidFill>
                        <a:srgbClr val="FFFFCC"/>
                      </a:solidFill>
                      <a:effectLst>
                        <a:outerShdw blurRad="38100" dist="38100" dir="2700000" algn="tl">
                          <a:srgbClr val="000000"/>
                        </a:outerShdw>
                      </a:effectLst>
                      <a:latin typeface="Arial" pitchFamily="34" charset="0"/>
                    </a:rPr>
                    <a:t>Events</a:t>
                  </a:r>
                </a:p>
              </p:txBody>
            </p:sp>
          </p:grpSp>
          <p:sp>
            <p:nvSpPr>
              <p:cNvPr id="324" name="Rectangle 23"/>
              <p:cNvSpPr>
                <a:spLocks noChangeArrowheads="1"/>
              </p:cNvSpPr>
              <p:nvPr/>
            </p:nvSpPr>
            <p:spPr bwMode="auto">
              <a:xfrm>
                <a:off x="2024063" y="4132263"/>
                <a:ext cx="1076325" cy="254000"/>
              </a:xfrm>
              <a:prstGeom prst="rect">
                <a:avLst/>
              </a:prstGeom>
              <a:noFill/>
              <a:ln w="9525">
                <a:noFill/>
                <a:miter lim="800000"/>
                <a:headEnd/>
                <a:tailEnd/>
              </a:ln>
              <a:effectLst>
                <a:outerShdw dist="35921" dir="2700000" algn="ctr" rotWithShape="0">
                  <a:srgbClr val="000066"/>
                </a:outerShdw>
              </a:effectLst>
            </p:spPr>
            <p:txBody>
              <a:bodyPr lIns="7938" tIns="7938" rIns="7938" bIns="7938"/>
              <a:lstStyle/>
              <a:p>
                <a:pPr algn="ctr" defTabSz="820738"/>
                <a:r>
                  <a:rPr lang="en-US" sz="1300" b="0">
                    <a:solidFill>
                      <a:srgbClr val="FFFFCC"/>
                    </a:solidFill>
                    <a:effectLst>
                      <a:outerShdw blurRad="38100" dist="38100" dir="2700000" algn="tl">
                        <a:srgbClr val="000000"/>
                      </a:outerShdw>
                    </a:effectLst>
                    <a:latin typeface="Arial" pitchFamily="34" charset="0"/>
                  </a:rPr>
                  <a:t>Processes</a:t>
                </a:r>
              </a:p>
            </p:txBody>
          </p:sp>
          <p:sp>
            <p:nvSpPr>
              <p:cNvPr id="325" name="Rectangle 24"/>
              <p:cNvSpPr>
                <a:spLocks noChangeArrowheads="1"/>
              </p:cNvSpPr>
              <p:nvPr/>
            </p:nvSpPr>
            <p:spPr bwMode="auto">
              <a:xfrm>
                <a:off x="2024063" y="5070475"/>
                <a:ext cx="1076325" cy="254000"/>
              </a:xfrm>
              <a:prstGeom prst="rect">
                <a:avLst/>
              </a:prstGeom>
              <a:noFill/>
              <a:ln w="9525">
                <a:noFill/>
                <a:miter lim="800000"/>
                <a:headEnd/>
                <a:tailEnd/>
              </a:ln>
              <a:effectLst>
                <a:outerShdw dist="35921" dir="2700000" algn="ctr" rotWithShape="0">
                  <a:srgbClr val="000066"/>
                </a:outerShdw>
              </a:effectLst>
            </p:spPr>
            <p:txBody>
              <a:bodyPr lIns="7938" tIns="7938" rIns="7938" bIns="7938"/>
              <a:lstStyle/>
              <a:p>
                <a:pPr algn="ctr" defTabSz="820738"/>
                <a:r>
                  <a:rPr lang="en-US" sz="1300" b="0">
                    <a:solidFill>
                      <a:srgbClr val="FFFFCC"/>
                    </a:solidFill>
                    <a:effectLst>
                      <a:outerShdw blurRad="38100" dist="38100" dir="2700000" algn="tl">
                        <a:srgbClr val="000000"/>
                      </a:outerShdw>
                    </a:effectLst>
                    <a:latin typeface="Arial" pitchFamily="34" charset="0"/>
                  </a:rPr>
                  <a:t>Things</a:t>
                </a:r>
              </a:p>
            </p:txBody>
          </p:sp>
          <p:grpSp>
            <p:nvGrpSpPr>
              <p:cNvPr id="326" name="Group 31"/>
              <p:cNvGrpSpPr>
                <a:grpSpLocks/>
              </p:cNvGrpSpPr>
              <p:nvPr/>
            </p:nvGrpSpPr>
            <p:grpSpPr bwMode="auto">
              <a:xfrm>
                <a:off x="2092341" y="4586288"/>
                <a:ext cx="749306" cy="433387"/>
                <a:chOff x="1318" y="2889"/>
                <a:chExt cx="472" cy="273"/>
              </a:xfrm>
            </p:grpSpPr>
            <p:sp>
              <p:nvSpPr>
                <p:cNvPr id="331" name="Line 25"/>
                <p:cNvSpPr>
                  <a:spLocks noChangeShapeType="1"/>
                </p:cNvSpPr>
                <p:nvPr/>
              </p:nvSpPr>
              <p:spPr bwMode="auto">
                <a:xfrm>
                  <a:off x="1701" y="2923"/>
                  <a:ext cx="45" cy="197"/>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332" name="Line 26"/>
                <p:cNvSpPr>
                  <a:spLocks noChangeShapeType="1"/>
                </p:cNvSpPr>
                <p:nvPr/>
              </p:nvSpPr>
              <p:spPr bwMode="auto">
                <a:xfrm flipV="1">
                  <a:off x="1365" y="2928"/>
                  <a:ext cx="317" cy="113"/>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333" name="Line 27"/>
                <p:cNvSpPr>
                  <a:spLocks noChangeShapeType="1"/>
                </p:cNvSpPr>
                <p:nvPr/>
              </p:nvSpPr>
              <p:spPr bwMode="auto">
                <a:xfrm>
                  <a:off x="1351" y="3050"/>
                  <a:ext cx="394" cy="69"/>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334" name="Oval 28"/>
                <p:cNvSpPr>
                  <a:spLocks noChangeArrowheads="1"/>
                </p:cNvSpPr>
                <p:nvPr/>
              </p:nvSpPr>
              <p:spPr bwMode="auto">
                <a:xfrm>
                  <a:off x="1318" y="3009"/>
                  <a:ext cx="79" cy="77"/>
                </a:xfrm>
                <a:prstGeom prst="ellipse">
                  <a:avLst/>
                </a:prstGeom>
                <a:solidFill>
                  <a:srgbClr val="CCFF33"/>
                </a:solidFill>
                <a:ln w="9525">
                  <a:noFill/>
                  <a:round/>
                  <a:headEnd/>
                  <a:tailEnd/>
                </a:ln>
                <a:effectLst/>
              </p:spPr>
              <p:txBody>
                <a:bodyPr wrap="none" anchor="ctr"/>
                <a:lstStyle/>
                <a:p>
                  <a:endParaRPr lang="en-US"/>
                </a:p>
              </p:txBody>
            </p:sp>
            <p:sp>
              <p:nvSpPr>
                <p:cNvPr id="335" name="Oval 29"/>
                <p:cNvSpPr>
                  <a:spLocks noChangeArrowheads="1"/>
                </p:cNvSpPr>
                <p:nvPr/>
              </p:nvSpPr>
              <p:spPr bwMode="auto">
                <a:xfrm>
                  <a:off x="1711" y="3085"/>
                  <a:ext cx="79" cy="77"/>
                </a:xfrm>
                <a:prstGeom prst="ellipse">
                  <a:avLst/>
                </a:prstGeom>
                <a:solidFill>
                  <a:srgbClr val="CCFF33"/>
                </a:solidFill>
                <a:ln w="9525">
                  <a:noFill/>
                  <a:round/>
                  <a:headEnd/>
                  <a:tailEnd/>
                </a:ln>
                <a:effectLst/>
              </p:spPr>
              <p:txBody>
                <a:bodyPr wrap="none" anchor="ctr"/>
                <a:lstStyle/>
                <a:p>
                  <a:endParaRPr lang="en-US"/>
                </a:p>
              </p:txBody>
            </p:sp>
            <p:sp>
              <p:nvSpPr>
                <p:cNvPr id="336" name="Oval 30"/>
                <p:cNvSpPr>
                  <a:spLocks noChangeArrowheads="1"/>
                </p:cNvSpPr>
                <p:nvPr/>
              </p:nvSpPr>
              <p:spPr bwMode="auto">
                <a:xfrm>
                  <a:off x="1659" y="2889"/>
                  <a:ext cx="79" cy="77"/>
                </a:xfrm>
                <a:prstGeom prst="ellipse">
                  <a:avLst/>
                </a:prstGeom>
                <a:solidFill>
                  <a:srgbClr val="CCFF33"/>
                </a:solidFill>
                <a:ln w="9525">
                  <a:noFill/>
                  <a:round/>
                  <a:headEnd/>
                  <a:tailEnd/>
                </a:ln>
                <a:effectLst/>
              </p:spPr>
              <p:txBody>
                <a:bodyPr wrap="none" anchor="ctr"/>
                <a:lstStyle/>
                <a:p>
                  <a:endParaRPr lang="en-US"/>
                </a:p>
              </p:txBody>
            </p:sp>
          </p:grpSp>
          <p:pic>
            <p:nvPicPr>
              <p:cNvPr id="327" name="Picture 33"/>
              <p:cNvPicPr>
                <a:picLocks noChangeArrowheads="1"/>
              </p:cNvPicPr>
              <p:nvPr/>
            </p:nvPicPr>
            <p:blipFill>
              <a:blip r:embed="rId5"/>
              <a:srcRect/>
              <a:stretch>
                <a:fillRect/>
              </a:stretch>
            </p:blipFill>
            <p:spPr bwMode="auto">
              <a:xfrm>
                <a:off x="2949575" y="3440113"/>
                <a:ext cx="658813" cy="442912"/>
              </a:xfrm>
              <a:prstGeom prst="rect">
                <a:avLst/>
              </a:prstGeom>
              <a:noFill/>
              <a:ln w="9525">
                <a:noFill/>
                <a:miter lim="800000"/>
                <a:headEnd/>
                <a:tailEnd/>
              </a:ln>
              <a:effectLst/>
            </p:spPr>
          </p:pic>
          <p:sp>
            <p:nvSpPr>
              <p:cNvPr id="328" name="Line 69"/>
              <p:cNvSpPr>
                <a:spLocks noChangeShapeType="1"/>
              </p:cNvSpPr>
              <p:nvPr/>
            </p:nvSpPr>
            <p:spPr bwMode="auto">
              <a:xfrm flipH="1" flipV="1">
                <a:off x="3363913" y="2540000"/>
                <a:ext cx="904875" cy="819150"/>
              </a:xfrm>
              <a:prstGeom prst="line">
                <a:avLst/>
              </a:prstGeom>
              <a:noFill/>
              <a:ln w="76200">
                <a:solidFill>
                  <a:srgbClr val="FFFF00"/>
                </a:solidFill>
                <a:round/>
                <a:headEnd type="stealth" w="med" len="med"/>
                <a:tailEnd type="none" w="sm" len="sm"/>
              </a:ln>
              <a:effectLst/>
            </p:spPr>
            <p:txBody>
              <a:bodyPr wrap="none" anchor="ctr"/>
              <a:lstStyle/>
              <a:p>
                <a:endParaRPr lang="en-US"/>
              </a:p>
            </p:txBody>
          </p:sp>
          <p:sp>
            <p:nvSpPr>
              <p:cNvPr id="329" name="Line 70"/>
              <p:cNvSpPr>
                <a:spLocks noChangeShapeType="1"/>
              </p:cNvSpPr>
              <p:nvPr/>
            </p:nvSpPr>
            <p:spPr bwMode="auto">
              <a:xfrm flipH="1" flipV="1">
                <a:off x="3246438" y="3100388"/>
                <a:ext cx="904875" cy="549275"/>
              </a:xfrm>
              <a:prstGeom prst="line">
                <a:avLst/>
              </a:prstGeom>
              <a:noFill/>
              <a:ln w="76200">
                <a:solidFill>
                  <a:srgbClr val="FFFF00"/>
                </a:solidFill>
                <a:round/>
                <a:headEnd type="stealth" w="med" len="med"/>
                <a:tailEnd type="none" w="sm" len="sm"/>
              </a:ln>
              <a:effectLst/>
            </p:spPr>
            <p:txBody>
              <a:bodyPr wrap="none" anchor="ctr"/>
              <a:lstStyle/>
              <a:p>
                <a:endParaRPr lang="en-US"/>
              </a:p>
            </p:txBody>
          </p:sp>
          <p:sp>
            <p:nvSpPr>
              <p:cNvPr id="330" name="Line 71"/>
              <p:cNvSpPr>
                <a:spLocks noChangeShapeType="1"/>
              </p:cNvSpPr>
              <p:nvPr/>
            </p:nvSpPr>
            <p:spPr bwMode="auto">
              <a:xfrm flipH="1" flipV="1">
                <a:off x="3049588" y="4116388"/>
                <a:ext cx="1065212" cy="74612"/>
              </a:xfrm>
              <a:prstGeom prst="line">
                <a:avLst/>
              </a:prstGeom>
              <a:noFill/>
              <a:ln w="76200">
                <a:solidFill>
                  <a:srgbClr val="FFFF00"/>
                </a:solidFill>
                <a:round/>
                <a:headEnd type="stealth" w="med" len="med"/>
                <a:tailEnd type="none" w="sm" len="sm"/>
              </a:ln>
              <a:effectLst/>
            </p:spPr>
            <p:txBody>
              <a:bodyPr wrap="none" anchor="ctr"/>
              <a:lstStyle/>
              <a:p>
                <a:endParaRPr lang="en-US"/>
              </a:p>
            </p:txBody>
          </p:sp>
        </p:grpSp>
      </p:grpSp>
      <p:grpSp>
        <p:nvGrpSpPr>
          <p:cNvPr id="343" name="Group 342"/>
          <p:cNvGrpSpPr/>
          <p:nvPr/>
        </p:nvGrpSpPr>
        <p:grpSpPr>
          <a:xfrm>
            <a:off x="785786" y="714356"/>
            <a:ext cx="8143932" cy="5975349"/>
            <a:chOff x="2438400" y="2047876"/>
            <a:chExt cx="8001000" cy="5975349"/>
          </a:xfrm>
        </p:grpSpPr>
        <p:sp>
          <p:nvSpPr>
            <p:cNvPr id="344" name="Line 5"/>
            <p:cNvSpPr>
              <a:spLocks noChangeShapeType="1"/>
            </p:cNvSpPr>
            <p:nvPr/>
          </p:nvSpPr>
          <p:spPr bwMode="auto">
            <a:xfrm flipH="1">
              <a:off x="7545388" y="3810000"/>
              <a:ext cx="1370012" cy="0"/>
            </a:xfrm>
            <a:prstGeom prst="line">
              <a:avLst/>
            </a:prstGeom>
            <a:noFill/>
            <a:ln w="76200">
              <a:solidFill>
                <a:srgbClr val="FFFF00"/>
              </a:solidFill>
              <a:round/>
              <a:headEnd type="stealth" w="med" len="med"/>
              <a:tailEnd type="none" w="sm" len="sm"/>
            </a:ln>
            <a:effectLst/>
          </p:spPr>
          <p:txBody>
            <a:bodyPr wrap="none" anchor="ctr"/>
            <a:lstStyle/>
            <a:p>
              <a:endParaRPr lang="en-US"/>
            </a:p>
          </p:txBody>
        </p:sp>
        <p:sp>
          <p:nvSpPr>
            <p:cNvPr id="345" name="Rectangle 6"/>
            <p:cNvSpPr>
              <a:spLocks noChangeArrowheads="1"/>
            </p:cNvSpPr>
            <p:nvPr/>
          </p:nvSpPr>
          <p:spPr bwMode="auto">
            <a:xfrm>
              <a:off x="8761413" y="2206625"/>
              <a:ext cx="1366837" cy="387350"/>
            </a:xfrm>
            <a:prstGeom prst="rect">
              <a:avLst/>
            </a:prstGeom>
            <a:noFill/>
            <a:ln w="9525">
              <a:noFill/>
              <a:miter lim="800000"/>
              <a:headEnd/>
              <a:tailEnd/>
            </a:ln>
            <a:effectLst>
              <a:outerShdw dist="35921" dir="2700000" algn="ctr" rotWithShape="0">
                <a:srgbClr val="000066"/>
              </a:outerShdw>
            </a:effectLst>
          </p:spPr>
          <p:txBody>
            <a:bodyPr lIns="7938" tIns="7938" rIns="7938" bIns="7938"/>
            <a:lstStyle/>
            <a:p>
              <a:pPr algn="ctr" defTabSz="820738"/>
              <a:r>
                <a:rPr lang="en-US" sz="1600">
                  <a:solidFill>
                    <a:srgbClr val="FFFFCC"/>
                  </a:solidFill>
                  <a:effectLst>
                    <a:outerShdw blurRad="38100" dist="38100" dir="2700000" algn="tl">
                      <a:srgbClr val="000000"/>
                    </a:outerShdw>
                  </a:effectLst>
                  <a:latin typeface="Arial" pitchFamily="34" charset="0"/>
                </a:rPr>
                <a:t>Tacit Knowledge</a:t>
              </a:r>
            </a:p>
          </p:txBody>
        </p:sp>
        <p:sp>
          <p:nvSpPr>
            <p:cNvPr id="346" name="Rectangle 8"/>
            <p:cNvSpPr>
              <a:spLocks noChangeArrowheads="1"/>
            </p:cNvSpPr>
            <p:nvPr/>
          </p:nvSpPr>
          <p:spPr bwMode="auto">
            <a:xfrm>
              <a:off x="4572000" y="6324600"/>
              <a:ext cx="3505200" cy="457200"/>
            </a:xfrm>
            <a:prstGeom prst="rect">
              <a:avLst/>
            </a:prstGeom>
            <a:noFill/>
            <a:ln w="9525">
              <a:noFill/>
              <a:miter lim="800000"/>
              <a:headEnd/>
              <a:tailEnd/>
            </a:ln>
            <a:effectLst>
              <a:outerShdw dist="35921" dir="2700000" algn="ctr" rotWithShape="0">
                <a:srgbClr val="000066"/>
              </a:outerShdw>
            </a:effectLst>
          </p:spPr>
          <p:txBody>
            <a:bodyPr lIns="7938" tIns="7938" rIns="7938" bIns="7938"/>
            <a:lstStyle/>
            <a:p>
              <a:pPr algn="ctr" defTabSz="820738"/>
              <a:r>
                <a:rPr lang="en-US" sz="1800" b="0" dirty="0">
                  <a:solidFill>
                    <a:srgbClr val="FFFFCC"/>
                  </a:solidFill>
                  <a:effectLst>
                    <a:outerShdw blurRad="38100" dist="38100" dir="2700000" algn="tl">
                      <a:srgbClr val="000000"/>
                    </a:outerShdw>
                  </a:effectLst>
                  <a:latin typeface="Arial" pitchFamily="34" charset="0"/>
                </a:rPr>
                <a:t>Computer-Assisted Correlation</a:t>
              </a:r>
            </a:p>
            <a:p>
              <a:pPr algn="ctr" defTabSz="820738"/>
              <a:r>
                <a:rPr lang="en-US" sz="1800" b="0" dirty="0">
                  <a:solidFill>
                    <a:srgbClr val="FFFFCC"/>
                  </a:solidFill>
                  <a:effectLst>
                    <a:outerShdw blurRad="38100" dist="38100" dir="2700000" algn="tl">
                      <a:srgbClr val="000000"/>
                    </a:outerShdw>
                  </a:effectLst>
                  <a:latin typeface="Arial" pitchFamily="34" charset="0"/>
                </a:rPr>
                <a:t>and Organization</a:t>
              </a:r>
            </a:p>
          </p:txBody>
        </p:sp>
        <p:sp>
          <p:nvSpPr>
            <p:cNvPr id="347" name="Rectangle 15"/>
            <p:cNvSpPr>
              <a:spLocks noChangeArrowheads="1"/>
            </p:cNvSpPr>
            <p:nvPr/>
          </p:nvSpPr>
          <p:spPr bwMode="auto">
            <a:xfrm>
              <a:off x="8002588" y="6148388"/>
              <a:ext cx="1366837" cy="241300"/>
            </a:xfrm>
            <a:prstGeom prst="rect">
              <a:avLst/>
            </a:prstGeom>
            <a:noFill/>
            <a:ln w="9525">
              <a:noFill/>
              <a:miter lim="800000"/>
              <a:headEnd/>
              <a:tailEnd/>
            </a:ln>
            <a:effectLst>
              <a:outerShdw dist="17961" dir="2700000" algn="ctr" rotWithShape="0">
                <a:srgbClr val="000066"/>
              </a:outerShdw>
            </a:effectLst>
          </p:spPr>
          <p:txBody>
            <a:bodyPr lIns="7938" tIns="7938" rIns="7938" bIns="7938"/>
            <a:lstStyle/>
            <a:p>
              <a:pPr algn="ctr" defTabSz="820738"/>
              <a:r>
                <a:rPr lang="en-US" sz="1400" b="0" dirty="0">
                  <a:solidFill>
                    <a:srgbClr val="FFFFCC"/>
                  </a:solidFill>
                  <a:latin typeface="Arial" pitchFamily="34" charset="0"/>
                </a:rPr>
                <a:t>Understanding</a:t>
              </a:r>
            </a:p>
          </p:txBody>
        </p:sp>
        <p:sp>
          <p:nvSpPr>
            <p:cNvPr id="348" name="Rectangle 18"/>
            <p:cNvSpPr>
              <a:spLocks noChangeArrowheads="1"/>
            </p:cNvSpPr>
            <p:nvPr/>
          </p:nvSpPr>
          <p:spPr bwMode="auto">
            <a:xfrm>
              <a:off x="9299575" y="5570538"/>
              <a:ext cx="1076325" cy="252412"/>
            </a:xfrm>
            <a:prstGeom prst="rect">
              <a:avLst/>
            </a:prstGeom>
            <a:noFill/>
            <a:ln w="9525">
              <a:noFill/>
              <a:miter lim="800000"/>
              <a:headEnd/>
              <a:tailEnd/>
            </a:ln>
            <a:effectLst>
              <a:outerShdw dist="35921" dir="2700000" algn="ctr" rotWithShape="0">
                <a:srgbClr val="000066"/>
              </a:outerShdw>
            </a:effectLst>
          </p:spPr>
          <p:txBody>
            <a:bodyPr lIns="7938" tIns="7938" rIns="7938" bIns="7938"/>
            <a:lstStyle/>
            <a:p>
              <a:pPr algn="ctr" defTabSz="820738"/>
              <a:r>
                <a:rPr lang="en-US" sz="1600" b="0" dirty="0">
                  <a:solidFill>
                    <a:srgbClr val="FFFFCC"/>
                  </a:solidFill>
                  <a:effectLst>
                    <a:outerShdw blurRad="38100" dist="38100" dir="2700000" algn="tl">
                      <a:srgbClr val="000000"/>
                    </a:outerShdw>
                  </a:effectLst>
                  <a:latin typeface="Arial" pitchFamily="34" charset="0"/>
                </a:rPr>
                <a:t>Intuition</a:t>
              </a:r>
            </a:p>
          </p:txBody>
        </p:sp>
        <p:sp>
          <p:nvSpPr>
            <p:cNvPr id="349" name="Rectangle 35"/>
            <p:cNvSpPr>
              <a:spLocks noChangeArrowheads="1"/>
            </p:cNvSpPr>
            <p:nvPr/>
          </p:nvSpPr>
          <p:spPr bwMode="auto">
            <a:xfrm>
              <a:off x="8264525" y="5624513"/>
              <a:ext cx="1076325" cy="252412"/>
            </a:xfrm>
            <a:prstGeom prst="rect">
              <a:avLst/>
            </a:prstGeom>
            <a:noFill/>
            <a:ln w="9525">
              <a:noFill/>
              <a:miter lim="800000"/>
              <a:headEnd/>
              <a:tailEnd/>
            </a:ln>
            <a:effectLst>
              <a:outerShdw dist="35921" dir="2700000" algn="ctr" rotWithShape="0">
                <a:srgbClr val="000066"/>
              </a:outerShdw>
            </a:effectLst>
          </p:spPr>
          <p:txBody>
            <a:bodyPr lIns="7938" tIns="7938" rIns="7938" bIns="7938"/>
            <a:lstStyle/>
            <a:p>
              <a:pPr algn="ctr" defTabSz="820738"/>
              <a:r>
                <a:rPr lang="en-US" sz="1600" b="0">
                  <a:solidFill>
                    <a:srgbClr val="FFFFCC"/>
                  </a:solidFill>
                  <a:effectLst>
                    <a:outerShdw blurRad="38100" dist="38100" dir="2700000" algn="tl">
                      <a:srgbClr val="000000"/>
                    </a:outerShdw>
                  </a:effectLst>
                  <a:latin typeface="Arial" pitchFamily="34" charset="0"/>
                </a:rPr>
                <a:t>Analysis</a:t>
              </a:r>
            </a:p>
          </p:txBody>
        </p:sp>
        <p:sp>
          <p:nvSpPr>
            <p:cNvPr id="350" name="Rectangle 36"/>
            <p:cNvSpPr>
              <a:spLocks noChangeArrowheads="1"/>
            </p:cNvSpPr>
            <p:nvPr/>
          </p:nvSpPr>
          <p:spPr bwMode="auto">
            <a:xfrm>
              <a:off x="3200400" y="6324600"/>
              <a:ext cx="1077913" cy="254000"/>
            </a:xfrm>
            <a:prstGeom prst="rect">
              <a:avLst/>
            </a:prstGeom>
            <a:noFill/>
            <a:ln w="9525">
              <a:noFill/>
              <a:miter lim="800000"/>
              <a:headEnd/>
              <a:tailEnd/>
            </a:ln>
            <a:effectLst>
              <a:outerShdw dist="17961" dir="2700000" algn="ctr" rotWithShape="0">
                <a:srgbClr val="000066"/>
              </a:outerShdw>
            </a:effectLst>
          </p:spPr>
          <p:txBody>
            <a:bodyPr lIns="7938" tIns="7938" rIns="7938" bIns="7938"/>
            <a:lstStyle/>
            <a:p>
              <a:pPr algn="ctr" defTabSz="820738"/>
              <a:r>
                <a:rPr lang="en-US" sz="1800" b="0">
                  <a:solidFill>
                    <a:srgbClr val="FFFFCC"/>
                  </a:solidFill>
                  <a:latin typeface="Arial" pitchFamily="34" charset="0"/>
                </a:rPr>
                <a:t>Capture</a:t>
              </a:r>
            </a:p>
          </p:txBody>
        </p:sp>
        <p:sp>
          <p:nvSpPr>
            <p:cNvPr id="351" name="Line 38"/>
            <p:cNvSpPr>
              <a:spLocks noChangeShapeType="1"/>
            </p:cNvSpPr>
            <p:nvPr/>
          </p:nvSpPr>
          <p:spPr bwMode="auto">
            <a:xfrm flipV="1">
              <a:off x="8669338" y="3454400"/>
              <a:ext cx="676275" cy="1339850"/>
            </a:xfrm>
            <a:prstGeom prst="line">
              <a:avLst/>
            </a:prstGeom>
            <a:noFill/>
            <a:ln w="76200">
              <a:solidFill>
                <a:srgbClr val="CCCC00"/>
              </a:solidFill>
              <a:round/>
              <a:headEnd type="none" w="sm" len="sm"/>
              <a:tailEnd type="none" w="sm" len="sm"/>
            </a:ln>
            <a:effectLst/>
          </p:spPr>
          <p:txBody>
            <a:bodyPr wrap="none" anchor="ctr"/>
            <a:lstStyle/>
            <a:p>
              <a:endParaRPr lang="en-US"/>
            </a:p>
          </p:txBody>
        </p:sp>
        <p:sp>
          <p:nvSpPr>
            <p:cNvPr id="352" name="Line 39"/>
            <p:cNvSpPr>
              <a:spLocks noChangeShapeType="1"/>
            </p:cNvSpPr>
            <p:nvPr/>
          </p:nvSpPr>
          <p:spPr bwMode="auto">
            <a:xfrm flipH="1" flipV="1">
              <a:off x="9391650" y="3427413"/>
              <a:ext cx="649288" cy="1468437"/>
            </a:xfrm>
            <a:prstGeom prst="line">
              <a:avLst/>
            </a:prstGeom>
            <a:noFill/>
            <a:ln w="76200">
              <a:solidFill>
                <a:srgbClr val="CCCC00"/>
              </a:solidFill>
              <a:round/>
              <a:headEnd type="none" w="sm" len="sm"/>
              <a:tailEnd type="none" w="sm" len="sm"/>
            </a:ln>
            <a:effectLst/>
          </p:spPr>
          <p:txBody>
            <a:bodyPr wrap="none" anchor="ctr"/>
            <a:lstStyle/>
            <a:p>
              <a:endParaRPr lang="en-US"/>
            </a:p>
          </p:txBody>
        </p:sp>
        <p:grpSp>
          <p:nvGrpSpPr>
            <p:cNvPr id="353" name="Group 49"/>
            <p:cNvGrpSpPr>
              <a:grpSpLocks/>
            </p:cNvGrpSpPr>
            <p:nvPr/>
          </p:nvGrpSpPr>
          <p:grpSpPr bwMode="auto">
            <a:xfrm>
              <a:off x="8370905" y="4183068"/>
              <a:ext cx="484188" cy="1284289"/>
              <a:chOff x="5273" y="2635"/>
              <a:chExt cx="305" cy="809"/>
            </a:xfrm>
          </p:grpSpPr>
          <p:sp>
            <p:nvSpPr>
              <p:cNvPr id="378" name="Freeform 41"/>
              <p:cNvSpPr>
                <a:spLocks/>
              </p:cNvSpPr>
              <p:nvPr/>
            </p:nvSpPr>
            <p:spPr bwMode="auto">
              <a:xfrm>
                <a:off x="5454" y="2903"/>
                <a:ext cx="124" cy="198"/>
              </a:xfrm>
              <a:custGeom>
                <a:avLst/>
                <a:gdLst/>
                <a:ahLst/>
                <a:cxnLst>
                  <a:cxn ang="0">
                    <a:pos x="0" y="5"/>
                  </a:cxn>
                  <a:cxn ang="0">
                    <a:pos x="14" y="0"/>
                  </a:cxn>
                  <a:cxn ang="0">
                    <a:pos x="42" y="2"/>
                  </a:cxn>
                  <a:cxn ang="0">
                    <a:pos x="67" y="20"/>
                  </a:cxn>
                  <a:cxn ang="0">
                    <a:pos x="102" y="58"/>
                  </a:cxn>
                  <a:cxn ang="0">
                    <a:pos x="121" y="90"/>
                  </a:cxn>
                  <a:cxn ang="0">
                    <a:pos x="123" y="100"/>
                  </a:cxn>
                  <a:cxn ang="0">
                    <a:pos x="114" y="121"/>
                  </a:cxn>
                  <a:cxn ang="0">
                    <a:pos x="93" y="129"/>
                  </a:cxn>
                  <a:cxn ang="0">
                    <a:pos x="67" y="141"/>
                  </a:cxn>
                  <a:cxn ang="0">
                    <a:pos x="46" y="146"/>
                  </a:cxn>
                  <a:cxn ang="0">
                    <a:pos x="36" y="155"/>
                  </a:cxn>
                  <a:cxn ang="0">
                    <a:pos x="42" y="168"/>
                  </a:cxn>
                  <a:cxn ang="0">
                    <a:pos x="57" y="183"/>
                  </a:cxn>
                  <a:cxn ang="0">
                    <a:pos x="76" y="185"/>
                  </a:cxn>
                  <a:cxn ang="0">
                    <a:pos x="89" y="179"/>
                  </a:cxn>
                  <a:cxn ang="0">
                    <a:pos x="97" y="185"/>
                  </a:cxn>
                  <a:cxn ang="0">
                    <a:pos x="95" y="192"/>
                  </a:cxn>
                  <a:cxn ang="0">
                    <a:pos x="79" y="197"/>
                  </a:cxn>
                  <a:cxn ang="0">
                    <a:pos x="57" y="197"/>
                  </a:cxn>
                  <a:cxn ang="0">
                    <a:pos x="36" y="192"/>
                  </a:cxn>
                  <a:cxn ang="0">
                    <a:pos x="25" y="185"/>
                  </a:cxn>
                  <a:cxn ang="0">
                    <a:pos x="17" y="172"/>
                  </a:cxn>
                  <a:cxn ang="0">
                    <a:pos x="14" y="157"/>
                  </a:cxn>
                  <a:cxn ang="0">
                    <a:pos x="23" y="144"/>
                  </a:cxn>
                  <a:cxn ang="0">
                    <a:pos x="46" y="135"/>
                  </a:cxn>
                  <a:cxn ang="0">
                    <a:pos x="72" y="128"/>
                  </a:cxn>
                  <a:cxn ang="0">
                    <a:pos x="95" y="115"/>
                  </a:cxn>
                  <a:cxn ang="0">
                    <a:pos x="100" y="104"/>
                  </a:cxn>
                  <a:cxn ang="0">
                    <a:pos x="97" y="84"/>
                  </a:cxn>
                  <a:cxn ang="0">
                    <a:pos x="79" y="58"/>
                  </a:cxn>
                  <a:cxn ang="0">
                    <a:pos x="58" y="44"/>
                  </a:cxn>
                  <a:cxn ang="0">
                    <a:pos x="26" y="33"/>
                  </a:cxn>
                  <a:cxn ang="0">
                    <a:pos x="0" y="27"/>
                  </a:cxn>
                  <a:cxn ang="0">
                    <a:pos x="0" y="12"/>
                  </a:cxn>
                  <a:cxn ang="0">
                    <a:pos x="0" y="5"/>
                  </a:cxn>
                </a:cxnLst>
                <a:rect l="0" t="0" r="r" b="b"/>
                <a:pathLst>
                  <a:path w="124" h="198">
                    <a:moveTo>
                      <a:pt x="0" y="5"/>
                    </a:moveTo>
                    <a:lnTo>
                      <a:pt x="14" y="0"/>
                    </a:lnTo>
                    <a:lnTo>
                      <a:pt x="42" y="2"/>
                    </a:lnTo>
                    <a:lnTo>
                      <a:pt x="67" y="20"/>
                    </a:lnTo>
                    <a:lnTo>
                      <a:pt x="102" y="58"/>
                    </a:lnTo>
                    <a:lnTo>
                      <a:pt x="121" y="90"/>
                    </a:lnTo>
                    <a:lnTo>
                      <a:pt x="123" y="100"/>
                    </a:lnTo>
                    <a:lnTo>
                      <a:pt x="114" y="121"/>
                    </a:lnTo>
                    <a:lnTo>
                      <a:pt x="93" y="129"/>
                    </a:lnTo>
                    <a:lnTo>
                      <a:pt x="67" y="141"/>
                    </a:lnTo>
                    <a:lnTo>
                      <a:pt x="46" y="146"/>
                    </a:lnTo>
                    <a:lnTo>
                      <a:pt x="36" y="155"/>
                    </a:lnTo>
                    <a:lnTo>
                      <a:pt x="42" y="168"/>
                    </a:lnTo>
                    <a:lnTo>
                      <a:pt x="57" y="183"/>
                    </a:lnTo>
                    <a:lnTo>
                      <a:pt x="76" y="185"/>
                    </a:lnTo>
                    <a:lnTo>
                      <a:pt x="89" y="179"/>
                    </a:lnTo>
                    <a:lnTo>
                      <a:pt x="97" y="185"/>
                    </a:lnTo>
                    <a:lnTo>
                      <a:pt x="95" y="192"/>
                    </a:lnTo>
                    <a:lnTo>
                      <a:pt x="79" y="197"/>
                    </a:lnTo>
                    <a:lnTo>
                      <a:pt x="57" y="197"/>
                    </a:lnTo>
                    <a:lnTo>
                      <a:pt x="36" y="192"/>
                    </a:lnTo>
                    <a:lnTo>
                      <a:pt x="25" y="185"/>
                    </a:lnTo>
                    <a:lnTo>
                      <a:pt x="17" y="172"/>
                    </a:lnTo>
                    <a:lnTo>
                      <a:pt x="14" y="157"/>
                    </a:lnTo>
                    <a:lnTo>
                      <a:pt x="23" y="144"/>
                    </a:lnTo>
                    <a:lnTo>
                      <a:pt x="46" y="135"/>
                    </a:lnTo>
                    <a:lnTo>
                      <a:pt x="72" y="128"/>
                    </a:lnTo>
                    <a:lnTo>
                      <a:pt x="95" y="115"/>
                    </a:lnTo>
                    <a:lnTo>
                      <a:pt x="100" y="104"/>
                    </a:lnTo>
                    <a:lnTo>
                      <a:pt x="97" y="84"/>
                    </a:lnTo>
                    <a:lnTo>
                      <a:pt x="79" y="58"/>
                    </a:lnTo>
                    <a:lnTo>
                      <a:pt x="58" y="44"/>
                    </a:lnTo>
                    <a:lnTo>
                      <a:pt x="26" y="33"/>
                    </a:lnTo>
                    <a:lnTo>
                      <a:pt x="0" y="27"/>
                    </a:lnTo>
                    <a:lnTo>
                      <a:pt x="0" y="12"/>
                    </a:lnTo>
                    <a:lnTo>
                      <a:pt x="0" y="5"/>
                    </a:lnTo>
                  </a:path>
                </a:pathLst>
              </a:custGeom>
              <a:solidFill>
                <a:schemeClr val="accent1">
                  <a:lumMod val="75000"/>
                </a:schemeClr>
              </a:solidFill>
              <a:ln w="9525" cap="rnd">
                <a:noFill/>
                <a:round/>
                <a:headEnd type="none" w="sm" len="sm"/>
                <a:tailEnd type="none" w="sm" len="sm"/>
              </a:ln>
              <a:effectLst/>
            </p:spPr>
            <p:txBody>
              <a:bodyPr/>
              <a:lstStyle/>
              <a:p>
                <a:endParaRPr lang="en-US"/>
              </a:p>
            </p:txBody>
          </p:sp>
          <p:sp>
            <p:nvSpPr>
              <p:cNvPr id="379" name="Freeform 42"/>
              <p:cNvSpPr>
                <a:spLocks/>
              </p:cNvSpPr>
              <p:nvPr/>
            </p:nvSpPr>
            <p:spPr bwMode="auto">
              <a:xfrm>
                <a:off x="5362" y="2894"/>
                <a:ext cx="116" cy="245"/>
              </a:xfrm>
              <a:custGeom>
                <a:avLst/>
                <a:gdLst/>
                <a:ahLst/>
                <a:cxnLst>
                  <a:cxn ang="0">
                    <a:pos x="15" y="77"/>
                  </a:cxn>
                  <a:cxn ang="0">
                    <a:pos x="26" y="31"/>
                  </a:cxn>
                  <a:cxn ang="0">
                    <a:pos x="39" y="9"/>
                  </a:cxn>
                  <a:cxn ang="0">
                    <a:pos x="69" y="0"/>
                  </a:cxn>
                  <a:cxn ang="0">
                    <a:pos x="97" y="4"/>
                  </a:cxn>
                  <a:cxn ang="0">
                    <a:pos x="110" y="27"/>
                  </a:cxn>
                  <a:cxn ang="0">
                    <a:pos x="108" y="57"/>
                  </a:cxn>
                  <a:cxn ang="0">
                    <a:pos x="100" y="104"/>
                  </a:cxn>
                  <a:cxn ang="0">
                    <a:pos x="100" y="147"/>
                  </a:cxn>
                  <a:cxn ang="0">
                    <a:pos x="110" y="183"/>
                  </a:cxn>
                  <a:cxn ang="0">
                    <a:pos x="115" y="203"/>
                  </a:cxn>
                  <a:cxn ang="0">
                    <a:pos x="111" y="222"/>
                  </a:cxn>
                  <a:cxn ang="0">
                    <a:pos x="99" y="232"/>
                  </a:cxn>
                  <a:cxn ang="0">
                    <a:pos x="81" y="241"/>
                  </a:cxn>
                  <a:cxn ang="0">
                    <a:pos x="65" y="244"/>
                  </a:cxn>
                  <a:cxn ang="0">
                    <a:pos x="43" y="244"/>
                  </a:cxn>
                  <a:cxn ang="0">
                    <a:pos x="18" y="226"/>
                  </a:cxn>
                  <a:cxn ang="0">
                    <a:pos x="0" y="187"/>
                  </a:cxn>
                  <a:cxn ang="0">
                    <a:pos x="2" y="152"/>
                  </a:cxn>
                  <a:cxn ang="0">
                    <a:pos x="13" y="111"/>
                  </a:cxn>
                  <a:cxn ang="0">
                    <a:pos x="15" y="77"/>
                  </a:cxn>
                </a:cxnLst>
                <a:rect l="0" t="0" r="r" b="b"/>
                <a:pathLst>
                  <a:path w="116" h="245">
                    <a:moveTo>
                      <a:pt x="15" y="77"/>
                    </a:moveTo>
                    <a:lnTo>
                      <a:pt x="26" y="31"/>
                    </a:lnTo>
                    <a:lnTo>
                      <a:pt x="39" y="9"/>
                    </a:lnTo>
                    <a:lnTo>
                      <a:pt x="69" y="0"/>
                    </a:lnTo>
                    <a:lnTo>
                      <a:pt x="97" y="4"/>
                    </a:lnTo>
                    <a:lnTo>
                      <a:pt x="110" y="27"/>
                    </a:lnTo>
                    <a:lnTo>
                      <a:pt x="108" y="57"/>
                    </a:lnTo>
                    <a:lnTo>
                      <a:pt x="100" y="104"/>
                    </a:lnTo>
                    <a:lnTo>
                      <a:pt x="100" y="147"/>
                    </a:lnTo>
                    <a:lnTo>
                      <a:pt x="110" y="183"/>
                    </a:lnTo>
                    <a:lnTo>
                      <a:pt x="115" y="203"/>
                    </a:lnTo>
                    <a:lnTo>
                      <a:pt x="111" y="222"/>
                    </a:lnTo>
                    <a:lnTo>
                      <a:pt x="99" y="232"/>
                    </a:lnTo>
                    <a:lnTo>
                      <a:pt x="81" y="241"/>
                    </a:lnTo>
                    <a:lnTo>
                      <a:pt x="65" y="244"/>
                    </a:lnTo>
                    <a:lnTo>
                      <a:pt x="43" y="244"/>
                    </a:lnTo>
                    <a:lnTo>
                      <a:pt x="18" y="226"/>
                    </a:lnTo>
                    <a:lnTo>
                      <a:pt x="0" y="187"/>
                    </a:lnTo>
                    <a:lnTo>
                      <a:pt x="2" y="152"/>
                    </a:lnTo>
                    <a:lnTo>
                      <a:pt x="13" y="111"/>
                    </a:lnTo>
                    <a:lnTo>
                      <a:pt x="15" y="77"/>
                    </a:lnTo>
                  </a:path>
                </a:pathLst>
              </a:custGeom>
              <a:solidFill>
                <a:schemeClr val="accent1">
                  <a:lumMod val="75000"/>
                </a:schemeClr>
              </a:solidFill>
              <a:ln w="9525" cap="rnd">
                <a:noFill/>
                <a:round/>
                <a:headEnd type="none" w="sm" len="sm"/>
                <a:tailEnd type="none" w="sm" len="sm"/>
              </a:ln>
              <a:effectLst/>
            </p:spPr>
            <p:txBody>
              <a:bodyPr/>
              <a:lstStyle/>
              <a:p>
                <a:endParaRPr lang="en-US"/>
              </a:p>
            </p:txBody>
          </p:sp>
          <p:sp>
            <p:nvSpPr>
              <p:cNvPr id="380" name="Freeform 43"/>
              <p:cNvSpPr>
                <a:spLocks/>
              </p:cNvSpPr>
              <p:nvPr/>
            </p:nvSpPr>
            <p:spPr bwMode="auto">
              <a:xfrm>
                <a:off x="5424" y="3092"/>
                <a:ext cx="88" cy="352"/>
              </a:xfrm>
              <a:custGeom>
                <a:avLst/>
                <a:gdLst/>
                <a:ahLst/>
                <a:cxnLst>
                  <a:cxn ang="0">
                    <a:pos x="5" y="5"/>
                  </a:cxn>
                  <a:cxn ang="0">
                    <a:pos x="26" y="0"/>
                  </a:cxn>
                  <a:cxn ang="0">
                    <a:pos x="40" y="5"/>
                  </a:cxn>
                  <a:cxn ang="0">
                    <a:pos x="45" y="24"/>
                  </a:cxn>
                  <a:cxn ang="0">
                    <a:pos x="40" y="124"/>
                  </a:cxn>
                  <a:cxn ang="0">
                    <a:pos x="40" y="148"/>
                  </a:cxn>
                  <a:cxn ang="0">
                    <a:pos x="47" y="192"/>
                  </a:cxn>
                  <a:cxn ang="0">
                    <a:pos x="49" y="243"/>
                  </a:cxn>
                  <a:cxn ang="0">
                    <a:pos x="45" y="269"/>
                  </a:cxn>
                  <a:cxn ang="0">
                    <a:pos x="49" y="283"/>
                  </a:cxn>
                  <a:cxn ang="0">
                    <a:pos x="75" y="305"/>
                  </a:cxn>
                  <a:cxn ang="0">
                    <a:pos x="87" y="333"/>
                  </a:cxn>
                  <a:cxn ang="0">
                    <a:pos x="85" y="341"/>
                  </a:cxn>
                  <a:cxn ang="0">
                    <a:pos x="64" y="351"/>
                  </a:cxn>
                  <a:cxn ang="0">
                    <a:pos x="59" y="348"/>
                  </a:cxn>
                  <a:cxn ang="0">
                    <a:pos x="57" y="331"/>
                  </a:cxn>
                  <a:cxn ang="0">
                    <a:pos x="51" y="307"/>
                  </a:cxn>
                  <a:cxn ang="0">
                    <a:pos x="42" y="296"/>
                  </a:cxn>
                  <a:cxn ang="0">
                    <a:pos x="31" y="289"/>
                  </a:cxn>
                  <a:cxn ang="0">
                    <a:pos x="21" y="280"/>
                  </a:cxn>
                  <a:cxn ang="0">
                    <a:pos x="19" y="273"/>
                  </a:cxn>
                  <a:cxn ang="0">
                    <a:pos x="24" y="264"/>
                  </a:cxn>
                  <a:cxn ang="0">
                    <a:pos x="31" y="258"/>
                  </a:cxn>
                  <a:cxn ang="0">
                    <a:pos x="34" y="236"/>
                  </a:cxn>
                  <a:cxn ang="0">
                    <a:pos x="31" y="190"/>
                  </a:cxn>
                  <a:cxn ang="0">
                    <a:pos x="17" y="137"/>
                  </a:cxn>
                  <a:cxn ang="0">
                    <a:pos x="5" y="95"/>
                  </a:cxn>
                  <a:cxn ang="0">
                    <a:pos x="0" y="44"/>
                  </a:cxn>
                  <a:cxn ang="0">
                    <a:pos x="5" y="5"/>
                  </a:cxn>
                </a:cxnLst>
                <a:rect l="0" t="0" r="r" b="b"/>
                <a:pathLst>
                  <a:path w="88" h="352">
                    <a:moveTo>
                      <a:pt x="5" y="5"/>
                    </a:moveTo>
                    <a:lnTo>
                      <a:pt x="26" y="0"/>
                    </a:lnTo>
                    <a:lnTo>
                      <a:pt x="40" y="5"/>
                    </a:lnTo>
                    <a:lnTo>
                      <a:pt x="45" y="24"/>
                    </a:lnTo>
                    <a:lnTo>
                      <a:pt x="40" y="124"/>
                    </a:lnTo>
                    <a:lnTo>
                      <a:pt x="40" y="148"/>
                    </a:lnTo>
                    <a:lnTo>
                      <a:pt x="47" y="192"/>
                    </a:lnTo>
                    <a:lnTo>
                      <a:pt x="49" y="243"/>
                    </a:lnTo>
                    <a:lnTo>
                      <a:pt x="45" y="269"/>
                    </a:lnTo>
                    <a:lnTo>
                      <a:pt x="49" y="283"/>
                    </a:lnTo>
                    <a:lnTo>
                      <a:pt x="75" y="305"/>
                    </a:lnTo>
                    <a:lnTo>
                      <a:pt x="87" y="333"/>
                    </a:lnTo>
                    <a:lnTo>
                      <a:pt x="85" y="341"/>
                    </a:lnTo>
                    <a:lnTo>
                      <a:pt x="64" y="351"/>
                    </a:lnTo>
                    <a:lnTo>
                      <a:pt x="59" y="348"/>
                    </a:lnTo>
                    <a:lnTo>
                      <a:pt x="57" y="331"/>
                    </a:lnTo>
                    <a:lnTo>
                      <a:pt x="51" y="307"/>
                    </a:lnTo>
                    <a:lnTo>
                      <a:pt x="42" y="296"/>
                    </a:lnTo>
                    <a:lnTo>
                      <a:pt x="31" y="289"/>
                    </a:lnTo>
                    <a:lnTo>
                      <a:pt x="21" y="280"/>
                    </a:lnTo>
                    <a:lnTo>
                      <a:pt x="19" y="273"/>
                    </a:lnTo>
                    <a:lnTo>
                      <a:pt x="24" y="264"/>
                    </a:lnTo>
                    <a:lnTo>
                      <a:pt x="31" y="258"/>
                    </a:lnTo>
                    <a:lnTo>
                      <a:pt x="34" y="236"/>
                    </a:lnTo>
                    <a:lnTo>
                      <a:pt x="31" y="190"/>
                    </a:lnTo>
                    <a:lnTo>
                      <a:pt x="17" y="137"/>
                    </a:lnTo>
                    <a:lnTo>
                      <a:pt x="5" y="95"/>
                    </a:lnTo>
                    <a:lnTo>
                      <a:pt x="0" y="44"/>
                    </a:lnTo>
                    <a:lnTo>
                      <a:pt x="5" y="5"/>
                    </a:lnTo>
                  </a:path>
                </a:pathLst>
              </a:custGeom>
              <a:solidFill>
                <a:schemeClr val="accent1">
                  <a:lumMod val="75000"/>
                </a:schemeClr>
              </a:solidFill>
              <a:ln w="9525" cap="rnd">
                <a:noFill/>
                <a:round/>
                <a:headEnd type="none" w="sm" len="sm"/>
                <a:tailEnd type="none" w="sm" len="sm"/>
              </a:ln>
              <a:effectLst/>
            </p:spPr>
            <p:txBody>
              <a:bodyPr/>
              <a:lstStyle/>
              <a:p>
                <a:endParaRPr lang="en-US"/>
              </a:p>
            </p:txBody>
          </p:sp>
          <p:sp>
            <p:nvSpPr>
              <p:cNvPr id="381" name="Freeform 44"/>
              <p:cNvSpPr>
                <a:spLocks/>
              </p:cNvSpPr>
              <p:nvPr/>
            </p:nvSpPr>
            <p:spPr bwMode="auto">
              <a:xfrm>
                <a:off x="5273" y="3092"/>
                <a:ext cx="144" cy="297"/>
              </a:xfrm>
              <a:custGeom>
                <a:avLst/>
                <a:gdLst/>
                <a:ahLst/>
                <a:cxnLst>
                  <a:cxn ang="0">
                    <a:pos x="96" y="44"/>
                  </a:cxn>
                  <a:cxn ang="0">
                    <a:pos x="100" y="14"/>
                  </a:cxn>
                  <a:cxn ang="0">
                    <a:pos x="117" y="0"/>
                  </a:cxn>
                  <a:cxn ang="0">
                    <a:pos x="141" y="2"/>
                  </a:cxn>
                  <a:cxn ang="0">
                    <a:pos x="143" y="14"/>
                  </a:cxn>
                  <a:cxn ang="0">
                    <a:pos x="141" y="42"/>
                  </a:cxn>
                  <a:cxn ang="0">
                    <a:pos x="129" y="84"/>
                  </a:cxn>
                  <a:cxn ang="0">
                    <a:pos x="118" y="115"/>
                  </a:cxn>
                  <a:cxn ang="0">
                    <a:pos x="108" y="157"/>
                  </a:cxn>
                  <a:cxn ang="0">
                    <a:pos x="104" y="193"/>
                  </a:cxn>
                  <a:cxn ang="0">
                    <a:pos x="104" y="223"/>
                  </a:cxn>
                  <a:cxn ang="0">
                    <a:pos x="109" y="245"/>
                  </a:cxn>
                  <a:cxn ang="0">
                    <a:pos x="115" y="252"/>
                  </a:cxn>
                  <a:cxn ang="0">
                    <a:pos x="115" y="259"/>
                  </a:cxn>
                  <a:cxn ang="0">
                    <a:pos x="108" y="271"/>
                  </a:cxn>
                  <a:cxn ang="0">
                    <a:pos x="94" y="274"/>
                  </a:cxn>
                  <a:cxn ang="0">
                    <a:pos x="74" y="274"/>
                  </a:cxn>
                  <a:cxn ang="0">
                    <a:pos x="36" y="283"/>
                  </a:cxn>
                  <a:cxn ang="0">
                    <a:pos x="25" y="296"/>
                  </a:cxn>
                  <a:cxn ang="0">
                    <a:pos x="7" y="288"/>
                  </a:cxn>
                  <a:cxn ang="0">
                    <a:pos x="0" y="271"/>
                  </a:cxn>
                  <a:cxn ang="0">
                    <a:pos x="7" y="264"/>
                  </a:cxn>
                  <a:cxn ang="0">
                    <a:pos x="39" y="259"/>
                  </a:cxn>
                  <a:cxn ang="0">
                    <a:pos x="76" y="259"/>
                  </a:cxn>
                  <a:cxn ang="0">
                    <a:pos x="90" y="257"/>
                  </a:cxn>
                  <a:cxn ang="0">
                    <a:pos x="94" y="247"/>
                  </a:cxn>
                  <a:cxn ang="0">
                    <a:pos x="90" y="226"/>
                  </a:cxn>
                  <a:cxn ang="0">
                    <a:pos x="88" y="191"/>
                  </a:cxn>
                  <a:cxn ang="0">
                    <a:pos x="92" y="153"/>
                  </a:cxn>
                  <a:cxn ang="0">
                    <a:pos x="98" y="102"/>
                  </a:cxn>
                  <a:cxn ang="0">
                    <a:pos x="96" y="58"/>
                  </a:cxn>
                  <a:cxn ang="0">
                    <a:pos x="96" y="44"/>
                  </a:cxn>
                </a:cxnLst>
                <a:rect l="0" t="0" r="r" b="b"/>
                <a:pathLst>
                  <a:path w="144" h="297">
                    <a:moveTo>
                      <a:pt x="96" y="44"/>
                    </a:moveTo>
                    <a:lnTo>
                      <a:pt x="100" y="14"/>
                    </a:lnTo>
                    <a:lnTo>
                      <a:pt x="117" y="0"/>
                    </a:lnTo>
                    <a:lnTo>
                      <a:pt x="141" y="2"/>
                    </a:lnTo>
                    <a:lnTo>
                      <a:pt x="143" y="14"/>
                    </a:lnTo>
                    <a:lnTo>
                      <a:pt x="141" y="42"/>
                    </a:lnTo>
                    <a:lnTo>
                      <a:pt x="129" y="84"/>
                    </a:lnTo>
                    <a:lnTo>
                      <a:pt x="118" y="115"/>
                    </a:lnTo>
                    <a:lnTo>
                      <a:pt x="108" y="157"/>
                    </a:lnTo>
                    <a:lnTo>
                      <a:pt x="104" y="193"/>
                    </a:lnTo>
                    <a:lnTo>
                      <a:pt x="104" y="223"/>
                    </a:lnTo>
                    <a:lnTo>
                      <a:pt x="109" y="245"/>
                    </a:lnTo>
                    <a:lnTo>
                      <a:pt x="115" y="252"/>
                    </a:lnTo>
                    <a:lnTo>
                      <a:pt x="115" y="259"/>
                    </a:lnTo>
                    <a:lnTo>
                      <a:pt x="108" y="271"/>
                    </a:lnTo>
                    <a:lnTo>
                      <a:pt x="94" y="274"/>
                    </a:lnTo>
                    <a:lnTo>
                      <a:pt x="74" y="274"/>
                    </a:lnTo>
                    <a:lnTo>
                      <a:pt x="36" y="283"/>
                    </a:lnTo>
                    <a:lnTo>
                      <a:pt x="25" y="296"/>
                    </a:lnTo>
                    <a:lnTo>
                      <a:pt x="7" y="288"/>
                    </a:lnTo>
                    <a:lnTo>
                      <a:pt x="0" y="271"/>
                    </a:lnTo>
                    <a:lnTo>
                      <a:pt x="7" y="264"/>
                    </a:lnTo>
                    <a:lnTo>
                      <a:pt x="39" y="259"/>
                    </a:lnTo>
                    <a:lnTo>
                      <a:pt x="76" y="259"/>
                    </a:lnTo>
                    <a:lnTo>
                      <a:pt x="90" y="257"/>
                    </a:lnTo>
                    <a:lnTo>
                      <a:pt x="94" y="247"/>
                    </a:lnTo>
                    <a:lnTo>
                      <a:pt x="90" y="226"/>
                    </a:lnTo>
                    <a:lnTo>
                      <a:pt x="88" y="191"/>
                    </a:lnTo>
                    <a:lnTo>
                      <a:pt x="92" y="153"/>
                    </a:lnTo>
                    <a:lnTo>
                      <a:pt x="98" y="102"/>
                    </a:lnTo>
                    <a:lnTo>
                      <a:pt x="96" y="58"/>
                    </a:lnTo>
                    <a:lnTo>
                      <a:pt x="96" y="44"/>
                    </a:lnTo>
                  </a:path>
                </a:pathLst>
              </a:custGeom>
              <a:solidFill>
                <a:schemeClr val="accent1">
                  <a:lumMod val="75000"/>
                </a:schemeClr>
              </a:solidFill>
              <a:ln w="9525" cap="rnd">
                <a:noFill/>
                <a:round/>
                <a:headEnd type="none" w="sm" len="sm"/>
                <a:tailEnd type="none" w="sm" len="sm"/>
              </a:ln>
              <a:effectLst/>
            </p:spPr>
            <p:txBody>
              <a:bodyPr/>
              <a:lstStyle/>
              <a:p>
                <a:endParaRPr lang="en-US"/>
              </a:p>
            </p:txBody>
          </p:sp>
          <p:sp>
            <p:nvSpPr>
              <p:cNvPr id="382" name="Oval 45"/>
              <p:cNvSpPr>
                <a:spLocks noChangeArrowheads="1"/>
              </p:cNvSpPr>
              <p:nvPr/>
            </p:nvSpPr>
            <p:spPr bwMode="auto">
              <a:xfrm flipH="1">
                <a:off x="5327" y="2635"/>
                <a:ext cx="214" cy="242"/>
              </a:xfrm>
              <a:prstGeom prst="ellipse">
                <a:avLst/>
              </a:prstGeom>
              <a:solidFill>
                <a:schemeClr val="accent1">
                  <a:lumMod val="75000"/>
                </a:schemeClr>
              </a:solidFill>
              <a:ln w="9525">
                <a:noFill/>
                <a:round/>
                <a:headEnd/>
                <a:tailEnd/>
              </a:ln>
              <a:effectLst/>
            </p:spPr>
            <p:txBody>
              <a:bodyPr wrap="none" anchor="ctr"/>
              <a:lstStyle/>
              <a:p>
                <a:endParaRPr lang="en-US"/>
              </a:p>
            </p:txBody>
          </p:sp>
          <p:sp>
            <p:nvSpPr>
              <p:cNvPr id="383" name="Freeform 46"/>
              <p:cNvSpPr>
                <a:spLocks/>
              </p:cNvSpPr>
              <p:nvPr/>
            </p:nvSpPr>
            <p:spPr bwMode="auto">
              <a:xfrm>
                <a:off x="5362" y="2712"/>
                <a:ext cx="127" cy="94"/>
              </a:xfrm>
              <a:custGeom>
                <a:avLst/>
                <a:gdLst/>
                <a:ahLst/>
                <a:cxnLst>
                  <a:cxn ang="0">
                    <a:pos x="0" y="93"/>
                  </a:cxn>
                  <a:cxn ang="0">
                    <a:pos x="126" y="0"/>
                  </a:cxn>
                  <a:cxn ang="0">
                    <a:pos x="114" y="2"/>
                  </a:cxn>
                  <a:cxn ang="0">
                    <a:pos x="114" y="4"/>
                  </a:cxn>
                  <a:cxn ang="0">
                    <a:pos x="116" y="9"/>
                  </a:cxn>
                  <a:cxn ang="0">
                    <a:pos x="116" y="12"/>
                  </a:cxn>
                  <a:cxn ang="0">
                    <a:pos x="115" y="16"/>
                  </a:cxn>
                  <a:cxn ang="0">
                    <a:pos x="112" y="19"/>
                  </a:cxn>
                  <a:cxn ang="0">
                    <a:pos x="110" y="21"/>
                  </a:cxn>
                  <a:cxn ang="0">
                    <a:pos x="106" y="22"/>
                  </a:cxn>
                  <a:cxn ang="0">
                    <a:pos x="100" y="22"/>
                  </a:cxn>
                  <a:cxn ang="0">
                    <a:pos x="96" y="21"/>
                  </a:cxn>
                  <a:cxn ang="0">
                    <a:pos x="92" y="19"/>
                  </a:cxn>
                  <a:cxn ang="0">
                    <a:pos x="90" y="16"/>
                  </a:cxn>
                  <a:cxn ang="0">
                    <a:pos x="89" y="13"/>
                  </a:cxn>
                  <a:cxn ang="0">
                    <a:pos x="90" y="10"/>
                  </a:cxn>
                  <a:cxn ang="0">
                    <a:pos x="90" y="6"/>
                  </a:cxn>
                  <a:cxn ang="0">
                    <a:pos x="91" y="4"/>
                  </a:cxn>
                  <a:cxn ang="0">
                    <a:pos x="90" y="0"/>
                  </a:cxn>
                  <a:cxn ang="0">
                    <a:pos x="69" y="4"/>
                  </a:cxn>
                  <a:cxn ang="0">
                    <a:pos x="69" y="8"/>
                  </a:cxn>
                  <a:cxn ang="0">
                    <a:pos x="69" y="12"/>
                  </a:cxn>
                  <a:cxn ang="0">
                    <a:pos x="68" y="14"/>
                  </a:cxn>
                  <a:cxn ang="0">
                    <a:pos x="66" y="16"/>
                  </a:cxn>
                  <a:cxn ang="0">
                    <a:pos x="64" y="18"/>
                  </a:cxn>
                  <a:cxn ang="0">
                    <a:pos x="60" y="18"/>
                  </a:cxn>
                  <a:cxn ang="0">
                    <a:pos x="57" y="18"/>
                  </a:cxn>
                  <a:cxn ang="0">
                    <a:pos x="54" y="17"/>
                  </a:cxn>
                  <a:cxn ang="0">
                    <a:pos x="49" y="17"/>
                  </a:cxn>
                  <a:cxn ang="0">
                    <a:pos x="46" y="18"/>
                  </a:cxn>
                  <a:cxn ang="0">
                    <a:pos x="43" y="19"/>
                  </a:cxn>
                  <a:cxn ang="0">
                    <a:pos x="40" y="20"/>
                  </a:cxn>
                  <a:cxn ang="0">
                    <a:pos x="38" y="23"/>
                  </a:cxn>
                  <a:cxn ang="0">
                    <a:pos x="38" y="27"/>
                  </a:cxn>
                  <a:cxn ang="0">
                    <a:pos x="38" y="29"/>
                  </a:cxn>
                  <a:cxn ang="0">
                    <a:pos x="37" y="32"/>
                  </a:cxn>
                  <a:cxn ang="0">
                    <a:pos x="37" y="35"/>
                  </a:cxn>
                  <a:cxn ang="0">
                    <a:pos x="33" y="35"/>
                  </a:cxn>
                  <a:cxn ang="0">
                    <a:pos x="30" y="36"/>
                  </a:cxn>
                  <a:cxn ang="0">
                    <a:pos x="26" y="37"/>
                  </a:cxn>
                  <a:cxn ang="0">
                    <a:pos x="22" y="38"/>
                  </a:cxn>
                  <a:cxn ang="0">
                    <a:pos x="19" y="39"/>
                  </a:cxn>
                  <a:cxn ang="0">
                    <a:pos x="16" y="41"/>
                  </a:cxn>
                  <a:cxn ang="0">
                    <a:pos x="15" y="43"/>
                  </a:cxn>
                  <a:cxn ang="0">
                    <a:pos x="14" y="46"/>
                  </a:cxn>
                  <a:cxn ang="0">
                    <a:pos x="15" y="50"/>
                  </a:cxn>
                  <a:cxn ang="0">
                    <a:pos x="16" y="54"/>
                  </a:cxn>
                  <a:cxn ang="0">
                    <a:pos x="16" y="57"/>
                  </a:cxn>
                  <a:cxn ang="0">
                    <a:pos x="16" y="60"/>
                  </a:cxn>
                  <a:cxn ang="0">
                    <a:pos x="15" y="63"/>
                  </a:cxn>
                  <a:cxn ang="0">
                    <a:pos x="14" y="67"/>
                  </a:cxn>
                  <a:cxn ang="0">
                    <a:pos x="11" y="69"/>
                  </a:cxn>
                  <a:cxn ang="0">
                    <a:pos x="8" y="72"/>
                  </a:cxn>
                  <a:cxn ang="0">
                    <a:pos x="5" y="73"/>
                  </a:cxn>
                  <a:cxn ang="0">
                    <a:pos x="2" y="74"/>
                  </a:cxn>
                </a:cxnLst>
                <a:rect l="0" t="0" r="r" b="b"/>
                <a:pathLst>
                  <a:path w="127" h="94">
                    <a:moveTo>
                      <a:pt x="0" y="74"/>
                    </a:moveTo>
                    <a:lnTo>
                      <a:pt x="0" y="93"/>
                    </a:lnTo>
                    <a:lnTo>
                      <a:pt x="126" y="93"/>
                    </a:lnTo>
                    <a:lnTo>
                      <a:pt x="126" y="0"/>
                    </a:lnTo>
                    <a:lnTo>
                      <a:pt x="115" y="0"/>
                    </a:lnTo>
                    <a:lnTo>
                      <a:pt x="114" y="2"/>
                    </a:lnTo>
                    <a:lnTo>
                      <a:pt x="114" y="3"/>
                    </a:lnTo>
                    <a:lnTo>
                      <a:pt x="114" y="4"/>
                    </a:lnTo>
                    <a:lnTo>
                      <a:pt x="115" y="7"/>
                    </a:lnTo>
                    <a:lnTo>
                      <a:pt x="116" y="9"/>
                    </a:lnTo>
                    <a:lnTo>
                      <a:pt x="116" y="11"/>
                    </a:lnTo>
                    <a:lnTo>
                      <a:pt x="116" y="12"/>
                    </a:lnTo>
                    <a:lnTo>
                      <a:pt x="116" y="14"/>
                    </a:lnTo>
                    <a:lnTo>
                      <a:pt x="115" y="16"/>
                    </a:lnTo>
                    <a:lnTo>
                      <a:pt x="114" y="18"/>
                    </a:lnTo>
                    <a:lnTo>
                      <a:pt x="112" y="19"/>
                    </a:lnTo>
                    <a:lnTo>
                      <a:pt x="111" y="20"/>
                    </a:lnTo>
                    <a:lnTo>
                      <a:pt x="110" y="21"/>
                    </a:lnTo>
                    <a:lnTo>
                      <a:pt x="108" y="21"/>
                    </a:lnTo>
                    <a:lnTo>
                      <a:pt x="106" y="22"/>
                    </a:lnTo>
                    <a:lnTo>
                      <a:pt x="103" y="22"/>
                    </a:lnTo>
                    <a:lnTo>
                      <a:pt x="100" y="22"/>
                    </a:lnTo>
                    <a:lnTo>
                      <a:pt x="98" y="21"/>
                    </a:lnTo>
                    <a:lnTo>
                      <a:pt x="96" y="21"/>
                    </a:lnTo>
                    <a:lnTo>
                      <a:pt x="95" y="20"/>
                    </a:lnTo>
                    <a:lnTo>
                      <a:pt x="92" y="19"/>
                    </a:lnTo>
                    <a:lnTo>
                      <a:pt x="91" y="18"/>
                    </a:lnTo>
                    <a:lnTo>
                      <a:pt x="90" y="16"/>
                    </a:lnTo>
                    <a:lnTo>
                      <a:pt x="90" y="14"/>
                    </a:lnTo>
                    <a:lnTo>
                      <a:pt x="89" y="13"/>
                    </a:lnTo>
                    <a:lnTo>
                      <a:pt x="89" y="12"/>
                    </a:lnTo>
                    <a:lnTo>
                      <a:pt x="90" y="10"/>
                    </a:lnTo>
                    <a:lnTo>
                      <a:pt x="90" y="8"/>
                    </a:lnTo>
                    <a:lnTo>
                      <a:pt x="90" y="6"/>
                    </a:lnTo>
                    <a:lnTo>
                      <a:pt x="90" y="5"/>
                    </a:lnTo>
                    <a:lnTo>
                      <a:pt x="91" y="4"/>
                    </a:lnTo>
                    <a:lnTo>
                      <a:pt x="91" y="2"/>
                    </a:lnTo>
                    <a:lnTo>
                      <a:pt x="90" y="0"/>
                    </a:lnTo>
                    <a:lnTo>
                      <a:pt x="69" y="0"/>
                    </a:lnTo>
                    <a:lnTo>
                      <a:pt x="69" y="4"/>
                    </a:lnTo>
                    <a:lnTo>
                      <a:pt x="69" y="6"/>
                    </a:lnTo>
                    <a:lnTo>
                      <a:pt x="69" y="8"/>
                    </a:lnTo>
                    <a:lnTo>
                      <a:pt x="69" y="10"/>
                    </a:lnTo>
                    <a:lnTo>
                      <a:pt x="69" y="12"/>
                    </a:lnTo>
                    <a:lnTo>
                      <a:pt x="69" y="13"/>
                    </a:lnTo>
                    <a:lnTo>
                      <a:pt x="68" y="14"/>
                    </a:lnTo>
                    <a:lnTo>
                      <a:pt x="68" y="15"/>
                    </a:lnTo>
                    <a:lnTo>
                      <a:pt x="66" y="16"/>
                    </a:lnTo>
                    <a:lnTo>
                      <a:pt x="65" y="17"/>
                    </a:lnTo>
                    <a:lnTo>
                      <a:pt x="64" y="18"/>
                    </a:lnTo>
                    <a:lnTo>
                      <a:pt x="62" y="18"/>
                    </a:lnTo>
                    <a:lnTo>
                      <a:pt x="60" y="18"/>
                    </a:lnTo>
                    <a:lnTo>
                      <a:pt x="58" y="18"/>
                    </a:lnTo>
                    <a:lnTo>
                      <a:pt x="57" y="18"/>
                    </a:lnTo>
                    <a:lnTo>
                      <a:pt x="56" y="18"/>
                    </a:lnTo>
                    <a:lnTo>
                      <a:pt x="54" y="17"/>
                    </a:lnTo>
                    <a:lnTo>
                      <a:pt x="52" y="17"/>
                    </a:lnTo>
                    <a:lnTo>
                      <a:pt x="49" y="17"/>
                    </a:lnTo>
                    <a:lnTo>
                      <a:pt x="48" y="17"/>
                    </a:lnTo>
                    <a:lnTo>
                      <a:pt x="46" y="18"/>
                    </a:lnTo>
                    <a:lnTo>
                      <a:pt x="44" y="18"/>
                    </a:lnTo>
                    <a:lnTo>
                      <a:pt x="43" y="19"/>
                    </a:lnTo>
                    <a:lnTo>
                      <a:pt x="41" y="20"/>
                    </a:lnTo>
                    <a:lnTo>
                      <a:pt x="40" y="20"/>
                    </a:lnTo>
                    <a:lnTo>
                      <a:pt x="39" y="22"/>
                    </a:lnTo>
                    <a:lnTo>
                      <a:pt x="38" y="23"/>
                    </a:lnTo>
                    <a:lnTo>
                      <a:pt x="38" y="25"/>
                    </a:lnTo>
                    <a:lnTo>
                      <a:pt x="38" y="27"/>
                    </a:lnTo>
                    <a:lnTo>
                      <a:pt x="38" y="27"/>
                    </a:lnTo>
                    <a:lnTo>
                      <a:pt x="38" y="29"/>
                    </a:lnTo>
                    <a:lnTo>
                      <a:pt x="38" y="31"/>
                    </a:lnTo>
                    <a:lnTo>
                      <a:pt x="37" y="32"/>
                    </a:lnTo>
                    <a:lnTo>
                      <a:pt x="37" y="34"/>
                    </a:lnTo>
                    <a:lnTo>
                      <a:pt x="37" y="35"/>
                    </a:lnTo>
                    <a:lnTo>
                      <a:pt x="35" y="35"/>
                    </a:lnTo>
                    <a:lnTo>
                      <a:pt x="33" y="35"/>
                    </a:lnTo>
                    <a:lnTo>
                      <a:pt x="31" y="36"/>
                    </a:lnTo>
                    <a:lnTo>
                      <a:pt x="30" y="36"/>
                    </a:lnTo>
                    <a:lnTo>
                      <a:pt x="28" y="37"/>
                    </a:lnTo>
                    <a:lnTo>
                      <a:pt x="26" y="37"/>
                    </a:lnTo>
                    <a:lnTo>
                      <a:pt x="24" y="38"/>
                    </a:lnTo>
                    <a:lnTo>
                      <a:pt x="22" y="38"/>
                    </a:lnTo>
                    <a:lnTo>
                      <a:pt x="21" y="39"/>
                    </a:lnTo>
                    <a:lnTo>
                      <a:pt x="19" y="39"/>
                    </a:lnTo>
                    <a:lnTo>
                      <a:pt x="18" y="40"/>
                    </a:lnTo>
                    <a:lnTo>
                      <a:pt x="16" y="41"/>
                    </a:lnTo>
                    <a:lnTo>
                      <a:pt x="16" y="43"/>
                    </a:lnTo>
                    <a:lnTo>
                      <a:pt x="15" y="43"/>
                    </a:lnTo>
                    <a:lnTo>
                      <a:pt x="15" y="45"/>
                    </a:lnTo>
                    <a:lnTo>
                      <a:pt x="14" y="46"/>
                    </a:lnTo>
                    <a:lnTo>
                      <a:pt x="14" y="48"/>
                    </a:lnTo>
                    <a:lnTo>
                      <a:pt x="15" y="50"/>
                    </a:lnTo>
                    <a:lnTo>
                      <a:pt x="15" y="51"/>
                    </a:lnTo>
                    <a:lnTo>
                      <a:pt x="16" y="54"/>
                    </a:lnTo>
                    <a:lnTo>
                      <a:pt x="16" y="56"/>
                    </a:lnTo>
                    <a:lnTo>
                      <a:pt x="16" y="57"/>
                    </a:lnTo>
                    <a:lnTo>
                      <a:pt x="16" y="59"/>
                    </a:lnTo>
                    <a:lnTo>
                      <a:pt x="16" y="60"/>
                    </a:lnTo>
                    <a:lnTo>
                      <a:pt x="16" y="62"/>
                    </a:lnTo>
                    <a:lnTo>
                      <a:pt x="15" y="63"/>
                    </a:lnTo>
                    <a:lnTo>
                      <a:pt x="15" y="65"/>
                    </a:lnTo>
                    <a:lnTo>
                      <a:pt x="14" y="67"/>
                    </a:lnTo>
                    <a:lnTo>
                      <a:pt x="12" y="68"/>
                    </a:lnTo>
                    <a:lnTo>
                      <a:pt x="11" y="69"/>
                    </a:lnTo>
                    <a:lnTo>
                      <a:pt x="9" y="71"/>
                    </a:lnTo>
                    <a:lnTo>
                      <a:pt x="8" y="72"/>
                    </a:lnTo>
                    <a:lnTo>
                      <a:pt x="7" y="73"/>
                    </a:lnTo>
                    <a:lnTo>
                      <a:pt x="5" y="73"/>
                    </a:lnTo>
                    <a:lnTo>
                      <a:pt x="4" y="74"/>
                    </a:lnTo>
                    <a:lnTo>
                      <a:pt x="2" y="74"/>
                    </a:lnTo>
                    <a:lnTo>
                      <a:pt x="0" y="74"/>
                    </a:lnTo>
                  </a:path>
                </a:pathLst>
              </a:custGeom>
              <a:solidFill>
                <a:schemeClr val="accent2"/>
              </a:solidFill>
              <a:ln w="12700" cap="rnd" cmpd="sng">
                <a:solidFill>
                  <a:srgbClr val="000000"/>
                </a:solidFill>
                <a:prstDash val="solid"/>
                <a:round/>
                <a:headEnd type="none" w="sm" len="sm"/>
                <a:tailEnd type="none" w="sm" len="sm"/>
              </a:ln>
              <a:effectLst/>
            </p:spPr>
            <p:txBody>
              <a:bodyPr/>
              <a:lstStyle/>
              <a:p>
                <a:endParaRPr lang="en-US"/>
              </a:p>
            </p:txBody>
          </p:sp>
          <p:sp>
            <p:nvSpPr>
              <p:cNvPr id="384" name="Freeform 47"/>
              <p:cNvSpPr>
                <a:spLocks/>
              </p:cNvSpPr>
              <p:nvPr/>
            </p:nvSpPr>
            <p:spPr bwMode="auto">
              <a:xfrm>
                <a:off x="5273" y="2907"/>
                <a:ext cx="124" cy="198"/>
              </a:xfrm>
              <a:custGeom>
                <a:avLst/>
                <a:gdLst/>
                <a:ahLst/>
                <a:cxnLst>
                  <a:cxn ang="0">
                    <a:pos x="123" y="5"/>
                  </a:cxn>
                  <a:cxn ang="0">
                    <a:pos x="109" y="0"/>
                  </a:cxn>
                  <a:cxn ang="0">
                    <a:pos x="81" y="2"/>
                  </a:cxn>
                  <a:cxn ang="0">
                    <a:pos x="57" y="20"/>
                  </a:cxn>
                  <a:cxn ang="0">
                    <a:pos x="21" y="58"/>
                  </a:cxn>
                  <a:cxn ang="0">
                    <a:pos x="2" y="89"/>
                  </a:cxn>
                  <a:cxn ang="0">
                    <a:pos x="0" y="101"/>
                  </a:cxn>
                  <a:cxn ang="0">
                    <a:pos x="9" y="120"/>
                  </a:cxn>
                  <a:cxn ang="0">
                    <a:pos x="30" y="130"/>
                  </a:cxn>
                  <a:cxn ang="0">
                    <a:pos x="57" y="141"/>
                  </a:cxn>
                  <a:cxn ang="0">
                    <a:pos x="77" y="146"/>
                  </a:cxn>
                  <a:cxn ang="0">
                    <a:pos x="87" y="156"/>
                  </a:cxn>
                  <a:cxn ang="0">
                    <a:pos x="81" y="168"/>
                  </a:cxn>
                  <a:cxn ang="0">
                    <a:pos x="67" y="183"/>
                  </a:cxn>
                  <a:cxn ang="0">
                    <a:pos x="47" y="185"/>
                  </a:cxn>
                  <a:cxn ang="0">
                    <a:pos x="34" y="179"/>
                  </a:cxn>
                  <a:cxn ang="0">
                    <a:pos x="26" y="185"/>
                  </a:cxn>
                  <a:cxn ang="0">
                    <a:pos x="28" y="192"/>
                  </a:cxn>
                  <a:cxn ang="0">
                    <a:pos x="44" y="197"/>
                  </a:cxn>
                  <a:cxn ang="0">
                    <a:pos x="67" y="197"/>
                  </a:cxn>
                  <a:cxn ang="0">
                    <a:pos x="87" y="192"/>
                  </a:cxn>
                  <a:cxn ang="0">
                    <a:pos x="98" y="185"/>
                  </a:cxn>
                  <a:cxn ang="0">
                    <a:pos x="106" y="171"/>
                  </a:cxn>
                  <a:cxn ang="0">
                    <a:pos x="109" y="157"/>
                  </a:cxn>
                  <a:cxn ang="0">
                    <a:pos x="100" y="144"/>
                  </a:cxn>
                  <a:cxn ang="0">
                    <a:pos x="77" y="135"/>
                  </a:cxn>
                  <a:cxn ang="0">
                    <a:pos x="51" y="128"/>
                  </a:cxn>
                  <a:cxn ang="0">
                    <a:pos x="28" y="115"/>
                  </a:cxn>
                  <a:cxn ang="0">
                    <a:pos x="23" y="104"/>
                  </a:cxn>
                  <a:cxn ang="0">
                    <a:pos x="26" y="84"/>
                  </a:cxn>
                  <a:cxn ang="0">
                    <a:pos x="44" y="58"/>
                  </a:cxn>
                  <a:cxn ang="0">
                    <a:pos x="65" y="43"/>
                  </a:cxn>
                  <a:cxn ang="0">
                    <a:pos x="97" y="33"/>
                  </a:cxn>
                  <a:cxn ang="0">
                    <a:pos x="123" y="27"/>
                  </a:cxn>
                  <a:cxn ang="0">
                    <a:pos x="123" y="12"/>
                  </a:cxn>
                  <a:cxn ang="0">
                    <a:pos x="123" y="5"/>
                  </a:cxn>
                </a:cxnLst>
                <a:rect l="0" t="0" r="r" b="b"/>
                <a:pathLst>
                  <a:path w="124" h="198">
                    <a:moveTo>
                      <a:pt x="123" y="5"/>
                    </a:moveTo>
                    <a:lnTo>
                      <a:pt x="109" y="0"/>
                    </a:lnTo>
                    <a:lnTo>
                      <a:pt x="81" y="2"/>
                    </a:lnTo>
                    <a:lnTo>
                      <a:pt x="57" y="20"/>
                    </a:lnTo>
                    <a:lnTo>
                      <a:pt x="21" y="58"/>
                    </a:lnTo>
                    <a:lnTo>
                      <a:pt x="2" y="89"/>
                    </a:lnTo>
                    <a:lnTo>
                      <a:pt x="0" y="101"/>
                    </a:lnTo>
                    <a:lnTo>
                      <a:pt x="9" y="120"/>
                    </a:lnTo>
                    <a:lnTo>
                      <a:pt x="30" y="130"/>
                    </a:lnTo>
                    <a:lnTo>
                      <a:pt x="57" y="141"/>
                    </a:lnTo>
                    <a:lnTo>
                      <a:pt x="77" y="146"/>
                    </a:lnTo>
                    <a:lnTo>
                      <a:pt x="87" y="156"/>
                    </a:lnTo>
                    <a:lnTo>
                      <a:pt x="81" y="168"/>
                    </a:lnTo>
                    <a:lnTo>
                      <a:pt x="67" y="183"/>
                    </a:lnTo>
                    <a:lnTo>
                      <a:pt x="47" y="185"/>
                    </a:lnTo>
                    <a:lnTo>
                      <a:pt x="34" y="179"/>
                    </a:lnTo>
                    <a:lnTo>
                      <a:pt x="26" y="185"/>
                    </a:lnTo>
                    <a:lnTo>
                      <a:pt x="28" y="192"/>
                    </a:lnTo>
                    <a:lnTo>
                      <a:pt x="44" y="197"/>
                    </a:lnTo>
                    <a:lnTo>
                      <a:pt x="67" y="197"/>
                    </a:lnTo>
                    <a:lnTo>
                      <a:pt x="87" y="192"/>
                    </a:lnTo>
                    <a:lnTo>
                      <a:pt x="98" y="185"/>
                    </a:lnTo>
                    <a:lnTo>
                      <a:pt x="106" y="171"/>
                    </a:lnTo>
                    <a:lnTo>
                      <a:pt x="109" y="157"/>
                    </a:lnTo>
                    <a:lnTo>
                      <a:pt x="100" y="144"/>
                    </a:lnTo>
                    <a:lnTo>
                      <a:pt x="77" y="135"/>
                    </a:lnTo>
                    <a:lnTo>
                      <a:pt x="51" y="128"/>
                    </a:lnTo>
                    <a:lnTo>
                      <a:pt x="28" y="115"/>
                    </a:lnTo>
                    <a:lnTo>
                      <a:pt x="23" y="104"/>
                    </a:lnTo>
                    <a:lnTo>
                      <a:pt x="26" y="84"/>
                    </a:lnTo>
                    <a:lnTo>
                      <a:pt x="44" y="58"/>
                    </a:lnTo>
                    <a:lnTo>
                      <a:pt x="65" y="43"/>
                    </a:lnTo>
                    <a:lnTo>
                      <a:pt x="97" y="33"/>
                    </a:lnTo>
                    <a:lnTo>
                      <a:pt x="123" y="27"/>
                    </a:lnTo>
                    <a:lnTo>
                      <a:pt x="123" y="12"/>
                    </a:lnTo>
                    <a:lnTo>
                      <a:pt x="123" y="5"/>
                    </a:lnTo>
                  </a:path>
                </a:pathLst>
              </a:custGeom>
              <a:solidFill>
                <a:schemeClr val="accent1">
                  <a:lumMod val="75000"/>
                </a:schemeClr>
              </a:solidFill>
              <a:ln w="9525" cap="rnd">
                <a:noFill/>
                <a:round/>
                <a:headEnd type="none" w="sm" len="sm"/>
                <a:tailEnd type="none" w="sm" len="sm"/>
              </a:ln>
              <a:effectLst/>
            </p:spPr>
            <p:txBody>
              <a:bodyPr/>
              <a:lstStyle/>
              <a:p>
                <a:endParaRPr lang="en-US"/>
              </a:p>
            </p:txBody>
          </p:sp>
          <p:sp>
            <p:nvSpPr>
              <p:cNvPr id="385" name="Rectangle 48"/>
              <p:cNvSpPr>
                <a:spLocks noChangeArrowheads="1"/>
              </p:cNvSpPr>
              <p:nvPr/>
            </p:nvSpPr>
            <p:spPr bwMode="auto">
              <a:xfrm flipH="1">
                <a:off x="5416" y="2872"/>
                <a:ext cx="43" cy="41"/>
              </a:xfrm>
              <a:prstGeom prst="rect">
                <a:avLst/>
              </a:prstGeom>
              <a:solidFill>
                <a:schemeClr val="accent1">
                  <a:lumMod val="75000"/>
                </a:schemeClr>
              </a:solidFill>
              <a:ln w="9525">
                <a:noFill/>
                <a:miter lim="800000"/>
                <a:headEnd/>
                <a:tailEnd/>
              </a:ln>
              <a:effectLst/>
            </p:spPr>
            <p:txBody>
              <a:bodyPr wrap="none" anchor="ctr"/>
              <a:lstStyle/>
              <a:p>
                <a:endParaRPr lang="en-US"/>
              </a:p>
            </p:txBody>
          </p:sp>
        </p:grpSp>
        <p:grpSp>
          <p:nvGrpSpPr>
            <p:cNvPr id="354" name="Group 58"/>
            <p:cNvGrpSpPr>
              <a:grpSpLocks/>
            </p:cNvGrpSpPr>
            <p:nvPr/>
          </p:nvGrpSpPr>
          <p:grpSpPr bwMode="auto">
            <a:xfrm>
              <a:off x="9829800" y="4267202"/>
              <a:ext cx="484188" cy="1284289"/>
              <a:chOff x="6192" y="2688"/>
              <a:chExt cx="305" cy="809"/>
            </a:xfrm>
          </p:grpSpPr>
          <p:sp>
            <p:nvSpPr>
              <p:cNvPr id="370" name="Freeform 50"/>
              <p:cNvSpPr>
                <a:spLocks/>
              </p:cNvSpPr>
              <p:nvPr/>
            </p:nvSpPr>
            <p:spPr bwMode="auto">
              <a:xfrm>
                <a:off x="6373" y="2956"/>
                <a:ext cx="124" cy="199"/>
              </a:xfrm>
              <a:custGeom>
                <a:avLst/>
                <a:gdLst/>
                <a:ahLst/>
                <a:cxnLst>
                  <a:cxn ang="0">
                    <a:pos x="0" y="5"/>
                  </a:cxn>
                  <a:cxn ang="0">
                    <a:pos x="14" y="0"/>
                  </a:cxn>
                  <a:cxn ang="0">
                    <a:pos x="42" y="2"/>
                  </a:cxn>
                  <a:cxn ang="0">
                    <a:pos x="67" y="20"/>
                  </a:cxn>
                  <a:cxn ang="0">
                    <a:pos x="102" y="58"/>
                  </a:cxn>
                  <a:cxn ang="0">
                    <a:pos x="121" y="90"/>
                  </a:cxn>
                  <a:cxn ang="0">
                    <a:pos x="123" y="101"/>
                  </a:cxn>
                  <a:cxn ang="0">
                    <a:pos x="114" y="121"/>
                  </a:cxn>
                  <a:cxn ang="0">
                    <a:pos x="93" y="130"/>
                  </a:cxn>
                  <a:cxn ang="0">
                    <a:pos x="67" y="142"/>
                  </a:cxn>
                  <a:cxn ang="0">
                    <a:pos x="46" y="147"/>
                  </a:cxn>
                  <a:cxn ang="0">
                    <a:pos x="36" y="156"/>
                  </a:cxn>
                  <a:cxn ang="0">
                    <a:pos x="42" y="169"/>
                  </a:cxn>
                  <a:cxn ang="0">
                    <a:pos x="57" y="184"/>
                  </a:cxn>
                  <a:cxn ang="0">
                    <a:pos x="76" y="186"/>
                  </a:cxn>
                  <a:cxn ang="0">
                    <a:pos x="89" y="180"/>
                  </a:cxn>
                  <a:cxn ang="0">
                    <a:pos x="97" y="186"/>
                  </a:cxn>
                  <a:cxn ang="0">
                    <a:pos x="95" y="193"/>
                  </a:cxn>
                  <a:cxn ang="0">
                    <a:pos x="79" y="198"/>
                  </a:cxn>
                  <a:cxn ang="0">
                    <a:pos x="57" y="198"/>
                  </a:cxn>
                  <a:cxn ang="0">
                    <a:pos x="36" y="193"/>
                  </a:cxn>
                  <a:cxn ang="0">
                    <a:pos x="25" y="186"/>
                  </a:cxn>
                  <a:cxn ang="0">
                    <a:pos x="17" y="172"/>
                  </a:cxn>
                  <a:cxn ang="0">
                    <a:pos x="14" y="157"/>
                  </a:cxn>
                  <a:cxn ang="0">
                    <a:pos x="23" y="145"/>
                  </a:cxn>
                  <a:cxn ang="0">
                    <a:pos x="46" y="135"/>
                  </a:cxn>
                  <a:cxn ang="0">
                    <a:pos x="72" y="128"/>
                  </a:cxn>
                  <a:cxn ang="0">
                    <a:pos x="95" y="116"/>
                  </a:cxn>
                  <a:cxn ang="0">
                    <a:pos x="100" y="104"/>
                  </a:cxn>
                  <a:cxn ang="0">
                    <a:pos x="97" y="85"/>
                  </a:cxn>
                  <a:cxn ang="0">
                    <a:pos x="79" y="58"/>
                  </a:cxn>
                  <a:cxn ang="0">
                    <a:pos x="58" y="44"/>
                  </a:cxn>
                  <a:cxn ang="0">
                    <a:pos x="26" y="33"/>
                  </a:cxn>
                  <a:cxn ang="0">
                    <a:pos x="0" y="27"/>
                  </a:cxn>
                  <a:cxn ang="0">
                    <a:pos x="0" y="12"/>
                  </a:cxn>
                  <a:cxn ang="0">
                    <a:pos x="0" y="5"/>
                  </a:cxn>
                </a:cxnLst>
                <a:rect l="0" t="0" r="r" b="b"/>
                <a:pathLst>
                  <a:path w="124" h="199">
                    <a:moveTo>
                      <a:pt x="0" y="5"/>
                    </a:moveTo>
                    <a:lnTo>
                      <a:pt x="14" y="0"/>
                    </a:lnTo>
                    <a:lnTo>
                      <a:pt x="42" y="2"/>
                    </a:lnTo>
                    <a:lnTo>
                      <a:pt x="67" y="20"/>
                    </a:lnTo>
                    <a:lnTo>
                      <a:pt x="102" y="58"/>
                    </a:lnTo>
                    <a:lnTo>
                      <a:pt x="121" y="90"/>
                    </a:lnTo>
                    <a:lnTo>
                      <a:pt x="123" y="101"/>
                    </a:lnTo>
                    <a:lnTo>
                      <a:pt x="114" y="121"/>
                    </a:lnTo>
                    <a:lnTo>
                      <a:pt x="93" y="130"/>
                    </a:lnTo>
                    <a:lnTo>
                      <a:pt x="67" y="142"/>
                    </a:lnTo>
                    <a:lnTo>
                      <a:pt x="46" y="147"/>
                    </a:lnTo>
                    <a:lnTo>
                      <a:pt x="36" y="156"/>
                    </a:lnTo>
                    <a:lnTo>
                      <a:pt x="42" y="169"/>
                    </a:lnTo>
                    <a:lnTo>
                      <a:pt x="57" y="184"/>
                    </a:lnTo>
                    <a:lnTo>
                      <a:pt x="76" y="186"/>
                    </a:lnTo>
                    <a:lnTo>
                      <a:pt x="89" y="180"/>
                    </a:lnTo>
                    <a:lnTo>
                      <a:pt x="97" y="186"/>
                    </a:lnTo>
                    <a:lnTo>
                      <a:pt x="95" y="193"/>
                    </a:lnTo>
                    <a:lnTo>
                      <a:pt x="79" y="198"/>
                    </a:lnTo>
                    <a:lnTo>
                      <a:pt x="57" y="198"/>
                    </a:lnTo>
                    <a:lnTo>
                      <a:pt x="36" y="193"/>
                    </a:lnTo>
                    <a:lnTo>
                      <a:pt x="25" y="186"/>
                    </a:lnTo>
                    <a:lnTo>
                      <a:pt x="17" y="172"/>
                    </a:lnTo>
                    <a:lnTo>
                      <a:pt x="14" y="157"/>
                    </a:lnTo>
                    <a:lnTo>
                      <a:pt x="23" y="145"/>
                    </a:lnTo>
                    <a:lnTo>
                      <a:pt x="46" y="135"/>
                    </a:lnTo>
                    <a:lnTo>
                      <a:pt x="72" y="128"/>
                    </a:lnTo>
                    <a:lnTo>
                      <a:pt x="95" y="116"/>
                    </a:lnTo>
                    <a:lnTo>
                      <a:pt x="100" y="104"/>
                    </a:lnTo>
                    <a:lnTo>
                      <a:pt x="97" y="85"/>
                    </a:lnTo>
                    <a:lnTo>
                      <a:pt x="79" y="58"/>
                    </a:lnTo>
                    <a:lnTo>
                      <a:pt x="58" y="44"/>
                    </a:lnTo>
                    <a:lnTo>
                      <a:pt x="26" y="33"/>
                    </a:lnTo>
                    <a:lnTo>
                      <a:pt x="0" y="27"/>
                    </a:lnTo>
                    <a:lnTo>
                      <a:pt x="0" y="12"/>
                    </a:lnTo>
                    <a:lnTo>
                      <a:pt x="0" y="5"/>
                    </a:lnTo>
                  </a:path>
                </a:pathLst>
              </a:custGeom>
              <a:solidFill>
                <a:schemeClr val="accent1">
                  <a:lumMod val="75000"/>
                </a:schemeClr>
              </a:solidFill>
              <a:ln w="9525" cap="rnd">
                <a:noFill/>
                <a:round/>
                <a:headEnd type="none" w="sm" len="sm"/>
                <a:tailEnd type="none" w="sm" len="sm"/>
              </a:ln>
              <a:effectLst/>
            </p:spPr>
            <p:txBody>
              <a:bodyPr/>
              <a:lstStyle/>
              <a:p>
                <a:endParaRPr lang="en-US"/>
              </a:p>
            </p:txBody>
          </p:sp>
          <p:sp>
            <p:nvSpPr>
              <p:cNvPr id="371" name="Freeform 51"/>
              <p:cNvSpPr>
                <a:spLocks/>
              </p:cNvSpPr>
              <p:nvPr/>
            </p:nvSpPr>
            <p:spPr bwMode="auto">
              <a:xfrm>
                <a:off x="6281" y="2947"/>
                <a:ext cx="116" cy="245"/>
              </a:xfrm>
              <a:custGeom>
                <a:avLst/>
                <a:gdLst/>
                <a:ahLst/>
                <a:cxnLst>
                  <a:cxn ang="0">
                    <a:pos x="15" y="77"/>
                  </a:cxn>
                  <a:cxn ang="0">
                    <a:pos x="26" y="31"/>
                  </a:cxn>
                  <a:cxn ang="0">
                    <a:pos x="39" y="9"/>
                  </a:cxn>
                  <a:cxn ang="0">
                    <a:pos x="69" y="0"/>
                  </a:cxn>
                  <a:cxn ang="0">
                    <a:pos x="97" y="4"/>
                  </a:cxn>
                  <a:cxn ang="0">
                    <a:pos x="110" y="27"/>
                  </a:cxn>
                  <a:cxn ang="0">
                    <a:pos x="108" y="57"/>
                  </a:cxn>
                  <a:cxn ang="0">
                    <a:pos x="100" y="104"/>
                  </a:cxn>
                  <a:cxn ang="0">
                    <a:pos x="100" y="147"/>
                  </a:cxn>
                  <a:cxn ang="0">
                    <a:pos x="110" y="183"/>
                  </a:cxn>
                  <a:cxn ang="0">
                    <a:pos x="115" y="203"/>
                  </a:cxn>
                  <a:cxn ang="0">
                    <a:pos x="111" y="222"/>
                  </a:cxn>
                  <a:cxn ang="0">
                    <a:pos x="99" y="232"/>
                  </a:cxn>
                  <a:cxn ang="0">
                    <a:pos x="81" y="241"/>
                  </a:cxn>
                  <a:cxn ang="0">
                    <a:pos x="65" y="244"/>
                  </a:cxn>
                  <a:cxn ang="0">
                    <a:pos x="43" y="244"/>
                  </a:cxn>
                  <a:cxn ang="0">
                    <a:pos x="18" y="226"/>
                  </a:cxn>
                  <a:cxn ang="0">
                    <a:pos x="0" y="187"/>
                  </a:cxn>
                  <a:cxn ang="0">
                    <a:pos x="2" y="152"/>
                  </a:cxn>
                  <a:cxn ang="0">
                    <a:pos x="13" y="111"/>
                  </a:cxn>
                  <a:cxn ang="0">
                    <a:pos x="15" y="77"/>
                  </a:cxn>
                </a:cxnLst>
                <a:rect l="0" t="0" r="r" b="b"/>
                <a:pathLst>
                  <a:path w="116" h="245">
                    <a:moveTo>
                      <a:pt x="15" y="77"/>
                    </a:moveTo>
                    <a:lnTo>
                      <a:pt x="26" y="31"/>
                    </a:lnTo>
                    <a:lnTo>
                      <a:pt x="39" y="9"/>
                    </a:lnTo>
                    <a:lnTo>
                      <a:pt x="69" y="0"/>
                    </a:lnTo>
                    <a:lnTo>
                      <a:pt x="97" y="4"/>
                    </a:lnTo>
                    <a:lnTo>
                      <a:pt x="110" y="27"/>
                    </a:lnTo>
                    <a:lnTo>
                      <a:pt x="108" y="57"/>
                    </a:lnTo>
                    <a:lnTo>
                      <a:pt x="100" y="104"/>
                    </a:lnTo>
                    <a:lnTo>
                      <a:pt x="100" y="147"/>
                    </a:lnTo>
                    <a:lnTo>
                      <a:pt x="110" y="183"/>
                    </a:lnTo>
                    <a:lnTo>
                      <a:pt x="115" y="203"/>
                    </a:lnTo>
                    <a:lnTo>
                      <a:pt x="111" y="222"/>
                    </a:lnTo>
                    <a:lnTo>
                      <a:pt x="99" y="232"/>
                    </a:lnTo>
                    <a:lnTo>
                      <a:pt x="81" y="241"/>
                    </a:lnTo>
                    <a:lnTo>
                      <a:pt x="65" y="244"/>
                    </a:lnTo>
                    <a:lnTo>
                      <a:pt x="43" y="244"/>
                    </a:lnTo>
                    <a:lnTo>
                      <a:pt x="18" y="226"/>
                    </a:lnTo>
                    <a:lnTo>
                      <a:pt x="0" y="187"/>
                    </a:lnTo>
                    <a:lnTo>
                      <a:pt x="2" y="152"/>
                    </a:lnTo>
                    <a:lnTo>
                      <a:pt x="13" y="111"/>
                    </a:lnTo>
                    <a:lnTo>
                      <a:pt x="15" y="77"/>
                    </a:lnTo>
                  </a:path>
                </a:pathLst>
              </a:custGeom>
              <a:solidFill>
                <a:schemeClr val="accent1">
                  <a:lumMod val="75000"/>
                </a:schemeClr>
              </a:solidFill>
              <a:ln w="9525" cap="rnd">
                <a:noFill/>
                <a:round/>
                <a:headEnd type="none" w="sm" len="sm"/>
                <a:tailEnd type="none" w="sm" len="sm"/>
              </a:ln>
              <a:effectLst/>
            </p:spPr>
            <p:txBody>
              <a:bodyPr/>
              <a:lstStyle/>
              <a:p>
                <a:endParaRPr lang="en-US"/>
              </a:p>
            </p:txBody>
          </p:sp>
          <p:sp>
            <p:nvSpPr>
              <p:cNvPr id="372" name="Freeform 52"/>
              <p:cNvSpPr>
                <a:spLocks/>
              </p:cNvSpPr>
              <p:nvPr/>
            </p:nvSpPr>
            <p:spPr bwMode="auto">
              <a:xfrm>
                <a:off x="6343" y="3145"/>
                <a:ext cx="89" cy="352"/>
              </a:xfrm>
              <a:custGeom>
                <a:avLst/>
                <a:gdLst/>
                <a:ahLst/>
                <a:cxnLst>
                  <a:cxn ang="0">
                    <a:pos x="5" y="5"/>
                  </a:cxn>
                  <a:cxn ang="0">
                    <a:pos x="27" y="0"/>
                  </a:cxn>
                  <a:cxn ang="0">
                    <a:pos x="40" y="5"/>
                  </a:cxn>
                  <a:cxn ang="0">
                    <a:pos x="46" y="24"/>
                  </a:cxn>
                  <a:cxn ang="0">
                    <a:pos x="40" y="124"/>
                  </a:cxn>
                  <a:cxn ang="0">
                    <a:pos x="40" y="148"/>
                  </a:cxn>
                  <a:cxn ang="0">
                    <a:pos x="48" y="192"/>
                  </a:cxn>
                  <a:cxn ang="0">
                    <a:pos x="50" y="243"/>
                  </a:cxn>
                  <a:cxn ang="0">
                    <a:pos x="46" y="269"/>
                  </a:cxn>
                  <a:cxn ang="0">
                    <a:pos x="50" y="283"/>
                  </a:cxn>
                  <a:cxn ang="0">
                    <a:pos x="76" y="305"/>
                  </a:cxn>
                  <a:cxn ang="0">
                    <a:pos x="88" y="333"/>
                  </a:cxn>
                  <a:cxn ang="0">
                    <a:pos x="86" y="341"/>
                  </a:cxn>
                  <a:cxn ang="0">
                    <a:pos x="65" y="351"/>
                  </a:cxn>
                  <a:cxn ang="0">
                    <a:pos x="60" y="348"/>
                  </a:cxn>
                  <a:cxn ang="0">
                    <a:pos x="58" y="331"/>
                  </a:cxn>
                  <a:cxn ang="0">
                    <a:pos x="51" y="307"/>
                  </a:cxn>
                  <a:cxn ang="0">
                    <a:pos x="42" y="296"/>
                  </a:cxn>
                  <a:cxn ang="0">
                    <a:pos x="31" y="289"/>
                  </a:cxn>
                  <a:cxn ang="0">
                    <a:pos x="21" y="280"/>
                  </a:cxn>
                  <a:cxn ang="0">
                    <a:pos x="19" y="273"/>
                  </a:cxn>
                  <a:cxn ang="0">
                    <a:pos x="25" y="264"/>
                  </a:cxn>
                  <a:cxn ang="0">
                    <a:pos x="31" y="258"/>
                  </a:cxn>
                  <a:cxn ang="0">
                    <a:pos x="35" y="236"/>
                  </a:cxn>
                  <a:cxn ang="0">
                    <a:pos x="31" y="190"/>
                  </a:cxn>
                  <a:cxn ang="0">
                    <a:pos x="17" y="137"/>
                  </a:cxn>
                  <a:cxn ang="0">
                    <a:pos x="5" y="95"/>
                  </a:cxn>
                  <a:cxn ang="0">
                    <a:pos x="0" y="44"/>
                  </a:cxn>
                  <a:cxn ang="0">
                    <a:pos x="5" y="5"/>
                  </a:cxn>
                </a:cxnLst>
                <a:rect l="0" t="0" r="r" b="b"/>
                <a:pathLst>
                  <a:path w="89" h="352">
                    <a:moveTo>
                      <a:pt x="5" y="5"/>
                    </a:moveTo>
                    <a:lnTo>
                      <a:pt x="27" y="0"/>
                    </a:lnTo>
                    <a:lnTo>
                      <a:pt x="40" y="5"/>
                    </a:lnTo>
                    <a:lnTo>
                      <a:pt x="46" y="24"/>
                    </a:lnTo>
                    <a:lnTo>
                      <a:pt x="40" y="124"/>
                    </a:lnTo>
                    <a:lnTo>
                      <a:pt x="40" y="148"/>
                    </a:lnTo>
                    <a:lnTo>
                      <a:pt x="48" y="192"/>
                    </a:lnTo>
                    <a:lnTo>
                      <a:pt x="50" y="243"/>
                    </a:lnTo>
                    <a:lnTo>
                      <a:pt x="46" y="269"/>
                    </a:lnTo>
                    <a:lnTo>
                      <a:pt x="50" y="283"/>
                    </a:lnTo>
                    <a:lnTo>
                      <a:pt x="76" y="305"/>
                    </a:lnTo>
                    <a:lnTo>
                      <a:pt x="88" y="333"/>
                    </a:lnTo>
                    <a:lnTo>
                      <a:pt x="86" y="341"/>
                    </a:lnTo>
                    <a:lnTo>
                      <a:pt x="65" y="351"/>
                    </a:lnTo>
                    <a:lnTo>
                      <a:pt x="60" y="348"/>
                    </a:lnTo>
                    <a:lnTo>
                      <a:pt x="58" y="331"/>
                    </a:lnTo>
                    <a:lnTo>
                      <a:pt x="51" y="307"/>
                    </a:lnTo>
                    <a:lnTo>
                      <a:pt x="42" y="296"/>
                    </a:lnTo>
                    <a:lnTo>
                      <a:pt x="31" y="289"/>
                    </a:lnTo>
                    <a:lnTo>
                      <a:pt x="21" y="280"/>
                    </a:lnTo>
                    <a:lnTo>
                      <a:pt x="19" y="273"/>
                    </a:lnTo>
                    <a:lnTo>
                      <a:pt x="25" y="264"/>
                    </a:lnTo>
                    <a:lnTo>
                      <a:pt x="31" y="258"/>
                    </a:lnTo>
                    <a:lnTo>
                      <a:pt x="35" y="236"/>
                    </a:lnTo>
                    <a:lnTo>
                      <a:pt x="31" y="190"/>
                    </a:lnTo>
                    <a:lnTo>
                      <a:pt x="17" y="137"/>
                    </a:lnTo>
                    <a:lnTo>
                      <a:pt x="5" y="95"/>
                    </a:lnTo>
                    <a:lnTo>
                      <a:pt x="0" y="44"/>
                    </a:lnTo>
                    <a:lnTo>
                      <a:pt x="5" y="5"/>
                    </a:lnTo>
                  </a:path>
                </a:pathLst>
              </a:custGeom>
              <a:solidFill>
                <a:schemeClr val="accent1">
                  <a:lumMod val="75000"/>
                </a:schemeClr>
              </a:solidFill>
              <a:ln w="9525" cap="rnd">
                <a:noFill/>
                <a:round/>
                <a:headEnd type="none" w="sm" len="sm"/>
                <a:tailEnd type="none" w="sm" len="sm"/>
              </a:ln>
              <a:effectLst/>
            </p:spPr>
            <p:txBody>
              <a:bodyPr/>
              <a:lstStyle/>
              <a:p>
                <a:endParaRPr lang="en-US"/>
              </a:p>
            </p:txBody>
          </p:sp>
          <p:sp>
            <p:nvSpPr>
              <p:cNvPr id="373" name="Freeform 53"/>
              <p:cNvSpPr>
                <a:spLocks/>
              </p:cNvSpPr>
              <p:nvPr/>
            </p:nvSpPr>
            <p:spPr bwMode="auto">
              <a:xfrm>
                <a:off x="6192" y="3145"/>
                <a:ext cx="144" cy="297"/>
              </a:xfrm>
              <a:custGeom>
                <a:avLst/>
                <a:gdLst/>
                <a:ahLst/>
                <a:cxnLst>
                  <a:cxn ang="0">
                    <a:pos x="96" y="44"/>
                  </a:cxn>
                  <a:cxn ang="0">
                    <a:pos x="100" y="14"/>
                  </a:cxn>
                  <a:cxn ang="0">
                    <a:pos x="117" y="0"/>
                  </a:cxn>
                  <a:cxn ang="0">
                    <a:pos x="141" y="2"/>
                  </a:cxn>
                  <a:cxn ang="0">
                    <a:pos x="143" y="14"/>
                  </a:cxn>
                  <a:cxn ang="0">
                    <a:pos x="141" y="42"/>
                  </a:cxn>
                  <a:cxn ang="0">
                    <a:pos x="129" y="84"/>
                  </a:cxn>
                  <a:cxn ang="0">
                    <a:pos x="118" y="115"/>
                  </a:cxn>
                  <a:cxn ang="0">
                    <a:pos x="108" y="157"/>
                  </a:cxn>
                  <a:cxn ang="0">
                    <a:pos x="104" y="193"/>
                  </a:cxn>
                  <a:cxn ang="0">
                    <a:pos x="104" y="223"/>
                  </a:cxn>
                  <a:cxn ang="0">
                    <a:pos x="109" y="245"/>
                  </a:cxn>
                  <a:cxn ang="0">
                    <a:pos x="115" y="252"/>
                  </a:cxn>
                  <a:cxn ang="0">
                    <a:pos x="115" y="259"/>
                  </a:cxn>
                  <a:cxn ang="0">
                    <a:pos x="108" y="271"/>
                  </a:cxn>
                  <a:cxn ang="0">
                    <a:pos x="94" y="274"/>
                  </a:cxn>
                  <a:cxn ang="0">
                    <a:pos x="74" y="274"/>
                  </a:cxn>
                  <a:cxn ang="0">
                    <a:pos x="36" y="283"/>
                  </a:cxn>
                  <a:cxn ang="0">
                    <a:pos x="25" y="296"/>
                  </a:cxn>
                  <a:cxn ang="0">
                    <a:pos x="7" y="288"/>
                  </a:cxn>
                  <a:cxn ang="0">
                    <a:pos x="0" y="271"/>
                  </a:cxn>
                  <a:cxn ang="0">
                    <a:pos x="7" y="264"/>
                  </a:cxn>
                  <a:cxn ang="0">
                    <a:pos x="39" y="259"/>
                  </a:cxn>
                  <a:cxn ang="0">
                    <a:pos x="76" y="259"/>
                  </a:cxn>
                  <a:cxn ang="0">
                    <a:pos x="90" y="257"/>
                  </a:cxn>
                  <a:cxn ang="0">
                    <a:pos x="94" y="247"/>
                  </a:cxn>
                  <a:cxn ang="0">
                    <a:pos x="90" y="226"/>
                  </a:cxn>
                  <a:cxn ang="0">
                    <a:pos x="88" y="191"/>
                  </a:cxn>
                  <a:cxn ang="0">
                    <a:pos x="92" y="153"/>
                  </a:cxn>
                  <a:cxn ang="0">
                    <a:pos x="98" y="102"/>
                  </a:cxn>
                  <a:cxn ang="0">
                    <a:pos x="96" y="58"/>
                  </a:cxn>
                  <a:cxn ang="0">
                    <a:pos x="96" y="44"/>
                  </a:cxn>
                </a:cxnLst>
                <a:rect l="0" t="0" r="r" b="b"/>
                <a:pathLst>
                  <a:path w="144" h="297">
                    <a:moveTo>
                      <a:pt x="96" y="44"/>
                    </a:moveTo>
                    <a:lnTo>
                      <a:pt x="100" y="14"/>
                    </a:lnTo>
                    <a:lnTo>
                      <a:pt x="117" y="0"/>
                    </a:lnTo>
                    <a:lnTo>
                      <a:pt x="141" y="2"/>
                    </a:lnTo>
                    <a:lnTo>
                      <a:pt x="143" y="14"/>
                    </a:lnTo>
                    <a:lnTo>
                      <a:pt x="141" y="42"/>
                    </a:lnTo>
                    <a:lnTo>
                      <a:pt x="129" y="84"/>
                    </a:lnTo>
                    <a:lnTo>
                      <a:pt x="118" y="115"/>
                    </a:lnTo>
                    <a:lnTo>
                      <a:pt x="108" y="157"/>
                    </a:lnTo>
                    <a:lnTo>
                      <a:pt x="104" y="193"/>
                    </a:lnTo>
                    <a:lnTo>
                      <a:pt x="104" y="223"/>
                    </a:lnTo>
                    <a:lnTo>
                      <a:pt x="109" y="245"/>
                    </a:lnTo>
                    <a:lnTo>
                      <a:pt x="115" y="252"/>
                    </a:lnTo>
                    <a:lnTo>
                      <a:pt x="115" y="259"/>
                    </a:lnTo>
                    <a:lnTo>
                      <a:pt x="108" y="271"/>
                    </a:lnTo>
                    <a:lnTo>
                      <a:pt x="94" y="274"/>
                    </a:lnTo>
                    <a:lnTo>
                      <a:pt x="74" y="274"/>
                    </a:lnTo>
                    <a:lnTo>
                      <a:pt x="36" y="283"/>
                    </a:lnTo>
                    <a:lnTo>
                      <a:pt x="25" y="296"/>
                    </a:lnTo>
                    <a:lnTo>
                      <a:pt x="7" y="288"/>
                    </a:lnTo>
                    <a:lnTo>
                      <a:pt x="0" y="271"/>
                    </a:lnTo>
                    <a:lnTo>
                      <a:pt x="7" y="264"/>
                    </a:lnTo>
                    <a:lnTo>
                      <a:pt x="39" y="259"/>
                    </a:lnTo>
                    <a:lnTo>
                      <a:pt x="76" y="259"/>
                    </a:lnTo>
                    <a:lnTo>
                      <a:pt x="90" y="257"/>
                    </a:lnTo>
                    <a:lnTo>
                      <a:pt x="94" y="247"/>
                    </a:lnTo>
                    <a:lnTo>
                      <a:pt x="90" y="226"/>
                    </a:lnTo>
                    <a:lnTo>
                      <a:pt x="88" y="191"/>
                    </a:lnTo>
                    <a:lnTo>
                      <a:pt x="92" y="153"/>
                    </a:lnTo>
                    <a:lnTo>
                      <a:pt x="98" y="102"/>
                    </a:lnTo>
                    <a:lnTo>
                      <a:pt x="96" y="58"/>
                    </a:lnTo>
                    <a:lnTo>
                      <a:pt x="96" y="44"/>
                    </a:lnTo>
                  </a:path>
                </a:pathLst>
              </a:custGeom>
              <a:solidFill>
                <a:schemeClr val="accent1">
                  <a:lumMod val="75000"/>
                </a:schemeClr>
              </a:solidFill>
              <a:ln w="9525" cap="rnd">
                <a:noFill/>
                <a:round/>
                <a:headEnd type="none" w="sm" len="sm"/>
                <a:tailEnd type="none" w="sm" len="sm"/>
              </a:ln>
              <a:effectLst/>
            </p:spPr>
            <p:txBody>
              <a:bodyPr/>
              <a:lstStyle/>
              <a:p>
                <a:endParaRPr lang="en-US"/>
              </a:p>
            </p:txBody>
          </p:sp>
          <p:sp>
            <p:nvSpPr>
              <p:cNvPr id="374" name="Oval 54"/>
              <p:cNvSpPr>
                <a:spLocks noChangeArrowheads="1"/>
              </p:cNvSpPr>
              <p:nvPr/>
            </p:nvSpPr>
            <p:spPr bwMode="auto">
              <a:xfrm flipH="1">
                <a:off x="6246" y="2688"/>
                <a:ext cx="215" cy="242"/>
              </a:xfrm>
              <a:prstGeom prst="ellipse">
                <a:avLst/>
              </a:prstGeom>
              <a:solidFill>
                <a:schemeClr val="accent1">
                  <a:lumMod val="75000"/>
                </a:schemeClr>
              </a:solidFill>
              <a:ln w="9525">
                <a:noFill/>
                <a:round/>
                <a:headEnd/>
                <a:tailEnd/>
              </a:ln>
              <a:effectLst/>
            </p:spPr>
            <p:txBody>
              <a:bodyPr wrap="none" anchor="ctr"/>
              <a:lstStyle/>
              <a:p>
                <a:endParaRPr lang="en-US"/>
              </a:p>
            </p:txBody>
          </p:sp>
          <p:sp>
            <p:nvSpPr>
              <p:cNvPr id="375" name="Freeform 55"/>
              <p:cNvSpPr>
                <a:spLocks/>
              </p:cNvSpPr>
              <p:nvPr/>
            </p:nvSpPr>
            <p:spPr bwMode="auto">
              <a:xfrm>
                <a:off x="6192" y="2958"/>
                <a:ext cx="124" cy="197"/>
              </a:xfrm>
              <a:custGeom>
                <a:avLst/>
                <a:gdLst/>
                <a:ahLst/>
                <a:cxnLst>
                  <a:cxn ang="0">
                    <a:pos x="123" y="5"/>
                  </a:cxn>
                  <a:cxn ang="0">
                    <a:pos x="109" y="0"/>
                  </a:cxn>
                  <a:cxn ang="0">
                    <a:pos x="81" y="2"/>
                  </a:cxn>
                  <a:cxn ang="0">
                    <a:pos x="57" y="20"/>
                  </a:cxn>
                  <a:cxn ang="0">
                    <a:pos x="21" y="58"/>
                  </a:cxn>
                  <a:cxn ang="0">
                    <a:pos x="2" y="89"/>
                  </a:cxn>
                  <a:cxn ang="0">
                    <a:pos x="0" y="100"/>
                  </a:cxn>
                  <a:cxn ang="0">
                    <a:pos x="9" y="120"/>
                  </a:cxn>
                  <a:cxn ang="0">
                    <a:pos x="30" y="129"/>
                  </a:cxn>
                  <a:cxn ang="0">
                    <a:pos x="57" y="140"/>
                  </a:cxn>
                  <a:cxn ang="0">
                    <a:pos x="77" y="145"/>
                  </a:cxn>
                  <a:cxn ang="0">
                    <a:pos x="87" y="155"/>
                  </a:cxn>
                  <a:cxn ang="0">
                    <a:pos x="81" y="167"/>
                  </a:cxn>
                  <a:cxn ang="0">
                    <a:pos x="67" y="182"/>
                  </a:cxn>
                  <a:cxn ang="0">
                    <a:pos x="47" y="184"/>
                  </a:cxn>
                  <a:cxn ang="0">
                    <a:pos x="34" y="178"/>
                  </a:cxn>
                  <a:cxn ang="0">
                    <a:pos x="26" y="184"/>
                  </a:cxn>
                  <a:cxn ang="0">
                    <a:pos x="28" y="191"/>
                  </a:cxn>
                  <a:cxn ang="0">
                    <a:pos x="44" y="196"/>
                  </a:cxn>
                  <a:cxn ang="0">
                    <a:pos x="67" y="196"/>
                  </a:cxn>
                  <a:cxn ang="0">
                    <a:pos x="87" y="191"/>
                  </a:cxn>
                  <a:cxn ang="0">
                    <a:pos x="98" y="184"/>
                  </a:cxn>
                  <a:cxn ang="0">
                    <a:pos x="106" y="171"/>
                  </a:cxn>
                  <a:cxn ang="0">
                    <a:pos x="109" y="157"/>
                  </a:cxn>
                  <a:cxn ang="0">
                    <a:pos x="100" y="143"/>
                  </a:cxn>
                  <a:cxn ang="0">
                    <a:pos x="77" y="135"/>
                  </a:cxn>
                  <a:cxn ang="0">
                    <a:pos x="51" y="128"/>
                  </a:cxn>
                  <a:cxn ang="0">
                    <a:pos x="28" y="114"/>
                  </a:cxn>
                  <a:cxn ang="0">
                    <a:pos x="23" y="104"/>
                  </a:cxn>
                  <a:cxn ang="0">
                    <a:pos x="26" y="84"/>
                  </a:cxn>
                  <a:cxn ang="0">
                    <a:pos x="44" y="58"/>
                  </a:cxn>
                  <a:cxn ang="0">
                    <a:pos x="65" y="43"/>
                  </a:cxn>
                  <a:cxn ang="0">
                    <a:pos x="97" y="33"/>
                  </a:cxn>
                  <a:cxn ang="0">
                    <a:pos x="123" y="27"/>
                  </a:cxn>
                  <a:cxn ang="0">
                    <a:pos x="123" y="12"/>
                  </a:cxn>
                  <a:cxn ang="0">
                    <a:pos x="123" y="5"/>
                  </a:cxn>
                </a:cxnLst>
                <a:rect l="0" t="0" r="r" b="b"/>
                <a:pathLst>
                  <a:path w="124" h="197">
                    <a:moveTo>
                      <a:pt x="123" y="5"/>
                    </a:moveTo>
                    <a:lnTo>
                      <a:pt x="109" y="0"/>
                    </a:lnTo>
                    <a:lnTo>
                      <a:pt x="81" y="2"/>
                    </a:lnTo>
                    <a:lnTo>
                      <a:pt x="57" y="20"/>
                    </a:lnTo>
                    <a:lnTo>
                      <a:pt x="21" y="58"/>
                    </a:lnTo>
                    <a:lnTo>
                      <a:pt x="2" y="89"/>
                    </a:lnTo>
                    <a:lnTo>
                      <a:pt x="0" y="100"/>
                    </a:lnTo>
                    <a:lnTo>
                      <a:pt x="9" y="120"/>
                    </a:lnTo>
                    <a:lnTo>
                      <a:pt x="30" y="129"/>
                    </a:lnTo>
                    <a:lnTo>
                      <a:pt x="57" y="140"/>
                    </a:lnTo>
                    <a:lnTo>
                      <a:pt x="77" y="145"/>
                    </a:lnTo>
                    <a:lnTo>
                      <a:pt x="87" y="155"/>
                    </a:lnTo>
                    <a:lnTo>
                      <a:pt x="81" y="167"/>
                    </a:lnTo>
                    <a:lnTo>
                      <a:pt x="67" y="182"/>
                    </a:lnTo>
                    <a:lnTo>
                      <a:pt x="47" y="184"/>
                    </a:lnTo>
                    <a:lnTo>
                      <a:pt x="34" y="178"/>
                    </a:lnTo>
                    <a:lnTo>
                      <a:pt x="26" y="184"/>
                    </a:lnTo>
                    <a:lnTo>
                      <a:pt x="28" y="191"/>
                    </a:lnTo>
                    <a:lnTo>
                      <a:pt x="44" y="196"/>
                    </a:lnTo>
                    <a:lnTo>
                      <a:pt x="67" y="196"/>
                    </a:lnTo>
                    <a:lnTo>
                      <a:pt x="87" y="191"/>
                    </a:lnTo>
                    <a:lnTo>
                      <a:pt x="98" y="184"/>
                    </a:lnTo>
                    <a:lnTo>
                      <a:pt x="106" y="171"/>
                    </a:lnTo>
                    <a:lnTo>
                      <a:pt x="109" y="157"/>
                    </a:lnTo>
                    <a:lnTo>
                      <a:pt x="100" y="143"/>
                    </a:lnTo>
                    <a:lnTo>
                      <a:pt x="77" y="135"/>
                    </a:lnTo>
                    <a:lnTo>
                      <a:pt x="51" y="128"/>
                    </a:lnTo>
                    <a:lnTo>
                      <a:pt x="28" y="114"/>
                    </a:lnTo>
                    <a:lnTo>
                      <a:pt x="23" y="104"/>
                    </a:lnTo>
                    <a:lnTo>
                      <a:pt x="26" y="84"/>
                    </a:lnTo>
                    <a:lnTo>
                      <a:pt x="44" y="58"/>
                    </a:lnTo>
                    <a:lnTo>
                      <a:pt x="65" y="43"/>
                    </a:lnTo>
                    <a:lnTo>
                      <a:pt x="97" y="33"/>
                    </a:lnTo>
                    <a:lnTo>
                      <a:pt x="123" y="27"/>
                    </a:lnTo>
                    <a:lnTo>
                      <a:pt x="123" y="12"/>
                    </a:lnTo>
                    <a:lnTo>
                      <a:pt x="123" y="5"/>
                    </a:lnTo>
                  </a:path>
                </a:pathLst>
              </a:custGeom>
              <a:solidFill>
                <a:schemeClr val="accent1">
                  <a:lumMod val="75000"/>
                </a:schemeClr>
              </a:solidFill>
              <a:ln w="9525" cap="rnd">
                <a:noFill/>
                <a:round/>
                <a:headEnd type="none" w="sm" len="sm"/>
                <a:tailEnd type="none" w="sm" len="sm"/>
              </a:ln>
              <a:effectLst/>
            </p:spPr>
            <p:txBody>
              <a:bodyPr/>
              <a:lstStyle/>
              <a:p>
                <a:endParaRPr lang="en-US"/>
              </a:p>
            </p:txBody>
          </p:sp>
          <p:sp>
            <p:nvSpPr>
              <p:cNvPr id="376" name="Rectangle 56"/>
              <p:cNvSpPr>
                <a:spLocks noChangeArrowheads="1"/>
              </p:cNvSpPr>
              <p:nvPr/>
            </p:nvSpPr>
            <p:spPr bwMode="auto">
              <a:xfrm flipH="1">
                <a:off x="6335" y="2925"/>
                <a:ext cx="43" cy="42"/>
              </a:xfrm>
              <a:prstGeom prst="rect">
                <a:avLst/>
              </a:prstGeom>
              <a:solidFill>
                <a:schemeClr val="accent1">
                  <a:lumMod val="75000"/>
                </a:schemeClr>
              </a:solidFill>
              <a:ln w="9525">
                <a:noFill/>
                <a:miter lim="800000"/>
                <a:headEnd/>
                <a:tailEnd/>
              </a:ln>
              <a:effectLst/>
            </p:spPr>
            <p:txBody>
              <a:bodyPr wrap="none" anchor="ctr"/>
              <a:lstStyle/>
              <a:p>
                <a:endParaRPr lang="en-US"/>
              </a:p>
            </p:txBody>
          </p:sp>
          <p:sp>
            <p:nvSpPr>
              <p:cNvPr id="377" name="Freeform 57"/>
              <p:cNvSpPr>
                <a:spLocks/>
              </p:cNvSpPr>
              <p:nvPr/>
            </p:nvSpPr>
            <p:spPr bwMode="auto">
              <a:xfrm>
                <a:off x="6289" y="2772"/>
                <a:ext cx="126" cy="111"/>
              </a:xfrm>
              <a:custGeom>
                <a:avLst/>
                <a:gdLst/>
                <a:ahLst/>
                <a:cxnLst>
                  <a:cxn ang="0">
                    <a:pos x="0" y="0"/>
                  </a:cxn>
                  <a:cxn ang="0">
                    <a:pos x="125" y="88"/>
                  </a:cxn>
                  <a:cxn ang="0">
                    <a:pos x="114" y="89"/>
                  </a:cxn>
                  <a:cxn ang="0">
                    <a:pos x="113" y="91"/>
                  </a:cxn>
                  <a:cxn ang="0">
                    <a:pos x="114" y="93"/>
                  </a:cxn>
                  <a:cxn ang="0">
                    <a:pos x="115" y="96"/>
                  </a:cxn>
                  <a:cxn ang="0">
                    <a:pos x="115" y="99"/>
                  </a:cxn>
                  <a:cxn ang="0">
                    <a:pos x="115" y="101"/>
                  </a:cxn>
                  <a:cxn ang="0">
                    <a:pos x="114" y="104"/>
                  </a:cxn>
                  <a:cxn ang="0">
                    <a:pos x="112" y="107"/>
                  </a:cxn>
                  <a:cxn ang="0">
                    <a:pos x="110" y="108"/>
                  </a:cxn>
                  <a:cxn ang="0">
                    <a:pos x="107" y="109"/>
                  </a:cxn>
                  <a:cxn ang="0">
                    <a:pos x="103" y="110"/>
                  </a:cxn>
                  <a:cxn ang="0">
                    <a:pos x="101" y="110"/>
                  </a:cxn>
                  <a:cxn ang="0">
                    <a:pos x="98" y="110"/>
                  </a:cxn>
                  <a:cxn ang="0">
                    <a:pos x="95" y="109"/>
                  </a:cxn>
                  <a:cxn ang="0">
                    <a:pos x="92" y="107"/>
                  </a:cxn>
                  <a:cxn ang="0">
                    <a:pos x="91" y="106"/>
                  </a:cxn>
                  <a:cxn ang="0">
                    <a:pos x="89" y="103"/>
                  </a:cxn>
                  <a:cxn ang="0">
                    <a:pos x="88" y="100"/>
                  </a:cxn>
                  <a:cxn ang="0">
                    <a:pos x="88" y="97"/>
                  </a:cxn>
                  <a:cxn ang="0">
                    <a:pos x="89" y="94"/>
                  </a:cxn>
                  <a:cxn ang="0">
                    <a:pos x="90" y="91"/>
                  </a:cxn>
                  <a:cxn ang="0">
                    <a:pos x="90" y="89"/>
                  </a:cxn>
                  <a:cxn ang="0">
                    <a:pos x="69" y="88"/>
                  </a:cxn>
                  <a:cxn ang="0">
                    <a:pos x="69" y="84"/>
                  </a:cxn>
                  <a:cxn ang="0">
                    <a:pos x="68" y="80"/>
                  </a:cxn>
                  <a:cxn ang="0">
                    <a:pos x="67" y="78"/>
                  </a:cxn>
                  <a:cxn ang="0">
                    <a:pos x="66" y="76"/>
                  </a:cxn>
                  <a:cxn ang="0">
                    <a:pos x="63" y="75"/>
                  </a:cxn>
                  <a:cxn ang="0">
                    <a:pos x="61" y="75"/>
                  </a:cxn>
                  <a:cxn ang="0">
                    <a:pos x="56" y="75"/>
                  </a:cxn>
                  <a:cxn ang="0">
                    <a:pos x="53" y="75"/>
                  </a:cxn>
                  <a:cxn ang="0">
                    <a:pos x="48" y="75"/>
                  </a:cxn>
                  <a:cxn ang="0">
                    <a:pos x="44" y="75"/>
                  </a:cxn>
                  <a:cxn ang="0">
                    <a:pos x="41" y="73"/>
                  </a:cxn>
                  <a:cxn ang="0">
                    <a:pos x="39" y="70"/>
                  </a:cxn>
                  <a:cxn ang="0">
                    <a:pos x="38" y="68"/>
                  </a:cxn>
                  <a:cxn ang="0">
                    <a:pos x="38" y="64"/>
                  </a:cxn>
                  <a:cxn ang="0">
                    <a:pos x="38" y="61"/>
                  </a:cxn>
                  <a:cxn ang="0">
                    <a:pos x="37" y="59"/>
                  </a:cxn>
                  <a:cxn ang="0">
                    <a:pos x="35" y="58"/>
                  </a:cxn>
                  <a:cxn ang="0">
                    <a:pos x="33" y="56"/>
                  </a:cxn>
                  <a:cxn ang="0">
                    <a:pos x="28" y="55"/>
                  </a:cxn>
                  <a:cxn ang="0">
                    <a:pos x="24" y="55"/>
                  </a:cxn>
                  <a:cxn ang="0">
                    <a:pos x="21" y="54"/>
                  </a:cxn>
                  <a:cxn ang="0">
                    <a:pos x="18" y="52"/>
                  </a:cxn>
                  <a:cxn ang="0">
                    <a:pos x="15" y="50"/>
                  </a:cxn>
                  <a:cxn ang="0">
                    <a:pos x="14" y="48"/>
                  </a:cxn>
                  <a:cxn ang="0">
                    <a:pos x="14" y="45"/>
                  </a:cxn>
                  <a:cxn ang="0">
                    <a:pos x="15" y="41"/>
                  </a:cxn>
                  <a:cxn ang="0">
                    <a:pos x="15" y="38"/>
                  </a:cxn>
                  <a:cxn ang="0">
                    <a:pos x="16" y="35"/>
                  </a:cxn>
                  <a:cxn ang="0">
                    <a:pos x="15" y="32"/>
                  </a:cxn>
                  <a:cxn ang="0">
                    <a:pos x="14" y="28"/>
                  </a:cxn>
                  <a:cxn ang="0">
                    <a:pos x="13" y="26"/>
                  </a:cxn>
                  <a:cxn ang="0">
                    <a:pos x="10" y="25"/>
                  </a:cxn>
                  <a:cxn ang="0">
                    <a:pos x="8" y="24"/>
                  </a:cxn>
                  <a:cxn ang="0">
                    <a:pos x="5" y="23"/>
                  </a:cxn>
                  <a:cxn ang="0">
                    <a:pos x="2" y="23"/>
                  </a:cxn>
                </a:cxnLst>
                <a:rect l="0" t="0" r="r" b="b"/>
                <a:pathLst>
                  <a:path w="126" h="111">
                    <a:moveTo>
                      <a:pt x="0" y="23"/>
                    </a:moveTo>
                    <a:lnTo>
                      <a:pt x="0" y="0"/>
                    </a:lnTo>
                    <a:lnTo>
                      <a:pt x="125" y="0"/>
                    </a:lnTo>
                    <a:lnTo>
                      <a:pt x="125" y="88"/>
                    </a:lnTo>
                    <a:lnTo>
                      <a:pt x="114" y="88"/>
                    </a:lnTo>
                    <a:lnTo>
                      <a:pt x="114" y="89"/>
                    </a:lnTo>
                    <a:lnTo>
                      <a:pt x="113" y="90"/>
                    </a:lnTo>
                    <a:lnTo>
                      <a:pt x="113" y="91"/>
                    </a:lnTo>
                    <a:lnTo>
                      <a:pt x="113" y="92"/>
                    </a:lnTo>
                    <a:lnTo>
                      <a:pt x="114" y="93"/>
                    </a:lnTo>
                    <a:lnTo>
                      <a:pt x="114" y="95"/>
                    </a:lnTo>
                    <a:lnTo>
                      <a:pt x="115" y="96"/>
                    </a:lnTo>
                    <a:lnTo>
                      <a:pt x="115" y="98"/>
                    </a:lnTo>
                    <a:lnTo>
                      <a:pt x="115" y="99"/>
                    </a:lnTo>
                    <a:lnTo>
                      <a:pt x="115" y="100"/>
                    </a:lnTo>
                    <a:lnTo>
                      <a:pt x="115" y="101"/>
                    </a:lnTo>
                    <a:lnTo>
                      <a:pt x="115" y="103"/>
                    </a:lnTo>
                    <a:lnTo>
                      <a:pt x="114" y="104"/>
                    </a:lnTo>
                    <a:lnTo>
                      <a:pt x="113" y="105"/>
                    </a:lnTo>
                    <a:lnTo>
                      <a:pt x="112" y="107"/>
                    </a:lnTo>
                    <a:lnTo>
                      <a:pt x="111" y="107"/>
                    </a:lnTo>
                    <a:lnTo>
                      <a:pt x="110" y="108"/>
                    </a:lnTo>
                    <a:lnTo>
                      <a:pt x="109" y="109"/>
                    </a:lnTo>
                    <a:lnTo>
                      <a:pt x="107" y="109"/>
                    </a:lnTo>
                    <a:lnTo>
                      <a:pt x="105" y="110"/>
                    </a:lnTo>
                    <a:lnTo>
                      <a:pt x="103" y="110"/>
                    </a:lnTo>
                    <a:lnTo>
                      <a:pt x="102" y="110"/>
                    </a:lnTo>
                    <a:lnTo>
                      <a:pt x="101" y="110"/>
                    </a:lnTo>
                    <a:lnTo>
                      <a:pt x="99" y="110"/>
                    </a:lnTo>
                    <a:lnTo>
                      <a:pt x="98" y="110"/>
                    </a:lnTo>
                    <a:lnTo>
                      <a:pt x="96" y="109"/>
                    </a:lnTo>
                    <a:lnTo>
                      <a:pt x="95" y="109"/>
                    </a:lnTo>
                    <a:lnTo>
                      <a:pt x="94" y="108"/>
                    </a:lnTo>
                    <a:lnTo>
                      <a:pt x="92" y="107"/>
                    </a:lnTo>
                    <a:lnTo>
                      <a:pt x="92" y="107"/>
                    </a:lnTo>
                    <a:lnTo>
                      <a:pt x="91" y="106"/>
                    </a:lnTo>
                    <a:lnTo>
                      <a:pt x="90" y="105"/>
                    </a:lnTo>
                    <a:lnTo>
                      <a:pt x="89" y="103"/>
                    </a:lnTo>
                    <a:lnTo>
                      <a:pt x="88" y="102"/>
                    </a:lnTo>
                    <a:lnTo>
                      <a:pt x="88" y="100"/>
                    </a:lnTo>
                    <a:lnTo>
                      <a:pt x="88" y="99"/>
                    </a:lnTo>
                    <a:lnTo>
                      <a:pt x="88" y="97"/>
                    </a:lnTo>
                    <a:lnTo>
                      <a:pt x="89" y="95"/>
                    </a:lnTo>
                    <a:lnTo>
                      <a:pt x="89" y="94"/>
                    </a:lnTo>
                    <a:lnTo>
                      <a:pt x="90" y="92"/>
                    </a:lnTo>
                    <a:lnTo>
                      <a:pt x="90" y="91"/>
                    </a:lnTo>
                    <a:lnTo>
                      <a:pt x="90" y="90"/>
                    </a:lnTo>
                    <a:lnTo>
                      <a:pt x="90" y="89"/>
                    </a:lnTo>
                    <a:lnTo>
                      <a:pt x="90" y="88"/>
                    </a:lnTo>
                    <a:lnTo>
                      <a:pt x="69" y="88"/>
                    </a:lnTo>
                    <a:lnTo>
                      <a:pt x="69" y="85"/>
                    </a:lnTo>
                    <a:lnTo>
                      <a:pt x="69" y="84"/>
                    </a:lnTo>
                    <a:lnTo>
                      <a:pt x="69" y="82"/>
                    </a:lnTo>
                    <a:lnTo>
                      <a:pt x="68" y="80"/>
                    </a:lnTo>
                    <a:lnTo>
                      <a:pt x="68" y="78"/>
                    </a:lnTo>
                    <a:lnTo>
                      <a:pt x="67" y="78"/>
                    </a:lnTo>
                    <a:lnTo>
                      <a:pt x="67" y="77"/>
                    </a:lnTo>
                    <a:lnTo>
                      <a:pt x="66" y="76"/>
                    </a:lnTo>
                    <a:lnTo>
                      <a:pt x="64" y="76"/>
                    </a:lnTo>
                    <a:lnTo>
                      <a:pt x="63" y="75"/>
                    </a:lnTo>
                    <a:lnTo>
                      <a:pt x="63" y="75"/>
                    </a:lnTo>
                    <a:lnTo>
                      <a:pt x="61" y="75"/>
                    </a:lnTo>
                    <a:lnTo>
                      <a:pt x="58" y="75"/>
                    </a:lnTo>
                    <a:lnTo>
                      <a:pt x="56" y="75"/>
                    </a:lnTo>
                    <a:lnTo>
                      <a:pt x="53" y="75"/>
                    </a:lnTo>
                    <a:lnTo>
                      <a:pt x="53" y="75"/>
                    </a:lnTo>
                    <a:lnTo>
                      <a:pt x="50" y="76"/>
                    </a:lnTo>
                    <a:lnTo>
                      <a:pt x="48" y="75"/>
                    </a:lnTo>
                    <a:lnTo>
                      <a:pt x="46" y="75"/>
                    </a:lnTo>
                    <a:lnTo>
                      <a:pt x="44" y="75"/>
                    </a:lnTo>
                    <a:lnTo>
                      <a:pt x="43" y="74"/>
                    </a:lnTo>
                    <a:lnTo>
                      <a:pt x="41" y="73"/>
                    </a:lnTo>
                    <a:lnTo>
                      <a:pt x="40" y="72"/>
                    </a:lnTo>
                    <a:lnTo>
                      <a:pt x="39" y="70"/>
                    </a:lnTo>
                    <a:lnTo>
                      <a:pt x="38" y="70"/>
                    </a:lnTo>
                    <a:lnTo>
                      <a:pt x="38" y="68"/>
                    </a:lnTo>
                    <a:lnTo>
                      <a:pt x="38" y="66"/>
                    </a:lnTo>
                    <a:lnTo>
                      <a:pt x="38" y="64"/>
                    </a:lnTo>
                    <a:lnTo>
                      <a:pt x="38" y="63"/>
                    </a:lnTo>
                    <a:lnTo>
                      <a:pt x="38" y="61"/>
                    </a:lnTo>
                    <a:lnTo>
                      <a:pt x="37" y="60"/>
                    </a:lnTo>
                    <a:lnTo>
                      <a:pt x="37" y="59"/>
                    </a:lnTo>
                    <a:lnTo>
                      <a:pt x="36" y="58"/>
                    </a:lnTo>
                    <a:lnTo>
                      <a:pt x="35" y="58"/>
                    </a:lnTo>
                    <a:lnTo>
                      <a:pt x="34" y="57"/>
                    </a:lnTo>
                    <a:lnTo>
                      <a:pt x="33" y="56"/>
                    </a:lnTo>
                    <a:lnTo>
                      <a:pt x="31" y="56"/>
                    </a:lnTo>
                    <a:lnTo>
                      <a:pt x="28" y="55"/>
                    </a:lnTo>
                    <a:lnTo>
                      <a:pt x="26" y="55"/>
                    </a:lnTo>
                    <a:lnTo>
                      <a:pt x="24" y="55"/>
                    </a:lnTo>
                    <a:lnTo>
                      <a:pt x="23" y="55"/>
                    </a:lnTo>
                    <a:lnTo>
                      <a:pt x="21" y="54"/>
                    </a:lnTo>
                    <a:lnTo>
                      <a:pt x="19" y="53"/>
                    </a:lnTo>
                    <a:lnTo>
                      <a:pt x="18" y="52"/>
                    </a:lnTo>
                    <a:lnTo>
                      <a:pt x="16" y="51"/>
                    </a:lnTo>
                    <a:lnTo>
                      <a:pt x="15" y="50"/>
                    </a:lnTo>
                    <a:lnTo>
                      <a:pt x="15" y="49"/>
                    </a:lnTo>
                    <a:lnTo>
                      <a:pt x="14" y="48"/>
                    </a:lnTo>
                    <a:lnTo>
                      <a:pt x="14" y="47"/>
                    </a:lnTo>
                    <a:lnTo>
                      <a:pt x="14" y="45"/>
                    </a:lnTo>
                    <a:lnTo>
                      <a:pt x="14" y="44"/>
                    </a:lnTo>
                    <a:lnTo>
                      <a:pt x="15" y="41"/>
                    </a:lnTo>
                    <a:lnTo>
                      <a:pt x="15" y="40"/>
                    </a:lnTo>
                    <a:lnTo>
                      <a:pt x="15" y="38"/>
                    </a:lnTo>
                    <a:lnTo>
                      <a:pt x="15" y="37"/>
                    </a:lnTo>
                    <a:lnTo>
                      <a:pt x="16" y="35"/>
                    </a:lnTo>
                    <a:lnTo>
                      <a:pt x="15" y="33"/>
                    </a:lnTo>
                    <a:lnTo>
                      <a:pt x="15" y="32"/>
                    </a:lnTo>
                    <a:lnTo>
                      <a:pt x="15" y="30"/>
                    </a:lnTo>
                    <a:lnTo>
                      <a:pt x="14" y="28"/>
                    </a:lnTo>
                    <a:lnTo>
                      <a:pt x="13" y="27"/>
                    </a:lnTo>
                    <a:lnTo>
                      <a:pt x="13" y="26"/>
                    </a:lnTo>
                    <a:lnTo>
                      <a:pt x="11" y="26"/>
                    </a:lnTo>
                    <a:lnTo>
                      <a:pt x="10" y="25"/>
                    </a:lnTo>
                    <a:lnTo>
                      <a:pt x="9" y="25"/>
                    </a:lnTo>
                    <a:lnTo>
                      <a:pt x="8" y="24"/>
                    </a:lnTo>
                    <a:lnTo>
                      <a:pt x="6" y="24"/>
                    </a:lnTo>
                    <a:lnTo>
                      <a:pt x="5" y="23"/>
                    </a:lnTo>
                    <a:lnTo>
                      <a:pt x="4" y="23"/>
                    </a:lnTo>
                    <a:lnTo>
                      <a:pt x="2" y="23"/>
                    </a:lnTo>
                    <a:lnTo>
                      <a:pt x="0" y="23"/>
                    </a:lnTo>
                  </a:path>
                </a:pathLst>
              </a:custGeom>
              <a:solidFill>
                <a:srgbClr val="CCFF33"/>
              </a:solidFill>
              <a:ln w="12700" cap="rnd" cmpd="sng">
                <a:solidFill>
                  <a:srgbClr val="000000"/>
                </a:solidFill>
                <a:prstDash val="solid"/>
                <a:round/>
                <a:headEnd type="none" w="sm" len="sm"/>
                <a:tailEnd type="none" w="sm" len="sm"/>
              </a:ln>
              <a:effectLst/>
            </p:spPr>
            <p:txBody>
              <a:bodyPr/>
              <a:lstStyle/>
              <a:p>
                <a:endParaRPr lang="en-US"/>
              </a:p>
            </p:txBody>
          </p:sp>
        </p:grpSp>
        <p:grpSp>
          <p:nvGrpSpPr>
            <p:cNvPr id="355" name="Group 67"/>
            <p:cNvGrpSpPr>
              <a:grpSpLocks/>
            </p:cNvGrpSpPr>
            <p:nvPr/>
          </p:nvGrpSpPr>
          <p:grpSpPr bwMode="auto">
            <a:xfrm>
              <a:off x="9121794" y="2889260"/>
              <a:ext cx="482601" cy="1284293"/>
              <a:chOff x="5746" y="1820"/>
              <a:chExt cx="304" cy="809"/>
            </a:xfrm>
          </p:grpSpPr>
          <p:sp>
            <p:nvSpPr>
              <p:cNvPr id="362" name="Freeform 59"/>
              <p:cNvSpPr>
                <a:spLocks/>
              </p:cNvSpPr>
              <p:nvPr/>
            </p:nvSpPr>
            <p:spPr bwMode="auto">
              <a:xfrm>
                <a:off x="5927" y="2088"/>
                <a:ext cx="123" cy="198"/>
              </a:xfrm>
              <a:custGeom>
                <a:avLst/>
                <a:gdLst/>
                <a:ahLst/>
                <a:cxnLst>
                  <a:cxn ang="0">
                    <a:pos x="0" y="5"/>
                  </a:cxn>
                  <a:cxn ang="0">
                    <a:pos x="14" y="0"/>
                  </a:cxn>
                  <a:cxn ang="0">
                    <a:pos x="42" y="2"/>
                  </a:cxn>
                  <a:cxn ang="0">
                    <a:pos x="66" y="20"/>
                  </a:cxn>
                  <a:cxn ang="0">
                    <a:pos x="101" y="58"/>
                  </a:cxn>
                  <a:cxn ang="0">
                    <a:pos x="120" y="89"/>
                  </a:cxn>
                  <a:cxn ang="0">
                    <a:pos x="122" y="101"/>
                  </a:cxn>
                  <a:cxn ang="0">
                    <a:pos x="113" y="120"/>
                  </a:cxn>
                  <a:cxn ang="0">
                    <a:pos x="92" y="130"/>
                  </a:cxn>
                  <a:cxn ang="0">
                    <a:pos x="66" y="141"/>
                  </a:cxn>
                  <a:cxn ang="0">
                    <a:pos x="45" y="146"/>
                  </a:cxn>
                  <a:cxn ang="0">
                    <a:pos x="36" y="156"/>
                  </a:cxn>
                  <a:cxn ang="0">
                    <a:pos x="42" y="168"/>
                  </a:cxn>
                  <a:cxn ang="0">
                    <a:pos x="56" y="183"/>
                  </a:cxn>
                  <a:cxn ang="0">
                    <a:pos x="75" y="185"/>
                  </a:cxn>
                  <a:cxn ang="0">
                    <a:pos x="89" y="179"/>
                  </a:cxn>
                  <a:cxn ang="0">
                    <a:pos x="96" y="185"/>
                  </a:cxn>
                  <a:cxn ang="0">
                    <a:pos x="94" y="192"/>
                  </a:cxn>
                  <a:cxn ang="0">
                    <a:pos x="79" y="197"/>
                  </a:cxn>
                  <a:cxn ang="0">
                    <a:pos x="56" y="197"/>
                  </a:cxn>
                  <a:cxn ang="0">
                    <a:pos x="36" y="192"/>
                  </a:cxn>
                  <a:cxn ang="0">
                    <a:pos x="24" y="185"/>
                  </a:cxn>
                  <a:cxn ang="0">
                    <a:pos x="17" y="171"/>
                  </a:cxn>
                  <a:cxn ang="0">
                    <a:pos x="14" y="157"/>
                  </a:cxn>
                  <a:cxn ang="0">
                    <a:pos x="23" y="144"/>
                  </a:cxn>
                  <a:cxn ang="0">
                    <a:pos x="45" y="135"/>
                  </a:cxn>
                  <a:cxn ang="0">
                    <a:pos x="71" y="128"/>
                  </a:cxn>
                  <a:cxn ang="0">
                    <a:pos x="94" y="115"/>
                  </a:cxn>
                  <a:cxn ang="0">
                    <a:pos x="99" y="104"/>
                  </a:cxn>
                  <a:cxn ang="0">
                    <a:pos x="96" y="84"/>
                  </a:cxn>
                  <a:cxn ang="0">
                    <a:pos x="79" y="58"/>
                  </a:cxn>
                  <a:cxn ang="0">
                    <a:pos x="58" y="43"/>
                  </a:cxn>
                  <a:cxn ang="0">
                    <a:pos x="26" y="33"/>
                  </a:cxn>
                  <a:cxn ang="0">
                    <a:pos x="0" y="27"/>
                  </a:cxn>
                  <a:cxn ang="0">
                    <a:pos x="0" y="12"/>
                  </a:cxn>
                  <a:cxn ang="0">
                    <a:pos x="0" y="5"/>
                  </a:cxn>
                </a:cxnLst>
                <a:rect l="0" t="0" r="r" b="b"/>
                <a:pathLst>
                  <a:path w="123" h="198">
                    <a:moveTo>
                      <a:pt x="0" y="5"/>
                    </a:moveTo>
                    <a:lnTo>
                      <a:pt x="14" y="0"/>
                    </a:lnTo>
                    <a:lnTo>
                      <a:pt x="42" y="2"/>
                    </a:lnTo>
                    <a:lnTo>
                      <a:pt x="66" y="20"/>
                    </a:lnTo>
                    <a:lnTo>
                      <a:pt x="101" y="58"/>
                    </a:lnTo>
                    <a:lnTo>
                      <a:pt x="120" y="89"/>
                    </a:lnTo>
                    <a:lnTo>
                      <a:pt x="122" y="101"/>
                    </a:lnTo>
                    <a:lnTo>
                      <a:pt x="113" y="120"/>
                    </a:lnTo>
                    <a:lnTo>
                      <a:pt x="92" y="130"/>
                    </a:lnTo>
                    <a:lnTo>
                      <a:pt x="66" y="141"/>
                    </a:lnTo>
                    <a:lnTo>
                      <a:pt x="45" y="146"/>
                    </a:lnTo>
                    <a:lnTo>
                      <a:pt x="36" y="156"/>
                    </a:lnTo>
                    <a:lnTo>
                      <a:pt x="42" y="168"/>
                    </a:lnTo>
                    <a:lnTo>
                      <a:pt x="56" y="183"/>
                    </a:lnTo>
                    <a:lnTo>
                      <a:pt x="75" y="185"/>
                    </a:lnTo>
                    <a:lnTo>
                      <a:pt x="89" y="179"/>
                    </a:lnTo>
                    <a:lnTo>
                      <a:pt x="96" y="185"/>
                    </a:lnTo>
                    <a:lnTo>
                      <a:pt x="94" y="192"/>
                    </a:lnTo>
                    <a:lnTo>
                      <a:pt x="79" y="197"/>
                    </a:lnTo>
                    <a:lnTo>
                      <a:pt x="56" y="197"/>
                    </a:lnTo>
                    <a:lnTo>
                      <a:pt x="36" y="192"/>
                    </a:lnTo>
                    <a:lnTo>
                      <a:pt x="24" y="185"/>
                    </a:lnTo>
                    <a:lnTo>
                      <a:pt x="17" y="171"/>
                    </a:lnTo>
                    <a:lnTo>
                      <a:pt x="14" y="157"/>
                    </a:lnTo>
                    <a:lnTo>
                      <a:pt x="23" y="144"/>
                    </a:lnTo>
                    <a:lnTo>
                      <a:pt x="45" y="135"/>
                    </a:lnTo>
                    <a:lnTo>
                      <a:pt x="71" y="128"/>
                    </a:lnTo>
                    <a:lnTo>
                      <a:pt x="94" y="115"/>
                    </a:lnTo>
                    <a:lnTo>
                      <a:pt x="99" y="104"/>
                    </a:lnTo>
                    <a:lnTo>
                      <a:pt x="96" y="84"/>
                    </a:lnTo>
                    <a:lnTo>
                      <a:pt x="79" y="58"/>
                    </a:lnTo>
                    <a:lnTo>
                      <a:pt x="58" y="43"/>
                    </a:lnTo>
                    <a:lnTo>
                      <a:pt x="26" y="33"/>
                    </a:lnTo>
                    <a:lnTo>
                      <a:pt x="0" y="27"/>
                    </a:lnTo>
                    <a:lnTo>
                      <a:pt x="0" y="12"/>
                    </a:lnTo>
                    <a:lnTo>
                      <a:pt x="0" y="5"/>
                    </a:lnTo>
                  </a:path>
                </a:pathLst>
              </a:custGeom>
              <a:solidFill>
                <a:schemeClr val="accent1">
                  <a:lumMod val="75000"/>
                </a:schemeClr>
              </a:solidFill>
              <a:ln w="9525" cap="rnd">
                <a:noFill/>
                <a:round/>
                <a:headEnd type="none" w="sm" len="sm"/>
                <a:tailEnd type="none" w="sm" len="sm"/>
              </a:ln>
              <a:effectLst/>
            </p:spPr>
            <p:txBody>
              <a:bodyPr/>
              <a:lstStyle/>
              <a:p>
                <a:endParaRPr lang="en-US"/>
              </a:p>
            </p:txBody>
          </p:sp>
          <p:sp>
            <p:nvSpPr>
              <p:cNvPr id="363" name="Freeform 60"/>
              <p:cNvSpPr>
                <a:spLocks/>
              </p:cNvSpPr>
              <p:nvPr/>
            </p:nvSpPr>
            <p:spPr bwMode="auto">
              <a:xfrm>
                <a:off x="5835" y="2080"/>
                <a:ext cx="115" cy="243"/>
              </a:xfrm>
              <a:custGeom>
                <a:avLst/>
                <a:gdLst/>
                <a:ahLst/>
                <a:cxnLst>
                  <a:cxn ang="0">
                    <a:pos x="14" y="77"/>
                  </a:cxn>
                  <a:cxn ang="0">
                    <a:pos x="26" y="31"/>
                  </a:cxn>
                  <a:cxn ang="0">
                    <a:pos x="39" y="9"/>
                  </a:cxn>
                  <a:cxn ang="0">
                    <a:pos x="68" y="0"/>
                  </a:cxn>
                  <a:cxn ang="0">
                    <a:pos x="96" y="4"/>
                  </a:cxn>
                  <a:cxn ang="0">
                    <a:pos x="109" y="27"/>
                  </a:cxn>
                  <a:cxn ang="0">
                    <a:pos x="107" y="56"/>
                  </a:cxn>
                  <a:cxn ang="0">
                    <a:pos x="100" y="104"/>
                  </a:cxn>
                  <a:cxn ang="0">
                    <a:pos x="100" y="145"/>
                  </a:cxn>
                  <a:cxn ang="0">
                    <a:pos x="109" y="181"/>
                  </a:cxn>
                  <a:cxn ang="0">
                    <a:pos x="114" y="202"/>
                  </a:cxn>
                  <a:cxn ang="0">
                    <a:pos x="110" y="220"/>
                  </a:cxn>
                  <a:cxn ang="0">
                    <a:pos x="98" y="230"/>
                  </a:cxn>
                  <a:cxn ang="0">
                    <a:pos x="81" y="239"/>
                  </a:cxn>
                  <a:cxn ang="0">
                    <a:pos x="64" y="242"/>
                  </a:cxn>
                  <a:cxn ang="0">
                    <a:pos x="43" y="242"/>
                  </a:cxn>
                  <a:cxn ang="0">
                    <a:pos x="18" y="224"/>
                  </a:cxn>
                  <a:cxn ang="0">
                    <a:pos x="0" y="185"/>
                  </a:cxn>
                  <a:cxn ang="0">
                    <a:pos x="2" y="151"/>
                  </a:cxn>
                  <a:cxn ang="0">
                    <a:pos x="13" y="111"/>
                  </a:cxn>
                  <a:cxn ang="0">
                    <a:pos x="14" y="77"/>
                  </a:cxn>
                </a:cxnLst>
                <a:rect l="0" t="0" r="r" b="b"/>
                <a:pathLst>
                  <a:path w="115" h="243">
                    <a:moveTo>
                      <a:pt x="14" y="77"/>
                    </a:moveTo>
                    <a:lnTo>
                      <a:pt x="26" y="31"/>
                    </a:lnTo>
                    <a:lnTo>
                      <a:pt x="39" y="9"/>
                    </a:lnTo>
                    <a:lnTo>
                      <a:pt x="68" y="0"/>
                    </a:lnTo>
                    <a:lnTo>
                      <a:pt x="96" y="4"/>
                    </a:lnTo>
                    <a:lnTo>
                      <a:pt x="109" y="27"/>
                    </a:lnTo>
                    <a:lnTo>
                      <a:pt x="107" y="56"/>
                    </a:lnTo>
                    <a:lnTo>
                      <a:pt x="100" y="104"/>
                    </a:lnTo>
                    <a:lnTo>
                      <a:pt x="100" y="145"/>
                    </a:lnTo>
                    <a:lnTo>
                      <a:pt x="109" y="181"/>
                    </a:lnTo>
                    <a:lnTo>
                      <a:pt x="114" y="202"/>
                    </a:lnTo>
                    <a:lnTo>
                      <a:pt x="110" y="220"/>
                    </a:lnTo>
                    <a:lnTo>
                      <a:pt x="98" y="230"/>
                    </a:lnTo>
                    <a:lnTo>
                      <a:pt x="81" y="239"/>
                    </a:lnTo>
                    <a:lnTo>
                      <a:pt x="64" y="242"/>
                    </a:lnTo>
                    <a:lnTo>
                      <a:pt x="43" y="242"/>
                    </a:lnTo>
                    <a:lnTo>
                      <a:pt x="18" y="224"/>
                    </a:lnTo>
                    <a:lnTo>
                      <a:pt x="0" y="185"/>
                    </a:lnTo>
                    <a:lnTo>
                      <a:pt x="2" y="151"/>
                    </a:lnTo>
                    <a:lnTo>
                      <a:pt x="13" y="111"/>
                    </a:lnTo>
                    <a:lnTo>
                      <a:pt x="14" y="77"/>
                    </a:lnTo>
                  </a:path>
                </a:pathLst>
              </a:custGeom>
              <a:solidFill>
                <a:schemeClr val="accent1">
                  <a:lumMod val="75000"/>
                </a:schemeClr>
              </a:solidFill>
              <a:ln w="9525" cap="rnd">
                <a:noFill/>
                <a:round/>
                <a:headEnd type="none" w="sm" len="sm"/>
                <a:tailEnd type="none" w="sm" len="sm"/>
              </a:ln>
              <a:effectLst/>
            </p:spPr>
            <p:txBody>
              <a:bodyPr/>
              <a:lstStyle/>
              <a:p>
                <a:endParaRPr lang="en-US"/>
              </a:p>
            </p:txBody>
          </p:sp>
          <p:sp>
            <p:nvSpPr>
              <p:cNvPr id="364" name="Freeform 61"/>
              <p:cNvSpPr>
                <a:spLocks/>
              </p:cNvSpPr>
              <p:nvPr/>
            </p:nvSpPr>
            <p:spPr bwMode="auto">
              <a:xfrm>
                <a:off x="5897" y="2276"/>
                <a:ext cx="88" cy="353"/>
              </a:xfrm>
              <a:custGeom>
                <a:avLst/>
                <a:gdLst/>
                <a:ahLst/>
                <a:cxnLst>
                  <a:cxn ang="0">
                    <a:pos x="5" y="5"/>
                  </a:cxn>
                  <a:cxn ang="0">
                    <a:pos x="26" y="0"/>
                  </a:cxn>
                  <a:cxn ang="0">
                    <a:pos x="40" y="5"/>
                  </a:cxn>
                  <a:cxn ang="0">
                    <a:pos x="45" y="24"/>
                  </a:cxn>
                  <a:cxn ang="0">
                    <a:pos x="40" y="125"/>
                  </a:cxn>
                  <a:cxn ang="0">
                    <a:pos x="40" y="149"/>
                  </a:cxn>
                  <a:cxn ang="0">
                    <a:pos x="47" y="193"/>
                  </a:cxn>
                  <a:cxn ang="0">
                    <a:pos x="49" y="244"/>
                  </a:cxn>
                  <a:cxn ang="0">
                    <a:pos x="45" y="270"/>
                  </a:cxn>
                  <a:cxn ang="0">
                    <a:pos x="49" y="284"/>
                  </a:cxn>
                  <a:cxn ang="0">
                    <a:pos x="75" y="306"/>
                  </a:cxn>
                  <a:cxn ang="0">
                    <a:pos x="87" y="334"/>
                  </a:cxn>
                  <a:cxn ang="0">
                    <a:pos x="85" y="342"/>
                  </a:cxn>
                  <a:cxn ang="0">
                    <a:pos x="64" y="352"/>
                  </a:cxn>
                  <a:cxn ang="0">
                    <a:pos x="59" y="349"/>
                  </a:cxn>
                  <a:cxn ang="0">
                    <a:pos x="57" y="332"/>
                  </a:cxn>
                  <a:cxn ang="0">
                    <a:pos x="51" y="308"/>
                  </a:cxn>
                  <a:cxn ang="0">
                    <a:pos x="42" y="297"/>
                  </a:cxn>
                  <a:cxn ang="0">
                    <a:pos x="31" y="290"/>
                  </a:cxn>
                  <a:cxn ang="0">
                    <a:pos x="21" y="280"/>
                  </a:cxn>
                  <a:cxn ang="0">
                    <a:pos x="19" y="273"/>
                  </a:cxn>
                  <a:cxn ang="0">
                    <a:pos x="24" y="265"/>
                  </a:cxn>
                  <a:cxn ang="0">
                    <a:pos x="31" y="258"/>
                  </a:cxn>
                  <a:cxn ang="0">
                    <a:pos x="34" y="236"/>
                  </a:cxn>
                  <a:cxn ang="0">
                    <a:pos x="31" y="190"/>
                  </a:cxn>
                  <a:cxn ang="0">
                    <a:pos x="17" y="137"/>
                  </a:cxn>
                  <a:cxn ang="0">
                    <a:pos x="5" y="96"/>
                  </a:cxn>
                  <a:cxn ang="0">
                    <a:pos x="0" y="44"/>
                  </a:cxn>
                  <a:cxn ang="0">
                    <a:pos x="5" y="5"/>
                  </a:cxn>
                </a:cxnLst>
                <a:rect l="0" t="0" r="r" b="b"/>
                <a:pathLst>
                  <a:path w="88" h="353">
                    <a:moveTo>
                      <a:pt x="5" y="5"/>
                    </a:moveTo>
                    <a:lnTo>
                      <a:pt x="26" y="0"/>
                    </a:lnTo>
                    <a:lnTo>
                      <a:pt x="40" y="5"/>
                    </a:lnTo>
                    <a:lnTo>
                      <a:pt x="45" y="24"/>
                    </a:lnTo>
                    <a:lnTo>
                      <a:pt x="40" y="125"/>
                    </a:lnTo>
                    <a:lnTo>
                      <a:pt x="40" y="149"/>
                    </a:lnTo>
                    <a:lnTo>
                      <a:pt x="47" y="193"/>
                    </a:lnTo>
                    <a:lnTo>
                      <a:pt x="49" y="244"/>
                    </a:lnTo>
                    <a:lnTo>
                      <a:pt x="45" y="270"/>
                    </a:lnTo>
                    <a:lnTo>
                      <a:pt x="49" y="284"/>
                    </a:lnTo>
                    <a:lnTo>
                      <a:pt x="75" y="306"/>
                    </a:lnTo>
                    <a:lnTo>
                      <a:pt x="87" y="334"/>
                    </a:lnTo>
                    <a:lnTo>
                      <a:pt x="85" y="342"/>
                    </a:lnTo>
                    <a:lnTo>
                      <a:pt x="64" y="352"/>
                    </a:lnTo>
                    <a:lnTo>
                      <a:pt x="59" y="349"/>
                    </a:lnTo>
                    <a:lnTo>
                      <a:pt x="57" y="332"/>
                    </a:lnTo>
                    <a:lnTo>
                      <a:pt x="51" y="308"/>
                    </a:lnTo>
                    <a:lnTo>
                      <a:pt x="42" y="297"/>
                    </a:lnTo>
                    <a:lnTo>
                      <a:pt x="31" y="290"/>
                    </a:lnTo>
                    <a:lnTo>
                      <a:pt x="21" y="280"/>
                    </a:lnTo>
                    <a:lnTo>
                      <a:pt x="19" y="273"/>
                    </a:lnTo>
                    <a:lnTo>
                      <a:pt x="24" y="265"/>
                    </a:lnTo>
                    <a:lnTo>
                      <a:pt x="31" y="258"/>
                    </a:lnTo>
                    <a:lnTo>
                      <a:pt x="34" y="236"/>
                    </a:lnTo>
                    <a:lnTo>
                      <a:pt x="31" y="190"/>
                    </a:lnTo>
                    <a:lnTo>
                      <a:pt x="17" y="137"/>
                    </a:lnTo>
                    <a:lnTo>
                      <a:pt x="5" y="96"/>
                    </a:lnTo>
                    <a:lnTo>
                      <a:pt x="0" y="44"/>
                    </a:lnTo>
                    <a:lnTo>
                      <a:pt x="5" y="5"/>
                    </a:lnTo>
                  </a:path>
                </a:pathLst>
              </a:custGeom>
              <a:solidFill>
                <a:schemeClr val="accent1">
                  <a:lumMod val="75000"/>
                </a:schemeClr>
              </a:solidFill>
              <a:ln w="9525" cap="rnd">
                <a:noFill/>
                <a:round/>
                <a:headEnd type="none" w="sm" len="sm"/>
                <a:tailEnd type="none" w="sm" len="sm"/>
              </a:ln>
              <a:effectLst/>
            </p:spPr>
            <p:txBody>
              <a:bodyPr/>
              <a:lstStyle/>
              <a:p>
                <a:endParaRPr lang="en-US"/>
              </a:p>
            </p:txBody>
          </p:sp>
          <p:sp>
            <p:nvSpPr>
              <p:cNvPr id="365" name="Freeform 62"/>
              <p:cNvSpPr>
                <a:spLocks/>
              </p:cNvSpPr>
              <p:nvPr/>
            </p:nvSpPr>
            <p:spPr bwMode="auto">
              <a:xfrm>
                <a:off x="5746" y="2276"/>
                <a:ext cx="143" cy="298"/>
              </a:xfrm>
              <a:custGeom>
                <a:avLst/>
                <a:gdLst/>
                <a:ahLst/>
                <a:cxnLst>
                  <a:cxn ang="0">
                    <a:pos x="95" y="44"/>
                  </a:cxn>
                  <a:cxn ang="0">
                    <a:pos x="100" y="14"/>
                  </a:cxn>
                  <a:cxn ang="0">
                    <a:pos x="116" y="0"/>
                  </a:cxn>
                  <a:cxn ang="0">
                    <a:pos x="140" y="2"/>
                  </a:cxn>
                  <a:cxn ang="0">
                    <a:pos x="142" y="14"/>
                  </a:cxn>
                  <a:cxn ang="0">
                    <a:pos x="140" y="42"/>
                  </a:cxn>
                  <a:cxn ang="0">
                    <a:pos x="128" y="84"/>
                  </a:cxn>
                  <a:cxn ang="0">
                    <a:pos x="118" y="116"/>
                  </a:cxn>
                  <a:cxn ang="0">
                    <a:pos x="107" y="157"/>
                  </a:cxn>
                  <a:cxn ang="0">
                    <a:pos x="103" y="194"/>
                  </a:cxn>
                  <a:cxn ang="0">
                    <a:pos x="103" y="224"/>
                  </a:cxn>
                  <a:cxn ang="0">
                    <a:pos x="109" y="246"/>
                  </a:cxn>
                  <a:cxn ang="0">
                    <a:pos x="114" y="253"/>
                  </a:cxn>
                  <a:cxn ang="0">
                    <a:pos x="114" y="260"/>
                  </a:cxn>
                  <a:cxn ang="0">
                    <a:pos x="107" y="271"/>
                  </a:cxn>
                  <a:cxn ang="0">
                    <a:pos x="93" y="275"/>
                  </a:cxn>
                  <a:cxn ang="0">
                    <a:pos x="73" y="275"/>
                  </a:cxn>
                  <a:cxn ang="0">
                    <a:pos x="35" y="284"/>
                  </a:cxn>
                  <a:cxn ang="0">
                    <a:pos x="24" y="297"/>
                  </a:cxn>
                  <a:cxn ang="0">
                    <a:pos x="7" y="289"/>
                  </a:cxn>
                  <a:cxn ang="0">
                    <a:pos x="0" y="271"/>
                  </a:cxn>
                  <a:cxn ang="0">
                    <a:pos x="7" y="264"/>
                  </a:cxn>
                  <a:cxn ang="0">
                    <a:pos x="39" y="260"/>
                  </a:cxn>
                  <a:cxn ang="0">
                    <a:pos x="75" y="260"/>
                  </a:cxn>
                  <a:cxn ang="0">
                    <a:pos x="90" y="258"/>
                  </a:cxn>
                  <a:cxn ang="0">
                    <a:pos x="93" y="248"/>
                  </a:cxn>
                  <a:cxn ang="0">
                    <a:pos x="90" y="227"/>
                  </a:cxn>
                  <a:cxn ang="0">
                    <a:pos x="88" y="192"/>
                  </a:cxn>
                  <a:cxn ang="0">
                    <a:pos x="91" y="154"/>
                  </a:cxn>
                  <a:cxn ang="0">
                    <a:pos x="98" y="103"/>
                  </a:cxn>
                  <a:cxn ang="0">
                    <a:pos x="95" y="58"/>
                  </a:cxn>
                  <a:cxn ang="0">
                    <a:pos x="95" y="44"/>
                  </a:cxn>
                </a:cxnLst>
                <a:rect l="0" t="0" r="r" b="b"/>
                <a:pathLst>
                  <a:path w="143" h="298">
                    <a:moveTo>
                      <a:pt x="95" y="44"/>
                    </a:moveTo>
                    <a:lnTo>
                      <a:pt x="100" y="14"/>
                    </a:lnTo>
                    <a:lnTo>
                      <a:pt x="116" y="0"/>
                    </a:lnTo>
                    <a:lnTo>
                      <a:pt x="140" y="2"/>
                    </a:lnTo>
                    <a:lnTo>
                      <a:pt x="142" y="14"/>
                    </a:lnTo>
                    <a:lnTo>
                      <a:pt x="140" y="42"/>
                    </a:lnTo>
                    <a:lnTo>
                      <a:pt x="128" y="84"/>
                    </a:lnTo>
                    <a:lnTo>
                      <a:pt x="118" y="116"/>
                    </a:lnTo>
                    <a:lnTo>
                      <a:pt x="107" y="157"/>
                    </a:lnTo>
                    <a:lnTo>
                      <a:pt x="103" y="194"/>
                    </a:lnTo>
                    <a:lnTo>
                      <a:pt x="103" y="224"/>
                    </a:lnTo>
                    <a:lnTo>
                      <a:pt x="109" y="246"/>
                    </a:lnTo>
                    <a:lnTo>
                      <a:pt x="114" y="253"/>
                    </a:lnTo>
                    <a:lnTo>
                      <a:pt x="114" y="260"/>
                    </a:lnTo>
                    <a:lnTo>
                      <a:pt x="107" y="271"/>
                    </a:lnTo>
                    <a:lnTo>
                      <a:pt x="93" y="275"/>
                    </a:lnTo>
                    <a:lnTo>
                      <a:pt x="73" y="275"/>
                    </a:lnTo>
                    <a:lnTo>
                      <a:pt x="35" y="284"/>
                    </a:lnTo>
                    <a:lnTo>
                      <a:pt x="24" y="297"/>
                    </a:lnTo>
                    <a:lnTo>
                      <a:pt x="7" y="289"/>
                    </a:lnTo>
                    <a:lnTo>
                      <a:pt x="0" y="271"/>
                    </a:lnTo>
                    <a:lnTo>
                      <a:pt x="7" y="264"/>
                    </a:lnTo>
                    <a:lnTo>
                      <a:pt x="39" y="260"/>
                    </a:lnTo>
                    <a:lnTo>
                      <a:pt x="75" y="260"/>
                    </a:lnTo>
                    <a:lnTo>
                      <a:pt x="90" y="258"/>
                    </a:lnTo>
                    <a:lnTo>
                      <a:pt x="93" y="248"/>
                    </a:lnTo>
                    <a:lnTo>
                      <a:pt x="90" y="227"/>
                    </a:lnTo>
                    <a:lnTo>
                      <a:pt x="88" y="192"/>
                    </a:lnTo>
                    <a:lnTo>
                      <a:pt x="91" y="154"/>
                    </a:lnTo>
                    <a:lnTo>
                      <a:pt x="98" y="103"/>
                    </a:lnTo>
                    <a:lnTo>
                      <a:pt x="95" y="58"/>
                    </a:lnTo>
                    <a:lnTo>
                      <a:pt x="95" y="44"/>
                    </a:lnTo>
                  </a:path>
                </a:pathLst>
              </a:custGeom>
              <a:solidFill>
                <a:schemeClr val="accent1">
                  <a:lumMod val="75000"/>
                </a:schemeClr>
              </a:solidFill>
              <a:ln w="9525" cap="rnd">
                <a:noFill/>
                <a:round/>
                <a:headEnd type="none" w="sm" len="sm"/>
                <a:tailEnd type="none" w="sm" len="sm"/>
              </a:ln>
              <a:effectLst/>
            </p:spPr>
            <p:txBody>
              <a:bodyPr/>
              <a:lstStyle/>
              <a:p>
                <a:endParaRPr lang="en-US"/>
              </a:p>
            </p:txBody>
          </p:sp>
          <p:sp>
            <p:nvSpPr>
              <p:cNvPr id="366" name="Oval 63"/>
              <p:cNvSpPr>
                <a:spLocks noChangeArrowheads="1"/>
              </p:cNvSpPr>
              <p:nvPr/>
            </p:nvSpPr>
            <p:spPr bwMode="auto">
              <a:xfrm flipH="1">
                <a:off x="5799" y="1820"/>
                <a:ext cx="215" cy="243"/>
              </a:xfrm>
              <a:prstGeom prst="ellipse">
                <a:avLst/>
              </a:prstGeom>
              <a:solidFill>
                <a:schemeClr val="accent1">
                  <a:lumMod val="75000"/>
                </a:schemeClr>
              </a:solidFill>
              <a:ln w="9525">
                <a:noFill/>
                <a:round/>
                <a:headEnd/>
                <a:tailEnd/>
              </a:ln>
              <a:effectLst/>
            </p:spPr>
            <p:txBody>
              <a:bodyPr wrap="none" anchor="ctr"/>
              <a:lstStyle/>
              <a:p>
                <a:endParaRPr lang="en-US"/>
              </a:p>
            </p:txBody>
          </p:sp>
          <p:sp>
            <p:nvSpPr>
              <p:cNvPr id="367" name="Freeform 64"/>
              <p:cNvSpPr>
                <a:spLocks/>
              </p:cNvSpPr>
              <p:nvPr/>
            </p:nvSpPr>
            <p:spPr bwMode="auto">
              <a:xfrm>
                <a:off x="5748" y="2080"/>
                <a:ext cx="123" cy="198"/>
              </a:xfrm>
              <a:custGeom>
                <a:avLst/>
                <a:gdLst/>
                <a:ahLst/>
                <a:cxnLst>
                  <a:cxn ang="0">
                    <a:pos x="122" y="5"/>
                  </a:cxn>
                  <a:cxn ang="0">
                    <a:pos x="109" y="0"/>
                  </a:cxn>
                  <a:cxn ang="0">
                    <a:pos x="80" y="2"/>
                  </a:cxn>
                  <a:cxn ang="0">
                    <a:pos x="56" y="20"/>
                  </a:cxn>
                  <a:cxn ang="0">
                    <a:pos x="21" y="58"/>
                  </a:cxn>
                  <a:cxn ang="0">
                    <a:pos x="2" y="89"/>
                  </a:cxn>
                  <a:cxn ang="0">
                    <a:pos x="0" y="101"/>
                  </a:cxn>
                  <a:cxn ang="0">
                    <a:pos x="9" y="120"/>
                  </a:cxn>
                  <a:cxn ang="0">
                    <a:pos x="30" y="130"/>
                  </a:cxn>
                  <a:cxn ang="0">
                    <a:pos x="56" y="141"/>
                  </a:cxn>
                  <a:cxn ang="0">
                    <a:pos x="77" y="146"/>
                  </a:cxn>
                  <a:cxn ang="0">
                    <a:pos x="86" y="156"/>
                  </a:cxn>
                  <a:cxn ang="0">
                    <a:pos x="80" y="168"/>
                  </a:cxn>
                  <a:cxn ang="0">
                    <a:pos x="66" y="183"/>
                  </a:cxn>
                  <a:cxn ang="0">
                    <a:pos x="47" y="185"/>
                  </a:cxn>
                  <a:cxn ang="0">
                    <a:pos x="33" y="179"/>
                  </a:cxn>
                  <a:cxn ang="0">
                    <a:pos x="26" y="185"/>
                  </a:cxn>
                  <a:cxn ang="0">
                    <a:pos x="28" y="192"/>
                  </a:cxn>
                  <a:cxn ang="0">
                    <a:pos x="43" y="197"/>
                  </a:cxn>
                  <a:cxn ang="0">
                    <a:pos x="66" y="197"/>
                  </a:cxn>
                  <a:cxn ang="0">
                    <a:pos x="86" y="192"/>
                  </a:cxn>
                  <a:cxn ang="0">
                    <a:pos x="98" y="185"/>
                  </a:cxn>
                  <a:cxn ang="0">
                    <a:pos x="105" y="171"/>
                  </a:cxn>
                  <a:cxn ang="0">
                    <a:pos x="109" y="157"/>
                  </a:cxn>
                  <a:cxn ang="0">
                    <a:pos x="99" y="144"/>
                  </a:cxn>
                  <a:cxn ang="0">
                    <a:pos x="77" y="135"/>
                  </a:cxn>
                  <a:cxn ang="0">
                    <a:pos x="51" y="128"/>
                  </a:cxn>
                  <a:cxn ang="0">
                    <a:pos x="28" y="115"/>
                  </a:cxn>
                  <a:cxn ang="0">
                    <a:pos x="23" y="104"/>
                  </a:cxn>
                  <a:cxn ang="0">
                    <a:pos x="26" y="84"/>
                  </a:cxn>
                  <a:cxn ang="0">
                    <a:pos x="43" y="58"/>
                  </a:cxn>
                  <a:cxn ang="0">
                    <a:pos x="64" y="43"/>
                  </a:cxn>
                  <a:cxn ang="0">
                    <a:pos x="96" y="33"/>
                  </a:cxn>
                  <a:cxn ang="0">
                    <a:pos x="122" y="27"/>
                  </a:cxn>
                  <a:cxn ang="0">
                    <a:pos x="122" y="12"/>
                  </a:cxn>
                  <a:cxn ang="0">
                    <a:pos x="122" y="5"/>
                  </a:cxn>
                </a:cxnLst>
                <a:rect l="0" t="0" r="r" b="b"/>
                <a:pathLst>
                  <a:path w="123" h="198">
                    <a:moveTo>
                      <a:pt x="122" y="5"/>
                    </a:moveTo>
                    <a:lnTo>
                      <a:pt x="109" y="0"/>
                    </a:lnTo>
                    <a:lnTo>
                      <a:pt x="80" y="2"/>
                    </a:lnTo>
                    <a:lnTo>
                      <a:pt x="56" y="20"/>
                    </a:lnTo>
                    <a:lnTo>
                      <a:pt x="21" y="58"/>
                    </a:lnTo>
                    <a:lnTo>
                      <a:pt x="2" y="89"/>
                    </a:lnTo>
                    <a:lnTo>
                      <a:pt x="0" y="101"/>
                    </a:lnTo>
                    <a:lnTo>
                      <a:pt x="9" y="120"/>
                    </a:lnTo>
                    <a:lnTo>
                      <a:pt x="30" y="130"/>
                    </a:lnTo>
                    <a:lnTo>
                      <a:pt x="56" y="141"/>
                    </a:lnTo>
                    <a:lnTo>
                      <a:pt x="77" y="146"/>
                    </a:lnTo>
                    <a:lnTo>
                      <a:pt x="86" y="156"/>
                    </a:lnTo>
                    <a:lnTo>
                      <a:pt x="80" y="168"/>
                    </a:lnTo>
                    <a:lnTo>
                      <a:pt x="66" y="183"/>
                    </a:lnTo>
                    <a:lnTo>
                      <a:pt x="47" y="185"/>
                    </a:lnTo>
                    <a:lnTo>
                      <a:pt x="33" y="179"/>
                    </a:lnTo>
                    <a:lnTo>
                      <a:pt x="26" y="185"/>
                    </a:lnTo>
                    <a:lnTo>
                      <a:pt x="28" y="192"/>
                    </a:lnTo>
                    <a:lnTo>
                      <a:pt x="43" y="197"/>
                    </a:lnTo>
                    <a:lnTo>
                      <a:pt x="66" y="197"/>
                    </a:lnTo>
                    <a:lnTo>
                      <a:pt x="86" y="192"/>
                    </a:lnTo>
                    <a:lnTo>
                      <a:pt x="98" y="185"/>
                    </a:lnTo>
                    <a:lnTo>
                      <a:pt x="105" y="171"/>
                    </a:lnTo>
                    <a:lnTo>
                      <a:pt x="109" y="157"/>
                    </a:lnTo>
                    <a:lnTo>
                      <a:pt x="99" y="144"/>
                    </a:lnTo>
                    <a:lnTo>
                      <a:pt x="77" y="135"/>
                    </a:lnTo>
                    <a:lnTo>
                      <a:pt x="51" y="128"/>
                    </a:lnTo>
                    <a:lnTo>
                      <a:pt x="28" y="115"/>
                    </a:lnTo>
                    <a:lnTo>
                      <a:pt x="23" y="104"/>
                    </a:lnTo>
                    <a:lnTo>
                      <a:pt x="26" y="84"/>
                    </a:lnTo>
                    <a:lnTo>
                      <a:pt x="43" y="58"/>
                    </a:lnTo>
                    <a:lnTo>
                      <a:pt x="64" y="43"/>
                    </a:lnTo>
                    <a:lnTo>
                      <a:pt x="96" y="33"/>
                    </a:lnTo>
                    <a:lnTo>
                      <a:pt x="122" y="27"/>
                    </a:lnTo>
                    <a:lnTo>
                      <a:pt x="122" y="12"/>
                    </a:lnTo>
                    <a:lnTo>
                      <a:pt x="122" y="5"/>
                    </a:lnTo>
                  </a:path>
                </a:pathLst>
              </a:custGeom>
              <a:solidFill>
                <a:schemeClr val="accent1">
                  <a:lumMod val="75000"/>
                </a:schemeClr>
              </a:solidFill>
              <a:ln w="9525" cap="rnd">
                <a:noFill/>
                <a:round/>
                <a:headEnd type="none" w="sm" len="sm"/>
                <a:tailEnd type="none" w="sm" len="sm"/>
              </a:ln>
              <a:effectLst/>
            </p:spPr>
            <p:txBody>
              <a:bodyPr/>
              <a:lstStyle/>
              <a:p>
                <a:endParaRPr lang="en-US"/>
              </a:p>
            </p:txBody>
          </p:sp>
          <p:sp>
            <p:nvSpPr>
              <p:cNvPr id="368" name="Rectangle 65"/>
              <p:cNvSpPr>
                <a:spLocks noChangeArrowheads="1"/>
              </p:cNvSpPr>
              <p:nvPr/>
            </p:nvSpPr>
            <p:spPr bwMode="auto">
              <a:xfrm flipH="1">
                <a:off x="5889" y="2050"/>
                <a:ext cx="42" cy="42"/>
              </a:xfrm>
              <a:prstGeom prst="rect">
                <a:avLst/>
              </a:prstGeom>
              <a:solidFill>
                <a:schemeClr val="accent1">
                  <a:lumMod val="75000"/>
                </a:schemeClr>
              </a:solidFill>
              <a:ln w="9525">
                <a:noFill/>
                <a:miter lim="800000"/>
                <a:headEnd/>
                <a:tailEnd/>
              </a:ln>
              <a:effectLst/>
            </p:spPr>
            <p:txBody>
              <a:bodyPr wrap="none" anchor="ctr"/>
              <a:lstStyle/>
              <a:p>
                <a:endParaRPr lang="en-US"/>
              </a:p>
            </p:txBody>
          </p:sp>
          <p:sp>
            <p:nvSpPr>
              <p:cNvPr id="369" name="Freeform 66"/>
              <p:cNvSpPr>
                <a:spLocks/>
              </p:cNvSpPr>
              <p:nvPr/>
            </p:nvSpPr>
            <p:spPr bwMode="auto">
              <a:xfrm>
                <a:off x="5839" y="1872"/>
                <a:ext cx="140" cy="138"/>
              </a:xfrm>
              <a:custGeom>
                <a:avLst/>
                <a:gdLst/>
                <a:ahLst/>
                <a:cxnLst>
                  <a:cxn ang="0">
                    <a:pos x="56" y="22"/>
                  </a:cxn>
                  <a:cxn ang="0">
                    <a:pos x="54" y="11"/>
                  </a:cxn>
                  <a:cxn ang="0">
                    <a:pos x="60" y="1"/>
                  </a:cxn>
                  <a:cxn ang="0">
                    <a:pos x="76" y="0"/>
                  </a:cxn>
                  <a:cxn ang="0">
                    <a:pos x="84" y="5"/>
                  </a:cxn>
                  <a:cxn ang="0">
                    <a:pos x="86" y="15"/>
                  </a:cxn>
                  <a:cxn ang="0">
                    <a:pos x="84" y="25"/>
                  </a:cxn>
                  <a:cxn ang="0">
                    <a:pos x="92" y="31"/>
                  </a:cxn>
                  <a:cxn ang="0">
                    <a:pos x="103" y="34"/>
                  </a:cxn>
                  <a:cxn ang="0">
                    <a:pos x="108" y="38"/>
                  </a:cxn>
                  <a:cxn ang="0">
                    <a:pos x="108" y="45"/>
                  </a:cxn>
                  <a:cxn ang="0">
                    <a:pos x="113" y="50"/>
                  </a:cxn>
                  <a:cxn ang="0">
                    <a:pos x="122" y="52"/>
                  </a:cxn>
                  <a:cxn ang="0">
                    <a:pos x="132" y="51"/>
                  </a:cxn>
                  <a:cxn ang="0">
                    <a:pos x="137" y="54"/>
                  </a:cxn>
                  <a:cxn ang="0">
                    <a:pos x="139" y="65"/>
                  </a:cxn>
                  <a:cxn ang="0">
                    <a:pos x="137" y="79"/>
                  </a:cxn>
                  <a:cxn ang="0">
                    <a:pos x="132" y="82"/>
                  </a:cxn>
                  <a:cxn ang="0">
                    <a:pos x="121" y="81"/>
                  </a:cxn>
                  <a:cxn ang="0">
                    <a:pos x="113" y="82"/>
                  </a:cxn>
                  <a:cxn ang="0">
                    <a:pos x="109" y="87"/>
                  </a:cxn>
                  <a:cxn ang="0">
                    <a:pos x="108" y="95"/>
                  </a:cxn>
                  <a:cxn ang="0">
                    <a:pos x="103" y="100"/>
                  </a:cxn>
                  <a:cxn ang="0">
                    <a:pos x="94" y="102"/>
                  </a:cxn>
                  <a:cxn ang="0">
                    <a:pos x="86" y="106"/>
                  </a:cxn>
                  <a:cxn ang="0">
                    <a:pos x="84" y="113"/>
                  </a:cxn>
                  <a:cxn ang="0">
                    <a:pos x="86" y="123"/>
                  </a:cxn>
                  <a:cxn ang="0">
                    <a:pos x="82" y="132"/>
                  </a:cxn>
                  <a:cxn ang="0">
                    <a:pos x="75" y="136"/>
                  </a:cxn>
                  <a:cxn ang="0">
                    <a:pos x="65" y="137"/>
                  </a:cxn>
                  <a:cxn ang="0">
                    <a:pos x="57" y="134"/>
                  </a:cxn>
                  <a:cxn ang="0">
                    <a:pos x="53" y="126"/>
                  </a:cxn>
                  <a:cxn ang="0">
                    <a:pos x="54" y="119"/>
                  </a:cxn>
                  <a:cxn ang="0">
                    <a:pos x="55" y="111"/>
                  </a:cxn>
                  <a:cxn ang="0">
                    <a:pos x="49" y="107"/>
                  </a:cxn>
                  <a:cxn ang="0">
                    <a:pos x="41" y="104"/>
                  </a:cxn>
                  <a:cxn ang="0">
                    <a:pos x="33" y="102"/>
                  </a:cxn>
                  <a:cxn ang="0">
                    <a:pos x="31" y="94"/>
                  </a:cxn>
                  <a:cxn ang="0">
                    <a:pos x="28" y="88"/>
                  </a:cxn>
                  <a:cxn ang="0">
                    <a:pos x="20" y="85"/>
                  </a:cxn>
                  <a:cxn ang="0">
                    <a:pos x="12" y="86"/>
                  </a:cxn>
                  <a:cxn ang="0">
                    <a:pos x="3" y="84"/>
                  </a:cxn>
                  <a:cxn ang="0">
                    <a:pos x="0" y="74"/>
                  </a:cxn>
                  <a:cxn ang="0">
                    <a:pos x="1" y="61"/>
                  </a:cxn>
                  <a:cxn ang="0">
                    <a:pos x="4" y="53"/>
                  </a:cxn>
                  <a:cxn ang="0">
                    <a:pos x="10" y="51"/>
                  </a:cxn>
                  <a:cxn ang="0">
                    <a:pos x="20" y="52"/>
                  </a:cxn>
                  <a:cxn ang="0">
                    <a:pos x="29" y="49"/>
                  </a:cxn>
                  <a:cxn ang="0">
                    <a:pos x="31" y="42"/>
                  </a:cxn>
                  <a:cxn ang="0">
                    <a:pos x="35" y="34"/>
                  </a:cxn>
                  <a:cxn ang="0">
                    <a:pos x="44" y="32"/>
                  </a:cxn>
                </a:cxnLst>
                <a:rect l="0" t="0" r="r" b="b"/>
                <a:pathLst>
                  <a:path w="140" h="138">
                    <a:moveTo>
                      <a:pt x="53" y="28"/>
                    </a:moveTo>
                    <a:lnTo>
                      <a:pt x="54" y="27"/>
                    </a:lnTo>
                    <a:lnTo>
                      <a:pt x="55" y="26"/>
                    </a:lnTo>
                    <a:lnTo>
                      <a:pt x="56" y="24"/>
                    </a:lnTo>
                    <a:lnTo>
                      <a:pt x="56" y="22"/>
                    </a:lnTo>
                    <a:lnTo>
                      <a:pt x="55" y="19"/>
                    </a:lnTo>
                    <a:lnTo>
                      <a:pt x="55" y="18"/>
                    </a:lnTo>
                    <a:lnTo>
                      <a:pt x="54" y="15"/>
                    </a:lnTo>
                    <a:lnTo>
                      <a:pt x="54" y="12"/>
                    </a:lnTo>
                    <a:lnTo>
                      <a:pt x="54" y="11"/>
                    </a:lnTo>
                    <a:lnTo>
                      <a:pt x="55" y="8"/>
                    </a:lnTo>
                    <a:lnTo>
                      <a:pt x="56" y="6"/>
                    </a:lnTo>
                    <a:lnTo>
                      <a:pt x="57" y="4"/>
                    </a:lnTo>
                    <a:lnTo>
                      <a:pt x="59" y="3"/>
                    </a:lnTo>
                    <a:lnTo>
                      <a:pt x="60" y="1"/>
                    </a:lnTo>
                    <a:lnTo>
                      <a:pt x="63" y="1"/>
                    </a:lnTo>
                    <a:lnTo>
                      <a:pt x="66" y="0"/>
                    </a:lnTo>
                    <a:lnTo>
                      <a:pt x="69" y="0"/>
                    </a:lnTo>
                    <a:lnTo>
                      <a:pt x="73" y="0"/>
                    </a:lnTo>
                    <a:lnTo>
                      <a:pt x="76" y="0"/>
                    </a:lnTo>
                    <a:lnTo>
                      <a:pt x="78" y="1"/>
                    </a:lnTo>
                    <a:lnTo>
                      <a:pt x="80" y="2"/>
                    </a:lnTo>
                    <a:lnTo>
                      <a:pt x="81" y="3"/>
                    </a:lnTo>
                    <a:lnTo>
                      <a:pt x="82" y="4"/>
                    </a:lnTo>
                    <a:lnTo>
                      <a:pt x="84" y="5"/>
                    </a:lnTo>
                    <a:lnTo>
                      <a:pt x="85" y="7"/>
                    </a:lnTo>
                    <a:lnTo>
                      <a:pt x="86" y="9"/>
                    </a:lnTo>
                    <a:lnTo>
                      <a:pt x="86" y="11"/>
                    </a:lnTo>
                    <a:lnTo>
                      <a:pt x="86" y="13"/>
                    </a:lnTo>
                    <a:lnTo>
                      <a:pt x="86" y="15"/>
                    </a:lnTo>
                    <a:lnTo>
                      <a:pt x="85" y="17"/>
                    </a:lnTo>
                    <a:lnTo>
                      <a:pt x="85" y="19"/>
                    </a:lnTo>
                    <a:lnTo>
                      <a:pt x="84" y="22"/>
                    </a:lnTo>
                    <a:lnTo>
                      <a:pt x="84" y="23"/>
                    </a:lnTo>
                    <a:lnTo>
                      <a:pt x="84" y="25"/>
                    </a:lnTo>
                    <a:lnTo>
                      <a:pt x="85" y="27"/>
                    </a:lnTo>
                    <a:lnTo>
                      <a:pt x="86" y="27"/>
                    </a:lnTo>
                    <a:lnTo>
                      <a:pt x="88" y="29"/>
                    </a:lnTo>
                    <a:lnTo>
                      <a:pt x="90" y="30"/>
                    </a:lnTo>
                    <a:lnTo>
                      <a:pt x="92" y="31"/>
                    </a:lnTo>
                    <a:lnTo>
                      <a:pt x="94" y="32"/>
                    </a:lnTo>
                    <a:lnTo>
                      <a:pt x="96" y="32"/>
                    </a:lnTo>
                    <a:lnTo>
                      <a:pt x="99" y="33"/>
                    </a:lnTo>
                    <a:lnTo>
                      <a:pt x="102" y="33"/>
                    </a:lnTo>
                    <a:lnTo>
                      <a:pt x="103" y="34"/>
                    </a:lnTo>
                    <a:lnTo>
                      <a:pt x="105" y="34"/>
                    </a:lnTo>
                    <a:lnTo>
                      <a:pt x="106" y="35"/>
                    </a:lnTo>
                    <a:lnTo>
                      <a:pt x="107" y="36"/>
                    </a:lnTo>
                    <a:lnTo>
                      <a:pt x="108" y="37"/>
                    </a:lnTo>
                    <a:lnTo>
                      <a:pt x="108" y="38"/>
                    </a:lnTo>
                    <a:lnTo>
                      <a:pt x="108" y="40"/>
                    </a:lnTo>
                    <a:lnTo>
                      <a:pt x="109" y="41"/>
                    </a:lnTo>
                    <a:lnTo>
                      <a:pt x="109" y="42"/>
                    </a:lnTo>
                    <a:lnTo>
                      <a:pt x="108" y="43"/>
                    </a:lnTo>
                    <a:lnTo>
                      <a:pt x="108" y="45"/>
                    </a:lnTo>
                    <a:lnTo>
                      <a:pt x="109" y="46"/>
                    </a:lnTo>
                    <a:lnTo>
                      <a:pt x="110" y="48"/>
                    </a:lnTo>
                    <a:lnTo>
                      <a:pt x="111" y="49"/>
                    </a:lnTo>
                    <a:lnTo>
                      <a:pt x="112" y="50"/>
                    </a:lnTo>
                    <a:lnTo>
                      <a:pt x="113" y="50"/>
                    </a:lnTo>
                    <a:lnTo>
                      <a:pt x="114" y="51"/>
                    </a:lnTo>
                    <a:lnTo>
                      <a:pt x="116" y="51"/>
                    </a:lnTo>
                    <a:lnTo>
                      <a:pt x="118" y="52"/>
                    </a:lnTo>
                    <a:lnTo>
                      <a:pt x="120" y="52"/>
                    </a:lnTo>
                    <a:lnTo>
                      <a:pt x="122" y="52"/>
                    </a:lnTo>
                    <a:lnTo>
                      <a:pt x="124" y="51"/>
                    </a:lnTo>
                    <a:lnTo>
                      <a:pt x="126" y="51"/>
                    </a:lnTo>
                    <a:lnTo>
                      <a:pt x="128" y="51"/>
                    </a:lnTo>
                    <a:lnTo>
                      <a:pt x="130" y="51"/>
                    </a:lnTo>
                    <a:lnTo>
                      <a:pt x="132" y="51"/>
                    </a:lnTo>
                    <a:lnTo>
                      <a:pt x="133" y="51"/>
                    </a:lnTo>
                    <a:lnTo>
                      <a:pt x="135" y="52"/>
                    </a:lnTo>
                    <a:lnTo>
                      <a:pt x="135" y="52"/>
                    </a:lnTo>
                    <a:lnTo>
                      <a:pt x="136" y="53"/>
                    </a:lnTo>
                    <a:lnTo>
                      <a:pt x="137" y="54"/>
                    </a:lnTo>
                    <a:lnTo>
                      <a:pt x="138" y="56"/>
                    </a:lnTo>
                    <a:lnTo>
                      <a:pt x="139" y="57"/>
                    </a:lnTo>
                    <a:lnTo>
                      <a:pt x="139" y="58"/>
                    </a:lnTo>
                    <a:lnTo>
                      <a:pt x="139" y="62"/>
                    </a:lnTo>
                    <a:lnTo>
                      <a:pt x="139" y="65"/>
                    </a:lnTo>
                    <a:lnTo>
                      <a:pt x="139" y="68"/>
                    </a:lnTo>
                    <a:lnTo>
                      <a:pt x="139" y="73"/>
                    </a:lnTo>
                    <a:lnTo>
                      <a:pt x="138" y="75"/>
                    </a:lnTo>
                    <a:lnTo>
                      <a:pt x="138" y="78"/>
                    </a:lnTo>
                    <a:lnTo>
                      <a:pt x="137" y="79"/>
                    </a:lnTo>
                    <a:lnTo>
                      <a:pt x="136" y="80"/>
                    </a:lnTo>
                    <a:lnTo>
                      <a:pt x="135" y="80"/>
                    </a:lnTo>
                    <a:lnTo>
                      <a:pt x="135" y="81"/>
                    </a:lnTo>
                    <a:lnTo>
                      <a:pt x="133" y="81"/>
                    </a:lnTo>
                    <a:lnTo>
                      <a:pt x="132" y="82"/>
                    </a:lnTo>
                    <a:lnTo>
                      <a:pt x="129" y="82"/>
                    </a:lnTo>
                    <a:lnTo>
                      <a:pt x="126" y="82"/>
                    </a:lnTo>
                    <a:lnTo>
                      <a:pt x="124" y="81"/>
                    </a:lnTo>
                    <a:lnTo>
                      <a:pt x="123" y="81"/>
                    </a:lnTo>
                    <a:lnTo>
                      <a:pt x="121" y="81"/>
                    </a:lnTo>
                    <a:lnTo>
                      <a:pt x="119" y="81"/>
                    </a:lnTo>
                    <a:lnTo>
                      <a:pt x="118" y="81"/>
                    </a:lnTo>
                    <a:lnTo>
                      <a:pt x="116" y="81"/>
                    </a:lnTo>
                    <a:lnTo>
                      <a:pt x="114" y="82"/>
                    </a:lnTo>
                    <a:lnTo>
                      <a:pt x="113" y="82"/>
                    </a:lnTo>
                    <a:lnTo>
                      <a:pt x="112" y="83"/>
                    </a:lnTo>
                    <a:lnTo>
                      <a:pt x="111" y="84"/>
                    </a:lnTo>
                    <a:lnTo>
                      <a:pt x="110" y="85"/>
                    </a:lnTo>
                    <a:lnTo>
                      <a:pt x="109" y="86"/>
                    </a:lnTo>
                    <a:lnTo>
                      <a:pt x="109" y="87"/>
                    </a:lnTo>
                    <a:lnTo>
                      <a:pt x="108" y="88"/>
                    </a:lnTo>
                    <a:lnTo>
                      <a:pt x="108" y="89"/>
                    </a:lnTo>
                    <a:lnTo>
                      <a:pt x="108" y="90"/>
                    </a:lnTo>
                    <a:lnTo>
                      <a:pt x="108" y="92"/>
                    </a:lnTo>
                    <a:lnTo>
                      <a:pt x="108" y="95"/>
                    </a:lnTo>
                    <a:lnTo>
                      <a:pt x="107" y="96"/>
                    </a:lnTo>
                    <a:lnTo>
                      <a:pt x="107" y="97"/>
                    </a:lnTo>
                    <a:lnTo>
                      <a:pt x="106" y="98"/>
                    </a:lnTo>
                    <a:lnTo>
                      <a:pt x="104" y="99"/>
                    </a:lnTo>
                    <a:lnTo>
                      <a:pt x="103" y="100"/>
                    </a:lnTo>
                    <a:lnTo>
                      <a:pt x="102" y="101"/>
                    </a:lnTo>
                    <a:lnTo>
                      <a:pt x="100" y="101"/>
                    </a:lnTo>
                    <a:lnTo>
                      <a:pt x="98" y="102"/>
                    </a:lnTo>
                    <a:lnTo>
                      <a:pt x="95" y="102"/>
                    </a:lnTo>
                    <a:lnTo>
                      <a:pt x="94" y="102"/>
                    </a:lnTo>
                    <a:lnTo>
                      <a:pt x="92" y="103"/>
                    </a:lnTo>
                    <a:lnTo>
                      <a:pt x="91" y="103"/>
                    </a:lnTo>
                    <a:lnTo>
                      <a:pt x="89" y="103"/>
                    </a:lnTo>
                    <a:lnTo>
                      <a:pt x="87" y="104"/>
                    </a:lnTo>
                    <a:lnTo>
                      <a:pt x="86" y="106"/>
                    </a:lnTo>
                    <a:lnTo>
                      <a:pt x="85" y="107"/>
                    </a:lnTo>
                    <a:lnTo>
                      <a:pt x="84" y="109"/>
                    </a:lnTo>
                    <a:lnTo>
                      <a:pt x="83" y="111"/>
                    </a:lnTo>
                    <a:lnTo>
                      <a:pt x="84" y="111"/>
                    </a:lnTo>
                    <a:lnTo>
                      <a:pt x="84" y="113"/>
                    </a:lnTo>
                    <a:lnTo>
                      <a:pt x="84" y="115"/>
                    </a:lnTo>
                    <a:lnTo>
                      <a:pt x="85" y="117"/>
                    </a:lnTo>
                    <a:lnTo>
                      <a:pt x="85" y="119"/>
                    </a:lnTo>
                    <a:lnTo>
                      <a:pt x="86" y="120"/>
                    </a:lnTo>
                    <a:lnTo>
                      <a:pt x="86" y="123"/>
                    </a:lnTo>
                    <a:lnTo>
                      <a:pt x="85" y="125"/>
                    </a:lnTo>
                    <a:lnTo>
                      <a:pt x="85" y="126"/>
                    </a:lnTo>
                    <a:lnTo>
                      <a:pt x="84" y="128"/>
                    </a:lnTo>
                    <a:lnTo>
                      <a:pt x="83" y="130"/>
                    </a:lnTo>
                    <a:lnTo>
                      <a:pt x="82" y="132"/>
                    </a:lnTo>
                    <a:lnTo>
                      <a:pt x="81" y="133"/>
                    </a:lnTo>
                    <a:lnTo>
                      <a:pt x="80" y="134"/>
                    </a:lnTo>
                    <a:lnTo>
                      <a:pt x="78" y="135"/>
                    </a:lnTo>
                    <a:lnTo>
                      <a:pt x="77" y="136"/>
                    </a:lnTo>
                    <a:lnTo>
                      <a:pt x="75" y="136"/>
                    </a:lnTo>
                    <a:lnTo>
                      <a:pt x="74" y="137"/>
                    </a:lnTo>
                    <a:lnTo>
                      <a:pt x="71" y="137"/>
                    </a:lnTo>
                    <a:lnTo>
                      <a:pt x="70" y="137"/>
                    </a:lnTo>
                    <a:lnTo>
                      <a:pt x="66" y="137"/>
                    </a:lnTo>
                    <a:lnTo>
                      <a:pt x="65" y="137"/>
                    </a:lnTo>
                    <a:lnTo>
                      <a:pt x="63" y="137"/>
                    </a:lnTo>
                    <a:lnTo>
                      <a:pt x="61" y="136"/>
                    </a:lnTo>
                    <a:lnTo>
                      <a:pt x="59" y="135"/>
                    </a:lnTo>
                    <a:lnTo>
                      <a:pt x="59" y="134"/>
                    </a:lnTo>
                    <a:lnTo>
                      <a:pt x="57" y="134"/>
                    </a:lnTo>
                    <a:lnTo>
                      <a:pt x="56" y="133"/>
                    </a:lnTo>
                    <a:lnTo>
                      <a:pt x="55" y="131"/>
                    </a:lnTo>
                    <a:lnTo>
                      <a:pt x="54" y="130"/>
                    </a:lnTo>
                    <a:lnTo>
                      <a:pt x="54" y="128"/>
                    </a:lnTo>
                    <a:lnTo>
                      <a:pt x="53" y="126"/>
                    </a:lnTo>
                    <a:lnTo>
                      <a:pt x="53" y="126"/>
                    </a:lnTo>
                    <a:lnTo>
                      <a:pt x="53" y="124"/>
                    </a:lnTo>
                    <a:lnTo>
                      <a:pt x="53" y="122"/>
                    </a:lnTo>
                    <a:lnTo>
                      <a:pt x="54" y="120"/>
                    </a:lnTo>
                    <a:lnTo>
                      <a:pt x="54" y="119"/>
                    </a:lnTo>
                    <a:lnTo>
                      <a:pt x="55" y="117"/>
                    </a:lnTo>
                    <a:lnTo>
                      <a:pt x="55" y="116"/>
                    </a:lnTo>
                    <a:lnTo>
                      <a:pt x="55" y="114"/>
                    </a:lnTo>
                    <a:lnTo>
                      <a:pt x="55" y="113"/>
                    </a:lnTo>
                    <a:lnTo>
                      <a:pt x="55" y="111"/>
                    </a:lnTo>
                    <a:lnTo>
                      <a:pt x="54" y="111"/>
                    </a:lnTo>
                    <a:lnTo>
                      <a:pt x="53" y="110"/>
                    </a:lnTo>
                    <a:lnTo>
                      <a:pt x="52" y="108"/>
                    </a:lnTo>
                    <a:lnTo>
                      <a:pt x="51" y="108"/>
                    </a:lnTo>
                    <a:lnTo>
                      <a:pt x="49" y="107"/>
                    </a:lnTo>
                    <a:lnTo>
                      <a:pt x="48" y="106"/>
                    </a:lnTo>
                    <a:lnTo>
                      <a:pt x="47" y="106"/>
                    </a:lnTo>
                    <a:lnTo>
                      <a:pt x="45" y="105"/>
                    </a:lnTo>
                    <a:lnTo>
                      <a:pt x="43" y="105"/>
                    </a:lnTo>
                    <a:lnTo>
                      <a:pt x="41" y="104"/>
                    </a:lnTo>
                    <a:lnTo>
                      <a:pt x="39" y="104"/>
                    </a:lnTo>
                    <a:lnTo>
                      <a:pt x="38" y="103"/>
                    </a:lnTo>
                    <a:lnTo>
                      <a:pt x="36" y="103"/>
                    </a:lnTo>
                    <a:lnTo>
                      <a:pt x="34" y="103"/>
                    </a:lnTo>
                    <a:lnTo>
                      <a:pt x="33" y="102"/>
                    </a:lnTo>
                    <a:lnTo>
                      <a:pt x="32" y="101"/>
                    </a:lnTo>
                    <a:lnTo>
                      <a:pt x="31" y="99"/>
                    </a:lnTo>
                    <a:lnTo>
                      <a:pt x="31" y="97"/>
                    </a:lnTo>
                    <a:lnTo>
                      <a:pt x="31" y="96"/>
                    </a:lnTo>
                    <a:lnTo>
                      <a:pt x="31" y="94"/>
                    </a:lnTo>
                    <a:lnTo>
                      <a:pt x="31" y="93"/>
                    </a:lnTo>
                    <a:lnTo>
                      <a:pt x="31" y="91"/>
                    </a:lnTo>
                    <a:lnTo>
                      <a:pt x="30" y="89"/>
                    </a:lnTo>
                    <a:lnTo>
                      <a:pt x="29" y="88"/>
                    </a:lnTo>
                    <a:lnTo>
                      <a:pt x="28" y="88"/>
                    </a:lnTo>
                    <a:lnTo>
                      <a:pt x="27" y="87"/>
                    </a:lnTo>
                    <a:lnTo>
                      <a:pt x="26" y="86"/>
                    </a:lnTo>
                    <a:lnTo>
                      <a:pt x="24" y="86"/>
                    </a:lnTo>
                    <a:lnTo>
                      <a:pt x="22" y="85"/>
                    </a:lnTo>
                    <a:lnTo>
                      <a:pt x="20" y="85"/>
                    </a:lnTo>
                    <a:lnTo>
                      <a:pt x="18" y="85"/>
                    </a:lnTo>
                    <a:lnTo>
                      <a:pt x="16" y="85"/>
                    </a:lnTo>
                    <a:lnTo>
                      <a:pt x="15" y="85"/>
                    </a:lnTo>
                    <a:lnTo>
                      <a:pt x="14" y="86"/>
                    </a:lnTo>
                    <a:lnTo>
                      <a:pt x="12" y="86"/>
                    </a:lnTo>
                    <a:lnTo>
                      <a:pt x="9" y="86"/>
                    </a:lnTo>
                    <a:lnTo>
                      <a:pt x="7" y="86"/>
                    </a:lnTo>
                    <a:lnTo>
                      <a:pt x="5" y="85"/>
                    </a:lnTo>
                    <a:lnTo>
                      <a:pt x="4" y="85"/>
                    </a:lnTo>
                    <a:lnTo>
                      <a:pt x="3" y="84"/>
                    </a:lnTo>
                    <a:lnTo>
                      <a:pt x="2" y="82"/>
                    </a:lnTo>
                    <a:lnTo>
                      <a:pt x="1" y="81"/>
                    </a:lnTo>
                    <a:lnTo>
                      <a:pt x="0" y="79"/>
                    </a:lnTo>
                    <a:lnTo>
                      <a:pt x="0" y="77"/>
                    </a:lnTo>
                    <a:lnTo>
                      <a:pt x="0" y="74"/>
                    </a:lnTo>
                    <a:lnTo>
                      <a:pt x="0" y="72"/>
                    </a:lnTo>
                    <a:lnTo>
                      <a:pt x="0" y="69"/>
                    </a:lnTo>
                    <a:lnTo>
                      <a:pt x="0" y="66"/>
                    </a:lnTo>
                    <a:lnTo>
                      <a:pt x="0" y="64"/>
                    </a:lnTo>
                    <a:lnTo>
                      <a:pt x="1" y="61"/>
                    </a:lnTo>
                    <a:lnTo>
                      <a:pt x="1" y="59"/>
                    </a:lnTo>
                    <a:lnTo>
                      <a:pt x="1" y="57"/>
                    </a:lnTo>
                    <a:lnTo>
                      <a:pt x="2" y="56"/>
                    </a:lnTo>
                    <a:lnTo>
                      <a:pt x="3" y="55"/>
                    </a:lnTo>
                    <a:lnTo>
                      <a:pt x="4" y="53"/>
                    </a:lnTo>
                    <a:lnTo>
                      <a:pt x="5" y="53"/>
                    </a:lnTo>
                    <a:lnTo>
                      <a:pt x="5" y="52"/>
                    </a:lnTo>
                    <a:lnTo>
                      <a:pt x="6" y="51"/>
                    </a:lnTo>
                    <a:lnTo>
                      <a:pt x="8" y="51"/>
                    </a:lnTo>
                    <a:lnTo>
                      <a:pt x="10" y="51"/>
                    </a:lnTo>
                    <a:lnTo>
                      <a:pt x="12" y="51"/>
                    </a:lnTo>
                    <a:lnTo>
                      <a:pt x="15" y="51"/>
                    </a:lnTo>
                    <a:lnTo>
                      <a:pt x="16" y="52"/>
                    </a:lnTo>
                    <a:lnTo>
                      <a:pt x="18" y="52"/>
                    </a:lnTo>
                    <a:lnTo>
                      <a:pt x="20" y="52"/>
                    </a:lnTo>
                    <a:lnTo>
                      <a:pt x="23" y="51"/>
                    </a:lnTo>
                    <a:lnTo>
                      <a:pt x="25" y="51"/>
                    </a:lnTo>
                    <a:lnTo>
                      <a:pt x="27" y="50"/>
                    </a:lnTo>
                    <a:lnTo>
                      <a:pt x="28" y="50"/>
                    </a:lnTo>
                    <a:lnTo>
                      <a:pt x="29" y="49"/>
                    </a:lnTo>
                    <a:lnTo>
                      <a:pt x="31" y="48"/>
                    </a:lnTo>
                    <a:lnTo>
                      <a:pt x="31" y="46"/>
                    </a:lnTo>
                    <a:lnTo>
                      <a:pt x="31" y="45"/>
                    </a:lnTo>
                    <a:lnTo>
                      <a:pt x="31" y="43"/>
                    </a:lnTo>
                    <a:lnTo>
                      <a:pt x="31" y="42"/>
                    </a:lnTo>
                    <a:lnTo>
                      <a:pt x="31" y="40"/>
                    </a:lnTo>
                    <a:lnTo>
                      <a:pt x="32" y="38"/>
                    </a:lnTo>
                    <a:lnTo>
                      <a:pt x="32" y="36"/>
                    </a:lnTo>
                    <a:lnTo>
                      <a:pt x="33" y="35"/>
                    </a:lnTo>
                    <a:lnTo>
                      <a:pt x="35" y="34"/>
                    </a:lnTo>
                    <a:lnTo>
                      <a:pt x="37" y="34"/>
                    </a:lnTo>
                    <a:lnTo>
                      <a:pt x="38" y="33"/>
                    </a:lnTo>
                    <a:lnTo>
                      <a:pt x="40" y="33"/>
                    </a:lnTo>
                    <a:lnTo>
                      <a:pt x="42" y="32"/>
                    </a:lnTo>
                    <a:lnTo>
                      <a:pt x="44" y="32"/>
                    </a:lnTo>
                    <a:lnTo>
                      <a:pt x="47" y="32"/>
                    </a:lnTo>
                    <a:lnTo>
                      <a:pt x="48" y="31"/>
                    </a:lnTo>
                    <a:lnTo>
                      <a:pt x="51" y="30"/>
                    </a:lnTo>
                    <a:lnTo>
                      <a:pt x="53" y="28"/>
                    </a:lnTo>
                  </a:path>
                </a:pathLst>
              </a:custGeom>
              <a:solidFill>
                <a:schemeClr val="tx2"/>
              </a:solidFill>
              <a:ln w="12700" cap="rnd" cmpd="sng">
                <a:solidFill>
                  <a:srgbClr val="000000"/>
                </a:solidFill>
                <a:prstDash val="solid"/>
                <a:round/>
                <a:headEnd type="none" w="sm" len="sm"/>
                <a:tailEnd type="none" w="sm" len="sm"/>
              </a:ln>
              <a:effectLst/>
            </p:spPr>
            <p:txBody>
              <a:bodyPr/>
              <a:lstStyle/>
              <a:p>
                <a:endParaRPr lang="en-US"/>
              </a:p>
            </p:txBody>
          </p:sp>
        </p:grpSp>
        <p:sp>
          <p:nvSpPr>
            <p:cNvPr id="356" name="Rectangle 68"/>
            <p:cNvSpPr>
              <a:spLocks noChangeArrowheads="1"/>
            </p:cNvSpPr>
            <p:nvPr/>
          </p:nvSpPr>
          <p:spPr bwMode="auto">
            <a:xfrm>
              <a:off x="9072563" y="5888038"/>
              <a:ext cx="1366837" cy="241300"/>
            </a:xfrm>
            <a:prstGeom prst="rect">
              <a:avLst/>
            </a:prstGeom>
            <a:noFill/>
            <a:ln w="9525">
              <a:noFill/>
              <a:miter lim="800000"/>
              <a:headEnd/>
              <a:tailEnd/>
            </a:ln>
            <a:effectLst>
              <a:outerShdw dist="17961" dir="2700000" algn="ctr" rotWithShape="0">
                <a:srgbClr val="000066"/>
              </a:outerShdw>
            </a:effectLst>
          </p:spPr>
          <p:txBody>
            <a:bodyPr lIns="7938" tIns="7938" rIns="7938" bIns="7938"/>
            <a:lstStyle/>
            <a:p>
              <a:pPr algn="ctr" defTabSz="820738"/>
              <a:r>
                <a:rPr lang="en-US" sz="1400" b="0" dirty="0">
                  <a:solidFill>
                    <a:srgbClr val="FFFFCC"/>
                  </a:solidFill>
                  <a:latin typeface="Arial" pitchFamily="34" charset="0"/>
                </a:rPr>
                <a:t>Sense-making</a:t>
              </a:r>
            </a:p>
          </p:txBody>
        </p:sp>
        <p:sp>
          <p:nvSpPr>
            <p:cNvPr id="357" name="Rectangle 72"/>
            <p:cNvSpPr>
              <a:spLocks noChangeArrowheads="1"/>
            </p:cNvSpPr>
            <p:nvPr/>
          </p:nvSpPr>
          <p:spPr bwMode="auto">
            <a:xfrm>
              <a:off x="8763000" y="6629400"/>
              <a:ext cx="1366838" cy="241300"/>
            </a:xfrm>
            <a:prstGeom prst="rect">
              <a:avLst/>
            </a:prstGeom>
            <a:noFill/>
            <a:ln w="9525">
              <a:noFill/>
              <a:miter lim="800000"/>
              <a:headEnd/>
              <a:tailEnd/>
            </a:ln>
            <a:effectLst>
              <a:outerShdw dist="17961" dir="2700000" algn="ctr" rotWithShape="0">
                <a:srgbClr val="000066"/>
              </a:outerShdw>
            </a:effectLst>
          </p:spPr>
          <p:txBody>
            <a:bodyPr lIns="7938" tIns="7938" rIns="7938" bIns="7938"/>
            <a:lstStyle/>
            <a:p>
              <a:pPr algn="ctr" defTabSz="820738"/>
              <a:r>
                <a:rPr lang="en-US" sz="1400" b="0">
                  <a:solidFill>
                    <a:srgbClr val="FFFFCC"/>
                  </a:solidFill>
                  <a:latin typeface="Arial" pitchFamily="34" charset="0"/>
                </a:rPr>
                <a:t>Collaboration</a:t>
              </a:r>
            </a:p>
          </p:txBody>
        </p:sp>
        <p:sp>
          <p:nvSpPr>
            <p:cNvPr id="358" name="Line 73"/>
            <p:cNvSpPr>
              <a:spLocks noChangeShapeType="1"/>
            </p:cNvSpPr>
            <p:nvPr/>
          </p:nvSpPr>
          <p:spPr bwMode="auto">
            <a:xfrm flipH="1">
              <a:off x="5081606" y="2476504"/>
              <a:ext cx="3579812" cy="0"/>
            </a:xfrm>
            <a:prstGeom prst="line">
              <a:avLst/>
            </a:prstGeom>
            <a:noFill/>
            <a:ln w="76200">
              <a:solidFill>
                <a:srgbClr val="FFFF00"/>
              </a:solidFill>
              <a:round/>
              <a:headEnd type="stealth" w="med" len="med"/>
              <a:tailEnd type="none" w="sm" len="sm"/>
            </a:ln>
            <a:effectLst/>
          </p:spPr>
          <p:txBody>
            <a:bodyPr wrap="none" anchor="ctr"/>
            <a:lstStyle/>
            <a:p>
              <a:endParaRPr lang="en-US"/>
            </a:p>
          </p:txBody>
        </p:sp>
        <p:sp>
          <p:nvSpPr>
            <p:cNvPr id="359" name="Rectangle 74"/>
            <p:cNvSpPr>
              <a:spLocks noChangeArrowheads="1"/>
            </p:cNvSpPr>
            <p:nvPr/>
          </p:nvSpPr>
          <p:spPr bwMode="auto">
            <a:xfrm>
              <a:off x="4652978" y="2047876"/>
              <a:ext cx="2895600" cy="387350"/>
            </a:xfrm>
            <a:prstGeom prst="rect">
              <a:avLst/>
            </a:prstGeom>
            <a:noFill/>
            <a:ln w="9525">
              <a:noFill/>
              <a:miter lim="800000"/>
              <a:headEnd/>
              <a:tailEnd/>
            </a:ln>
            <a:effectLst/>
          </p:spPr>
          <p:txBody>
            <a:bodyPr lIns="7938" tIns="7938" rIns="7938" bIns="7938"/>
            <a:lstStyle/>
            <a:p>
              <a:pPr algn="ctr" defTabSz="820738"/>
              <a:r>
                <a:rPr lang="en-US" sz="1600" dirty="0">
                  <a:solidFill>
                    <a:srgbClr val="FFFFCC"/>
                  </a:solidFill>
                  <a:effectLst>
                    <a:outerShdw blurRad="38100" dist="38100" dir="2700000" algn="tl">
                      <a:srgbClr val="000000"/>
                    </a:outerShdw>
                  </a:effectLst>
                  <a:latin typeface="Arial" pitchFamily="34" charset="0"/>
                </a:rPr>
                <a:t>Direct Observation</a:t>
              </a:r>
            </a:p>
          </p:txBody>
        </p:sp>
        <p:sp>
          <p:nvSpPr>
            <p:cNvPr id="360" name="Rectangle 75"/>
            <p:cNvSpPr>
              <a:spLocks noChangeArrowheads="1"/>
            </p:cNvSpPr>
            <p:nvPr/>
          </p:nvSpPr>
          <p:spPr bwMode="auto">
            <a:xfrm>
              <a:off x="7696200" y="2971800"/>
              <a:ext cx="1219200" cy="387350"/>
            </a:xfrm>
            <a:prstGeom prst="rect">
              <a:avLst/>
            </a:prstGeom>
            <a:noFill/>
            <a:ln w="9525">
              <a:noFill/>
              <a:miter lim="800000"/>
              <a:headEnd/>
              <a:tailEnd/>
            </a:ln>
            <a:effectLst/>
          </p:spPr>
          <p:txBody>
            <a:bodyPr lIns="7938" tIns="7938" rIns="7938" bIns="7938"/>
            <a:lstStyle/>
            <a:p>
              <a:pPr algn="ctr" defTabSz="820738"/>
              <a:r>
                <a:rPr lang="en-US" sz="1600">
                  <a:solidFill>
                    <a:srgbClr val="FFFFCC"/>
                  </a:solidFill>
                  <a:effectLst>
                    <a:outerShdw blurRad="38100" dist="38100" dir="2700000" algn="tl">
                      <a:srgbClr val="000000"/>
                    </a:outerShdw>
                  </a:effectLst>
                  <a:latin typeface="Arial" pitchFamily="34" charset="0"/>
                </a:rPr>
                <a:t>Observation from Repository</a:t>
              </a:r>
            </a:p>
          </p:txBody>
        </p:sp>
        <p:sp>
          <p:nvSpPr>
            <p:cNvPr id="361" name="Rectangle 76"/>
            <p:cNvSpPr>
              <a:spLocks noChangeArrowheads="1"/>
            </p:cNvSpPr>
            <p:nvPr/>
          </p:nvSpPr>
          <p:spPr bwMode="auto">
            <a:xfrm>
              <a:off x="2438400" y="7315200"/>
              <a:ext cx="6477000" cy="708025"/>
            </a:xfrm>
            <a:prstGeom prst="rect">
              <a:avLst/>
            </a:prstGeom>
            <a:noFill/>
            <a:ln w="9525">
              <a:noFill/>
              <a:miter lim="800000"/>
              <a:headEnd/>
              <a:tailEnd/>
            </a:ln>
            <a:effectLst>
              <a:outerShdw dist="17961" dir="2700000" algn="ctr" rotWithShape="0">
                <a:srgbClr val="000066"/>
              </a:outerShdw>
            </a:effectLst>
          </p:spPr>
          <p:txBody>
            <a:bodyPr lIns="98425" tIns="49212" rIns="98425" bIns="49212">
              <a:spAutoFit/>
            </a:bodyPr>
            <a:lstStyle/>
            <a:p>
              <a:pPr algn="ctr" defTabSz="984250"/>
              <a:r>
                <a:rPr lang="en-US" i="1">
                  <a:solidFill>
                    <a:schemeClr val="tx1"/>
                  </a:solidFill>
                  <a:latin typeface="Arial" pitchFamily="34" charset="0"/>
                </a:rPr>
                <a:t>KM occurs when knowledge is proactively collected, shared and re-used</a:t>
              </a:r>
            </a:p>
          </p:txBody>
        </p:sp>
      </p:grpSp>
    </p:spTree>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0063" y="428625"/>
            <a:ext cx="7851775" cy="4143375"/>
          </a:xfrm>
          <a:prstGeom prst="rect">
            <a:avLst/>
          </a:prstGeom>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600" b="1" i="0" u="none" strike="noStrike" kern="0" cap="none" spc="0" normalizeH="0" baseline="0" noProof="0" dirty="0" smtClean="0">
                <a:ln>
                  <a:noFill/>
                </a:ln>
                <a:solidFill>
                  <a:srgbClr val="FF0000"/>
                </a:solidFill>
                <a:effectLst/>
                <a:uLnTx/>
                <a:uFillTx/>
                <a:latin typeface="+mj-lt"/>
                <a:ea typeface="+mj-ea"/>
                <a:cs typeface="B Mitra" pitchFamily="2" charset="-78"/>
              </a:rPr>
              <a:t>كاركنان دانشی چه کسانی هستند: </a:t>
            </a:r>
            <a:r>
              <a:rPr kumimoji="0" lang="fa-IR" sz="3600" b="0" i="0" u="none" strike="noStrike" kern="0" cap="none" spc="0" normalizeH="0" baseline="0" noProof="0" dirty="0" smtClean="0">
                <a:ln>
                  <a:noFill/>
                </a:ln>
                <a:solidFill>
                  <a:srgbClr val="FF0000"/>
                </a:solidFill>
                <a:effectLst/>
                <a:uLnTx/>
                <a:uFillTx/>
                <a:latin typeface="+mj-lt"/>
                <a:ea typeface="+mj-ea"/>
                <a:cs typeface="+mj-cs"/>
              </a:rPr>
              <a:t/>
            </a:r>
            <a:br>
              <a:rPr kumimoji="0" lang="fa-IR" sz="3600" b="0" i="0" u="none" strike="noStrike" kern="0" cap="none" spc="0" normalizeH="0" baseline="0" noProof="0" dirty="0" smtClean="0">
                <a:ln>
                  <a:noFill/>
                </a:ln>
                <a:solidFill>
                  <a:srgbClr val="FF0000"/>
                </a:solidFill>
                <a:effectLst/>
                <a:uLnTx/>
                <a:uFillTx/>
                <a:latin typeface="+mj-lt"/>
                <a:ea typeface="+mj-ea"/>
                <a:cs typeface="+mj-cs"/>
              </a:rPr>
            </a:br>
            <a:r>
              <a:rPr kumimoji="0" lang="fa-IR" sz="3600" b="0" i="0" u="none" strike="noStrike" kern="0" cap="none" spc="0" normalizeH="0" baseline="0" noProof="0" dirty="0" smtClean="0">
                <a:ln>
                  <a:noFill/>
                </a:ln>
                <a:solidFill>
                  <a:srgbClr val="FF0000"/>
                </a:solidFill>
                <a:effectLst/>
                <a:uLnTx/>
                <a:uFillTx/>
                <a:latin typeface="+mj-lt"/>
                <a:ea typeface="+mj-ea"/>
                <a:cs typeface="+mj-cs"/>
              </a:rPr>
              <a:t/>
            </a:r>
            <a:br>
              <a:rPr kumimoji="0" lang="fa-IR" sz="3600" b="0" i="0" u="none" strike="noStrike" kern="0" cap="none" spc="0" normalizeH="0" baseline="0" noProof="0" dirty="0" smtClean="0">
                <a:ln>
                  <a:noFill/>
                </a:ln>
                <a:solidFill>
                  <a:srgbClr val="FF0000"/>
                </a:solidFill>
                <a:effectLst/>
                <a:uLnTx/>
                <a:uFillTx/>
                <a:latin typeface="+mj-lt"/>
                <a:ea typeface="+mj-ea"/>
                <a:cs typeface="+mj-cs"/>
              </a:rPr>
            </a:br>
            <a:r>
              <a:rPr kumimoji="0" lang="fa-IR" sz="3200" b="0" i="0" u="none" strike="noStrike" kern="0" cap="none" spc="0" normalizeH="0" baseline="0" noProof="0" dirty="0" smtClean="0">
                <a:ln>
                  <a:noFill/>
                </a:ln>
                <a:solidFill>
                  <a:schemeClr val="tx1"/>
                </a:solidFill>
                <a:effectLst/>
                <a:uLnTx/>
                <a:uFillTx/>
                <a:latin typeface="+mj-lt"/>
                <a:ea typeface="+mj-ea"/>
                <a:cs typeface="B Mitra" pitchFamily="2" charset="-78"/>
              </a:rPr>
              <a:t>كساني هستند كه كار آنها از ابتدا ماهيت خردورزانه دارد و شامل استفاده وسيع و مداوم از دانش ايجاد شده رسمي و سامان </a:t>
            </a:r>
            <a:r>
              <a:rPr kumimoji="0" lang="en-US" sz="3200" b="0" i="0" u="none" strike="noStrike" kern="0" cap="none" spc="0" normalizeH="0" baseline="0" noProof="0" dirty="0" smtClean="0">
                <a:ln>
                  <a:noFill/>
                </a:ln>
                <a:solidFill>
                  <a:schemeClr val="tx1"/>
                </a:solidFill>
                <a:effectLst/>
                <a:uLnTx/>
                <a:uFillTx/>
                <a:latin typeface="+mj-lt"/>
                <a:ea typeface="+mj-ea"/>
                <a:cs typeface="B Mitra" pitchFamily="2" charset="-78"/>
              </a:rPr>
              <a:t> </a:t>
            </a:r>
            <a:r>
              <a:rPr kumimoji="0" lang="fa-IR" sz="3200" b="0" i="0" u="none" strike="noStrike" kern="0" cap="none" spc="0" normalizeH="0" baseline="0" noProof="0" dirty="0" smtClean="0">
                <a:ln>
                  <a:noFill/>
                </a:ln>
                <a:solidFill>
                  <a:schemeClr val="tx1"/>
                </a:solidFill>
                <a:effectLst/>
                <a:uLnTx/>
                <a:uFillTx/>
                <a:latin typeface="+mj-lt"/>
                <a:ea typeface="+mj-ea"/>
                <a:cs typeface="B Mitra" pitchFamily="2" charset="-78"/>
              </a:rPr>
              <a:t>بندي شده است. از اين ديدگاه كاركنان دانشي نخبگان شغلي هستند؛كاركناني كه پيشتازان اقتصاد دانشي هستند و كار آنها به طور قابل توجهي به عملكرد كارفرمايان آنها كمك مي رساند</a:t>
            </a:r>
            <a:r>
              <a:rPr kumimoji="0" lang="fa-IR" sz="3200" b="0" i="0" u="none" strike="noStrike" kern="0" cap="none" spc="0" normalizeH="0" baseline="0" noProof="0" dirty="0" smtClean="0">
                <a:ln>
                  <a:noFill/>
                </a:ln>
                <a:solidFill>
                  <a:schemeClr val="tx1"/>
                </a:solidFill>
                <a:effectLst/>
                <a:uLnTx/>
                <a:uFillTx/>
                <a:latin typeface="+mj-lt"/>
                <a:ea typeface="+mj-ea"/>
                <a:cs typeface="+mj-cs"/>
              </a:rPr>
              <a:t>.                                                         </a:t>
            </a:r>
            <a:endParaRPr kumimoji="0" lang="fa-IR" sz="3200" b="0" i="0" u="none" strike="noStrike" kern="0" cap="none" spc="0" normalizeH="0" baseline="0" noProof="0" dirty="0">
              <a:ln>
                <a:noFill/>
              </a:ln>
              <a:solidFill>
                <a:schemeClr val="tx1"/>
              </a:solidFill>
              <a:effectLst/>
              <a:uLnTx/>
              <a:uFillTx/>
              <a:latin typeface="+mj-lt"/>
              <a:ea typeface="+mj-ea"/>
              <a:cs typeface="+mj-cs"/>
            </a:endParaRPr>
          </a:p>
        </p:txBody>
      </p:sp>
      <p:sp>
        <p:nvSpPr>
          <p:cNvPr id="3" name="Oval 2"/>
          <p:cNvSpPr/>
          <p:nvPr/>
        </p:nvSpPr>
        <p:spPr>
          <a:xfrm>
            <a:off x="700088" y="4143375"/>
            <a:ext cx="7858125" cy="22145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fa-IR" sz="2800" b="1" dirty="0">
                <a:solidFill>
                  <a:srgbClr val="0070C0"/>
                </a:solidFill>
                <a:cs typeface="B Mitra" pitchFamily="2" charset="-78"/>
              </a:rPr>
              <a:t>كاركنان دانشي به وسيله كارفرمايان خود به عنوان كاركناني در نظر گرفته </a:t>
            </a:r>
          </a:p>
          <a:p>
            <a:pPr algn="ctr">
              <a:defRPr/>
            </a:pPr>
            <a:r>
              <a:rPr lang="fa-IR" sz="2800" b="1" dirty="0">
                <a:solidFill>
                  <a:srgbClr val="0070C0"/>
                </a:solidFill>
                <a:cs typeface="B Mitra" pitchFamily="2" charset="-78"/>
              </a:rPr>
              <a:t>مي شوند كه ارزش نگهداشتن دارند.</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28596" y="500042"/>
            <a:ext cx="8280403" cy="1057275"/>
          </a:xfrm>
          <a:prstGeom prst="rect">
            <a:avLst/>
          </a:prstGeom>
        </p:spPr>
        <p:txBody>
          <a:bodyPr>
            <a:noAutofit/>
          </a:bodyPr>
          <a:lstStyle/>
          <a:p>
            <a:pPr marL="0" marR="0" lvl="0" indent="0" defTabSz="914400" rtl="1" eaLnBrk="1" fontAlgn="auto" latinLnBrk="0" hangingPunct="1">
              <a:lnSpc>
                <a:spcPct val="100000"/>
              </a:lnSpc>
              <a:spcBef>
                <a:spcPct val="0"/>
              </a:spcBef>
              <a:spcAft>
                <a:spcPts val="0"/>
              </a:spcAft>
              <a:buClrTx/>
              <a:buSzTx/>
              <a:buFontTx/>
              <a:buNone/>
              <a:tabLst/>
              <a:defRPr/>
            </a:pPr>
            <a:r>
              <a:rPr kumimoji="0" lang="fa-IR" sz="3200" b="1" i="0" u="none" strike="noStrike" kern="0" cap="none" spc="0" normalizeH="0" baseline="0" noProof="0" dirty="0" smtClean="0">
                <a:ln>
                  <a:noFill/>
                </a:ln>
                <a:solidFill>
                  <a:srgbClr val="0070C0"/>
                </a:solidFill>
                <a:effectLst/>
                <a:uLnTx/>
                <a:uFillTx/>
                <a:latin typeface="+mj-lt"/>
                <a:ea typeface="+mj-ea"/>
                <a:cs typeface="B Mitra" pitchFamily="2" charset="-78"/>
              </a:rPr>
              <a:t>محدوده شغل هايي كه معمولا به عنوان كارهای دانشي طبقه بندي مي شوند :</a:t>
            </a:r>
            <a:endParaRPr kumimoji="0" lang="fa-IR" sz="3200" b="1" i="0" u="none" strike="noStrike" kern="0" cap="none" spc="0" normalizeH="0" baseline="0" noProof="0" dirty="0">
              <a:ln>
                <a:noFill/>
              </a:ln>
              <a:solidFill>
                <a:srgbClr val="0070C0"/>
              </a:solidFill>
              <a:effectLst/>
              <a:uLnTx/>
              <a:uFillTx/>
              <a:latin typeface="+mj-lt"/>
              <a:ea typeface="+mj-ea"/>
              <a:cs typeface="B Mitra" pitchFamily="2" charset="-78"/>
            </a:endParaRPr>
          </a:p>
        </p:txBody>
      </p:sp>
      <p:sp>
        <p:nvSpPr>
          <p:cNvPr id="3" name="Subtitle 2"/>
          <p:cNvSpPr txBox="1">
            <a:spLocks/>
          </p:cNvSpPr>
          <p:nvPr/>
        </p:nvSpPr>
        <p:spPr>
          <a:xfrm>
            <a:off x="642910" y="2357430"/>
            <a:ext cx="7854950" cy="3786187"/>
          </a:xfrm>
          <a:prstGeom prst="rect">
            <a:avLst/>
          </a:prstGeom>
        </p:spPr>
        <p:txBody>
          <a:bodyPr/>
          <a:lstStyle/>
          <a:p>
            <a:pPr marL="36513" marR="0" lvl="0" indent="-342900" algn="r" defTabSz="914400" rtl="1" eaLnBrk="1" fontAlgn="base" latinLnBrk="0" hangingPunct="1">
              <a:lnSpc>
                <a:spcPct val="100000"/>
              </a:lnSpc>
              <a:spcBef>
                <a:spcPct val="0"/>
              </a:spcBef>
              <a:spcAft>
                <a:spcPct val="0"/>
              </a:spcAft>
              <a:buClrTx/>
              <a:buSzTx/>
              <a:buFontTx/>
              <a:buChar char="•"/>
              <a:tabLst/>
              <a:defRPr/>
            </a:pPr>
            <a:r>
              <a:rPr kumimoji="0" lang="fa-IR" sz="4000" b="1" i="0" u="none" strike="noStrike" kern="0" cap="none" spc="0" normalizeH="0" baseline="0" noProof="0" dirty="0" smtClean="0">
                <a:ln>
                  <a:noFill/>
                </a:ln>
                <a:solidFill>
                  <a:schemeClr val="tx1"/>
                </a:solidFill>
                <a:effectLst/>
                <a:uLnTx/>
                <a:uFillTx/>
                <a:latin typeface="+mn-lt"/>
                <a:ea typeface="+mn-ea"/>
                <a:cs typeface="B Mitra" pitchFamily="2" charset="-78"/>
              </a:rPr>
              <a:t>وكلا</a:t>
            </a:r>
          </a:p>
          <a:p>
            <a:pPr marL="36513" marR="0" lvl="0" indent="-342900" algn="r" defTabSz="914400" rtl="1" eaLnBrk="1" fontAlgn="base" latinLnBrk="0" hangingPunct="1">
              <a:lnSpc>
                <a:spcPct val="100000"/>
              </a:lnSpc>
              <a:spcBef>
                <a:spcPct val="0"/>
              </a:spcBef>
              <a:spcAft>
                <a:spcPct val="0"/>
              </a:spcAft>
              <a:buClrTx/>
              <a:buSzTx/>
              <a:buFontTx/>
              <a:buChar char="•"/>
              <a:tabLst/>
              <a:defRPr/>
            </a:pPr>
            <a:r>
              <a:rPr kumimoji="0" lang="fa-IR" sz="4000" b="1" i="0" u="none" strike="noStrike" kern="0" cap="none" spc="0" normalizeH="0" baseline="0" noProof="0" dirty="0" smtClean="0">
                <a:ln>
                  <a:noFill/>
                </a:ln>
                <a:solidFill>
                  <a:schemeClr val="tx1"/>
                </a:solidFill>
                <a:effectLst/>
                <a:uLnTx/>
                <a:uFillTx/>
                <a:latin typeface="+mn-lt"/>
                <a:ea typeface="+mn-ea"/>
                <a:cs typeface="B Mitra" pitchFamily="2" charset="-78"/>
              </a:rPr>
              <a:t>مشاوران</a:t>
            </a:r>
          </a:p>
          <a:p>
            <a:pPr marL="36513" marR="0" lvl="0" indent="-342900" algn="r" defTabSz="914400" rtl="1" eaLnBrk="1" fontAlgn="base" latinLnBrk="0" hangingPunct="1">
              <a:lnSpc>
                <a:spcPct val="100000"/>
              </a:lnSpc>
              <a:spcBef>
                <a:spcPct val="0"/>
              </a:spcBef>
              <a:spcAft>
                <a:spcPct val="0"/>
              </a:spcAft>
              <a:buClrTx/>
              <a:buSzTx/>
              <a:buFontTx/>
              <a:buChar char="•"/>
              <a:tabLst/>
              <a:defRPr/>
            </a:pPr>
            <a:r>
              <a:rPr kumimoji="0" lang="fa-IR" sz="4000" b="1" i="0" u="none" strike="noStrike" kern="0" cap="none" spc="0" normalizeH="0" baseline="0" noProof="0" dirty="0" smtClean="0">
                <a:ln>
                  <a:noFill/>
                </a:ln>
                <a:solidFill>
                  <a:schemeClr val="tx1"/>
                </a:solidFill>
                <a:effectLst/>
                <a:uLnTx/>
                <a:uFillTx/>
                <a:latin typeface="+mn-lt"/>
                <a:ea typeface="+mn-ea"/>
                <a:cs typeface="B Mitra" pitchFamily="2" charset="-78"/>
              </a:rPr>
              <a:t>طراحان نرم افزار و فناوري اطلاعات</a:t>
            </a:r>
          </a:p>
          <a:p>
            <a:pPr marL="36513" marR="0" lvl="0" indent="-342900" algn="r" defTabSz="914400" rtl="1" eaLnBrk="1" fontAlgn="base" latinLnBrk="0" hangingPunct="1">
              <a:lnSpc>
                <a:spcPct val="100000"/>
              </a:lnSpc>
              <a:spcBef>
                <a:spcPct val="0"/>
              </a:spcBef>
              <a:spcAft>
                <a:spcPct val="0"/>
              </a:spcAft>
              <a:buClrTx/>
              <a:buSzTx/>
              <a:buFontTx/>
              <a:buChar char="•"/>
              <a:tabLst/>
              <a:defRPr/>
            </a:pPr>
            <a:r>
              <a:rPr kumimoji="0" lang="fa-IR" sz="4000" b="1" i="0" u="none" strike="noStrike" kern="0" cap="none" spc="0" normalizeH="0" baseline="0" noProof="0" dirty="0" smtClean="0">
                <a:ln>
                  <a:noFill/>
                </a:ln>
                <a:solidFill>
                  <a:schemeClr val="tx1"/>
                </a:solidFill>
                <a:effectLst/>
                <a:uLnTx/>
                <a:uFillTx/>
                <a:latin typeface="+mn-lt"/>
                <a:ea typeface="+mn-ea"/>
                <a:cs typeface="B Mitra" pitchFamily="2" charset="-78"/>
              </a:rPr>
              <a:t>مديران اجرايي تبليغات</a:t>
            </a:r>
          </a:p>
          <a:p>
            <a:pPr marL="36513" marR="0" lvl="0" indent="-342900" algn="r" defTabSz="914400" rtl="1" eaLnBrk="1" fontAlgn="base" latinLnBrk="0" hangingPunct="1">
              <a:lnSpc>
                <a:spcPct val="100000"/>
              </a:lnSpc>
              <a:spcBef>
                <a:spcPct val="0"/>
              </a:spcBef>
              <a:spcAft>
                <a:spcPct val="0"/>
              </a:spcAft>
              <a:buClrTx/>
              <a:buSzTx/>
              <a:buFontTx/>
              <a:buChar char="•"/>
              <a:tabLst/>
              <a:defRPr/>
            </a:pPr>
            <a:r>
              <a:rPr kumimoji="0" lang="fa-IR" sz="4000" b="1" i="0" u="none" strike="noStrike" kern="0" cap="none" spc="0" normalizeH="0" baseline="0" noProof="0" dirty="0" smtClean="0">
                <a:ln>
                  <a:noFill/>
                </a:ln>
                <a:solidFill>
                  <a:schemeClr val="tx1"/>
                </a:solidFill>
                <a:effectLst/>
                <a:uLnTx/>
                <a:uFillTx/>
                <a:latin typeface="+mn-lt"/>
                <a:ea typeface="+mn-ea"/>
                <a:cs typeface="B Mitra" pitchFamily="2" charset="-78"/>
              </a:rPr>
              <a:t>حسابداران</a:t>
            </a:r>
          </a:p>
          <a:p>
            <a:pPr marL="36513" marR="0" lvl="0" indent="-342900" algn="r" defTabSz="914400" rtl="1" eaLnBrk="1" fontAlgn="base" latinLnBrk="0" hangingPunct="1">
              <a:lnSpc>
                <a:spcPct val="100000"/>
              </a:lnSpc>
              <a:spcBef>
                <a:spcPct val="0"/>
              </a:spcBef>
              <a:spcAft>
                <a:spcPct val="0"/>
              </a:spcAft>
              <a:buClrTx/>
              <a:buSzTx/>
              <a:buFontTx/>
              <a:buChar char="•"/>
              <a:tabLst/>
              <a:defRPr/>
            </a:pPr>
            <a:r>
              <a:rPr kumimoji="0" lang="fa-IR" sz="4000" b="1" i="0" u="none" strike="noStrike" kern="0" cap="none" spc="0" normalizeH="0" baseline="0" noProof="0" dirty="0" smtClean="0">
                <a:ln>
                  <a:noFill/>
                </a:ln>
                <a:solidFill>
                  <a:schemeClr val="tx1"/>
                </a:solidFill>
                <a:effectLst/>
                <a:uLnTx/>
                <a:uFillTx/>
                <a:latin typeface="+mn-lt"/>
                <a:ea typeface="+mn-ea"/>
                <a:cs typeface="B Mitra" pitchFamily="2" charset="-78"/>
              </a:rPr>
              <a:t>دانشمندان و مهندسان</a:t>
            </a:r>
          </a:p>
          <a:p>
            <a:pPr marL="36513" marR="0" lvl="0" indent="-342900" algn="r" defTabSz="914400" rtl="1" eaLnBrk="1" fontAlgn="base" latinLnBrk="0" hangingPunct="1">
              <a:lnSpc>
                <a:spcPct val="100000"/>
              </a:lnSpc>
              <a:spcBef>
                <a:spcPct val="0"/>
              </a:spcBef>
              <a:spcAft>
                <a:spcPct val="0"/>
              </a:spcAft>
              <a:buClrTx/>
              <a:buSzTx/>
              <a:buFontTx/>
              <a:buChar char="•"/>
              <a:tabLst/>
              <a:defRPr/>
            </a:pPr>
            <a:endParaRPr kumimoji="0" lang="fa-IR" sz="4000" b="1" i="0" u="none" strike="noStrike" kern="0" cap="none" spc="0" normalizeH="0" baseline="0" noProof="0" dirty="0" smtClean="0">
              <a:ln>
                <a:noFill/>
              </a:ln>
              <a:solidFill>
                <a:schemeClr val="tx1"/>
              </a:solidFill>
              <a:effectLst/>
              <a:uLnTx/>
              <a:uFillTx/>
              <a:latin typeface="+mn-lt"/>
              <a:ea typeface="+mn-ea"/>
              <a:cs typeface="B Mitra"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5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71538" y="214290"/>
            <a:ext cx="7772400" cy="1714500"/>
          </a:xfrm>
          <a:prstGeom prst="rect">
            <a:avLst/>
          </a:prstGeom>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000" b="1" i="0" u="none" strike="noStrike" kern="0" cap="none" spc="0" normalizeH="0" baseline="0" noProof="0" dirty="0" smtClean="0">
                <a:ln>
                  <a:noFill/>
                </a:ln>
                <a:solidFill>
                  <a:srgbClr val="0070C0"/>
                </a:solidFill>
                <a:effectLst/>
                <a:uLnTx/>
                <a:uFillTx/>
                <a:latin typeface="+mj-lt"/>
                <a:ea typeface="+mj-ea"/>
                <a:cs typeface="B Mitra" pitchFamily="2" charset="-78"/>
              </a:rPr>
              <a:t>از ديدگاه الوسون كاركنان دانشي آمادگي جهت سرمايه گذاري زمان، و تلاش زياد در كار خود را دارند آنها نياز به انگيزه بخشيدن دارند زيرا :</a:t>
            </a:r>
            <a:endParaRPr kumimoji="0" lang="fa-IR" sz="3000" b="1" i="0" u="none" strike="noStrike" kern="0" cap="none" spc="0" normalizeH="0" baseline="0" noProof="0" dirty="0">
              <a:ln>
                <a:noFill/>
              </a:ln>
              <a:solidFill>
                <a:srgbClr val="0070C0"/>
              </a:solidFill>
              <a:effectLst/>
              <a:uLnTx/>
              <a:uFillTx/>
              <a:latin typeface="+mj-lt"/>
              <a:ea typeface="+mj-ea"/>
              <a:cs typeface="B Mitra" pitchFamily="2" charset="-78"/>
            </a:endParaRPr>
          </a:p>
        </p:txBody>
      </p:sp>
      <p:sp>
        <p:nvSpPr>
          <p:cNvPr id="3" name="Subtitle 2"/>
          <p:cNvSpPr txBox="1">
            <a:spLocks/>
          </p:cNvSpPr>
          <p:nvPr/>
        </p:nvSpPr>
        <p:spPr>
          <a:xfrm>
            <a:off x="0" y="2143116"/>
            <a:ext cx="9001156" cy="3929090"/>
          </a:xfrm>
          <a:prstGeom prst="rect">
            <a:avLst/>
          </a:prstGeom>
        </p:spPr>
        <p:txBody>
          <a:bodyPr/>
          <a:lstStyle/>
          <a:p>
            <a:pPr marL="36513" lvl="0" indent="-342900" eaLnBrk="1" hangingPunct="1"/>
            <a:r>
              <a:rPr lang="fa-IR" b="1" kern="0" dirty="0" smtClean="0">
                <a:solidFill>
                  <a:srgbClr val="FF0000"/>
                </a:solidFill>
                <a:cs typeface="B Mitra" pitchFamily="2" charset="-78"/>
              </a:rPr>
              <a:t>* </a:t>
            </a:r>
            <a:r>
              <a:rPr kumimoji="0" lang="fa-IR" b="1" i="0" u="none" strike="noStrike" kern="0" cap="none" spc="0" normalizeH="0" baseline="0" noProof="0" dirty="0" smtClean="0">
                <a:ln>
                  <a:noFill/>
                </a:ln>
                <a:solidFill>
                  <a:srgbClr val="FF0000"/>
                </a:solidFill>
                <a:effectLst/>
                <a:uLnTx/>
                <a:uFillTx/>
                <a:latin typeface="+mn-lt"/>
                <a:ea typeface="+mn-ea"/>
                <a:cs typeface="B Mitra" pitchFamily="2" charset="-78"/>
              </a:rPr>
              <a:t>كاركنان دانشي ذاتا كار خود را جالب وكامياب مي دانند.</a:t>
            </a:r>
            <a:endParaRPr lang="fa-IR" b="1" kern="0" dirty="0" smtClean="0">
              <a:solidFill>
                <a:srgbClr val="FF0000"/>
              </a:solidFill>
              <a:latin typeface="+mn-lt"/>
              <a:ea typeface="+mn-ea"/>
              <a:cs typeface="B Mitra" pitchFamily="2" charset="-78"/>
            </a:endParaRPr>
          </a:p>
          <a:p>
            <a:pPr marL="36513" lvl="0" indent="-342900" eaLnBrk="1" hangingPunct="1"/>
            <a:endParaRPr kumimoji="0" lang="fa-IR" b="1" i="0" u="none" strike="noStrike" kern="0" cap="none" spc="0" normalizeH="0" baseline="0" noProof="0" dirty="0" smtClean="0">
              <a:ln>
                <a:noFill/>
              </a:ln>
              <a:solidFill>
                <a:srgbClr val="FF0000"/>
              </a:solidFill>
              <a:effectLst/>
              <a:uLnTx/>
              <a:uFillTx/>
              <a:latin typeface="+mn-lt"/>
              <a:ea typeface="+mn-ea"/>
              <a:cs typeface="B Mitra" pitchFamily="2" charset="-78"/>
            </a:endParaRPr>
          </a:p>
          <a:p>
            <a:pPr marL="36513" lvl="0" indent="-342900" eaLnBrk="1" hangingPunct="1"/>
            <a:r>
              <a:rPr lang="fa-IR" b="1" kern="0" dirty="0" smtClean="0">
                <a:solidFill>
                  <a:srgbClr val="FF0000"/>
                </a:solidFill>
                <a:cs typeface="B Mitra" pitchFamily="2" charset="-78"/>
              </a:rPr>
              <a:t>* </a:t>
            </a:r>
            <a:r>
              <a:rPr kumimoji="0" lang="fa-IR" b="1" i="0" u="none" strike="noStrike" kern="0" cap="none" spc="0" normalizeH="0" baseline="0" noProof="0" dirty="0" smtClean="0">
                <a:ln>
                  <a:noFill/>
                </a:ln>
                <a:solidFill>
                  <a:srgbClr val="FF0000"/>
                </a:solidFill>
                <a:effectLst/>
                <a:uLnTx/>
                <a:uFillTx/>
                <a:latin typeface="+mn-lt"/>
                <a:ea typeface="+mn-ea"/>
                <a:cs typeface="B Mitra" pitchFamily="2" charset="-78"/>
              </a:rPr>
              <a:t>چنين الگوهاي كاري هنجارهايي را درون جوامع آنها ارائه مي دهند.</a:t>
            </a:r>
          </a:p>
          <a:p>
            <a:pPr marL="36513" marR="0" lvl="0" indent="-342900" algn="r" defTabSz="914400" rtl="1" eaLnBrk="1" fontAlgn="base" latinLnBrk="0" hangingPunct="1">
              <a:lnSpc>
                <a:spcPct val="100000"/>
              </a:lnSpc>
              <a:spcBef>
                <a:spcPct val="0"/>
              </a:spcBef>
              <a:spcAft>
                <a:spcPct val="0"/>
              </a:spcAft>
              <a:buClrTx/>
              <a:buSzTx/>
              <a:buFont typeface="Arial" pitchFamily="34" charset="0"/>
              <a:buChar char="•"/>
              <a:tabLst/>
              <a:defRPr/>
            </a:pPr>
            <a:endParaRPr kumimoji="0" lang="fa-IR" b="1" i="0" u="none" strike="noStrike" kern="0" cap="none" spc="0" normalizeH="0" baseline="0" noProof="0" dirty="0" smtClean="0">
              <a:ln>
                <a:noFill/>
              </a:ln>
              <a:solidFill>
                <a:srgbClr val="FF0000"/>
              </a:solidFill>
              <a:effectLst/>
              <a:uLnTx/>
              <a:uFillTx/>
              <a:latin typeface="+mn-lt"/>
              <a:ea typeface="+mn-ea"/>
              <a:cs typeface="B Mitra" pitchFamily="2" charset="-78"/>
            </a:endParaRPr>
          </a:p>
          <a:p>
            <a:pPr marL="36513" marR="0" lvl="0" indent="-342900" algn="r" defTabSz="914400" rtl="1" eaLnBrk="1" fontAlgn="base" latinLnBrk="0" hangingPunct="1">
              <a:lnSpc>
                <a:spcPct val="100000"/>
              </a:lnSpc>
              <a:spcBef>
                <a:spcPct val="0"/>
              </a:spcBef>
              <a:spcAft>
                <a:spcPct val="0"/>
              </a:spcAft>
              <a:buClrTx/>
              <a:buSzTx/>
              <a:tabLst/>
              <a:defRPr/>
            </a:pPr>
            <a:r>
              <a:rPr kumimoji="0" lang="fa-IR" b="1" i="0" u="none" strike="noStrike" kern="0" cap="none" spc="0" normalizeH="0" baseline="0" noProof="0" dirty="0" smtClean="0">
                <a:ln>
                  <a:noFill/>
                </a:ln>
                <a:solidFill>
                  <a:srgbClr val="FF0000"/>
                </a:solidFill>
                <a:effectLst/>
                <a:uLnTx/>
                <a:uFillTx/>
                <a:latin typeface="+mn-lt"/>
                <a:ea typeface="+mn-ea"/>
                <a:cs typeface="B Mitra" pitchFamily="2" charset="-78"/>
              </a:rPr>
              <a:t>*  كاركنان دانشي اين كار را با احساس متقابل انجام مي دهند.</a:t>
            </a:r>
          </a:p>
          <a:p>
            <a:pPr marL="36513" marR="0" lvl="0" indent="-342900" defTabSz="914400" rtl="1" eaLnBrk="1" fontAlgn="base" latinLnBrk="0" hangingPunct="1">
              <a:lnSpc>
                <a:spcPct val="100000"/>
              </a:lnSpc>
              <a:spcBef>
                <a:spcPct val="0"/>
              </a:spcBef>
              <a:spcAft>
                <a:spcPct val="0"/>
              </a:spcAft>
              <a:buClrTx/>
              <a:buSzTx/>
              <a:tabLst/>
              <a:defRPr/>
            </a:pPr>
            <a:r>
              <a:rPr kumimoji="0" lang="fa-IR" b="1" i="0" u="none" strike="noStrike" kern="0" cap="none" spc="0" normalizeH="0" baseline="0" noProof="0" dirty="0" smtClean="0">
                <a:ln>
                  <a:noFill/>
                </a:ln>
                <a:solidFill>
                  <a:srgbClr val="FF0000"/>
                </a:solidFill>
                <a:effectLst/>
                <a:uLnTx/>
                <a:uFillTx/>
                <a:latin typeface="+mn-lt"/>
                <a:ea typeface="+mn-ea"/>
                <a:cs typeface="B Mitra" pitchFamily="2" charset="-78"/>
              </a:rPr>
              <a:t>       (تلاش خوب در مقابل شرايط كاري مناسب و پرداختهاي خوب)</a:t>
            </a:r>
          </a:p>
          <a:p>
            <a:pPr marL="36513" marR="0" lvl="0" indent="-342900" algn="r" defTabSz="914400" rtl="1" eaLnBrk="1" fontAlgn="base" latinLnBrk="0" hangingPunct="1">
              <a:lnSpc>
                <a:spcPct val="100000"/>
              </a:lnSpc>
              <a:spcBef>
                <a:spcPct val="0"/>
              </a:spcBef>
              <a:spcAft>
                <a:spcPct val="0"/>
              </a:spcAft>
              <a:buClrTx/>
              <a:buSzTx/>
              <a:tabLst/>
              <a:defRPr/>
            </a:pPr>
            <a:endParaRPr kumimoji="0" lang="fa-IR" b="1" i="0" u="none" strike="noStrike" kern="0" cap="none" spc="0" normalizeH="0" baseline="0" noProof="0" dirty="0" smtClean="0">
              <a:ln>
                <a:noFill/>
              </a:ln>
              <a:solidFill>
                <a:srgbClr val="FF0000"/>
              </a:solidFill>
              <a:effectLst/>
              <a:uLnTx/>
              <a:uFillTx/>
              <a:latin typeface="+mn-lt"/>
              <a:ea typeface="+mn-ea"/>
              <a:cs typeface="B Mitra" pitchFamily="2" charset="-78"/>
            </a:endParaRPr>
          </a:p>
          <a:p>
            <a:pPr marL="36513" lvl="0" indent="-342900" eaLnBrk="1" hangingPunct="1"/>
            <a:r>
              <a:rPr kumimoji="0" lang="fa-IR" b="1" i="0" u="none" strike="noStrike" kern="0" cap="none" spc="0" normalizeH="0" baseline="0" noProof="0" dirty="0" smtClean="0">
                <a:ln>
                  <a:noFill/>
                </a:ln>
                <a:solidFill>
                  <a:srgbClr val="FF0000"/>
                </a:solidFill>
                <a:effectLst/>
                <a:uLnTx/>
                <a:uFillTx/>
                <a:latin typeface="+mn-lt"/>
                <a:ea typeface="+mn-ea"/>
                <a:cs typeface="B Mitra" pitchFamily="2" charset="-78"/>
              </a:rPr>
              <a:t>*  تلاش اين كاركنان احساس هويت آنها را به عنوان كارمند دانشي</a:t>
            </a:r>
            <a:r>
              <a:rPr lang="fa-IR" b="1" kern="0" dirty="0" smtClean="0">
                <a:solidFill>
                  <a:srgbClr val="FF0000"/>
                </a:solidFill>
                <a:cs typeface="B Mitra" pitchFamily="2" charset="-78"/>
              </a:rPr>
              <a:t> تقويت مي كند</a:t>
            </a:r>
            <a:endParaRPr kumimoji="0" lang="fa-IR" b="1" i="0" u="none" strike="noStrike" kern="0" cap="none" spc="0" normalizeH="0" baseline="0" noProof="0" dirty="0" smtClean="0">
              <a:ln>
                <a:noFill/>
              </a:ln>
              <a:solidFill>
                <a:srgbClr val="FF0000"/>
              </a:solidFill>
              <a:effectLst/>
              <a:uLnTx/>
              <a:uFillTx/>
              <a:latin typeface="+mn-lt"/>
              <a:ea typeface="+mn-ea"/>
              <a:cs typeface="B Mitra" pitchFamily="2" charset="-78"/>
            </a:endParaRPr>
          </a:p>
        </p:txBody>
      </p:sp>
    </p:spTree>
  </p:cSld>
  <p:clrMapOvr>
    <a:masterClrMapping/>
  </p:clrMapOvr>
  <p:transition>
    <p:wip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1670" y="142852"/>
            <a:ext cx="4873450" cy="830997"/>
          </a:xfrm>
          <a:prstGeom prst="rect">
            <a:avLst/>
          </a:prstGeom>
        </p:spPr>
        <p:txBody>
          <a:bodyPr wrap="none">
            <a:spAutoFit/>
          </a:bodyPr>
          <a:lstStyle/>
          <a:p>
            <a:r>
              <a:rPr lang="ar-SA" sz="4800" b="1" dirty="0" smtClean="0">
                <a:solidFill>
                  <a:srgbClr val="FF0000"/>
                </a:solidFill>
                <a:cs typeface="B Mitra" pitchFamily="2" charset="-78"/>
              </a:rPr>
              <a:t>مهندس دانش کیست؟</a:t>
            </a:r>
            <a:endParaRPr lang="en-US" sz="4800" b="1" dirty="0">
              <a:solidFill>
                <a:srgbClr val="FF0000"/>
              </a:solidFill>
              <a:cs typeface="B Mitra" pitchFamily="2" charset="-78"/>
            </a:endParaRPr>
          </a:p>
        </p:txBody>
      </p:sp>
      <p:sp>
        <p:nvSpPr>
          <p:cNvPr id="3" name="Rectangle 2"/>
          <p:cNvSpPr/>
          <p:nvPr/>
        </p:nvSpPr>
        <p:spPr>
          <a:xfrm>
            <a:off x="428596" y="1500174"/>
            <a:ext cx="8429684" cy="4247317"/>
          </a:xfrm>
          <a:prstGeom prst="rect">
            <a:avLst/>
          </a:prstGeom>
        </p:spPr>
        <p:txBody>
          <a:bodyPr wrap="square">
            <a:spAutoFit/>
          </a:bodyPr>
          <a:lstStyle/>
          <a:p>
            <a:r>
              <a:rPr lang="ar-SA" sz="3000" b="1" dirty="0" smtClean="0">
                <a:cs typeface="B Mitra" pitchFamily="2" charset="-78"/>
              </a:rPr>
              <a:t>مهندس دانش</a:t>
            </a:r>
            <a:r>
              <a:rPr lang="en-US" sz="3000" b="1" dirty="0" smtClean="0">
                <a:cs typeface="B Mitra" pitchFamily="2" charset="-78"/>
              </a:rPr>
              <a:t> (Knowledge Engineer) </a:t>
            </a:r>
            <a:r>
              <a:rPr lang="ar-SA" sz="3000" b="1" dirty="0" smtClean="0">
                <a:cs typeface="B Mitra" pitchFamily="2" charset="-78"/>
              </a:rPr>
              <a:t>فردی است که در فرآیند مهندسی دانش</a:t>
            </a:r>
            <a:r>
              <a:rPr lang="en-US" sz="3000" b="1" dirty="0" smtClean="0">
                <a:cs typeface="B Mitra" pitchFamily="2" charset="-78"/>
              </a:rPr>
              <a:t> (Knowledge Engineering) </a:t>
            </a:r>
            <a:r>
              <a:rPr lang="ar-SA" sz="3000" b="1" dirty="0" smtClean="0">
                <a:cs typeface="B Mitra" pitchFamily="2" charset="-78"/>
              </a:rPr>
              <a:t>تبحر دارد؛ وی می تواند سه فعالیت استخراج، تحلیل و مدلسازی دانش را انجام دهد. این سه فعالیت منجر به تولید یک پایگاه دانش ساخت یافته مبتنی بر مدل های دانش با قابلیت استفاده مجدد می شود که می تواند به عنوان محتوای ورودی در یک سیستم مبتنی بر دانش استفاده شود. در نگاه های غیرحرفه ای تر مهندس دانش به عنوان نقشی برای اجرای برخی فرآیندهای ساده مدیریت دانش تنزل پیدا می کند</a:t>
            </a:r>
            <a:endParaRPr lang="en-US" sz="3000" b="1" dirty="0">
              <a:cs typeface="B Mitra" pitchFamily="2" charset="-78"/>
            </a:endParaRPr>
          </a:p>
        </p:txBody>
      </p:sp>
    </p:spTree>
  </p:cSld>
  <p:clrMapOvr>
    <a:masterClrMapping/>
  </p:clrMapOvr>
  <p:transition>
    <p:wip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5720" y="214290"/>
            <a:ext cx="8686800" cy="838200"/>
          </a:xfrm>
          <a:prstGeom prst="rect">
            <a:avLst/>
          </a:prstGeom>
        </p:spPr>
        <p:txBody>
          <a:bodyPr/>
          <a:lstStyle/>
          <a:p>
            <a:pPr marL="0" marR="0" lvl="0" indent="0" algn="ctr" defTabSz="914400" rtl="1" eaLnBrk="0" fontAlgn="auto" latinLnBrk="0" hangingPunct="0">
              <a:lnSpc>
                <a:spcPct val="100000"/>
              </a:lnSpc>
              <a:spcBef>
                <a:spcPct val="0"/>
              </a:spcBef>
              <a:spcAft>
                <a:spcPts val="0"/>
              </a:spcAft>
              <a:buClrTx/>
              <a:buSzTx/>
              <a:buFontTx/>
              <a:buNone/>
              <a:tabLst/>
              <a:defRPr/>
            </a:pPr>
            <a:r>
              <a:rPr kumimoji="0" lang="fa-IR" sz="4800" b="1" i="0" u="none" strike="noStrike" kern="0" cap="none" spc="0" normalizeH="0" baseline="0" noProof="0" dirty="0" smtClean="0">
                <a:ln>
                  <a:noFill/>
                </a:ln>
                <a:solidFill>
                  <a:schemeClr val="tx2"/>
                </a:solidFill>
                <a:effectLst/>
                <a:uLnTx/>
                <a:uFillTx/>
                <a:latin typeface="+mj-lt"/>
                <a:ea typeface="+mj-ea"/>
                <a:cs typeface="B Mitra" pitchFamily="2" charset="-78"/>
              </a:rPr>
              <a:t>آغاز مدیریت دانش</a:t>
            </a:r>
            <a:endParaRPr kumimoji="0" lang="en-US" sz="4800" b="1" i="0" u="none" strike="noStrike" kern="0" cap="none" spc="0" normalizeH="0" baseline="0" noProof="0" dirty="0">
              <a:ln>
                <a:noFill/>
              </a:ln>
              <a:solidFill>
                <a:schemeClr val="tx2"/>
              </a:solidFill>
              <a:effectLst/>
              <a:uLnTx/>
              <a:uFillTx/>
              <a:latin typeface="+mj-lt"/>
              <a:ea typeface="+mj-ea"/>
              <a:cs typeface="B Mitra" pitchFamily="2" charset="-78"/>
            </a:endParaRPr>
          </a:p>
        </p:txBody>
      </p:sp>
      <p:sp>
        <p:nvSpPr>
          <p:cNvPr id="3" name="Content Placeholder 2"/>
          <p:cNvSpPr txBox="1">
            <a:spLocks/>
          </p:cNvSpPr>
          <p:nvPr/>
        </p:nvSpPr>
        <p:spPr>
          <a:xfrm>
            <a:off x="457200" y="1500174"/>
            <a:ext cx="8686800" cy="4525962"/>
          </a:xfrm>
          <a:prstGeom prst="rect">
            <a:avLst/>
          </a:prstGeom>
        </p:spPr>
        <p:txBody>
          <a:bodyPr>
            <a:noAutofit/>
          </a:bodyPr>
          <a:lstStyle/>
          <a:p>
            <a:pPr marL="342900" marR="0" lvl="0" indent="-342900" algn="r" defTabSz="914400" rtl="1" eaLnBrk="0" fontAlgn="auto" latinLnBrk="0" hangingPunct="0">
              <a:lnSpc>
                <a:spcPct val="100000"/>
              </a:lnSpc>
              <a:spcBef>
                <a:spcPct val="20000"/>
              </a:spcBef>
              <a:spcAft>
                <a:spcPts val="0"/>
              </a:spcAft>
              <a:buClrTx/>
              <a:buSzTx/>
              <a:buFont typeface="Wingdings 2"/>
              <a:buChar char=""/>
              <a:tabLst/>
              <a:defRPr/>
            </a:pPr>
            <a:r>
              <a:rPr kumimoji="0" lang="fa-IR" b="1" i="1" u="sng" strike="noStrike" kern="0" cap="none" spc="0" normalizeH="0" baseline="0" noProof="0" dirty="0" smtClean="0">
                <a:ln>
                  <a:noFill/>
                </a:ln>
                <a:solidFill>
                  <a:schemeClr val="tx1"/>
                </a:solidFill>
                <a:effectLst/>
                <a:uLnTx/>
                <a:uFillTx/>
                <a:latin typeface="+mn-lt"/>
                <a:ea typeface="+mn-ea"/>
                <a:cs typeface="B Mitra" pitchFamily="2" charset="-78"/>
              </a:rPr>
              <a:t>آیا دانش یکی از دارایی های کلیدی شماست .....</a:t>
            </a:r>
            <a:endParaRPr kumimoji="0" lang="fa-IR" b="0" i="0" u="none" strike="noStrike" kern="0" cap="none" spc="0" normalizeH="0" baseline="0" noProof="0" dirty="0" smtClean="0">
              <a:ln>
                <a:noFill/>
              </a:ln>
              <a:solidFill>
                <a:schemeClr val="tx1"/>
              </a:solidFill>
              <a:effectLst/>
              <a:uLnTx/>
              <a:uFillTx/>
              <a:latin typeface="+mn-lt"/>
              <a:ea typeface="+mn-ea"/>
              <a:cs typeface="B Mitra" pitchFamily="2" charset="-78"/>
            </a:endParaRPr>
          </a:p>
          <a:p>
            <a:pPr marL="742950" marR="0" lvl="1" indent="-285750" algn="just" defTabSz="914400" rtl="1" eaLnBrk="0" fontAlgn="auto" latinLnBrk="0" hangingPunct="0">
              <a:lnSpc>
                <a:spcPct val="100000"/>
              </a:lnSpc>
              <a:spcBef>
                <a:spcPct val="20000"/>
              </a:spcBef>
              <a:spcAft>
                <a:spcPts val="0"/>
              </a:spcAft>
              <a:buClrTx/>
              <a:buSzTx/>
              <a:buFont typeface="Wingdings 2"/>
              <a:buChar char=""/>
              <a:tabLst/>
              <a:defRPr/>
            </a:pPr>
            <a:r>
              <a:rPr kumimoji="0" lang="fa-IR" sz="2800" b="0" i="0" u="none" strike="noStrike" kern="0" cap="none" spc="0" normalizeH="0" baseline="0" noProof="0" dirty="0" smtClean="0">
                <a:ln>
                  <a:noFill/>
                </a:ln>
                <a:solidFill>
                  <a:schemeClr val="tx1"/>
                </a:solidFill>
                <a:effectLst/>
                <a:uLnTx/>
                <a:uFillTx/>
                <a:latin typeface="+mn-lt"/>
                <a:ea typeface="+mn-ea"/>
                <a:cs typeface="B Mitra" pitchFamily="2" charset="-78"/>
              </a:rPr>
              <a:t>اگر سازمان شما به تصمیمات دانش محور نیاز دارد</a:t>
            </a:r>
          </a:p>
          <a:p>
            <a:pPr marL="742950" marR="0" lvl="1" indent="-285750" algn="just" defTabSz="914400" rtl="1" eaLnBrk="0" fontAlgn="auto" latinLnBrk="0" hangingPunct="0">
              <a:lnSpc>
                <a:spcPct val="100000"/>
              </a:lnSpc>
              <a:spcBef>
                <a:spcPct val="20000"/>
              </a:spcBef>
              <a:spcAft>
                <a:spcPts val="0"/>
              </a:spcAft>
              <a:buClrTx/>
              <a:buSzTx/>
              <a:buFont typeface="Wingdings 2"/>
              <a:buChar char=""/>
              <a:tabLst/>
              <a:defRPr/>
            </a:pPr>
            <a:r>
              <a:rPr kumimoji="0" lang="fa-IR" sz="2800" b="0" i="0" u="none" strike="noStrike" kern="0" cap="none" spc="0" normalizeH="0" baseline="0" noProof="0" dirty="0" smtClean="0">
                <a:ln>
                  <a:noFill/>
                </a:ln>
                <a:solidFill>
                  <a:schemeClr val="tx1"/>
                </a:solidFill>
                <a:effectLst/>
                <a:uLnTx/>
                <a:uFillTx/>
                <a:latin typeface="+mn-lt"/>
                <a:ea typeface="+mn-ea"/>
                <a:cs typeface="B Mitra" pitchFamily="2" charset="-78"/>
              </a:rPr>
              <a:t>اگر شرکت مشاوره، موسسه آموزشی یا حرفه ای که به ایجاد و ارائه دانش مشغول است، هستید</a:t>
            </a:r>
          </a:p>
          <a:p>
            <a:pPr marL="742950" marR="0" lvl="1" indent="-285750" algn="just" defTabSz="914400" rtl="1" eaLnBrk="0" fontAlgn="auto" latinLnBrk="0" hangingPunct="0">
              <a:lnSpc>
                <a:spcPct val="100000"/>
              </a:lnSpc>
              <a:spcBef>
                <a:spcPct val="20000"/>
              </a:spcBef>
              <a:spcAft>
                <a:spcPts val="0"/>
              </a:spcAft>
              <a:buClrTx/>
              <a:buSzTx/>
              <a:buFont typeface="Wingdings 2"/>
              <a:buChar char=""/>
              <a:tabLst/>
              <a:defRPr/>
            </a:pPr>
            <a:r>
              <a:rPr kumimoji="0" lang="fa-IR" sz="2800" b="0" i="0" u="none" strike="noStrike" kern="0" cap="none" spc="0" normalizeH="0" baseline="0" noProof="0" dirty="0" smtClean="0">
                <a:ln>
                  <a:noFill/>
                </a:ln>
                <a:solidFill>
                  <a:schemeClr val="tx1"/>
                </a:solidFill>
                <a:effectLst/>
                <a:uLnTx/>
                <a:uFillTx/>
                <a:latin typeface="+mn-lt"/>
                <a:ea typeface="+mn-ea"/>
                <a:cs typeface="B Mitra" pitchFamily="2" charset="-78"/>
              </a:rPr>
              <a:t>اگر نرخ جابجایی یا خروج کارکنان شما بالاست</a:t>
            </a:r>
          </a:p>
          <a:p>
            <a:pPr marL="742950" marR="0" lvl="1" indent="-285750" algn="just" defTabSz="914400" rtl="1" eaLnBrk="0" fontAlgn="auto" latinLnBrk="0" hangingPunct="0">
              <a:lnSpc>
                <a:spcPct val="100000"/>
              </a:lnSpc>
              <a:spcBef>
                <a:spcPct val="20000"/>
              </a:spcBef>
              <a:spcAft>
                <a:spcPts val="0"/>
              </a:spcAft>
              <a:buClrTx/>
              <a:buSzTx/>
              <a:buFont typeface="Wingdings 2"/>
              <a:buChar char=""/>
              <a:tabLst/>
              <a:defRPr/>
            </a:pPr>
            <a:r>
              <a:rPr kumimoji="0" lang="fa-IR" sz="2800" b="0" i="0" u="none" strike="noStrike" kern="0" cap="none" spc="0" normalizeH="0" baseline="0" noProof="0" dirty="0" smtClean="0">
                <a:ln>
                  <a:noFill/>
                </a:ln>
                <a:solidFill>
                  <a:schemeClr val="tx1"/>
                </a:solidFill>
                <a:effectLst/>
                <a:uLnTx/>
                <a:uFillTx/>
                <a:latin typeface="+mn-lt"/>
                <a:ea typeface="+mn-ea"/>
                <a:cs typeface="B Mitra" pitchFamily="2" charset="-78"/>
              </a:rPr>
              <a:t>اگر تعداد زیادی از دانش عملیاتی شما در دست افراد در حال بازنشسته شدن است</a:t>
            </a:r>
          </a:p>
          <a:p>
            <a:pPr marL="742950" marR="0" lvl="1" indent="-285750" algn="just" defTabSz="914400" rtl="1" eaLnBrk="0" fontAlgn="auto" latinLnBrk="0" hangingPunct="0">
              <a:lnSpc>
                <a:spcPct val="100000"/>
              </a:lnSpc>
              <a:spcBef>
                <a:spcPct val="20000"/>
              </a:spcBef>
              <a:spcAft>
                <a:spcPts val="0"/>
              </a:spcAft>
              <a:buClrTx/>
              <a:buSzTx/>
              <a:buFont typeface="Wingdings 2"/>
              <a:buChar char=""/>
              <a:tabLst/>
              <a:defRPr/>
            </a:pPr>
            <a:r>
              <a:rPr kumimoji="0" lang="fa-IR" sz="2800" b="0" i="0" u="none" strike="noStrike" kern="0" cap="none" spc="0" normalizeH="0" baseline="0" noProof="0" dirty="0" smtClean="0">
                <a:ln>
                  <a:noFill/>
                </a:ln>
                <a:solidFill>
                  <a:schemeClr val="tx1"/>
                </a:solidFill>
                <a:effectLst/>
                <a:uLnTx/>
                <a:uFillTx/>
                <a:latin typeface="+mn-lt"/>
                <a:ea typeface="+mn-ea"/>
                <a:cs typeface="B Mitra" pitchFamily="2" charset="-78"/>
              </a:rPr>
              <a:t>اگر درگیر کارهایی با فعالیتهای تکراری  هستید که دانش گذشته عملکرد آینده را بهبود می دهد.</a:t>
            </a:r>
          </a:p>
          <a:p>
            <a:pPr marL="742950" marR="0" lvl="1" indent="-285750" algn="just" defTabSz="914400" rtl="1" eaLnBrk="0" fontAlgn="auto" latinLnBrk="0" hangingPunct="0">
              <a:lnSpc>
                <a:spcPct val="100000"/>
              </a:lnSpc>
              <a:spcBef>
                <a:spcPct val="20000"/>
              </a:spcBef>
              <a:spcAft>
                <a:spcPts val="0"/>
              </a:spcAft>
              <a:buClrTx/>
              <a:buSzTx/>
              <a:buFont typeface="Wingdings 2"/>
              <a:buChar char=""/>
              <a:tabLst/>
              <a:defRPr/>
            </a:pPr>
            <a:r>
              <a:rPr kumimoji="0" lang="fa-IR" sz="2800" b="0" i="0" u="none" strike="noStrike" kern="0" cap="none" spc="0" normalizeH="0" baseline="0" noProof="0" dirty="0" smtClean="0">
                <a:ln>
                  <a:noFill/>
                </a:ln>
                <a:solidFill>
                  <a:schemeClr val="tx1"/>
                </a:solidFill>
                <a:effectLst/>
                <a:uLnTx/>
                <a:uFillTx/>
                <a:latin typeface="+mn-lt"/>
                <a:ea typeface="+mn-ea"/>
                <a:cs typeface="B Mitra" pitchFamily="2" charset="-78"/>
              </a:rPr>
              <a:t>اگر بخشهای مختلف کسب و کار با فرایدهای مشابه، نتایج متفاوت ارائه می کنند.</a:t>
            </a:r>
            <a:endParaRPr kumimoji="0" lang="en-US" sz="2800" b="0" i="0" u="none" strike="noStrike" kern="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r" defTabSz="914400" rtl="1" eaLnBrk="0" fontAlgn="auto" latinLnBrk="0" hangingPunct="0">
              <a:lnSpc>
                <a:spcPct val="100000"/>
              </a:lnSpc>
              <a:spcBef>
                <a:spcPct val="20000"/>
              </a:spcBef>
              <a:spcAft>
                <a:spcPts val="0"/>
              </a:spcAft>
              <a:buClrTx/>
              <a:buSzTx/>
              <a:buFont typeface="Wingdings 2"/>
              <a:buChar char=""/>
              <a:tabLst/>
              <a:defRPr/>
            </a:pPr>
            <a:endParaRPr kumimoji="0" lang="en-US" b="0" i="0" u="none" strike="noStrike" kern="0" cap="none" spc="0" normalizeH="0" baseline="0" noProof="0" dirty="0">
              <a:ln>
                <a:noFill/>
              </a:ln>
              <a:solidFill>
                <a:schemeClr val="tx1"/>
              </a:solidFill>
              <a:effectLst/>
              <a:uLnTx/>
              <a:uFillTx/>
              <a:latin typeface="+mn-lt"/>
              <a:ea typeface="+mn-ea"/>
              <a:cs typeface="B Mitra" pitchFamily="2" charset="-78"/>
            </a:endParaRPr>
          </a:p>
        </p:txBody>
      </p:sp>
    </p:spTree>
  </p:cSld>
  <p:clrMapOvr>
    <a:masterClrMapping/>
  </p:clrMapOvr>
  <p:transition>
    <p:cut thruBlk="1"/>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457200"/>
            <a:ext cx="8686800" cy="838200"/>
          </a:xfrm>
          <a:prstGeom prst="rect">
            <a:avLst/>
          </a:prstGeom>
        </p:spPr>
        <p:txBody>
          <a:bodyPr/>
          <a:lstStyle/>
          <a:p>
            <a:pPr marL="0" marR="0" lvl="0" indent="0" algn="ctr" defTabSz="914400" rtl="1" eaLnBrk="0" fontAlgn="auto" latinLnBrk="0" hangingPunct="0">
              <a:lnSpc>
                <a:spcPct val="100000"/>
              </a:lnSpc>
              <a:spcBef>
                <a:spcPct val="0"/>
              </a:spcBef>
              <a:spcAft>
                <a:spcPts val="0"/>
              </a:spcAft>
              <a:buClrTx/>
              <a:buSzTx/>
              <a:buFontTx/>
              <a:buNone/>
              <a:tabLst/>
              <a:defRPr/>
            </a:pPr>
            <a:r>
              <a:rPr kumimoji="0" lang="fa-IR" sz="4800" b="1" i="0" u="none" strike="noStrike" kern="0" cap="none" spc="0" normalizeH="0" baseline="0" noProof="0" smtClean="0">
                <a:ln>
                  <a:noFill/>
                </a:ln>
                <a:solidFill>
                  <a:schemeClr val="tx2"/>
                </a:solidFill>
                <a:effectLst/>
                <a:uLnTx/>
                <a:uFillTx/>
                <a:latin typeface="+mj-lt"/>
                <a:ea typeface="+mj-ea"/>
                <a:cs typeface="B Mitra" pitchFamily="2" charset="-78"/>
              </a:rPr>
              <a:t>آغاز مدیریت دانش</a:t>
            </a:r>
            <a:endParaRPr kumimoji="0" lang="en-US" sz="4800" b="0" i="0" u="none" strike="noStrike" kern="0" cap="none" spc="0" normalizeH="0" baseline="0" noProof="0" dirty="0">
              <a:ln>
                <a:noFill/>
              </a:ln>
              <a:solidFill>
                <a:schemeClr val="tx2"/>
              </a:solidFill>
              <a:effectLst/>
              <a:uLnTx/>
              <a:uFillTx/>
              <a:latin typeface="+mj-lt"/>
              <a:ea typeface="+mj-ea"/>
              <a:cs typeface="B Mitra" pitchFamily="2" charset="-78"/>
            </a:endParaRPr>
          </a:p>
        </p:txBody>
      </p:sp>
      <p:sp>
        <p:nvSpPr>
          <p:cNvPr id="3" name="Content Placeholder 2"/>
          <p:cNvSpPr txBox="1">
            <a:spLocks/>
          </p:cNvSpPr>
          <p:nvPr/>
        </p:nvSpPr>
        <p:spPr>
          <a:xfrm>
            <a:off x="304800" y="1554163"/>
            <a:ext cx="8686800" cy="4525962"/>
          </a:xfrm>
          <a:prstGeom prst="rect">
            <a:avLst/>
          </a:prstGeom>
        </p:spPr>
        <p:txBody>
          <a:bodyPr/>
          <a:lstStyle/>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fa-IR" sz="2800" b="1" i="1" u="sng" strike="noStrike" kern="0" cap="none" spc="0" normalizeH="0" baseline="0" noProof="0" dirty="0" smtClean="0">
                <a:ln>
                  <a:noFill/>
                </a:ln>
                <a:solidFill>
                  <a:schemeClr val="tx1"/>
                </a:solidFill>
                <a:effectLst/>
                <a:uLnTx/>
                <a:uFillTx/>
                <a:latin typeface="+mn-lt"/>
                <a:ea typeface="+mn-ea"/>
                <a:cs typeface="B Mitra" pitchFamily="2" charset="-78"/>
              </a:rPr>
              <a:t>به مدیریت دانش نیاز دارید اگر این موارد آشناست:</a:t>
            </a:r>
            <a:endParaRPr kumimoji="0" lang="fa-IR" sz="2800" b="0" i="0" u="none" strike="noStrike" kern="0" cap="none" spc="0" normalizeH="0" baseline="0" noProof="0" dirty="0" smtClean="0">
              <a:ln>
                <a:noFill/>
              </a:ln>
              <a:solidFill>
                <a:schemeClr val="tx1"/>
              </a:solidFill>
              <a:effectLst/>
              <a:uLnTx/>
              <a:uFillTx/>
              <a:latin typeface="+mn-lt"/>
              <a:ea typeface="+mn-ea"/>
              <a:cs typeface="B Mitra" pitchFamily="2" charset="-78"/>
            </a:endParaRPr>
          </a:p>
          <a:p>
            <a:pPr marL="742950" marR="0" lvl="1" indent="-285750" algn="r" defTabSz="914400" rtl="1" eaLnBrk="0" fontAlgn="base" latinLnBrk="0" hangingPunct="0">
              <a:lnSpc>
                <a:spcPct val="100000"/>
              </a:lnSpc>
              <a:spcBef>
                <a:spcPct val="20000"/>
              </a:spcBef>
              <a:spcAft>
                <a:spcPct val="0"/>
              </a:spcAft>
              <a:buClrTx/>
              <a:buSzTx/>
              <a:buFontTx/>
              <a:buChar char="–"/>
              <a:tabLst/>
              <a:defRPr/>
            </a:pPr>
            <a:r>
              <a:rPr kumimoji="0" lang="fa-IR" sz="2800" b="1" i="0" u="none" strike="noStrike" kern="0" cap="none" spc="0" normalizeH="0" baseline="0" noProof="0" dirty="0" smtClean="0">
                <a:ln>
                  <a:noFill/>
                </a:ln>
                <a:solidFill>
                  <a:schemeClr val="tx1"/>
                </a:solidFill>
                <a:effectLst/>
                <a:uLnTx/>
                <a:uFillTx/>
                <a:latin typeface="+mn-lt"/>
                <a:ea typeface="+mn-ea"/>
                <a:cs typeface="B Mitra" pitchFamily="2" charset="-78"/>
              </a:rPr>
              <a:t>چطور می توانم به این دانش دسترسی داشته باشم؟</a:t>
            </a:r>
          </a:p>
          <a:p>
            <a:pPr marL="742950" marR="0" lvl="1" indent="-285750" algn="r" defTabSz="914400" rtl="1" eaLnBrk="0" fontAlgn="base" latinLnBrk="0" hangingPunct="0">
              <a:lnSpc>
                <a:spcPct val="100000"/>
              </a:lnSpc>
              <a:spcBef>
                <a:spcPct val="20000"/>
              </a:spcBef>
              <a:spcAft>
                <a:spcPct val="0"/>
              </a:spcAft>
              <a:buClrTx/>
              <a:buSzTx/>
              <a:buFontTx/>
              <a:buChar char="–"/>
              <a:tabLst/>
              <a:defRPr/>
            </a:pPr>
            <a:r>
              <a:rPr kumimoji="0" lang="fa-IR" sz="2800" b="1" i="0" u="none" strike="noStrike" kern="0" cap="none" spc="0" normalizeH="0" baseline="0" noProof="0" dirty="0" smtClean="0">
                <a:ln>
                  <a:noFill/>
                </a:ln>
                <a:solidFill>
                  <a:schemeClr val="tx1"/>
                </a:solidFill>
                <a:effectLst/>
                <a:uLnTx/>
                <a:uFillTx/>
                <a:latin typeface="+mn-lt"/>
                <a:ea typeface="+mn-ea"/>
                <a:cs typeface="B Mitra" pitchFamily="2" charset="-78"/>
              </a:rPr>
              <a:t>مطمئنم یک نفر درباره این موضوع صحبت کرده بود. کی بود؟</a:t>
            </a:r>
          </a:p>
          <a:p>
            <a:pPr marL="742950" marR="0" lvl="1" indent="-285750" algn="r" defTabSz="914400" rtl="1" eaLnBrk="0" fontAlgn="base" latinLnBrk="0" hangingPunct="0">
              <a:lnSpc>
                <a:spcPct val="100000"/>
              </a:lnSpc>
              <a:spcBef>
                <a:spcPct val="20000"/>
              </a:spcBef>
              <a:spcAft>
                <a:spcPct val="0"/>
              </a:spcAft>
              <a:buClrTx/>
              <a:buSzTx/>
              <a:buFontTx/>
              <a:buChar char="–"/>
              <a:tabLst/>
              <a:defRPr/>
            </a:pPr>
            <a:r>
              <a:rPr kumimoji="0" lang="fa-IR" sz="2800" b="1" i="0" u="none" strike="noStrike" kern="0" cap="none" spc="0" normalizeH="0" baseline="0" noProof="0" dirty="0" smtClean="0">
                <a:ln>
                  <a:noFill/>
                </a:ln>
                <a:solidFill>
                  <a:schemeClr val="tx1"/>
                </a:solidFill>
                <a:effectLst/>
                <a:uLnTx/>
                <a:uFillTx/>
                <a:latin typeface="+mn-lt"/>
                <a:ea typeface="+mn-ea"/>
                <a:cs typeface="B Mitra" pitchFamily="2" charset="-78"/>
              </a:rPr>
              <a:t>یک نفر حتما قبلا اینکار را انجام داده، اما کی؟</a:t>
            </a:r>
          </a:p>
          <a:p>
            <a:pPr marL="742950" marR="0" lvl="1" indent="-285750" algn="r" defTabSz="914400" rtl="1" eaLnBrk="0" fontAlgn="base" latinLnBrk="0" hangingPunct="0">
              <a:lnSpc>
                <a:spcPct val="100000"/>
              </a:lnSpc>
              <a:spcBef>
                <a:spcPct val="20000"/>
              </a:spcBef>
              <a:spcAft>
                <a:spcPct val="0"/>
              </a:spcAft>
              <a:buClrTx/>
              <a:buSzTx/>
              <a:buFontTx/>
              <a:buChar char="–"/>
              <a:tabLst/>
              <a:defRPr/>
            </a:pPr>
            <a:r>
              <a:rPr kumimoji="0" lang="fa-IR" sz="2800" b="1" i="0" u="none" strike="noStrike" kern="0" cap="none" spc="0" normalizeH="0" baseline="0" noProof="0" dirty="0" smtClean="0">
                <a:ln>
                  <a:noFill/>
                </a:ln>
                <a:solidFill>
                  <a:schemeClr val="tx1"/>
                </a:solidFill>
                <a:effectLst/>
                <a:uLnTx/>
                <a:uFillTx/>
                <a:latin typeface="+mn-lt"/>
                <a:ea typeface="+mn-ea"/>
                <a:cs typeface="B Mitra" pitchFamily="2" charset="-78"/>
              </a:rPr>
              <a:t>وقتی که .... از اینجا رفت همه دانش را با خودش برد.</a:t>
            </a:r>
          </a:p>
          <a:p>
            <a:pPr marL="742950" marR="0" lvl="1" indent="-285750" algn="r" defTabSz="914400" rtl="1" eaLnBrk="0" fontAlgn="base" latinLnBrk="0" hangingPunct="0">
              <a:lnSpc>
                <a:spcPct val="100000"/>
              </a:lnSpc>
              <a:spcBef>
                <a:spcPct val="20000"/>
              </a:spcBef>
              <a:spcAft>
                <a:spcPct val="0"/>
              </a:spcAft>
              <a:buClrTx/>
              <a:buSzTx/>
              <a:buFontTx/>
              <a:buChar char="–"/>
              <a:tabLst/>
              <a:defRPr/>
            </a:pPr>
            <a:r>
              <a:rPr kumimoji="0" lang="fa-IR" sz="2800" b="1" i="0" u="none" strike="noStrike" kern="0" cap="none" spc="0" normalizeH="0" baseline="0" noProof="0" dirty="0" smtClean="0">
                <a:ln>
                  <a:noFill/>
                </a:ln>
                <a:solidFill>
                  <a:schemeClr val="tx1"/>
                </a:solidFill>
                <a:effectLst/>
                <a:uLnTx/>
                <a:uFillTx/>
                <a:latin typeface="+mn-lt"/>
                <a:ea typeface="+mn-ea"/>
                <a:cs typeface="B Mitra" pitchFamily="2" charset="-78"/>
              </a:rPr>
              <a:t>واقعا شانس آوردم که ... را دیدم، او جواب چیزی که دنبالش بودم را داشت.</a:t>
            </a:r>
          </a:p>
          <a:p>
            <a:pPr marL="742950" marR="0" lvl="1" indent="-285750" algn="r" defTabSz="914400" rtl="1" eaLnBrk="0" fontAlgn="base" latinLnBrk="0" hangingPunct="0">
              <a:lnSpc>
                <a:spcPct val="100000"/>
              </a:lnSpc>
              <a:spcBef>
                <a:spcPct val="20000"/>
              </a:spcBef>
              <a:spcAft>
                <a:spcPct val="0"/>
              </a:spcAft>
              <a:buClrTx/>
              <a:buSzTx/>
              <a:buFontTx/>
              <a:buChar char="–"/>
              <a:tabLst/>
              <a:defRPr/>
            </a:pPr>
            <a:r>
              <a:rPr kumimoji="0" lang="fa-IR" sz="2800" b="1" i="0" u="none" strike="noStrike" kern="0" cap="none" spc="0" normalizeH="0" baseline="0" noProof="0" dirty="0" smtClean="0">
                <a:ln>
                  <a:noFill/>
                </a:ln>
                <a:solidFill>
                  <a:schemeClr val="tx1"/>
                </a:solidFill>
                <a:effectLst/>
                <a:uLnTx/>
                <a:uFillTx/>
                <a:latin typeface="+mn-lt"/>
                <a:ea typeface="+mn-ea"/>
                <a:cs typeface="B Mitra" pitchFamily="2" charset="-78"/>
              </a:rPr>
              <a:t>آن کار خیلی عالی انجام شد، چطور می توانیم این موفقیت راتکرار کنیم.</a:t>
            </a:r>
          </a:p>
          <a:p>
            <a:pPr marL="742950" marR="0" lvl="1" indent="-285750" algn="r" defTabSz="914400" rtl="1" eaLnBrk="0" fontAlgn="base" latinLnBrk="0" hangingPunct="0">
              <a:lnSpc>
                <a:spcPct val="100000"/>
              </a:lnSpc>
              <a:spcBef>
                <a:spcPct val="20000"/>
              </a:spcBef>
              <a:spcAft>
                <a:spcPct val="0"/>
              </a:spcAft>
              <a:buClrTx/>
              <a:buSzTx/>
              <a:buFontTx/>
              <a:buChar char="–"/>
              <a:tabLst/>
              <a:defRPr/>
            </a:pPr>
            <a:r>
              <a:rPr kumimoji="0" lang="fa-IR" sz="2800" b="1" i="0" u="none" strike="noStrike" kern="0" cap="none" spc="0" normalizeH="0" baseline="0" noProof="0" dirty="0" smtClean="0">
                <a:ln>
                  <a:noFill/>
                </a:ln>
                <a:solidFill>
                  <a:schemeClr val="tx1"/>
                </a:solidFill>
                <a:effectLst/>
                <a:uLnTx/>
                <a:uFillTx/>
                <a:latin typeface="+mn-lt"/>
                <a:ea typeface="+mn-ea"/>
                <a:cs typeface="B Mitra" pitchFamily="2" charset="-78"/>
              </a:rPr>
              <a:t>ماهم همین اشتباه را در واحدمان انجام دادیم.</a:t>
            </a:r>
            <a:endParaRPr kumimoji="0" lang="en-US" sz="2800" b="1" i="0" u="none" strike="noStrike" kern="0" cap="none" spc="0" normalizeH="0" baseline="0" noProof="0" dirty="0" smtClean="0">
              <a:ln>
                <a:noFill/>
              </a:ln>
              <a:solidFill>
                <a:schemeClr val="tx1"/>
              </a:solidFill>
              <a:effectLst/>
              <a:uLnTx/>
              <a:uFillTx/>
              <a:latin typeface="+mn-lt"/>
              <a:ea typeface="+mn-ea"/>
              <a:cs typeface="B Mitra" pitchFamily="2" charset="-78"/>
            </a:endParaRPr>
          </a:p>
        </p:txBody>
      </p:sp>
    </p:spTree>
  </p:cSld>
  <p:clrMapOvr>
    <a:masterClrMapping/>
  </p:clrMapOvr>
  <p:transition>
    <p:cut thruBlk="1"/>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457200"/>
            <a:ext cx="8686800" cy="838200"/>
          </a:xfrm>
          <a:prstGeom prst="rect">
            <a:avLst/>
          </a:prstGeom>
        </p:spPr>
        <p:txBody>
          <a:bodyPr/>
          <a:lstStyle/>
          <a:p>
            <a:pPr marL="0" marR="0" lvl="0" indent="0" algn="ctr" defTabSz="914400" rtl="1" eaLnBrk="0" fontAlgn="auto" latinLnBrk="0" hangingPunct="0">
              <a:lnSpc>
                <a:spcPct val="100000"/>
              </a:lnSpc>
              <a:spcBef>
                <a:spcPct val="0"/>
              </a:spcBef>
              <a:spcAft>
                <a:spcPts val="0"/>
              </a:spcAft>
              <a:buClrTx/>
              <a:buSzTx/>
              <a:buFontTx/>
              <a:buNone/>
              <a:tabLst/>
              <a:defRPr/>
            </a:pPr>
            <a:r>
              <a:rPr kumimoji="0" lang="fa-IR" sz="4800" b="1" i="0" u="none" strike="noStrike" kern="0" cap="none" spc="0" normalizeH="0" baseline="0" noProof="0" dirty="0" smtClean="0">
                <a:ln>
                  <a:noFill/>
                </a:ln>
                <a:solidFill>
                  <a:schemeClr val="tx2"/>
                </a:solidFill>
                <a:effectLst/>
                <a:uLnTx/>
                <a:uFillTx/>
                <a:latin typeface="+mj-lt"/>
                <a:ea typeface="+mj-ea"/>
                <a:cs typeface="B Mitra" pitchFamily="2" charset="-78"/>
              </a:rPr>
              <a:t>آغاز مدیریت دانش</a:t>
            </a:r>
            <a:endParaRPr kumimoji="0" lang="en-US" sz="4800" b="0" i="0" u="none" strike="noStrike" kern="0" cap="none" spc="0" normalizeH="0" baseline="0" noProof="0" dirty="0">
              <a:ln>
                <a:noFill/>
              </a:ln>
              <a:solidFill>
                <a:schemeClr val="tx2"/>
              </a:solidFill>
              <a:effectLst/>
              <a:uLnTx/>
              <a:uFillTx/>
              <a:latin typeface="+mj-lt"/>
              <a:ea typeface="+mj-ea"/>
              <a:cs typeface="B Mitra" pitchFamily="2" charset="-78"/>
            </a:endParaRPr>
          </a:p>
        </p:txBody>
      </p:sp>
      <p:sp>
        <p:nvSpPr>
          <p:cNvPr id="3" name="Content Placeholder 2"/>
          <p:cNvSpPr txBox="1">
            <a:spLocks/>
          </p:cNvSpPr>
          <p:nvPr/>
        </p:nvSpPr>
        <p:spPr>
          <a:xfrm>
            <a:off x="304800" y="1554163"/>
            <a:ext cx="8686800" cy="4525962"/>
          </a:xfrm>
          <a:prstGeom prst="rect">
            <a:avLst/>
          </a:prstGeom>
        </p:spPr>
        <p:txBody>
          <a:bodyPr/>
          <a:lstStyle/>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fa-IR" sz="3200" b="1" i="1" u="sng" strike="noStrike" kern="0" cap="none" spc="0" normalizeH="0" baseline="0" noProof="0" dirty="0" smtClean="0">
                <a:ln>
                  <a:noFill/>
                </a:ln>
                <a:solidFill>
                  <a:schemeClr val="tx1"/>
                </a:solidFill>
                <a:effectLst/>
                <a:uLnTx/>
                <a:uFillTx/>
                <a:latin typeface="+mn-lt"/>
                <a:ea typeface="+mn-ea"/>
                <a:cs typeface="B Mitra" pitchFamily="2" charset="-78"/>
              </a:rPr>
              <a:t>ارزش مدیریت دانش را با مصاحبه مشخص کنید</a:t>
            </a:r>
          </a:p>
          <a:p>
            <a:pPr marL="342900" marR="0" lvl="0" indent="-342900" algn="r" defTabSz="914400" rtl="1" eaLnBrk="0" fontAlgn="base" latinLnBrk="0" hangingPunct="0">
              <a:lnSpc>
                <a:spcPct val="100000"/>
              </a:lnSpc>
              <a:spcBef>
                <a:spcPct val="20000"/>
              </a:spcBef>
              <a:spcAft>
                <a:spcPct val="0"/>
              </a:spcAft>
              <a:buClrTx/>
              <a:buSzTx/>
              <a:buFontTx/>
              <a:buChar char="•"/>
              <a:tabLst/>
              <a:defRPr/>
            </a:pPr>
            <a:endParaRPr kumimoji="0" lang="en-US" sz="3200" b="1" i="1" u="sng" strike="noStrike" kern="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Mitra" pitchFamily="2" charset="-78"/>
              </a:rPr>
              <a:t>آیا سطح فعلی دانش به شما اجازه رسیدن به اهداف کوتاه مدت شما را می دهد؟</a:t>
            </a: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Mitra" pitchFamily="2" charset="-78"/>
              </a:rPr>
              <a:t>برای پاسخ گویی به نیازهای بلند مدت مراجعین و نوآوری به چه دانشی احتیاج دارید؟</a:t>
            </a: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Mitra" pitchFamily="2" charset="-78"/>
              </a:rPr>
              <a:t>آیا چالش و مساله ای وجود دارد که به دانش مربوط باشد؟</a:t>
            </a: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Mitra" pitchFamily="2" charset="-78"/>
              </a:rPr>
              <a:t>موفقیت در مدیریت دانش به چه صورت است؟</a:t>
            </a:r>
          </a:p>
          <a:p>
            <a:pPr marL="342900" marR="0" lvl="0" indent="-342900" algn="r" defTabSz="914400" rtl="1"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B Mitra" pitchFamily="2" charset="-78"/>
            </a:endParaRPr>
          </a:p>
        </p:txBody>
      </p:sp>
    </p:spTree>
  </p:cSld>
  <p:clrMapOvr>
    <a:masterClrMapping/>
  </p:clrMapOvr>
  <p:transition>
    <p:fade thruBlk="1"/>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457200"/>
            <a:ext cx="8686800" cy="838200"/>
          </a:xfrm>
          <a:prstGeom prst="rect">
            <a:avLst/>
          </a:prstGeom>
        </p:spPr>
        <p:txBody>
          <a:bodyPr/>
          <a:lstStyle/>
          <a:p>
            <a:pPr marL="0" marR="0" lvl="0" indent="0" algn="ctr" defTabSz="914400" rtl="1" eaLnBrk="0" fontAlgn="auto" latinLnBrk="0" hangingPunct="0">
              <a:lnSpc>
                <a:spcPct val="100000"/>
              </a:lnSpc>
              <a:spcBef>
                <a:spcPct val="0"/>
              </a:spcBef>
              <a:spcAft>
                <a:spcPts val="0"/>
              </a:spcAft>
              <a:buClrTx/>
              <a:buSzTx/>
              <a:buFontTx/>
              <a:buNone/>
              <a:tabLst/>
              <a:defRPr/>
            </a:pPr>
            <a:r>
              <a:rPr kumimoji="0" lang="fa-IR" sz="4800" b="1" i="0" u="none" strike="noStrike" kern="0" cap="none" spc="0" normalizeH="0" baseline="0" noProof="0" dirty="0" smtClean="0">
                <a:ln>
                  <a:noFill/>
                </a:ln>
                <a:solidFill>
                  <a:schemeClr val="tx2"/>
                </a:solidFill>
                <a:effectLst/>
                <a:uLnTx/>
                <a:uFillTx/>
                <a:latin typeface="+mj-lt"/>
                <a:ea typeface="+mj-ea"/>
                <a:cs typeface="B Mitra" pitchFamily="2" charset="-78"/>
              </a:rPr>
              <a:t>آغاز مدیریت دانش</a:t>
            </a:r>
            <a:endParaRPr kumimoji="0" lang="en-US" sz="4800" b="0" i="0" u="none" strike="noStrike" kern="0" cap="none" spc="0" normalizeH="0" baseline="0" noProof="0" dirty="0">
              <a:ln>
                <a:noFill/>
              </a:ln>
              <a:solidFill>
                <a:schemeClr val="tx2"/>
              </a:solidFill>
              <a:effectLst/>
              <a:uLnTx/>
              <a:uFillTx/>
              <a:latin typeface="+mj-lt"/>
              <a:ea typeface="+mj-ea"/>
              <a:cs typeface="B Mitra" pitchFamily="2" charset="-78"/>
            </a:endParaRPr>
          </a:p>
        </p:txBody>
      </p:sp>
      <p:sp>
        <p:nvSpPr>
          <p:cNvPr id="3" name="Content Placeholder 2"/>
          <p:cNvSpPr txBox="1">
            <a:spLocks/>
          </p:cNvSpPr>
          <p:nvPr/>
        </p:nvSpPr>
        <p:spPr>
          <a:xfrm>
            <a:off x="228600" y="2133600"/>
            <a:ext cx="8686800" cy="4525963"/>
          </a:xfrm>
          <a:prstGeom prst="rect">
            <a:avLst/>
          </a:prstGeom>
        </p:spPr>
        <p:txBody>
          <a:bodyPr/>
          <a:lstStyle/>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fa-IR" sz="3200" b="1" i="1" u="sng" strike="noStrike" kern="0" cap="none" spc="0" normalizeH="0" baseline="0" noProof="0" dirty="0" smtClean="0">
                <a:ln>
                  <a:noFill/>
                </a:ln>
                <a:solidFill>
                  <a:schemeClr val="tx1"/>
                </a:solidFill>
                <a:effectLst/>
                <a:uLnTx/>
                <a:uFillTx/>
                <a:latin typeface="+mn-lt"/>
                <a:ea typeface="+mn-ea"/>
                <a:cs typeface="B Mitra" pitchFamily="2" charset="-78"/>
              </a:rPr>
              <a:t>دانش </a:t>
            </a:r>
            <a:r>
              <a:rPr kumimoji="0" lang="fa-IR" sz="3600" b="1" i="1" u="sng" strike="noStrike" kern="0" cap="none" spc="0" normalizeH="0" baseline="0" noProof="0" dirty="0" smtClean="0">
                <a:ln>
                  <a:noFill/>
                </a:ln>
                <a:solidFill>
                  <a:schemeClr val="tx1"/>
                </a:solidFill>
                <a:effectLst/>
                <a:uLnTx/>
                <a:uFillTx/>
                <a:latin typeface="+mn-lt"/>
                <a:ea typeface="+mn-ea"/>
                <a:cs typeface="B Mitra" pitchFamily="2" charset="-78"/>
              </a:rPr>
              <a:t>حیاتی</a:t>
            </a:r>
            <a:r>
              <a:rPr kumimoji="0" lang="fa-IR" sz="3200" b="1" i="1" u="sng" strike="noStrike" kern="0" cap="none" spc="0" normalizeH="0" baseline="0" noProof="0" dirty="0" smtClean="0">
                <a:ln>
                  <a:noFill/>
                </a:ln>
                <a:solidFill>
                  <a:schemeClr val="tx1"/>
                </a:solidFill>
                <a:effectLst/>
                <a:uLnTx/>
                <a:uFillTx/>
                <a:latin typeface="+mn-lt"/>
                <a:ea typeface="+mn-ea"/>
                <a:cs typeface="B Mitra" pitchFamily="2" charset="-78"/>
              </a:rPr>
              <a:t> را شناسایی کنید</a:t>
            </a:r>
          </a:p>
          <a:p>
            <a:pPr marL="342900" marR="0" lvl="0" indent="-342900" algn="r" defTabSz="914400" rtl="1" eaLnBrk="0" fontAlgn="base" latinLnBrk="0" hangingPunct="0">
              <a:lnSpc>
                <a:spcPct val="100000"/>
              </a:lnSpc>
              <a:spcBef>
                <a:spcPct val="20000"/>
              </a:spcBef>
              <a:spcAft>
                <a:spcPct val="0"/>
              </a:spcAft>
              <a:buClrTx/>
              <a:buSzTx/>
              <a:buFontTx/>
              <a:buChar char="•"/>
              <a:tabLst/>
              <a:defRPr/>
            </a:pPr>
            <a:endParaRPr kumimoji="0" lang="en-US" sz="3200" b="1" i="1" u="sng" strike="noStrike" kern="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fa-IR" sz="3600" b="0" i="0" u="none" strike="noStrike" kern="0" cap="none" spc="0" normalizeH="0" baseline="0" noProof="0" dirty="0" smtClean="0">
                <a:ln>
                  <a:noFill/>
                </a:ln>
                <a:solidFill>
                  <a:schemeClr val="tx1"/>
                </a:solidFill>
                <a:effectLst/>
                <a:uLnTx/>
                <a:uFillTx/>
                <a:latin typeface="+mn-lt"/>
                <a:ea typeface="+mn-ea"/>
                <a:cs typeface="B Mitra" pitchFamily="2" charset="-78"/>
              </a:rPr>
              <a:t>حیاتی ترین دانش برای سازمان چیست؟</a:t>
            </a: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fa-IR" sz="3600" b="0" i="0" u="none" strike="noStrike" kern="0" cap="none" spc="0" normalizeH="0" baseline="0" noProof="0" dirty="0" smtClean="0">
                <a:ln>
                  <a:noFill/>
                </a:ln>
                <a:solidFill>
                  <a:schemeClr val="tx1"/>
                </a:solidFill>
                <a:effectLst/>
                <a:uLnTx/>
                <a:uFillTx/>
                <a:latin typeface="+mn-lt"/>
                <a:ea typeface="+mn-ea"/>
                <a:cs typeface="B Mitra" pitchFamily="2" charset="-78"/>
              </a:rPr>
              <a:t>دانش حیاتی در کجا قرار گرفته است</a:t>
            </a:r>
            <a:r>
              <a:rPr kumimoji="0" lang="fa-IR" sz="3200" b="0" i="0" u="none" strike="noStrike" kern="0" cap="none" spc="0" normalizeH="0" baseline="0" noProof="0" dirty="0" smtClean="0">
                <a:ln>
                  <a:noFill/>
                </a:ln>
                <a:solidFill>
                  <a:schemeClr val="tx1"/>
                </a:solidFill>
                <a:effectLst/>
                <a:uLnTx/>
                <a:uFillTx/>
                <a:latin typeface="+mn-lt"/>
                <a:ea typeface="+mn-ea"/>
                <a:cs typeface="B Mitra" pitchFamily="2" charset="-78"/>
              </a:rPr>
              <a:t>؟</a:t>
            </a:r>
            <a:endParaRPr kumimoji="0" lang="en-US" sz="3200" b="0" i="0" u="none" strike="noStrike" kern="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B Mitra" pitchFamily="2" charset="-78"/>
            </a:endParaRPr>
          </a:p>
        </p:txBody>
      </p:sp>
    </p:spTree>
  </p:cSld>
  <p:clrMapOvr>
    <a:masterClrMapping/>
  </p:clrMapOvr>
  <p:transition>
    <p:cut thruBlk="1"/>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457200"/>
            <a:ext cx="8686800" cy="838200"/>
          </a:xfrm>
          <a:prstGeom prst="rect">
            <a:avLst/>
          </a:prstGeom>
        </p:spPr>
        <p:txBody>
          <a:bodyPr/>
          <a:lstStyle/>
          <a:p>
            <a:pPr marL="0" marR="0" lvl="0" indent="0" algn="ctr" defTabSz="914400" rtl="1" eaLnBrk="0" fontAlgn="auto" latinLnBrk="0" hangingPunct="0">
              <a:lnSpc>
                <a:spcPct val="100000"/>
              </a:lnSpc>
              <a:spcBef>
                <a:spcPct val="0"/>
              </a:spcBef>
              <a:spcAft>
                <a:spcPts val="0"/>
              </a:spcAft>
              <a:buClrTx/>
              <a:buSzTx/>
              <a:buFontTx/>
              <a:buNone/>
              <a:tabLst/>
              <a:defRPr/>
            </a:pPr>
            <a:r>
              <a:rPr kumimoji="0" lang="fa-IR" sz="4800" b="1" i="0" u="none" strike="noStrike" kern="0" cap="none" spc="0" normalizeH="0" baseline="0" noProof="0" dirty="0" smtClean="0">
                <a:ln>
                  <a:noFill/>
                </a:ln>
                <a:solidFill>
                  <a:schemeClr val="tx2"/>
                </a:solidFill>
                <a:effectLst/>
                <a:uLnTx/>
                <a:uFillTx/>
                <a:latin typeface="+mj-lt"/>
                <a:ea typeface="+mj-ea"/>
                <a:cs typeface="B Mitra" pitchFamily="2" charset="-78"/>
              </a:rPr>
              <a:t>آغاز مدیریت دانش</a:t>
            </a:r>
            <a:endParaRPr kumimoji="0" lang="en-US" sz="4800" b="1" i="0" u="none" strike="noStrike" kern="0" cap="none" spc="0" normalizeH="0" baseline="0" noProof="0" dirty="0">
              <a:ln>
                <a:noFill/>
              </a:ln>
              <a:solidFill>
                <a:schemeClr val="tx2"/>
              </a:solidFill>
              <a:effectLst/>
              <a:uLnTx/>
              <a:uFillTx/>
              <a:latin typeface="+mj-lt"/>
              <a:ea typeface="+mj-ea"/>
              <a:cs typeface="B Mitra" pitchFamily="2" charset="-78"/>
            </a:endParaRPr>
          </a:p>
        </p:txBody>
      </p:sp>
      <p:sp>
        <p:nvSpPr>
          <p:cNvPr id="3" name="Content Placeholder 2"/>
          <p:cNvSpPr txBox="1">
            <a:spLocks/>
          </p:cNvSpPr>
          <p:nvPr/>
        </p:nvSpPr>
        <p:spPr>
          <a:xfrm>
            <a:off x="228600" y="1524000"/>
            <a:ext cx="8686800" cy="4953000"/>
          </a:xfrm>
          <a:prstGeom prst="rect">
            <a:avLst/>
          </a:prstGeom>
        </p:spPr>
        <p:txBody>
          <a:bodyPr>
            <a:normAutofit fontScale="85000" lnSpcReduction="20000"/>
          </a:bodyPr>
          <a:lstStyle/>
          <a:p>
            <a:pPr marL="342900" marR="0" lvl="0" indent="-342900" algn="r" defTabSz="914400" rtl="1" eaLnBrk="0" fontAlgn="auto" latinLnBrk="0" hangingPunct="0">
              <a:lnSpc>
                <a:spcPct val="100000"/>
              </a:lnSpc>
              <a:spcBef>
                <a:spcPct val="20000"/>
              </a:spcBef>
              <a:spcAft>
                <a:spcPts val="0"/>
              </a:spcAft>
              <a:buClrTx/>
              <a:buSzTx/>
              <a:buFont typeface="Wingdings 2"/>
              <a:buChar char=""/>
              <a:tabLst/>
              <a:defRPr/>
            </a:pPr>
            <a:r>
              <a:rPr kumimoji="0" lang="fa-IR" sz="3800" b="0" i="0" u="none" strike="noStrike" kern="0" cap="none" spc="0" normalizeH="0" baseline="0" noProof="0" dirty="0" smtClean="0">
                <a:ln>
                  <a:noFill/>
                </a:ln>
                <a:solidFill>
                  <a:schemeClr val="tx1"/>
                </a:solidFill>
                <a:effectLst/>
                <a:uLnTx/>
                <a:uFillTx/>
                <a:latin typeface="+mn-lt"/>
                <a:ea typeface="+mn-ea"/>
                <a:cs typeface="B Mitra" pitchFamily="2" charset="-78"/>
              </a:rPr>
              <a:t>محدوده پروژه (فرایندها، پروژه ها، وظایف یا محدوده دانش)</a:t>
            </a:r>
          </a:p>
          <a:p>
            <a:pPr marL="342900" marR="0" lvl="0" indent="-342900" algn="r" defTabSz="914400" rtl="1" eaLnBrk="0" fontAlgn="auto" latinLnBrk="0" hangingPunct="0">
              <a:lnSpc>
                <a:spcPct val="100000"/>
              </a:lnSpc>
              <a:spcBef>
                <a:spcPct val="20000"/>
              </a:spcBef>
              <a:spcAft>
                <a:spcPts val="0"/>
              </a:spcAft>
              <a:buClrTx/>
              <a:buSzTx/>
              <a:buFont typeface="Wingdings 2"/>
              <a:buChar char=""/>
              <a:tabLst/>
              <a:defRPr/>
            </a:pPr>
            <a:r>
              <a:rPr kumimoji="0" lang="fa-IR" sz="3800" b="0" i="0" u="none" strike="noStrike" kern="0" cap="none" spc="0" normalizeH="0" baseline="0" noProof="0" dirty="0" smtClean="0">
                <a:ln>
                  <a:noFill/>
                </a:ln>
                <a:solidFill>
                  <a:schemeClr val="tx1"/>
                </a:solidFill>
                <a:effectLst/>
                <a:uLnTx/>
                <a:uFillTx/>
                <a:latin typeface="+mn-lt"/>
                <a:ea typeface="+mn-ea"/>
                <a:cs typeface="B Mitra" pitchFamily="2" charset="-78"/>
              </a:rPr>
              <a:t>اهداف و معیارهای عملکردی</a:t>
            </a:r>
          </a:p>
          <a:p>
            <a:pPr marL="342900" marR="0" lvl="0" indent="-342900" algn="r" defTabSz="914400" rtl="1" eaLnBrk="0" fontAlgn="auto" latinLnBrk="0" hangingPunct="0">
              <a:lnSpc>
                <a:spcPct val="100000"/>
              </a:lnSpc>
              <a:spcBef>
                <a:spcPct val="20000"/>
              </a:spcBef>
              <a:spcAft>
                <a:spcPts val="0"/>
              </a:spcAft>
              <a:buClrTx/>
              <a:buSzTx/>
              <a:buFont typeface="Wingdings 2"/>
              <a:buChar char=""/>
              <a:tabLst/>
              <a:defRPr/>
            </a:pPr>
            <a:r>
              <a:rPr kumimoji="0" lang="fa-IR" sz="3800" b="0" i="0" u="none" strike="noStrike" kern="0" cap="none" spc="0" normalizeH="0" baseline="0" noProof="0" dirty="0" smtClean="0">
                <a:ln>
                  <a:noFill/>
                </a:ln>
                <a:solidFill>
                  <a:schemeClr val="tx1"/>
                </a:solidFill>
                <a:effectLst/>
                <a:uLnTx/>
                <a:uFillTx/>
                <a:latin typeface="+mn-lt"/>
                <a:ea typeface="+mn-ea"/>
                <a:cs typeface="B Mitra" pitchFamily="2" charset="-78"/>
              </a:rPr>
              <a:t>اطلاعات کلی شرکت</a:t>
            </a:r>
          </a:p>
          <a:p>
            <a:pPr marL="342900" marR="0" lvl="0" indent="-342900" algn="r" defTabSz="914400" rtl="1" eaLnBrk="0" fontAlgn="auto" latinLnBrk="0" hangingPunct="0">
              <a:lnSpc>
                <a:spcPct val="100000"/>
              </a:lnSpc>
              <a:spcBef>
                <a:spcPct val="20000"/>
              </a:spcBef>
              <a:spcAft>
                <a:spcPts val="0"/>
              </a:spcAft>
              <a:buClrTx/>
              <a:buSzTx/>
              <a:buFont typeface="Wingdings 2"/>
              <a:buChar char=""/>
              <a:tabLst/>
              <a:defRPr/>
            </a:pPr>
            <a:r>
              <a:rPr kumimoji="0" lang="fa-IR" sz="3800" b="0" i="0" u="none" strike="noStrike" kern="0" cap="none" spc="0" normalizeH="0" baseline="0" noProof="0" dirty="0" smtClean="0">
                <a:ln>
                  <a:noFill/>
                </a:ln>
                <a:solidFill>
                  <a:schemeClr val="tx1"/>
                </a:solidFill>
                <a:effectLst/>
                <a:uLnTx/>
                <a:uFillTx/>
                <a:latin typeface="+mn-lt"/>
                <a:ea typeface="+mn-ea"/>
                <a:cs typeface="B Mitra" pitchFamily="2" charset="-78"/>
              </a:rPr>
              <a:t>شواهدی در قالب مثالها، اتفاقات و....</a:t>
            </a:r>
          </a:p>
          <a:p>
            <a:pPr marL="342900" marR="0" lvl="0" indent="-342900" algn="r" defTabSz="914400" rtl="1" eaLnBrk="0" fontAlgn="auto" latinLnBrk="0" hangingPunct="0">
              <a:lnSpc>
                <a:spcPct val="100000"/>
              </a:lnSpc>
              <a:spcBef>
                <a:spcPct val="20000"/>
              </a:spcBef>
              <a:spcAft>
                <a:spcPts val="0"/>
              </a:spcAft>
              <a:buClrTx/>
              <a:buSzTx/>
              <a:buFont typeface="Wingdings 2"/>
              <a:buChar char=""/>
              <a:tabLst/>
              <a:defRPr/>
            </a:pPr>
            <a:r>
              <a:rPr kumimoji="0" lang="fa-IR" sz="3800" b="0" i="0" u="none" strike="noStrike" kern="0" cap="none" spc="0" normalizeH="0" baseline="0" noProof="0" dirty="0" smtClean="0">
                <a:ln>
                  <a:noFill/>
                </a:ln>
                <a:solidFill>
                  <a:schemeClr val="tx1"/>
                </a:solidFill>
                <a:effectLst/>
                <a:uLnTx/>
                <a:uFillTx/>
                <a:latin typeface="+mn-lt"/>
                <a:ea typeface="+mn-ea"/>
                <a:cs typeface="B Mitra" pitchFamily="2" charset="-78"/>
              </a:rPr>
              <a:t>فرصتهایی برای جریان بهتر دانش شامل مزایا</a:t>
            </a:r>
          </a:p>
          <a:p>
            <a:pPr marL="342900" marR="0" lvl="0" indent="-342900" algn="r" defTabSz="914400" rtl="1" eaLnBrk="0" fontAlgn="auto" latinLnBrk="0" hangingPunct="0">
              <a:lnSpc>
                <a:spcPct val="100000"/>
              </a:lnSpc>
              <a:spcBef>
                <a:spcPct val="20000"/>
              </a:spcBef>
              <a:spcAft>
                <a:spcPts val="0"/>
              </a:spcAft>
              <a:buClrTx/>
              <a:buSzTx/>
              <a:buFont typeface="Wingdings 2"/>
              <a:buChar char=""/>
              <a:tabLst/>
              <a:defRPr/>
            </a:pPr>
            <a:r>
              <a:rPr kumimoji="0" lang="fa-IR" sz="3800" b="0" i="0" u="none" strike="noStrike" kern="0" cap="none" spc="0" normalizeH="0" baseline="0" noProof="0" dirty="0" smtClean="0">
                <a:ln>
                  <a:noFill/>
                </a:ln>
                <a:solidFill>
                  <a:schemeClr val="tx1"/>
                </a:solidFill>
                <a:effectLst/>
                <a:uLnTx/>
                <a:uFillTx/>
                <a:latin typeface="+mn-lt"/>
                <a:ea typeface="+mn-ea"/>
                <a:cs typeface="B Mitra" pitchFamily="2" charset="-78"/>
              </a:rPr>
              <a:t>مشکلاتی که رفع خواهند شد</a:t>
            </a:r>
          </a:p>
          <a:p>
            <a:pPr marL="342900" marR="0" lvl="0" indent="-342900" algn="r" defTabSz="914400" rtl="1" eaLnBrk="0" fontAlgn="auto" latinLnBrk="0" hangingPunct="0">
              <a:lnSpc>
                <a:spcPct val="100000"/>
              </a:lnSpc>
              <a:spcBef>
                <a:spcPct val="20000"/>
              </a:spcBef>
              <a:spcAft>
                <a:spcPts val="0"/>
              </a:spcAft>
              <a:buClrTx/>
              <a:buSzTx/>
              <a:buFont typeface="Wingdings 2"/>
              <a:buChar char=""/>
              <a:tabLst/>
              <a:defRPr/>
            </a:pPr>
            <a:r>
              <a:rPr kumimoji="0" lang="fa-IR" sz="3800" b="0" i="0" u="none" strike="noStrike" kern="0" cap="none" spc="0" normalizeH="0" baseline="0" noProof="0" dirty="0" smtClean="0">
                <a:ln>
                  <a:noFill/>
                </a:ln>
                <a:solidFill>
                  <a:schemeClr val="tx1"/>
                </a:solidFill>
                <a:effectLst/>
                <a:uLnTx/>
                <a:uFillTx/>
                <a:latin typeface="+mn-lt"/>
                <a:ea typeface="+mn-ea"/>
                <a:cs typeface="B Mitra" pitchFamily="2" charset="-78"/>
              </a:rPr>
              <a:t>فهرست منابع مورد نیاز</a:t>
            </a:r>
          </a:p>
          <a:p>
            <a:pPr marL="342900" marR="0" lvl="0" indent="-342900" algn="r" defTabSz="914400" rtl="1" eaLnBrk="0" fontAlgn="auto" latinLnBrk="0" hangingPunct="0">
              <a:lnSpc>
                <a:spcPct val="100000"/>
              </a:lnSpc>
              <a:spcBef>
                <a:spcPct val="20000"/>
              </a:spcBef>
              <a:spcAft>
                <a:spcPts val="0"/>
              </a:spcAft>
              <a:buClrTx/>
              <a:buSzTx/>
              <a:buFont typeface="Wingdings 2"/>
              <a:buChar char=""/>
              <a:tabLst/>
              <a:defRPr/>
            </a:pPr>
            <a:r>
              <a:rPr kumimoji="0" lang="fa-IR" sz="3800" b="0" i="0" u="none" strike="noStrike" kern="0" cap="none" spc="0" normalizeH="0" baseline="0" noProof="0" dirty="0" smtClean="0">
                <a:ln>
                  <a:noFill/>
                </a:ln>
                <a:solidFill>
                  <a:schemeClr val="tx1"/>
                </a:solidFill>
                <a:effectLst/>
                <a:uLnTx/>
                <a:uFillTx/>
                <a:latin typeface="+mn-lt"/>
                <a:ea typeface="+mn-ea"/>
                <a:cs typeface="B Mitra" pitchFamily="2" charset="-78"/>
              </a:rPr>
              <a:t>ذینفعان اصلی</a:t>
            </a:r>
          </a:p>
          <a:p>
            <a:pPr marL="342900" marR="0" lvl="0" indent="-342900" algn="r" defTabSz="914400" rtl="1" eaLnBrk="0" fontAlgn="auto" latinLnBrk="0" hangingPunct="0">
              <a:lnSpc>
                <a:spcPct val="100000"/>
              </a:lnSpc>
              <a:spcBef>
                <a:spcPct val="20000"/>
              </a:spcBef>
              <a:spcAft>
                <a:spcPts val="0"/>
              </a:spcAft>
              <a:buClrTx/>
              <a:buSzTx/>
              <a:buFont typeface="Wingdings 2"/>
              <a:buChar char=""/>
              <a:tabLst/>
              <a:defRPr/>
            </a:pPr>
            <a:r>
              <a:rPr kumimoji="0" lang="fa-IR" sz="3800" b="0" i="0" u="none" strike="noStrike" kern="0" cap="none" spc="0" normalizeH="0" baseline="0" noProof="0" dirty="0" smtClean="0">
                <a:ln>
                  <a:noFill/>
                </a:ln>
                <a:solidFill>
                  <a:schemeClr val="tx1"/>
                </a:solidFill>
                <a:effectLst/>
                <a:uLnTx/>
                <a:uFillTx/>
                <a:latin typeface="+mn-lt"/>
                <a:ea typeface="+mn-ea"/>
                <a:cs typeface="B Mitra" pitchFamily="2" charset="-78"/>
              </a:rPr>
              <a:t>موانع و ریسکهای موفقیت</a:t>
            </a:r>
          </a:p>
          <a:p>
            <a:pPr marL="342900" marR="0" lvl="0" indent="-342900" algn="r" defTabSz="914400" rtl="1" eaLnBrk="0" fontAlgn="auto" latinLnBrk="0" hangingPunct="0">
              <a:lnSpc>
                <a:spcPct val="100000"/>
              </a:lnSpc>
              <a:spcBef>
                <a:spcPct val="20000"/>
              </a:spcBef>
              <a:spcAft>
                <a:spcPts val="0"/>
              </a:spcAft>
              <a:buClrTx/>
              <a:buSzTx/>
              <a:buFont typeface="Wingdings 2"/>
              <a:buChar char=""/>
              <a:tabLst/>
              <a:defRPr/>
            </a:pPr>
            <a:r>
              <a:rPr kumimoji="0" lang="fa-IR" sz="3800" b="0" i="0" u="none" strike="noStrike" kern="0" cap="none" spc="0" normalizeH="0" baseline="0" noProof="0" dirty="0" smtClean="0">
                <a:ln>
                  <a:noFill/>
                </a:ln>
                <a:solidFill>
                  <a:schemeClr val="tx1"/>
                </a:solidFill>
                <a:effectLst/>
                <a:uLnTx/>
                <a:uFillTx/>
                <a:latin typeface="+mn-lt"/>
                <a:ea typeface="+mn-ea"/>
                <a:cs typeface="B Mitra" pitchFamily="2" charset="-78"/>
              </a:rPr>
              <a:t>هزینه های تخمینی</a:t>
            </a:r>
          </a:p>
          <a:p>
            <a:pPr marL="342900" marR="0" lvl="0" indent="-342900" algn="r" defTabSz="914400" rtl="1" eaLnBrk="0" fontAlgn="auto" latinLnBrk="0" hangingPunct="0">
              <a:lnSpc>
                <a:spcPct val="100000"/>
              </a:lnSpc>
              <a:spcBef>
                <a:spcPct val="20000"/>
              </a:spcBef>
              <a:spcAft>
                <a:spcPts val="0"/>
              </a:spcAft>
              <a:buClrTx/>
              <a:buSzTx/>
              <a:buFont typeface="Wingdings 2"/>
              <a:buChar char=""/>
              <a:tabLst/>
              <a:defRPr/>
            </a:pPr>
            <a:endParaRPr kumimoji="0" lang="en-US" sz="3200" b="0" i="0" u="none" strike="noStrike" kern="0" cap="none" spc="0" normalizeH="0" baseline="0" noProof="0" dirty="0">
              <a:ln>
                <a:noFill/>
              </a:ln>
              <a:solidFill>
                <a:schemeClr val="tx1"/>
              </a:solidFill>
              <a:effectLst/>
              <a:uLnTx/>
              <a:uFillTx/>
              <a:latin typeface="+mn-lt"/>
              <a:ea typeface="+mn-ea"/>
              <a:cs typeface="B Mitra" pitchFamily="2" charset="-78"/>
            </a:endParaRPr>
          </a:p>
        </p:txBody>
      </p:sp>
    </p:spTree>
  </p:cSld>
  <p:clrMapOvr>
    <a:masterClrMapping/>
  </p:clrMapOvr>
  <p:transition>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457200"/>
            <a:ext cx="8686800" cy="838200"/>
          </a:xfrm>
          <a:prstGeom prst="rect">
            <a:avLst/>
          </a:prstGeom>
        </p:spPr>
        <p:txBody>
          <a:bodyPr/>
          <a:lstStyle/>
          <a:p>
            <a:pPr marL="0" marR="0" lvl="0" indent="0" algn="ctr" defTabSz="914400" rtl="1" eaLnBrk="0" fontAlgn="auto" latinLnBrk="0" hangingPunct="0">
              <a:lnSpc>
                <a:spcPct val="100000"/>
              </a:lnSpc>
              <a:spcBef>
                <a:spcPct val="0"/>
              </a:spcBef>
              <a:spcAft>
                <a:spcPts val="0"/>
              </a:spcAft>
              <a:buClrTx/>
              <a:buSzTx/>
              <a:buFontTx/>
              <a:buNone/>
              <a:tabLst/>
              <a:defRPr/>
            </a:pPr>
            <a:r>
              <a:rPr kumimoji="0" lang="fa-IR" sz="4800" b="1" i="0" u="none" strike="noStrike" kern="0" cap="none" spc="0" normalizeH="0" baseline="0" noProof="0" dirty="0" smtClean="0">
                <a:ln>
                  <a:noFill/>
                </a:ln>
                <a:solidFill>
                  <a:schemeClr val="tx2"/>
                </a:solidFill>
                <a:effectLst/>
                <a:uLnTx/>
                <a:uFillTx/>
                <a:latin typeface="+mj-lt"/>
                <a:ea typeface="+mj-ea"/>
                <a:cs typeface="B Mitra" pitchFamily="2" charset="-78"/>
              </a:rPr>
              <a:t>آغاز مدیریت دانش </a:t>
            </a:r>
            <a:r>
              <a:rPr kumimoji="0" lang="fa-IR" sz="4400" b="1" i="0" u="none" strike="noStrike" kern="0" cap="none" spc="0" normalizeH="0" baseline="0" noProof="0" dirty="0" smtClean="0">
                <a:ln>
                  <a:noFill/>
                </a:ln>
                <a:solidFill>
                  <a:schemeClr val="tx2"/>
                </a:solidFill>
                <a:effectLst/>
                <a:uLnTx/>
                <a:uFillTx/>
                <a:latin typeface="+mj-lt"/>
                <a:ea typeface="+mj-ea"/>
                <a:cs typeface="B Mitra" pitchFamily="2" charset="-78"/>
              </a:rPr>
              <a:t>(تیم مدیریت دانش)</a:t>
            </a:r>
            <a:endParaRPr kumimoji="0" lang="en-US" sz="4400" b="1" i="0" u="none" strike="noStrike" kern="0" cap="none" spc="0" normalizeH="0" baseline="0" noProof="0" dirty="0">
              <a:ln>
                <a:noFill/>
              </a:ln>
              <a:solidFill>
                <a:schemeClr val="tx2"/>
              </a:solidFill>
              <a:effectLst/>
              <a:uLnTx/>
              <a:uFillTx/>
              <a:latin typeface="+mj-lt"/>
              <a:ea typeface="+mj-ea"/>
              <a:cs typeface="B Mitra" pitchFamily="2" charset="-78"/>
            </a:endParaRPr>
          </a:p>
        </p:txBody>
      </p:sp>
      <p:pic>
        <p:nvPicPr>
          <p:cNvPr id="3" name="Picture 2"/>
          <p:cNvPicPr>
            <a:picLocks noChangeAspect="1" noChangeArrowheads="1"/>
          </p:cNvPicPr>
          <p:nvPr/>
        </p:nvPicPr>
        <p:blipFill>
          <a:blip r:embed="rId2"/>
          <a:srcRect/>
          <a:stretch>
            <a:fillRect/>
          </a:stretch>
        </p:blipFill>
        <p:spPr bwMode="auto">
          <a:xfrm>
            <a:off x="6089650" y="2314575"/>
            <a:ext cx="2176463" cy="573088"/>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3341688" y="3657600"/>
            <a:ext cx="2116137" cy="1470025"/>
          </a:xfrm>
          <a:prstGeom prst="rect">
            <a:avLst/>
          </a:prstGeom>
          <a:noFill/>
          <a:ln w="9525">
            <a:noFill/>
            <a:miter lim="800000"/>
            <a:headEnd/>
            <a:tailEnd/>
          </a:ln>
          <a:effectLst/>
        </p:spPr>
      </p:pic>
      <p:pic>
        <p:nvPicPr>
          <p:cNvPr id="5" name="Picture 4"/>
          <p:cNvPicPr>
            <a:picLocks noChangeAspect="1" noChangeArrowheads="1"/>
          </p:cNvPicPr>
          <p:nvPr/>
        </p:nvPicPr>
        <p:blipFill>
          <a:blip r:embed="rId4"/>
          <a:srcRect/>
          <a:stretch>
            <a:fillRect/>
          </a:stretch>
        </p:blipFill>
        <p:spPr bwMode="auto">
          <a:xfrm>
            <a:off x="3582988" y="5334000"/>
            <a:ext cx="1633537" cy="1169988"/>
          </a:xfrm>
          <a:prstGeom prst="rect">
            <a:avLst/>
          </a:prstGeom>
          <a:noFill/>
          <a:ln w="9525">
            <a:noFill/>
            <a:miter lim="800000"/>
            <a:headEnd/>
            <a:tailEnd/>
          </a:ln>
          <a:effectLst/>
        </p:spPr>
      </p:pic>
      <p:pic>
        <p:nvPicPr>
          <p:cNvPr id="6" name="Picture 5"/>
          <p:cNvPicPr>
            <a:picLocks noChangeAspect="1" noChangeArrowheads="1"/>
          </p:cNvPicPr>
          <p:nvPr/>
        </p:nvPicPr>
        <p:blipFill>
          <a:blip r:embed="rId5"/>
          <a:srcRect/>
          <a:stretch>
            <a:fillRect/>
          </a:stretch>
        </p:blipFill>
        <p:spPr bwMode="auto">
          <a:xfrm>
            <a:off x="6026150" y="4105275"/>
            <a:ext cx="2176463" cy="573088"/>
          </a:xfrm>
          <a:prstGeom prst="rect">
            <a:avLst/>
          </a:prstGeom>
          <a:noFill/>
          <a:ln w="9525">
            <a:noFill/>
            <a:miter lim="800000"/>
            <a:headEnd/>
            <a:tailEnd/>
          </a:ln>
          <a:effectLst/>
        </p:spPr>
      </p:pic>
      <p:pic>
        <p:nvPicPr>
          <p:cNvPr id="7" name="Picture 6"/>
          <p:cNvPicPr>
            <a:picLocks noChangeAspect="1" noChangeArrowheads="1"/>
          </p:cNvPicPr>
          <p:nvPr/>
        </p:nvPicPr>
        <p:blipFill>
          <a:blip r:embed="rId6"/>
          <a:srcRect/>
          <a:stretch>
            <a:fillRect/>
          </a:stretch>
        </p:blipFill>
        <p:spPr bwMode="auto">
          <a:xfrm>
            <a:off x="6043613" y="5635625"/>
            <a:ext cx="2176462" cy="566738"/>
          </a:xfrm>
          <a:prstGeom prst="rect">
            <a:avLst/>
          </a:prstGeom>
          <a:noFill/>
          <a:ln w="9525">
            <a:noFill/>
            <a:miter lim="800000"/>
            <a:headEnd/>
            <a:tailEnd/>
          </a:ln>
          <a:effectLst/>
        </p:spPr>
      </p:pic>
      <p:pic>
        <p:nvPicPr>
          <p:cNvPr id="8" name="Picture 7"/>
          <p:cNvPicPr>
            <a:picLocks noChangeAspect="1" noChangeArrowheads="1"/>
          </p:cNvPicPr>
          <p:nvPr/>
        </p:nvPicPr>
        <p:blipFill>
          <a:blip r:embed="rId7"/>
          <a:srcRect/>
          <a:stretch>
            <a:fillRect/>
          </a:stretch>
        </p:blipFill>
        <p:spPr bwMode="auto">
          <a:xfrm>
            <a:off x="822325" y="2852738"/>
            <a:ext cx="1139825" cy="1755775"/>
          </a:xfrm>
          <a:prstGeom prst="rect">
            <a:avLst/>
          </a:prstGeom>
          <a:noFill/>
          <a:ln w="9525">
            <a:noFill/>
            <a:miter lim="800000"/>
            <a:headEnd/>
            <a:tailEnd/>
          </a:ln>
          <a:effectLst/>
        </p:spPr>
      </p:pic>
      <p:pic>
        <p:nvPicPr>
          <p:cNvPr id="9" name="Picture 8"/>
          <p:cNvPicPr>
            <a:picLocks noChangeAspect="1" noChangeArrowheads="1"/>
          </p:cNvPicPr>
          <p:nvPr/>
        </p:nvPicPr>
        <p:blipFill>
          <a:blip r:embed="rId8"/>
          <a:srcRect/>
          <a:stretch>
            <a:fillRect/>
          </a:stretch>
        </p:blipFill>
        <p:spPr bwMode="auto">
          <a:xfrm>
            <a:off x="600075" y="4678363"/>
            <a:ext cx="1584325" cy="792162"/>
          </a:xfrm>
          <a:prstGeom prst="rect">
            <a:avLst/>
          </a:prstGeom>
          <a:noFill/>
          <a:ln w="9525">
            <a:noFill/>
            <a:miter lim="800000"/>
            <a:headEnd/>
            <a:tailEnd/>
          </a:ln>
          <a:effectLst/>
        </p:spPr>
      </p:pic>
      <p:pic>
        <p:nvPicPr>
          <p:cNvPr id="10" name="Picture 9"/>
          <p:cNvPicPr>
            <a:picLocks noChangeAspect="1" noChangeArrowheads="1"/>
          </p:cNvPicPr>
          <p:nvPr/>
        </p:nvPicPr>
        <p:blipFill>
          <a:blip r:embed="rId9"/>
          <a:srcRect/>
          <a:stretch>
            <a:fillRect/>
          </a:stretch>
        </p:blipFill>
        <p:spPr bwMode="auto">
          <a:xfrm>
            <a:off x="1944688" y="3886200"/>
            <a:ext cx="1931987" cy="2189163"/>
          </a:xfrm>
          <a:prstGeom prst="rect">
            <a:avLst/>
          </a:prstGeom>
          <a:noFill/>
          <a:ln w="9525">
            <a:noFill/>
            <a:miter lim="800000"/>
            <a:headEnd/>
            <a:tailEnd/>
          </a:ln>
          <a:effectLst/>
        </p:spPr>
      </p:pic>
      <p:pic>
        <p:nvPicPr>
          <p:cNvPr id="11" name="Picture 10"/>
          <p:cNvPicPr>
            <a:picLocks noChangeAspect="1" noChangeArrowheads="1"/>
          </p:cNvPicPr>
          <p:nvPr/>
        </p:nvPicPr>
        <p:blipFill>
          <a:blip r:embed="rId10"/>
          <a:srcRect/>
          <a:stretch>
            <a:fillRect/>
          </a:stretch>
        </p:blipFill>
        <p:spPr bwMode="auto">
          <a:xfrm>
            <a:off x="1914525" y="3886200"/>
            <a:ext cx="1695450" cy="738188"/>
          </a:xfrm>
          <a:prstGeom prst="rect">
            <a:avLst/>
          </a:prstGeom>
          <a:noFill/>
          <a:ln w="9525">
            <a:noFill/>
            <a:miter lim="800000"/>
            <a:headEnd/>
            <a:tailEnd/>
          </a:ln>
          <a:effectLst/>
        </p:spPr>
      </p:pic>
      <p:pic>
        <p:nvPicPr>
          <p:cNvPr id="12" name="Picture 11"/>
          <p:cNvPicPr>
            <a:picLocks noChangeAspect="1" noChangeArrowheads="1"/>
          </p:cNvPicPr>
          <p:nvPr/>
        </p:nvPicPr>
        <p:blipFill>
          <a:blip r:embed="rId11"/>
          <a:srcRect/>
          <a:stretch>
            <a:fillRect/>
          </a:stretch>
        </p:blipFill>
        <p:spPr bwMode="auto">
          <a:xfrm>
            <a:off x="1208088" y="2413000"/>
            <a:ext cx="2054225" cy="633413"/>
          </a:xfrm>
          <a:prstGeom prst="rect">
            <a:avLst/>
          </a:prstGeom>
          <a:noFill/>
          <a:ln w="9525">
            <a:noFill/>
            <a:miter lim="800000"/>
            <a:headEnd/>
            <a:tailEnd/>
          </a:ln>
          <a:effectLst/>
        </p:spPr>
      </p:pic>
      <p:pic>
        <p:nvPicPr>
          <p:cNvPr id="13" name="Picture 6" descr="Business people discussing work on laptop at a meeting"/>
          <p:cNvPicPr>
            <a:picLocks noChangeAspect="1" noChangeArrowheads="1"/>
          </p:cNvPicPr>
          <p:nvPr/>
        </p:nvPicPr>
        <p:blipFill>
          <a:blip r:embed="rId12"/>
          <a:srcRect/>
          <a:stretch>
            <a:fillRect/>
          </a:stretch>
        </p:blipFill>
        <p:spPr>
          <a:xfrm>
            <a:off x="3200400" y="2133600"/>
            <a:ext cx="2257425" cy="1154113"/>
          </a:xfrm>
          <a:prstGeom prst="rect">
            <a:avLst/>
          </a:prstGeom>
          <a:ln w="38100" cap="sq">
            <a:solidFill>
              <a:srgbClr val="000000"/>
            </a:solidFill>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2285984" y="214290"/>
            <a:ext cx="3879056" cy="838200"/>
          </a:xfrm>
          <a:prstGeom prst="rect">
            <a:avLst/>
          </a:prstGeom>
          <a:noFill/>
          <a:ln w="9525">
            <a:noFill/>
            <a:miter lim="800000"/>
            <a:headEnd/>
            <a:tailEnd/>
          </a:ln>
          <a:effectLst/>
        </p:spPr>
        <p:txBody>
          <a:bodyPr vert="horz" wrap="square" lIns="98425" tIns="49212" rIns="98425" bIns="49212" numCol="1" anchor="t" anchorCtr="0" compatLnSpc="1">
            <a:prstTxWarp prst="textNoShape">
              <a:avLst/>
            </a:prstTxWarp>
          </a:bodyPr>
          <a:lstStyle>
            <a:lvl1pPr algn="l" defTabSz="1096963" rtl="0" eaLnBrk="0" fontAlgn="base" hangingPunct="0">
              <a:lnSpc>
                <a:spcPct val="85000"/>
              </a:lnSpc>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l" defTabSz="1096963" rtl="0" eaLnBrk="0" fontAlgn="base" hangingPunct="0">
              <a:lnSpc>
                <a:spcPct val="85000"/>
              </a:lnSpc>
              <a:spcBef>
                <a:spcPct val="0"/>
              </a:spcBef>
              <a:spcAft>
                <a:spcPct val="0"/>
              </a:spcAft>
              <a:defRPr sz="3600" b="1">
                <a:solidFill>
                  <a:schemeClr val="tx2"/>
                </a:solidFill>
                <a:effectLst>
                  <a:outerShdw blurRad="38100" dist="38100" dir="2700000" algn="tl">
                    <a:srgbClr val="000000"/>
                  </a:outerShdw>
                </a:effectLst>
                <a:latin typeface="Arial" pitchFamily="34" charset="0"/>
              </a:defRPr>
            </a:lvl2pPr>
            <a:lvl3pPr algn="l" defTabSz="1096963" rtl="0" eaLnBrk="0" fontAlgn="base" hangingPunct="0">
              <a:lnSpc>
                <a:spcPct val="85000"/>
              </a:lnSpc>
              <a:spcBef>
                <a:spcPct val="0"/>
              </a:spcBef>
              <a:spcAft>
                <a:spcPct val="0"/>
              </a:spcAft>
              <a:defRPr sz="3600" b="1">
                <a:solidFill>
                  <a:schemeClr val="tx2"/>
                </a:solidFill>
                <a:effectLst>
                  <a:outerShdw blurRad="38100" dist="38100" dir="2700000" algn="tl">
                    <a:srgbClr val="000000"/>
                  </a:outerShdw>
                </a:effectLst>
                <a:latin typeface="Arial" pitchFamily="34" charset="0"/>
              </a:defRPr>
            </a:lvl3pPr>
            <a:lvl4pPr algn="l" defTabSz="1096963" rtl="0" eaLnBrk="0" fontAlgn="base" hangingPunct="0">
              <a:lnSpc>
                <a:spcPct val="85000"/>
              </a:lnSpc>
              <a:spcBef>
                <a:spcPct val="0"/>
              </a:spcBef>
              <a:spcAft>
                <a:spcPct val="0"/>
              </a:spcAft>
              <a:defRPr sz="3600" b="1">
                <a:solidFill>
                  <a:schemeClr val="tx2"/>
                </a:solidFill>
                <a:effectLst>
                  <a:outerShdw blurRad="38100" dist="38100" dir="2700000" algn="tl">
                    <a:srgbClr val="000000"/>
                  </a:outerShdw>
                </a:effectLst>
                <a:latin typeface="Arial" pitchFamily="34" charset="0"/>
              </a:defRPr>
            </a:lvl4pPr>
            <a:lvl5pPr algn="l" defTabSz="1096963" rtl="0" eaLnBrk="0" fontAlgn="base" hangingPunct="0">
              <a:lnSpc>
                <a:spcPct val="85000"/>
              </a:lnSpc>
              <a:spcBef>
                <a:spcPct val="0"/>
              </a:spcBef>
              <a:spcAft>
                <a:spcPct val="0"/>
              </a:spcAft>
              <a:defRPr sz="3600" b="1">
                <a:solidFill>
                  <a:schemeClr val="tx2"/>
                </a:solidFill>
                <a:effectLst>
                  <a:outerShdw blurRad="38100" dist="38100" dir="2700000" algn="tl">
                    <a:srgbClr val="000000"/>
                  </a:outerShdw>
                </a:effectLst>
                <a:latin typeface="Arial" pitchFamily="34" charset="0"/>
              </a:defRPr>
            </a:lvl5pPr>
            <a:lvl6pPr marL="457200" algn="l" defTabSz="1096963" rtl="0" eaLnBrk="0" fontAlgn="base" hangingPunct="0">
              <a:lnSpc>
                <a:spcPct val="85000"/>
              </a:lnSpc>
              <a:spcBef>
                <a:spcPct val="0"/>
              </a:spcBef>
              <a:spcAft>
                <a:spcPct val="0"/>
              </a:spcAft>
              <a:defRPr sz="3600" b="1">
                <a:solidFill>
                  <a:schemeClr val="tx2"/>
                </a:solidFill>
                <a:effectLst>
                  <a:outerShdw blurRad="38100" dist="38100" dir="2700000" algn="tl">
                    <a:srgbClr val="000000"/>
                  </a:outerShdw>
                </a:effectLst>
                <a:latin typeface="Arial" pitchFamily="34" charset="0"/>
              </a:defRPr>
            </a:lvl6pPr>
            <a:lvl7pPr marL="914400" algn="l" defTabSz="1096963" rtl="0" eaLnBrk="0" fontAlgn="base" hangingPunct="0">
              <a:lnSpc>
                <a:spcPct val="85000"/>
              </a:lnSpc>
              <a:spcBef>
                <a:spcPct val="0"/>
              </a:spcBef>
              <a:spcAft>
                <a:spcPct val="0"/>
              </a:spcAft>
              <a:defRPr sz="3600" b="1">
                <a:solidFill>
                  <a:schemeClr val="tx2"/>
                </a:solidFill>
                <a:effectLst>
                  <a:outerShdw blurRad="38100" dist="38100" dir="2700000" algn="tl">
                    <a:srgbClr val="000000"/>
                  </a:outerShdw>
                </a:effectLst>
                <a:latin typeface="Arial" pitchFamily="34" charset="0"/>
              </a:defRPr>
            </a:lvl7pPr>
            <a:lvl8pPr marL="1371600" algn="l" defTabSz="1096963" rtl="0" eaLnBrk="0" fontAlgn="base" hangingPunct="0">
              <a:lnSpc>
                <a:spcPct val="85000"/>
              </a:lnSpc>
              <a:spcBef>
                <a:spcPct val="0"/>
              </a:spcBef>
              <a:spcAft>
                <a:spcPct val="0"/>
              </a:spcAft>
              <a:defRPr sz="3600" b="1">
                <a:solidFill>
                  <a:schemeClr val="tx2"/>
                </a:solidFill>
                <a:effectLst>
                  <a:outerShdw blurRad="38100" dist="38100" dir="2700000" algn="tl">
                    <a:srgbClr val="000000"/>
                  </a:outerShdw>
                </a:effectLst>
                <a:latin typeface="Arial" pitchFamily="34" charset="0"/>
              </a:defRPr>
            </a:lvl8pPr>
            <a:lvl9pPr marL="1828800" algn="l" defTabSz="1096963" rtl="0" eaLnBrk="0" fontAlgn="base" hangingPunct="0">
              <a:lnSpc>
                <a:spcPct val="85000"/>
              </a:lnSpc>
              <a:spcBef>
                <a:spcPct val="0"/>
              </a:spcBef>
              <a:spcAft>
                <a:spcPct val="0"/>
              </a:spcAft>
              <a:defRPr sz="3600" b="1">
                <a:solidFill>
                  <a:schemeClr val="tx2"/>
                </a:solidFill>
                <a:effectLst>
                  <a:outerShdw blurRad="38100" dist="38100" dir="2700000" algn="tl">
                    <a:srgbClr val="000000"/>
                  </a:outerShdw>
                </a:effectLst>
                <a:latin typeface="Arial" pitchFamily="34" charset="0"/>
              </a:defRPr>
            </a:lvl9pPr>
          </a:lstStyle>
          <a:p>
            <a:r>
              <a:rPr lang="en-US" dirty="0"/>
              <a:t>KM in Perspective</a:t>
            </a:r>
          </a:p>
        </p:txBody>
      </p:sp>
      <p:sp>
        <p:nvSpPr>
          <p:cNvPr id="5" name="Rectangle 4"/>
          <p:cNvSpPr>
            <a:spLocks noChangeArrowheads="1"/>
          </p:cNvSpPr>
          <p:nvPr/>
        </p:nvSpPr>
        <p:spPr bwMode="auto">
          <a:xfrm>
            <a:off x="4857752" y="6286520"/>
            <a:ext cx="911340" cy="468717"/>
          </a:xfrm>
          <a:prstGeom prst="rect">
            <a:avLst/>
          </a:prstGeom>
          <a:noFill/>
          <a:ln w="9525">
            <a:noFill/>
            <a:miter lim="800000"/>
            <a:headEnd/>
            <a:tailEnd/>
          </a:ln>
          <a:effectLst>
            <a:outerShdw dist="12700" dir="5400000" algn="ctr" rotWithShape="0">
              <a:srgbClr val="000066"/>
            </a:outerShdw>
          </a:effectLst>
        </p:spPr>
        <p:txBody>
          <a:bodyPr wrap="none" lIns="98425" tIns="49212" rIns="98425" bIns="49212">
            <a:spAutoFit/>
          </a:bodyPr>
          <a:lstStyle>
            <a:defPPr>
              <a:defRPr lang="en-US"/>
            </a:defPPr>
            <a:lvl1pPr algn="l" rtl="0" eaLnBrk="0" fontAlgn="base" hangingPunct="0">
              <a:spcBef>
                <a:spcPct val="0"/>
              </a:spcBef>
              <a:spcAft>
                <a:spcPct val="0"/>
              </a:spcAft>
              <a:defRPr sz="2000" b="1" kern="1200">
                <a:solidFill>
                  <a:srgbClr val="FFFFFF"/>
                </a:solidFill>
                <a:latin typeface="Tahoma" pitchFamily="34" charset="0"/>
                <a:ea typeface="+mn-ea"/>
                <a:cs typeface="+mn-cs"/>
              </a:defRPr>
            </a:lvl1pPr>
            <a:lvl2pPr marL="457200" algn="l" rtl="0" eaLnBrk="0" fontAlgn="base" hangingPunct="0">
              <a:spcBef>
                <a:spcPct val="0"/>
              </a:spcBef>
              <a:spcAft>
                <a:spcPct val="0"/>
              </a:spcAft>
              <a:defRPr sz="2000" b="1" kern="1200">
                <a:solidFill>
                  <a:srgbClr val="FFFFFF"/>
                </a:solidFill>
                <a:latin typeface="Tahoma" pitchFamily="34" charset="0"/>
                <a:ea typeface="+mn-ea"/>
                <a:cs typeface="+mn-cs"/>
              </a:defRPr>
            </a:lvl2pPr>
            <a:lvl3pPr marL="914400" algn="l" rtl="0" eaLnBrk="0" fontAlgn="base" hangingPunct="0">
              <a:spcBef>
                <a:spcPct val="0"/>
              </a:spcBef>
              <a:spcAft>
                <a:spcPct val="0"/>
              </a:spcAft>
              <a:defRPr sz="2000" b="1" kern="1200">
                <a:solidFill>
                  <a:srgbClr val="FFFFFF"/>
                </a:solidFill>
                <a:latin typeface="Tahoma" pitchFamily="34" charset="0"/>
                <a:ea typeface="+mn-ea"/>
                <a:cs typeface="+mn-cs"/>
              </a:defRPr>
            </a:lvl3pPr>
            <a:lvl4pPr marL="1371600" algn="l" rtl="0" eaLnBrk="0" fontAlgn="base" hangingPunct="0">
              <a:spcBef>
                <a:spcPct val="0"/>
              </a:spcBef>
              <a:spcAft>
                <a:spcPct val="0"/>
              </a:spcAft>
              <a:defRPr sz="2000" b="1" kern="1200">
                <a:solidFill>
                  <a:srgbClr val="FFFFFF"/>
                </a:solidFill>
                <a:latin typeface="Tahoma" pitchFamily="34" charset="0"/>
                <a:ea typeface="+mn-ea"/>
                <a:cs typeface="+mn-cs"/>
              </a:defRPr>
            </a:lvl4pPr>
            <a:lvl5pPr marL="1828800" algn="l" rtl="0" eaLnBrk="0" fontAlgn="base" hangingPunct="0">
              <a:spcBef>
                <a:spcPct val="0"/>
              </a:spcBef>
              <a:spcAft>
                <a:spcPct val="0"/>
              </a:spcAft>
              <a:defRPr sz="2000" b="1" kern="1200">
                <a:solidFill>
                  <a:srgbClr val="FFFFFF"/>
                </a:solidFill>
                <a:latin typeface="Tahoma" pitchFamily="34" charset="0"/>
                <a:ea typeface="+mn-ea"/>
                <a:cs typeface="+mn-cs"/>
              </a:defRPr>
            </a:lvl5pPr>
            <a:lvl6pPr marL="2286000" algn="l" defTabSz="914400" rtl="0" eaLnBrk="1" latinLnBrk="0" hangingPunct="1">
              <a:defRPr sz="2000" b="1" kern="1200">
                <a:solidFill>
                  <a:srgbClr val="FFFFFF"/>
                </a:solidFill>
                <a:latin typeface="Tahoma" pitchFamily="34" charset="0"/>
                <a:ea typeface="+mn-ea"/>
                <a:cs typeface="+mn-cs"/>
              </a:defRPr>
            </a:lvl6pPr>
            <a:lvl7pPr marL="2743200" algn="l" defTabSz="914400" rtl="0" eaLnBrk="1" latinLnBrk="0" hangingPunct="1">
              <a:defRPr sz="2000" b="1" kern="1200">
                <a:solidFill>
                  <a:srgbClr val="FFFFFF"/>
                </a:solidFill>
                <a:latin typeface="Tahoma" pitchFamily="34" charset="0"/>
                <a:ea typeface="+mn-ea"/>
                <a:cs typeface="+mn-cs"/>
              </a:defRPr>
            </a:lvl7pPr>
            <a:lvl8pPr marL="3200400" algn="l" defTabSz="914400" rtl="0" eaLnBrk="1" latinLnBrk="0" hangingPunct="1">
              <a:defRPr sz="2000" b="1" kern="1200">
                <a:solidFill>
                  <a:srgbClr val="FFFFFF"/>
                </a:solidFill>
                <a:latin typeface="Tahoma" pitchFamily="34" charset="0"/>
                <a:ea typeface="+mn-ea"/>
                <a:cs typeface="+mn-cs"/>
              </a:defRPr>
            </a:lvl8pPr>
            <a:lvl9pPr marL="3657600" algn="l" defTabSz="914400" rtl="0" eaLnBrk="1" latinLnBrk="0" hangingPunct="1">
              <a:defRPr sz="2000" b="1" kern="1200">
                <a:solidFill>
                  <a:srgbClr val="FFFFFF"/>
                </a:solidFill>
                <a:latin typeface="Tahoma" pitchFamily="34" charset="0"/>
                <a:ea typeface="+mn-ea"/>
                <a:cs typeface="+mn-cs"/>
              </a:defRPr>
            </a:lvl9pPr>
          </a:lstStyle>
          <a:p>
            <a:pPr algn="ctr" defTabSz="984250"/>
            <a:r>
              <a:rPr lang="en-US" sz="2400">
                <a:solidFill>
                  <a:srgbClr val="FFFF00"/>
                </a:solidFill>
                <a:latin typeface="Arial" pitchFamily="34" charset="0"/>
              </a:rPr>
              <a:t>Time</a:t>
            </a:r>
          </a:p>
        </p:txBody>
      </p:sp>
      <p:sp>
        <p:nvSpPr>
          <p:cNvPr id="6" name="Rectangle 5"/>
          <p:cNvSpPr>
            <a:spLocks noChangeArrowheads="1"/>
          </p:cNvSpPr>
          <p:nvPr/>
        </p:nvSpPr>
        <p:spPr bwMode="invGray">
          <a:xfrm>
            <a:off x="1285852" y="5000636"/>
            <a:ext cx="3273425" cy="1209675"/>
          </a:xfrm>
          <a:prstGeom prst="rect">
            <a:avLst/>
          </a:prstGeom>
          <a:solidFill>
            <a:srgbClr val="000099"/>
          </a:solidFill>
          <a:ln w="12700">
            <a:solidFill>
              <a:srgbClr val="CCECFF"/>
            </a:solidFill>
            <a:miter lim="800000"/>
            <a:headEnd/>
            <a:tailEnd/>
          </a:ln>
          <a:effectLst/>
        </p:spPr>
        <p:txBody>
          <a:bodyPr wrap="none" lIns="98425" tIns="49212" rIns="98425" bIns="49212" anchor="ctr"/>
          <a:lstStyle>
            <a:defPPr>
              <a:defRPr lang="en-US"/>
            </a:defPPr>
            <a:lvl1pPr algn="l" rtl="0" eaLnBrk="0" fontAlgn="base" hangingPunct="0">
              <a:spcBef>
                <a:spcPct val="0"/>
              </a:spcBef>
              <a:spcAft>
                <a:spcPct val="0"/>
              </a:spcAft>
              <a:defRPr sz="2000" b="1" kern="1200">
                <a:solidFill>
                  <a:srgbClr val="FFFFFF"/>
                </a:solidFill>
                <a:latin typeface="Tahoma" pitchFamily="34" charset="0"/>
                <a:ea typeface="+mn-ea"/>
                <a:cs typeface="+mn-cs"/>
              </a:defRPr>
            </a:lvl1pPr>
            <a:lvl2pPr marL="457200" algn="l" rtl="0" eaLnBrk="0" fontAlgn="base" hangingPunct="0">
              <a:spcBef>
                <a:spcPct val="0"/>
              </a:spcBef>
              <a:spcAft>
                <a:spcPct val="0"/>
              </a:spcAft>
              <a:defRPr sz="2000" b="1" kern="1200">
                <a:solidFill>
                  <a:srgbClr val="FFFFFF"/>
                </a:solidFill>
                <a:latin typeface="Tahoma" pitchFamily="34" charset="0"/>
                <a:ea typeface="+mn-ea"/>
                <a:cs typeface="+mn-cs"/>
              </a:defRPr>
            </a:lvl2pPr>
            <a:lvl3pPr marL="914400" algn="l" rtl="0" eaLnBrk="0" fontAlgn="base" hangingPunct="0">
              <a:spcBef>
                <a:spcPct val="0"/>
              </a:spcBef>
              <a:spcAft>
                <a:spcPct val="0"/>
              </a:spcAft>
              <a:defRPr sz="2000" b="1" kern="1200">
                <a:solidFill>
                  <a:srgbClr val="FFFFFF"/>
                </a:solidFill>
                <a:latin typeface="Tahoma" pitchFamily="34" charset="0"/>
                <a:ea typeface="+mn-ea"/>
                <a:cs typeface="+mn-cs"/>
              </a:defRPr>
            </a:lvl3pPr>
            <a:lvl4pPr marL="1371600" algn="l" rtl="0" eaLnBrk="0" fontAlgn="base" hangingPunct="0">
              <a:spcBef>
                <a:spcPct val="0"/>
              </a:spcBef>
              <a:spcAft>
                <a:spcPct val="0"/>
              </a:spcAft>
              <a:defRPr sz="2000" b="1" kern="1200">
                <a:solidFill>
                  <a:srgbClr val="FFFFFF"/>
                </a:solidFill>
                <a:latin typeface="Tahoma" pitchFamily="34" charset="0"/>
                <a:ea typeface="+mn-ea"/>
                <a:cs typeface="+mn-cs"/>
              </a:defRPr>
            </a:lvl4pPr>
            <a:lvl5pPr marL="1828800" algn="l" rtl="0" eaLnBrk="0" fontAlgn="base" hangingPunct="0">
              <a:spcBef>
                <a:spcPct val="0"/>
              </a:spcBef>
              <a:spcAft>
                <a:spcPct val="0"/>
              </a:spcAft>
              <a:defRPr sz="2000" b="1" kern="1200">
                <a:solidFill>
                  <a:srgbClr val="FFFFFF"/>
                </a:solidFill>
                <a:latin typeface="Tahoma" pitchFamily="34" charset="0"/>
                <a:ea typeface="+mn-ea"/>
                <a:cs typeface="+mn-cs"/>
              </a:defRPr>
            </a:lvl5pPr>
            <a:lvl6pPr marL="2286000" algn="l" defTabSz="914400" rtl="0" eaLnBrk="1" latinLnBrk="0" hangingPunct="1">
              <a:defRPr sz="2000" b="1" kern="1200">
                <a:solidFill>
                  <a:srgbClr val="FFFFFF"/>
                </a:solidFill>
                <a:latin typeface="Tahoma" pitchFamily="34" charset="0"/>
                <a:ea typeface="+mn-ea"/>
                <a:cs typeface="+mn-cs"/>
              </a:defRPr>
            </a:lvl6pPr>
            <a:lvl7pPr marL="2743200" algn="l" defTabSz="914400" rtl="0" eaLnBrk="1" latinLnBrk="0" hangingPunct="1">
              <a:defRPr sz="2000" b="1" kern="1200">
                <a:solidFill>
                  <a:srgbClr val="FFFFFF"/>
                </a:solidFill>
                <a:latin typeface="Tahoma" pitchFamily="34" charset="0"/>
                <a:ea typeface="+mn-ea"/>
                <a:cs typeface="+mn-cs"/>
              </a:defRPr>
            </a:lvl7pPr>
            <a:lvl8pPr marL="3200400" algn="l" defTabSz="914400" rtl="0" eaLnBrk="1" latinLnBrk="0" hangingPunct="1">
              <a:defRPr sz="2000" b="1" kern="1200">
                <a:solidFill>
                  <a:srgbClr val="FFFFFF"/>
                </a:solidFill>
                <a:latin typeface="Tahoma" pitchFamily="34" charset="0"/>
                <a:ea typeface="+mn-ea"/>
                <a:cs typeface="+mn-cs"/>
              </a:defRPr>
            </a:lvl8pPr>
            <a:lvl9pPr marL="3657600" algn="l" defTabSz="914400" rtl="0" eaLnBrk="1" latinLnBrk="0" hangingPunct="1">
              <a:defRPr sz="2000" b="1" kern="1200">
                <a:solidFill>
                  <a:srgbClr val="FFFFFF"/>
                </a:solidFill>
                <a:latin typeface="Tahoma" pitchFamily="34" charset="0"/>
                <a:ea typeface="+mn-ea"/>
                <a:cs typeface="+mn-cs"/>
              </a:defRPr>
            </a:lvl9pPr>
          </a:lstStyle>
          <a:p>
            <a:pPr defTabSz="984250">
              <a:buClr>
                <a:schemeClr val="tx2"/>
              </a:buClr>
              <a:buFontTx/>
              <a:buChar char="•"/>
            </a:pPr>
            <a:r>
              <a:rPr lang="en-US" sz="1800" b="0" dirty="0">
                <a:solidFill>
                  <a:srgbClr val="000000"/>
                </a:solidFill>
                <a:latin typeface="Arial" pitchFamily="34" charset="0"/>
              </a:rPr>
              <a:t> </a:t>
            </a:r>
            <a:r>
              <a:rPr lang="en-US" sz="1800" b="0" dirty="0">
                <a:solidFill>
                  <a:srgbClr val="CCECFF"/>
                </a:solidFill>
                <a:latin typeface="Arial" pitchFamily="34" charset="0"/>
              </a:rPr>
              <a:t>Focus on efficiency</a:t>
            </a:r>
          </a:p>
          <a:p>
            <a:pPr defTabSz="984250">
              <a:buFontTx/>
              <a:buChar char="•"/>
            </a:pPr>
            <a:r>
              <a:rPr lang="en-US" sz="1800" b="0" dirty="0">
                <a:solidFill>
                  <a:srgbClr val="CCECFF"/>
                </a:solidFill>
                <a:latin typeface="Arial" pitchFamily="34" charset="0"/>
              </a:rPr>
              <a:t> Speed cycle time</a:t>
            </a:r>
          </a:p>
          <a:p>
            <a:pPr defTabSz="984250">
              <a:buFontTx/>
              <a:buChar char="•"/>
            </a:pPr>
            <a:r>
              <a:rPr lang="en-US" sz="1800" b="0" dirty="0">
                <a:solidFill>
                  <a:srgbClr val="CCECFF"/>
                </a:solidFill>
                <a:latin typeface="Arial" pitchFamily="34" charset="0"/>
              </a:rPr>
              <a:t> Reduce elapsed time</a:t>
            </a:r>
          </a:p>
        </p:txBody>
      </p:sp>
      <p:sp>
        <p:nvSpPr>
          <p:cNvPr id="7" name="Rectangle 6"/>
          <p:cNvSpPr>
            <a:spLocks noChangeArrowheads="1"/>
          </p:cNvSpPr>
          <p:nvPr/>
        </p:nvSpPr>
        <p:spPr bwMode="auto">
          <a:xfrm>
            <a:off x="1571604" y="4071942"/>
            <a:ext cx="1665288" cy="708025"/>
          </a:xfrm>
          <a:prstGeom prst="rect">
            <a:avLst/>
          </a:prstGeom>
          <a:noFill/>
          <a:ln w="9525">
            <a:noFill/>
            <a:miter lim="800000"/>
            <a:headEnd/>
            <a:tailEnd/>
          </a:ln>
          <a:effectLst>
            <a:outerShdw dist="17961" dir="2700000" algn="ctr" rotWithShape="0">
              <a:srgbClr val="000066"/>
            </a:outerShdw>
          </a:effectLst>
        </p:spPr>
        <p:txBody>
          <a:bodyPr wrap="none" lIns="98425" tIns="49212" rIns="98425" bIns="49212">
            <a:spAutoFit/>
          </a:bodyPr>
          <a:lstStyle>
            <a:defPPr>
              <a:defRPr lang="en-US"/>
            </a:defPPr>
            <a:lvl1pPr algn="l" rtl="0" eaLnBrk="0" fontAlgn="base" hangingPunct="0">
              <a:spcBef>
                <a:spcPct val="0"/>
              </a:spcBef>
              <a:spcAft>
                <a:spcPct val="0"/>
              </a:spcAft>
              <a:defRPr sz="2000" b="1" kern="1200">
                <a:solidFill>
                  <a:srgbClr val="FFFFFF"/>
                </a:solidFill>
                <a:latin typeface="Tahoma" pitchFamily="34" charset="0"/>
                <a:ea typeface="+mn-ea"/>
                <a:cs typeface="+mn-cs"/>
              </a:defRPr>
            </a:lvl1pPr>
            <a:lvl2pPr marL="457200" algn="l" rtl="0" eaLnBrk="0" fontAlgn="base" hangingPunct="0">
              <a:spcBef>
                <a:spcPct val="0"/>
              </a:spcBef>
              <a:spcAft>
                <a:spcPct val="0"/>
              </a:spcAft>
              <a:defRPr sz="2000" b="1" kern="1200">
                <a:solidFill>
                  <a:srgbClr val="FFFFFF"/>
                </a:solidFill>
                <a:latin typeface="Tahoma" pitchFamily="34" charset="0"/>
                <a:ea typeface="+mn-ea"/>
                <a:cs typeface="+mn-cs"/>
              </a:defRPr>
            </a:lvl2pPr>
            <a:lvl3pPr marL="914400" algn="l" rtl="0" eaLnBrk="0" fontAlgn="base" hangingPunct="0">
              <a:spcBef>
                <a:spcPct val="0"/>
              </a:spcBef>
              <a:spcAft>
                <a:spcPct val="0"/>
              </a:spcAft>
              <a:defRPr sz="2000" b="1" kern="1200">
                <a:solidFill>
                  <a:srgbClr val="FFFFFF"/>
                </a:solidFill>
                <a:latin typeface="Tahoma" pitchFamily="34" charset="0"/>
                <a:ea typeface="+mn-ea"/>
                <a:cs typeface="+mn-cs"/>
              </a:defRPr>
            </a:lvl3pPr>
            <a:lvl4pPr marL="1371600" algn="l" rtl="0" eaLnBrk="0" fontAlgn="base" hangingPunct="0">
              <a:spcBef>
                <a:spcPct val="0"/>
              </a:spcBef>
              <a:spcAft>
                <a:spcPct val="0"/>
              </a:spcAft>
              <a:defRPr sz="2000" b="1" kern="1200">
                <a:solidFill>
                  <a:srgbClr val="FFFFFF"/>
                </a:solidFill>
                <a:latin typeface="Tahoma" pitchFamily="34" charset="0"/>
                <a:ea typeface="+mn-ea"/>
                <a:cs typeface="+mn-cs"/>
              </a:defRPr>
            </a:lvl4pPr>
            <a:lvl5pPr marL="1828800" algn="l" rtl="0" eaLnBrk="0" fontAlgn="base" hangingPunct="0">
              <a:spcBef>
                <a:spcPct val="0"/>
              </a:spcBef>
              <a:spcAft>
                <a:spcPct val="0"/>
              </a:spcAft>
              <a:defRPr sz="2000" b="1" kern="1200">
                <a:solidFill>
                  <a:srgbClr val="FFFFFF"/>
                </a:solidFill>
                <a:latin typeface="Tahoma" pitchFamily="34" charset="0"/>
                <a:ea typeface="+mn-ea"/>
                <a:cs typeface="+mn-cs"/>
              </a:defRPr>
            </a:lvl5pPr>
            <a:lvl6pPr marL="2286000" algn="l" defTabSz="914400" rtl="0" eaLnBrk="1" latinLnBrk="0" hangingPunct="1">
              <a:defRPr sz="2000" b="1" kern="1200">
                <a:solidFill>
                  <a:srgbClr val="FFFFFF"/>
                </a:solidFill>
                <a:latin typeface="Tahoma" pitchFamily="34" charset="0"/>
                <a:ea typeface="+mn-ea"/>
                <a:cs typeface="+mn-cs"/>
              </a:defRPr>
            </a:lvl6pPr>
            <a:lvl7pPr marL="2743200" algn="l" defTabSz="914400" rtl="0" eaLnBrk="1" latinLnBrk="0" hangingPunct="1">
              <a:defRPr sz="2000" b="1" kern="1200">
                <a:solidFill>
                  <a:srgbClr val="FFFFFF"/>
                </a:solidFill>
                <a:latin typeface="Tahoma" pitchFamily="34" charset="0"/>
                <a:ea typeface="+mn-ea"/>
                <a:cs typeface="+mn-cs"/>
              </a:defRPr>
            </a:lvl7pPr>
            <a:lvl8pPr marL="3200400" algn="l" defTabSz="914400" rtl="0" eaLnBrk="1" latinLnBrk="0" hangingPunct="1">
              <a:defRPr sz="2000" b="1" kern="1200">
                <a:solidFill>
                  <a:srgbClr val="FFFFFF"/>
                </a:solidFill>
                <a:latin typeface="Tahoma" pitchFamily="34" charset="0"/>
                <a:ea typeface="+mn-ea"/>
                <a:cs typeface="+mn-cs"/>
              </a:defRPr>
            </a:lvl8pPr>
            <a:lvl9pPr marL="3657600" algn="l" defTabSz="914400" rtl="0" eaLnBrk="1" latinLnBrk="0" hangingPunct="1">
              <a:defRPr sz="2000" b="1" kern="1200">
                <a:solidFill>
                  <a:srgbClr val="FFFFFF"/>
                </a:solidFill>
                <a:latin typeface="Tahoma" pitchFamily="34" charset="0"/>
                <a:ea typeface="+mn-ea"/>
                <a:cs typeface="+mn-cs"/>
              </a:defRPr>
            </a:lvl9pPr>
          </a:lstStyle>
          <a:p>
            <a:pPr algn="ctr" defTabSz="984250"/>
            <a:r>
              <a:rPr lang="en-US" i="1" dirty="0">
                <a:solidFill>
                  <a:srgbClr val="CCECFF"/>
                </a:solidFill>
                <a:effectLst>
                  <a:outerShdw blurRad="38100" dist="38100" dir="2700000" algn="tl">
                    <a:srgbClr val="000000"/>
                  </a:outerShdw>
                </a:effectLst>
                <a:latin typeface="Arial" pitchFamily="34" charset="0"/>
              </a:rPr>
              <a:t>Industrial</a:t>
            </a:r>
          </a:p>
          <a:p>
            <a:pPr algn="ctr" defTabSz="984250"/>
            <a:r>
              <a:rPr lang="en-US" i="1" dirty="0">
                <a:solidFill>
                  <a:srgbClr val="CCECFF"/>
                </a:solidFill>
                <a:effectLst>
                  <a:outerShdw blurRad="38100" dist="38100" dir="2700000" algn="tl">
                    <a:srgbClr val="000000"/>
                  </a:outerShdw>
                </a:effectLst>
                <a:latin typeface="Arial" pitchFamily="34" charset="0"/>
              </a:rPr>
              <a:t>Engineering</a:t>
            </a:r>
          </a:p>
        </p:txBody>
      </p:sp>
      <p:sp>
        <p:nvSpPr>
          <p:cNvPr id="8" name="Rectangle 7"/>
          <p:cNvSpPr>
            <a:spLocks noChangeArrowheads="1"/>
          </p:cNvSpPr>
          <p:nvPr/>
        </p:nvSpPr>
        <p:spPr bwMode="auto">
          <a:xfrm>
            <a:off x="4877594" y="3569494"/>
            <a:ext cx="1397000" cy="2668587"/>
          </a:xfrm>
          <a:prstGeom prst="rect">
            <a:avLst/>
          </a:prstGeom>
          <a:solidFill>
            <a:srgbClr val="1D98B1"/>
          </a:solidFill>
          <a:ln w="9525">
            <a:noFill/>
            <a:miter lim="800000"/>
            <a:headEnd/>
            <a:tailEnd/>
          </a:ln>
          <a:effectLst/>
        </p:spPr>
        <p:txBody>
          <a:bodyPr wrap="none" lIns="98425" tIns="49212" rIns="98425" bIns="49212" anchor="ctr"/>
          <a:lstStyle>
            <a:defPPr>
              <a:defRPr lang="en-US"/>
            </a:defPPr>
            <a:lvl1pPr algn="l" rtl="0" eaLnBrk="0" fontAlgn="base" hangingPunct="0">
              <a:spcBef>
                <a:spcPct val="0"/>
              </a:spcBef>
              <a:spcAft>
                <a:spcPct val="0"/>
              </a:spcAft>
              <a:defRPr sz="2000" b="1" kern="1200">
                <a:solidFill>
                  <a:srgbClr val="FFFFFF"/>
                </a:solidFill>
                <a:latin typeface="Tahoma" pitchFamily="34" charset="0"/>
                <a:ea typeface="+mn-ea"/>
                <a:cs typeface="+mn-cs"/>
              </a:defRPr>
            </a:lvl1pPr>
            <a:lvl2pPr marL="457200" algn="l" rtl="0" eaLnBrk="0" fontAlgn="base" hangingPunct="0">
              <a:spcBef>
                <a:spcPct val="0"/>
              </a:spcBef>
              <a:spcAft>
                <a:spcPct val="0"/>
              </a:spcAft>
              <a:defRPr sz="2000" b="1" kern="1200">
                <a:solidFill>
                  <a:srgbClr val="FFFFFF"/>
                </a:solidFill>
                <a:latin typeface="Tahoma" pitchFamily="34" charset="0"/>
                <a:ea typeface="+mn-ea"/>
                <a:cs typeface="+mn-cs"/>
              </a:defRPr>
            </a:lvl2pPr>
            <a:lvl3pPr marL="914400" algn="l" rtl="0" eaLnBrk="0" fontAlgn="base" hangingPunct="0">
              <a:spcBef>
                <a:spcPct val="0"/>
              </a:spcBef>
              <a:spcAft>
                <a:spcPct val="0"/>
              </a:spcAft>
              <a:defRPr sz="2000" b="1" kern="1200">
                <a:solidFill>
                  <a:srgbClr val="FFFFFF"/>
                </a:solidFill>
                <a:latin typeface="Tahoma" pitchFamily="34" charset="0"/>
                <a:ea typeface="+mn-ea"/>
                <a:cs typeface="+mn-cs"/>
              </a:defRPr>
            </a:lvl3pPr>
            <a:lvl4pPr marL="1371600" algn="l" rtl="0" eaLnBrk="0" fontAlgn="base" hangingPunct="0">
              <a:spcBef>
                <a:spcPct val="0"/>
              </a:spcBef>
              <a:spcAft>
                <a:spcPct val="0"/>
              </a:spcAft>
              <a:defRPr sz="2000" b="1" kern="1200">
                <a:solidFill>
                  <a:srgbClr val="FFFFFF"/>
                </a:solidFill>
                <a:latin typeface="Tahoma" pitchFamily="34" charset="0"/>
                <a:ea typeface="+mn-ea"/>
                <a:cs typeface="+mn-cs"/>
              </a:defRPr>
            </a:lvl4pPr>
            <a:lvl5pPr marL="1828800" algn="l" rtl="0" eaLnBrk="0" fontAlgn="base" hangingPunct="0">
              <a:spcBef>
                <a:spcPct val="0"/>
              </a:spcBef>
              <a:spcAft>
                <a:spcPct val="0"/>
              </a:spcAft>
              <a:defRPr sz="2000" b="1" kern="1200">
                <a:solidFill>
                  <a:srgbClr val="FFFFFF"/>
                </a:solidFill>
                <a:latin typeface="Tahoma" pitchFamily="34" charset="0"/>
                <a:ea typeface="+mn-ea"/>
                <a:cs typeface="+mn-cs"/>
              </a:defRPr>
            </a:lvl5pPr>
            <a:lvl6pPr marL="2286000" algn="l" defTabSz="914400" rtl="0" eaLnBrk="1" latinLnBrk="0" hangingPunct="1">
              <a:defRPr sz="2000" b="1" kern="1200">
                <a:solidFill>
                  <a:srgbClr val="FFFFFF"/>
                </a:solidFill>
                <a:latin typeface="Tahoma" pitchFamily="34" charset="0"/>
                <a:ea typeface="+mn-ea"/>
                <a:cs typeface="+mn-cs"/>
              </a:defRPr>
            </a:lvl6pPr>
            <a:lvl7pPr marL="2743200" algn="l" defTabSz="914400" rtl="0" eaLnBrk="1" latinLnBrk="0" hangingPunct="1">
              <a:defRPr sz="2000" b="1" kern="1200">
                <a:solidFill>
                  <a:srgbClr val="FFFFFF"/>
                </a:solidFill>
                <a:latin typeface="Tahoma" pitchFamily="34" charset="0"/>
                <a:ea typeface="+mn-ea"/>
                <a:cs typeface="+mn-cs"/>
              </a:defRPr>
            </a:lvl7pPr>
            <a:lvl8pPr marL="3200400" algn="l" defTabSz="914400" rtl="0" eaLnBrk="1" latinLnBrk="0" hangingPunct="1">
              <a:defRPr sz="2000" b="1" kern="1200">
                <a:solidFill>
                  <a:srgbClr val="FFFFFF"/>
                </a:solidFill>
                <a:latin typeface="Tahoma" pitchFamily="34" charset="0"/>
                <a:ea typeface="+mn-ea"/>
                <a:cs typeface="+mn-cs"/>
              </a:defRPr>
            </a:lvl8pPr>
            <a:lvl9pPr marL="3657600" algn="l" defTabSz="914400" rtl="0" eaLnBrk="1" latinLnBrk="0" hangingPunct="1">
              <a:defRPr sz="2000" b="1" kern="1200">
                <a:solidFill>
                  <a:srgbClr val="FFFFFF"/>
                </a:solidFill>
                <a:latin typeface="Tahoma" pitchFamily="34" charset="0"/>
                <a:ea typeface="+mn-ea"/>
                <a:cs typeface="+mn-cs"/>
              </a:defRPr>
            </a:lvl9pPr>
          </a:lstStyle>
          <a:p>
            <a:pPr algn="ctr" defTabSz="984250"/>
            <a:r>
              <a:rPr lang="en-US" sz="1800">
                <a:solidFill>
                  <a:schemeClr val="tx2"/>
                </a:solidFill>
                <a:effectLst>
                  <a:outerShdw blurRad="38100" dist="38100" dir="2700000" algn="tl">
                    <a:srgbClr val="000000"/>
                  </a:outerShdw>
                </a:effectLst>
                <a:latin typeface="Arial" pitchFamily="34" charset="0"/>
              </a:rPr>
              <a:t> </a:t>
            </a:r>
          </a:p>
        </p:txBody>
      </p:sp>
      <p:sp>
        <p:nvSpPr>
          <p:cNvPr id="9" name="Rectangle 8"/>
          <p:cNvSpPr>
            <a:spLocks noChangeArrowheads="1"/>
          </p:cNvSpPr>
          <p:nvPr/>
        </p:nvSpPr>
        <p:spPr bwMode="auto">
          <a:xfrm>
            <a:off x="5029200" y="3124200"/>
            <a:ext cx="735013" cy="403225"/>
          </a:xfrm>
          <a:prstGeom prst="rect">
            <a:avLst/>
          </a:prstGeom>
          <a:noFill/>
          <a:ln w="9525">
            <a:noFill/>
            <a:miter lim="800000"/>
            <a:headEnd/>
            <a:tailEnd/>
          </a:ln>
          <a:effectLst>
            <a:outerShdw dist="17961" dir="2700000" algn="ctr" rotWithShape="0">
              <a:srgbClr val="000066"/>
            </a:outerShdw>
          </a:effectLst>
        </p:spPr>
        <p:txBody>
          <a:bodyPr wrap="none" lIns="98425" tIns="49212" rIns="98425" bIns="49212">
            <a:spAutoFit/>
          </a:bodyPr>
          <a:lstStyle>
            <a:defPPr>
              <a:defRPr lang="en-US"/>
            </a:defPPr>
            <a:lvl1pPr algn="l" rtl="0" eaLnBrk="0" fontAlgn="base" hangingPunct="0">
              <a:spcBef>
                <a:spcPct val="0"/>
              </a:spcBef>
              <a:spcAft>
                <a:spcPct val="0"/>
              </a:spcAft>
              <a:defRPr sz="2000" b="1" kern="1200">
                <a:solidFill>
                  <a:srgbClr val="FFFFFF"/>
                </a:solidFill>
                <a:latin typeface="Tahoma" pitchFamily="34" charset="0"/>
                <a:ea typeface="+mn-ea"/>
                <a:cs typeface="+mn-cs"/>
              </a:defRPr>
            </a:lvl1pPr>
            <a:lvl2pPr marL="457200" algn="l" rtl="0" eaLnBrk="0" fontAlgn="base" hangingPunct="0">
              <a:spcBef>
                <a:spcPct val="0"/>
              </a:spcBef>
              <a:spcAft>
                <a:spcPct val="0"/>
              </a:spcAft>
              <a:defRPr sz="2000" b="1" kern="1200">
                <a:solidFill>
                  <a:srgbClr val="FFFFFF"/>
                </a:solidFill>
                <a:latin typeface="Tahoma" pitchFamily="34" charset="0"/>
                <a:ea typeface="+mn-ea"/>
                <a:cs typeface="+mn-cs"/>
              </a:defRPr>
            </a:lvl2pPr>
            <a:lvl3pPr marL="914400" algn="l" rtl="0" eaLnBrk="0" fontAlgn="base" hangingPunct="0">
              <a:spcBef>
                <a:spcPct val="0"/>
              </a:spcBef>
              <a:spcAft>
                <a:spcPct val="0"/>
              </a:spcAft>
              <a:defRPr sz="2000" b="1" kern="1200">
                <a:solidFill>
                  <a:srgbClr val="FFFFFF"/>
                </a:solidFill>
                <a:latin typeface="Tahoma" pitchFamily="34" charset="0"/>
                <a:ea typeface="+mn-ea"/>
                <a:cs typeface="+mn-cs"/>
              </a:defRPr>
            </a:lvl3pPr>
            <a:lvl4pPr marL="1371600" algn="l" rtl="0" eaLnBrk="0" fontAlgn="base" hangingPunct="0">
              <a:spcBef>
                <a:spcPct val="0"/>
              </a:spcBef>
              <a:spcAft>
                <a:spcPct val="0"/>
              </a:spcAft>
              <a:defRPr sz="2000" b="1" kern="1200">
                <a:solidFill>
                  <a:srgbClr val="FFFFFF"/>
                </a:solidFill>
                <a:latin typeface="Tahoma" pitchFamily="34" charset="0"/>
                <a:ea typeface="+mn-ea"/>
                <a:cs typeface="+mn-cs"/>
              </a:defRPr>
            </a:lvl4pPr>
            <a:lvl5pPr marL="1828800" algn="l" rtl="0" eaLnBrk="0" fontAlgn="base" hangingPunct="0">
              <a:spcBef>
                <a:spcPct val="0"/>
              </a:spcBef>
              <a:spcAft>
                <a:spcPct val="0"/>
              </a:spcAft>
              <a:defRPr sz="2000" b="1" kern="1200">
                <a:solidFill>
                  <a:srgbClr val="FFFFFF"/>
                </a:solidFill>
                <a:latin typeface="Tahoma" pitchFamily="34" charset="0"/>
                <a:ea typeface="+mn-ea"/>
                <a:cs typeface="+mn-cs"/>
              </a:defRPr>
            </a:lvl5pPr>
            <a:lvl6pPr marL="2286000" algn="l" defTabSz="914400" rtl="0" eaLnBrk="1" latinLnBrk="0" hangingPunct="1">
              <a:defRPr sz="2000" b="1" kern="1200">
                <a:solidFill>
                  <a:srgbClr val="FFFFFF"/>
                </a:solidFill>
                <a:latin typeface="Tahoma" pitchFamily="34" charset="0"/>
                <a:ea typeface="+mn-ea"/>
                <a:cs typeface="+mn-cs"/>
              </a:defRPr>
            </a:lvl6pPr>
            <a:lvl7pPr marL="2743200" algn="l" defTabSz="914400" rtl="0" eaLnBrk="1" latinLnBrk="0" hangingPunct="1">
              <a:defRPr sz="2000" b="1" kern="1200">
                <a:solidFill>
                  <a:srgbClr val="FFFFFF"/>
                </a:solidFill>
                <a:latin typeface="Tahoma" pitchFamily="34" charset="0"/>
                <a:ea typeface="+mn-ea"/>
                <a:cs typeface="+mn-cs"/>
              </a:defRPr>
            </a:lvl7pPr>
            <a:lvl8pPr marL="3200400" algn="l" defTabSz="914400" rtl="0" eaLnBrk="1" latinLnBrk="0" hangingPunct="1">
              <a:defRPr sz="2000" b="1" kern="1200">
                <a:solidFill>
                  <a:srgbClr val="FFFFFF"/>
                </a:solidFill>
                <a:latin typeface="Tahoma" pitchFamily="34" charset="0"/>
                <a:ea typeface="+mn-ea"/>
                <a:cs typeface="+mn-cs"/>
              </a:defRPr>
            </a:lvl8pPr>
            <a:lvl9pPr marL="3657600" algn="l" defTabSz="914400" rtl="0" eaLnBrk="1" latinLnBrk="0" hangingPunct="1">
              <a:defRPr sz="2000" b="1" kern="1200">
                <a:solidFill>
                  <a:srgbClr val="FFFFFF"/>
                </a:solidFill>
                <a:latin typeface="Tahoma" pitchFamily="34" charset="0"/>
                <a:ea typeface="+mn-ea"/>
                <a:cs typeface="+mn-cs"/>
              </a:defRPr>
            </a:lvl9pPr>
          </a:lstStyle>
          <a:p>
            <a:pPr algn="ctr" defTabSz="984250"/>
            <a:r>
              <a:rPr lang="en-US" i="1" dirty="0">
                <a:solidFill>
                  <a:srgbClr val="CCECFF"/>
                </a:solidFill>
                <a:effectLst>
                  <a:outerShdw blurRad="38100" dist="38100" dir="2700000" algn="tl">
                    <a:srgbClr val="000000"/>
                  </a:outerShdw>
                </a:effectLst>
                <a:latin typeface="Arial" pitchFamily="34" charset="0"/>
              </a:rPr>
              <a:t>BPR</a:t>
            </a:r>
          </a:p>
        </p:txBody>
      </p:sp>
      <p:sp>
        <p:nvSpPr>
          <p:cNvPr id="10" name="Rectangle 9"/>
          <p:cNvSpPr>
            <a:spLocks noChangeArrowheads="1"/>
          </p:cNvSpPr>
          <p:nvPr/>
        </p:nvSpPr>
        <p:spPr bwMode="auto">
          <a:xfrm>
            <a:off x="4877594" y="3567906"/>
            <a:ext cx="1606550" cy="922338"/>
          </a:xfrm>
          <a:prstGeom prst="rect">
            <a:avLst/>
          </a:prstGeom>
          <a:noFill/>
          <a:ln w="9525">
            <a:noFill/>
            <a:miter lim="800000"/>
            <a:headEnd/>
            <a:tailEnd/>
          </a:ln>
          <a:effectLst/>
        </p:spPr>
        <p:txBody>
          <a:bodyPr lIns="98425" tIns="49212" rIns="98425" bIns="49212">
            <a:spAutoFit/>
          </a:bodyPr>
          <a:lstStyle>
            <a:defPPr>
              <a:defRPr lang="en-US"/>
            </a:defPPr>
            <a:lvl1pPr algn="l" rtl="0" eaLnBrk="0" fontAlgn="base" hangingPunct="0">
              <a:spcBef>
                <a:spcPct val="0"/>
              </a:spcBef>
              <a:spcAft>
                <a:spcPct val="0"/>
              </a:spcAft>
              <a:defRPr sz="2000" b="1" kern="1200">
                <a:solidFill>
                  <a:srgbClr val="FFFFFF"/>
                </a:solidFill>
                <a:latin typeface="Tahoma" pitchFamily="34" charset="0"/>
                <a:ea typeface="+mn-ea"/>
                <a:cs typeface="+mn-cs"/>
              </a:defRPr>
            </a:lvl1pPr>
            <a:lvl2pPr marL="457200" algn="l" rtl="0" eaLnBrk="0" fontAlgn="base" hangingPunct="0">
              <a:spcBef>
                <a:spcPct val="0"/>
              </a:spcBef>
              <a:spcAft>
                <a:spcPct val="0"/>
              </a:spcAft>
              <a:defRPr sz="2000" b="1" kern="1200">
                <a:solidFill>
                  <a:srgbClr val="FFFFFF"/>
                </a:solidFill>
                <a:latin typeface="Tahoma" pitchFamily="34" charset="0"/>
                <a:ea typeface="+mn-ea"/>
                <a:cs typeface="+mn-cs"/>
              </a:defRPr>
            </a:lvl2pPr>
            <a:lvl3pPr marL="914400" algn="l" rtl="0" eaLnBrk="0" fontAlgn="base" hangingPunct="0">
              <a:spcBef>
                <a:spcPct val="0"/>
              </a:spcBef>
              <a:spcAft>
                <a:spcPct val="0"/>
              </a:spcAft>
              <a:defRPr sz="2000" b="1" kern="1200">
                <a:solidFill>
                  <a:srgbClr val="FFFFFF"/>
                </a:solidFill>
                <a:latin typeface="Tahoma" pitchFamily="34" charset="0"/>
                <a:ea typeface="+mn-ea"/>
                <a:cs typeface="+mn-cs"/>
              </a:defRPr>
            </a:lvl3pPr>
            <a:lvl4pPr marL="1371600" algn="l" rtl="0" eaLnBrk="0" fontAlgn="base" hangingPunct="0">
              <a:spcBef>
                <a:spcPct val="0"/>
              </a:spcBef>
              <a:spcAft>
                <a:spcPct val="0"/>
              </a:spcAft>
              <a:defRPr sz="2000" b="1" kern="1200">
                <a:solidFill>
                  <a:srgbClr val="FFFFFF"/>
                </a:solidFill>
                <a:latin typeface="Tahoma" pitchFamily="34" charset="0"/>
                <a:ea typeface="+mn-ea"/>
                <a:cs typeface="+mn-cs"/>
              </a:defRPr>
            </a:lvl4pPr>
            <a:lvl5pPr marL="1828800" algn="l" rtl="0" eaLnBrk="0" fontAlgn="base" hangingPunct="0">
              <a:spcBef>
                <a:spcPct val="0"/>
              </a:spcBef>
              <a:spcAft>
                <a:spcPct val="0"/>
              </a:spcAft>
              <a:defRPr sz="2000" b="1" kern="1200">
                <a:solidFill>
                  <a:srgbClr val="FFFFFF"/>
                </a:solidFill>
                <a:latin typeface="Tahoma" pitchFamily="34" charset="0"/>
                <a:ea typeface="+mn-ea"/>
                <a:cs typeface="+mn-cs"/>
              </a:defRPr>
            </a:lvl5pPr>
            <a:lvl6pPr marL="2286000" algn="l" defTabSz="914400" rtl="0" eaLnBrk="1" latinLnBrk="0" hangingPunct="1">
              <a:defRPr sz="2000" b="1" kern="1200">
                <a:solidFill>
                  <a:srgbClr val="FFFFFF"/>
                </a:solidFill>
                <a:latin typeface="Tahoma" pitchFamily="34" charset="0"/>
                <a:ea typeface="+mn-ea"/>
                <a:cs typeface="+mn-cs"/>
              </a:defRPr>
            </a:lvl6pPr>
            <a:lvl7pPr marL="2743200" algn="l" defTabSz="914400" rtl="0" eaLnBrk="1" latinLnBrk="0" hangingPunct="1">
              <a:defRPr sz="2000" b="1" kern="1200">
                <a:solidFill>
                  <a:srgbClr val="FFFFFF"/>
                </a:solidFill>
                <a:latin typeface="Tahoma" pitchFamily="34" charset="0"/>
                <a:ea typeface="+mn-ea"/>
                <a:cs typeface="+mn-cs"/>
              </a:defRPr>
            </a:lvl7pPr>
            <a:lvl8pPr marL="3200400" algn="l" defTabSz="914400" rtl="0" eaLnBrk="1" latinLnBrk="0" hangingPunct="1">
              <a:defRPr sz="2000" b="1" kern="1200">
                <a:solidFill>
                  <a:srgbClr val="FFFFFF"/>
                </a:solidFill>
                <a:latin typeface="Tahoma" pitchFamily="34" charset="0"/>
                <a:ea typeface="+mn-ea"/>
                <a:cs typeface="+mn-cs"/>
              </a:defRPr>
            </a:lvl8pPr>
            <a:lvl9pPr marL="3657600" algn="l" defTabSz="914400" rtl="0" eaLnBrk="1" latinLnBrk="0" hangingPunct="1">
              <a:defRPr sz="2000" b="1" kern="1200">
                <a:solidFill>
                  <a:srgbClr val="FFFFFF"/>
                </a:solidFill>
                <a:latin typeface="Tahoma" pitchFamily="34" charset="0"/>
                <a:ea typeface="+mn-ea"/>
                <a:cs typeface="+mn-cs"/>
              </a:defRPr>
            </a:lvl9pPr>
          </a:lstStyle>
          <a:p>
            <a:pPr marL="180975" indent="-180975" defTabSz="984250">
              <a:buFontTx/>
              <a:buChar char="•"/>
            </a:pPr>
            <a:r>
              <a:rPr lang="en-US" sz="1800" b="0">
                <a:solidFill>
                  <a:srgbClr val="FFFF99"/>
                </a:solidFill>
                <a:effectLst>
                  <a:outerShdw blurRad="38100" dist="38100" dir="2700000" algn="tl">
                    <a:srgbClr val="000000"/>
                  </a:outerShdw>
                </a:effectLst>
                <a:latin typeface="Arial" pitchFamily="34" charset="0"/>
              </a:rPr>
              <a:t>Cross- functional processes </a:t>
            </a:r>
          </a:p>
        </p:txBody>
      </p:sp>
      <p:sp>
        <p:nvSpPr>
          <p:cNvPr id="11" name="Rectangle 10"/>
          <p:cNvSpPr>
            <a:spLocks noChangeArrowheads="1"/>
          </p:cNvSpPr>
          <p:nvPr/>
        </p:nvSpPr>
        <p:spPr bwMode="auto">
          <a:xfrm>
            <a:off x="6274594" y="2704306"/>
            <a:ext cx="1047750" cy="3533775"/>
          </a:xfrm>
          <a:prstGeom prst="rect">
            <a:avLst/>
          </a:prstGeom>
          <a:solidFill>
            <a:schemeClr val="accent6">
              <a:lumMod val="40000"/>
              <a:lumOff val="60000"/>
            </a:schemeClr>
          </a:solidFill>
          <a:ln w="9525">
            <a:noFill/>
            <a:miter lim="800000"/>
            <a:headEnd/>
            <a:tailEnd/>
          </a:ln>
          <a:effectLst/>
        </p:spPr>
        <p:txBody>
          <a:bodyPr wrap="none" anchor="ctr"/>
          <a:lstStyle>
            <a:defPPr>
              <a:defRPr lang="en-US"/>
            </a:defPPr>
            <a:lvl1pPr algn="l" rtl="0" eaLnBrk="0" fontAlgn="base" hangingPunct="0">
              <a:spcBef>
                <a:spcPct val="0"/>
              </a:spcBef>
              <a:spcAft>
                <a:spcPct val="0"/>
              </a:spcAft>
              <a:defRPr sz="2000" b="1" kern="1200">
                <a:solidFill>
                  <a:srgbClr val="FFFFFF"/>
                </a:solidFill>
                <a:latin typeface="Tahoma" pitchFamily="34" charset="0"/>
                <a:ea typeface="+mn-ea"/>
                <a:cs typeface="+mn-cs"/>
              </a:defRPr>
            </a:lvl1pPr>
            <a:lvl2pPr marL="457200" algn="l" rtl="0" eaLnBrk="0" fontAlgn="base" hangingPunct="0">
              <a:spcBef>
                <a:spcPct val="0"/>
              </a:spcBef>
              <a:spcAft>
                <a:spcPct val="0"/>
              </a:spcAft>
              <a:defRPr sz="2000" b="1" kern="1200">
                <a:solidFill>
                  <a:srgbClr val="FFFFFF"/>
                </a:solidFill>
                <a:latin typeface="Tahoma" pitchFamily="34" charset="0"/>
                <a:ea typeface="+mn-ea"/>
                <a:cs typeface="+mn-cs"/>
              </a:defRPr>
            </a:lvl2pPr>
            <a:lvl3pPr marL="914400" algn="l" rtl="0" eaLnBrk="0" fontAlgn="base" hangingPunct="0">
              <a:spcBef>
                <a:spcPct val="0"/>
              </a:spcBef>
              <a:spcAft>
                <a:spcPct val="0"/>
              </a:spcAft>
              <a:defRPr sz="2000" b="1" kern="1200">
                <a:solidFill>
                  <a:srgbClr val="FFFFFF"/>
                </a:solidFill>
                <a:latin typeface="Tahoma" pitchFamily="34" charset="0"/>
                <a:ea typeface="+mn-ea"/>
                <a:cs typeface="+mn-cs"/>
              </a:defRPr>
            </a:lvl3pPr>
            <a:lvl4pPr marL="1371600" algn="l" rtl="0" eaLnBrk="0" fontAlgn="base" hangingPunct="0">
              <a:spcBef>
                <a:spcPct val="0"/>
              </a:spcBef>
              <a:spcAft>
                <a:spcPct val="0"/>
              </a:spcAft>
              <a:defRPr sz="2000" b="1" kern="1200">
                <a:solidFill>
                  <a:srgbClr val="FFFFFF"/>
                </a:solidFill>
                <a:latin typeface="Tahoma" pitchFamily="34" charset="0"/>
                <a:ea typeface="+mn-ea"/>
                <a:cs typeface="+mn-cs"/>
              </a:defRPr>
            </a:lvl4pPr>
            <a:lvl5pPr marL="1828800" algn="l" rtl="0" eaLnBrk="0" fontAlgn="base" hangingPunct="0">
              <a:spcBef>
                <a:spcPct val="0"/>
              </a:spcBef>
              <a:spcAft>
                <a:spcPct val="0"/>
              </a:spcAft>
              <a:defRPr sz="2000" b="1" kern="1200">
                <a:solidFill>
                  <a:srgbClr val="FFFFFF"/>
                </a:solidFill>
                <a:latin typeface="Tahoma" pitchFamily="34" charset="0"/>
                <a:ea typeface="+mn-ea"/>
                <a:cs typeface="+mn-cs"/>
              </a:defRPr>
            </a:lvl5pPr>
            <a:lvl6pPr marL="2286000" algn="l" defTabSz="914400" rtl="0" eaLnBrk="1" latinLnBrk="0" hangingPunct="1">
              <a:defRPr sz="2000" b="1" kern="1200">
                <a:solidFill>
                  <a:srgbClr val="FFFFFF"/>
                </a:solidFill>
                <a:latin typeface="Tahoma" pitchFamily="34" charset="0"/>
                <a:ea typeface="+mn-ea"/>
                <a:cs typeface="+mn-cs"/>
              </a:defRPr>
            </a:lvl6pPr>
            <a:lvl7pPr marL="2743200" algn="l" defTabSz="914400" rtl="0" eaLnBrk="1" latinLnBrk="0" hangingPunct="1">
              <a:defRPr sz="2000" b="1" kern="1200">
                <a:solidFill>
                  <a:srgbClr val="FFFFFF"/>
                </a:solidFill>
                <a:latin typeface="Tahoma" pitchFamily="34" charset="0"/>
                <a:ea typeface="+mn-ea"/>
                <a:cs typeface="+mn-cs"/>
              </a:defRPr>
            </a:lvl7pPr>
            <a:lvl8pPr marL="3200400" algn="l" defTabSz="914400" rtl="0" eaLnBrk="1" latinLnBrk="0" hangingPunct="1">
              <a:defRPr sz="2000" b="1" kern="1200">
                <a:solidFill>
                  <a:srgbClr val="FFFFFF"/>
                </a:solidFill>
                <a:latin typeface="Tahoma" pitchFamily="34" charset="0"/>
                <a:ea typeface="+mn-ea"/>
                <a:cs typeface="+mn-cs"/>
              </a:defRPr>
            </a:lvl8pPr>
            <a:lvl9pPr marL="3657600" algn="l" defTabSz="914400" rtl="0" eaLnBrk="1" latinLnBrk="0" hangingPunct="1">
              <a:defRPr sz="2000" b="1" kern="1200">
                <a:solidFill>
                  <a:srgbClr val="FFFFFF"/>
                </a:solidFill>
                <a:latin typeface="Tahoma" pitchFamily="34" charset="0"/>
                <a:ea typeface="+mn-ea"/>
                <a:cs typeface="+mn-cs"/>
              </a:defRPr>
            </a:lvl9pPr>
          </a:lstStyle>
          <a:p>
            <a:endParaRPr lang="en-US"/>
          </a:p>
        </p:txBody>
      </p:sp>
      <p:sp>
        <p:nvSpPr>
          <p:cNvPr id="12" name="Rectangle 11"/>
          <p:cNvSpPr>
            <a:spLocks noChangeArrowheads="1"/>
          </p:cNvSpPr>
          <p:nvPr/>
        </p:nvSpPr>
        <p:spPr bwMode="auto">
          <a:xfrm>
            <a:off x="5715000" y="1905000"/>
            <a:ext cx="1524000" cy="708025"/>
          </a:xfrm>
          <a:prstGeom prst="rect">
            <a:avLst/>
          </a:prstGeom>
          <a:noFill/>
          <a:ln w="9525">
            <a:noFill/>
            <a:miter lim="800000"/>
            <a:headEnd/>
            <a:tailEnd/>
          </a:ln>
          <a:effectLst>
            <a:outerShdw dist="17961" dir="2700000" algn="ctr" rotWithShape="0">
              <a:srgbClr val="000066"/>
            </a:outerShdw>
          </a:effectLst>
        </p:spPr>
        <p:txBody>
          <a:bodyPr wrap="square" lIns="98425" tIns="49212" rIns="98425" bIns="49212">
            <a:spAutoFit/>
          </a:bodyPr>
          <a:lstStyle>
            <a:defPPr>
              <a:defRPr lang="en-US"/>
            </a:defPPr>
            <a:lvl1pPr algn="l" rtl="0" eaLnBrk="0" fontAlgn="base" hangingPunct="0">
              <a:spcBef>
                <a:spcPct val="0"/>
              </a:spcBef>
              <a:spcAft>
                <a:spcPct val="0"/>
              </a:spcAft>
              <a:defRPr sz="2000" b="1" kern="1200">
                <a:solidFill>
                  <a:srgbClr val="FFFFFF"/>
                </a:solidFill>
                <a:latin typeface="Tahoma" pitchFamily="34" charset="0"/>
                <a:ea typeface="+mn-ea"/>
                <a:cs typeface="+mn-cs"/>
              </a:defRPr>
            </a:lvl1pPr>
            <a:lvl2pPr marL="457200" algn="l" rtl="0" eaLnBrk="0" fontAlgn="base" hangingPunct="0">
              <a:spcBef>
                <a:spcPct val="0"/>
              </a:spcBef>
              <a:spcAft>
                <a:spcPct val="0"/>
              </a:spcAft>
              <a:defRPr sz="2000" b="1" kern="1200">
                <a:solidFill>
                  <a:srgbClr val="FFFFFF"/>
                </a:solidFill>
                <a:latin typeface="Tahoma" pitchFamily="34" charset="0"/>
                <a:ea typeface="+mn-ea"/>
                <a:cs typeface="+mn-cs"/>
              </a:defRPr>
            </a:lvl2pPr>
            <a:lvl3pPr marL="914400" algn="l" rtl="0" eaLnBrk="0" fontAlgn="base" hangingPunct="0">
              <a:spcBef>
                <a:spcPct val="0"/>
              </a:spcBef>
              <a:spcAft>
                <a:spcPct val="0"/>
              </a:spcAft>
              <a:defRPr sz="2000" b="1" kern="1200">
                <a:solidFill>
                  <a:srgbClr val="FFFFFF"/>
                </a:solidFill>
                <a:latin typeface="Tahoma" pitchFamily="34" charset="0"/>
                <a:ea typeface="+mn-ea"/>
                <a:cs typeface="+mn-cs"/>
              </a:defRPr>
            </a:lvl3pPr>
            <a:lvl4pPr marL="1371600" algn="l" rtl="0" eaLnBrk="0" fontAlgn="base" hangingPunct="0">
              <a:spcBef>
                <a:spcPct val="0"/>
              </a:spcBef>
              <a:spcAft>
                <a:spcPct val="0"/>
              </a:spcAft>
              <a:defRPr sz="2000" b="1" kern="1200">
                <a:solidFill>
                  <a:srgbClr val="FFFFFF"/>
                </a:solidFill>
                <a:latin typeface="Tahoma" pitchFamily="34" charset="0"/>
                <a:ea typeface="+mn-ea"/>
                <a:cs typeface="+mn-cs"/>
              </a:defRPr>
            </a:lvl4pPr>
            <a:lvl5pPr marL="1828800" algn="l" rtl="0" eaLnBrk="0" fontAlgn="base" hangingPunct="0">
              <a:spcBef>
                <a:spcPct val="0"/>
              </a:spcBef>
              <a:spcAft>
                <a:spcPct val="0"/>
              </a:spcAft>
              <a:defRPr sz="2000" b="1" kern="1200">
                <a:solidFill>
                  <a:srgbClr val="FFFFFF"/>
                </a:solidFill>
                <a:latin typeface="Tahoma" pitchFamily="34" charset="0"/>
                <a:ea typeface="+mn-ea"/>
                <a:cs typeface="+mn-cs"/>
              </a:defRPr>
            </a:lvl5pPr>
            <a:lvl6pPr marL="2286000" algn="l" defTabSz="914400" rtl="0" eaLnBrk="1" latinLnBrk="0" hangingPunct="1">
              <a:defRPr sz="2000" b="1" kern="1200">
                <a:solidFill>
                  <a:srgbClr val="FFFFFF"/>
                </a:solidFill>
                <a:latin typeface="Tahoma" pitchFamily="34" charset="0"/>
                <a:ea typeface="+mn-ea"/>
                <a:cs typeface="+mn-cs"/>
              </a:defRPr>
            </a:lvl6pPr>
            <a:lvl7pPr marL="2743200" algn="l" defTabSz="914400" rtl="0" eaLnBrk="1" latinLnBrk="0" hangingPunct="1">
              <a:defRPr sz="2000" b="1" kern="1200">
                <a:solidFill>
                  <a:srgbClr val="FFFFFF"/>
                </a:solidFill>
                <a:latin typeface="Tahoma" pitchFamily="34" charset="0"/>
                <a:ea typeface="+mn-ea"/>
                <a:cs typeface="+mn-cs"/>
              </a:defRPr>
            </a:lvl7pPr>
            <a:lvl8pPr marL="3200400" algn="l" defTabSz="914400" rtl="0" eaLnBrk="1" latinLnBrk="0" hangingPunct="1">
              <a:defRPr sz="2000" b="1" kern="1200">
                <a:solidFill>
                  <a:srgbClr val="FFFFFF"/>
                </a:solidFill>
                <a:latin typeface="Tahoma" pitchFamily="34" charset="0"/>
                <a:ea typeface="+mn-ea"/>
                <a:cs typeface="+mn-cs"/>
              </a:defRPr>
            </a:lvl8pPr>
            <a:lvl9pPr marL="3657600" algn="l" defTabSz="914400" rtl="0" eaLnBrk="1" latinLnBrk="0" hangingPunct="1">
              <a:defRPr sz="2000" b="1" kern="1200">
                <a:solidFill>
                  <a:srgbClr val="FFFFFF"/>
                </a:solidFill>
                <a:latin typeface="Tahoma" pitchFamily="34" charset="0"/>
                <a:ea typeface="+mn-ea"/>
                <a:cs typeface="+mn-cs"/>
              </a:defRPr>
            </a:lvl9pPr>
          </a:lstStyle>
          <a:p>
            <a:pPr algn="ctr" defTabSz="984250"/>
            <a:r>
              <a:rPr lang="en-US" i="1" dirty="0">
                <a:solidFill>
                  <a:srgbClr val="CCECFF"/>
                </a:solidFill>
                <a:effectLst>
                  <a:outerShdw blurRad="38100" dist="38100" dir="2700000" algn="tl">
                    <a:srgbClr val="000000"/>
                  </a:outerShdw>
                </a:effectLst>
                <a:latin typeface="Arial" pitchFamily="34" charset="0"/>
              </a:rPr>
              <a:t>Best </a:t>
            </a:r>
          </a:p>
          <a:p>
            <a:pPr algn="ctr" defTabSz="984250"/>
            <a:r>
              <a:rPr lang="en-US" i="1" dirty="0">
                <a:solidFill>
                  <a:srgbClr val="CCECFF"/>
                </a:solidFill>
                <a:effectLst>
                  <a:outerShdw blurRad="38100" dist="38100" dir="2700000" algn="tl">
                    <a:srgbClr val="000000"/>
                  </a:outerShdw>
                </a:effectLst>
                <a:latin typeface="Arial" pitchFamily="34" charset="0"/>
              </a:rPr>
              <a:t>Practices </a:t>
            </a:r>
          </a:p>
        </p:txBody>
      </p:sp>
      <p:sp>
        <p:nvSpPr>
          <p:cNvPr id="13" name="Rectangle 12"/>
          <p:cNvSpPr>
            <a:spLocks noChangeArrowheads="1"/>
          </p:cNvSpPr>
          <p:nvPr/>
        </p:nvSpPr>
        <p:spPr bwMode="auto">
          <a:xfrm>
            <a:off x="7322344" y="1551781"/>
            <a:ext cx="1606550" cy="4686300"/>
          </a:xfrm>
          <a:prstGeom prst="rect">
            <a:avLst/>
          </a:prstGeom>
          <a:solidFill>
            <a:srgbClr val="00CC99"/>
          </a:solidFill>
          <a:ln w="9525">
            <a:noFill/>
            <a:miter lim="800000"/>
            <a:headEnd/>
            <a:tailEnd/>
          </a:ln>
          <a:effectLst/>
        </p:spPr>
        <p:txBody>
          <a:bodyPr wrap="none" anchor="ctr"/>
          <a:lstStyle>
            <a:defPPr>
              <a:defRPr lang="en-US"/>
            </a:defPPr>
            <a:lvl1pPr algn="l" rtl="0" eaLnBrk="0" fontAlgn="base" hangingPunct="0">
              <a:spcBef>
                <a:spcPct val="0"/>
              </a:spcBef>
              <a:spcAft>
                <a:spcPct val="0"/>
              </a:spcAft>
              <a:defRPr sz="2000" b="1" kern="1200">
                <a:solidFill>
                  <a:srgbClr val="FFFFFF"/>
                </a:solidFill>
                <a:latin typeface="Tahoma" pitchFamily="34" charset="0"/>
                <a:ea typeface="+mn-ea"/>
                <a:cs typeface="+mn-cs"/>
              </a:defRPr>
            </a:lvl1pPr>
            <a:lvl2pPr marL="457200" algn="l" rtl="0" eaLnBrk="0" fontAlgn="base" hangingPunct="0">
              <a:spcBef>
                <a:spcPct val="0"/>
              </a:spcBef>
              <a:spcAft>
                <a:spcPct val="0"/>
              </a:spcAft>
              <a:defRPr sz="2000" b="1" kern="1200">
                <a:solidFill>
                  <a:srgbClr val="FFFFFF"/>
                </a:solidFill>
                <a:latin typeface="Tahoma" pitchFamily="34" charset="0"/>
                <a:ea typeface="+mn-ea"/>
                <a:cs typeface="+mn-cs"/>
              </a:defRPr>
            </a:lvl2pPr>
            <a:lvl3pPr marL="914400" algn="l" rtl="0" eaLnBrk="0" fontAlgn="base" hangingPunct="0">
              <a:spcBef>
                <a:spcPct val="0"/>
              </a:spcBef>
              <a:spcAft>
                <a:spcPct val="0"/>
              </a:spcAft>
              <a:defRPr sz="2000" b="1" kern="1200">
                <a:solidFill>
                  <a:srgbClr val="FFFFFF"/>
                </a:solidFill>
                <a:latin typeface="Tahoma" pitchFamily="34" charset="0"/>
                <a:ea typeface="+mn-ea"/>
                <a:cs typeface="+mn-cs"/>
              </a:defRPr>
            </a:lvl3pPr>
            <a:lvl4pPr marL="1371600" algn="l" rtl="0" eaLnBrk="0" fontAlgn="base" hangingPunct="0">
              <a:spcBef>
                <a:spcPct val="0"/>
              </a:spcBef>
              <a:spcAft>
                <a:spcPct val="0"/>
              </a:spcAft>
              <a:defRPr sz="2000" b="1" kern="1200">
                <a:solidFill>
                  <a:srgbClr val="FFFFFF"/>
                </a:solidFill>
                <a:latin typeface="Tahoma" pitchFamily="34" charset="0"/>
                <a:ea typeface="+mn-ea"/>
                <a:cs typeface="+mn-cs"/>
              </a:defRPr>
            </a:lvl4pPr>
            <a:lvl5pPr marL="1828800" algn="l" rtl="0" eaLnBrk="0" fontAlgn="base" hangingPunct="0">
              <a:spcBef>
                <a:spcPct val="0"/>
              </a:spcBef>
              <a:spcAft>
                <a:spcPct val="0"/>
              </a:spcAft>
              <a:defRPr sz="2000" b="1" kern="1200">
                <a:solidFill>
                  <a:srgbClr val="FFFFFF"/>
                </a:solidFill>
                <a:latin typeface="Tahoma" pitchFamily="34" charset="0"/>
                <a:ea typeface="+mn-ea"/>
                <a:cs typeface="+mn-cs"/>
              </a:defRPr>
            </a:lvl5pPr>
            <a:lvl6pPr marL="2286000" algn="l" defTabSz="914400" rtl="0" eaLnBrk="1" latinLnBrk="0" hangingPunct="1">
              <a:defRPr sz="2000" b="1" kern="1200">
                <a:solidFill>
                  <a:srgbClr val="FFFFFF"/>
                </a:solidFill>
                <a:latin typeface="Tahoma" pitchFamily="34" charset="0"/>
                <a:ea typeface="+mn-ea"/>
                <a:cs typeface="+mn-cs"/>
              </a:defRPr>
            </a:lvl6pPr>
            <a:lvl7pPr marL="2743200" algn="l" defTabSz="914400" rtl="0" eaLnBrk="1" latinLnBrk="0" hangingPunct="1">
              <a:defRPr sz="2000" b="1" kern="1200">
                <a:solidFill>
                  <a:srgbClr val="FFFFFF"/>
                </a:solidFill>
                <a:latin typeface="Tahoma" pitchFamily="34" charset="0"/>
                <a:ea typeface="+mn-ea"/>
                <a:cs typeface="+mn-cs"/>
              </a:defRPr>
            </a:lvl7pPr>
            <a:lvl8pPr marL="3200400" algn="l" defTabSz="914400" rtl="0" eaLnBrk="1" latinLnBrk="0" hangingPunct="1">
              <a:defRPr sz="2000" b="1" kern="1200">
                <a:solidFill>
                  <a:srgbClr val="FFFFFF"/>
                </a:solidFill>
                <a:latin typeface="Tahoma" pitchFamily="34" charset="0"/>
                <a:ea typeface="+mn-ea"/>
                <a:cs typeface="+mn-cs"/>
              </a:defRPr>
            </a:lvl8pPr>
            <a:lvl9pPr marL="3657600" algn="l" defTabSz="914400" rtl="0" eaLnBrk="1" latinLnBrk="0" hangingPunct="1">
              <a:defRPr sz="2000" b="1" kern="1200">
                <a:solidFill>
                  <a:srgbClr val="FFFFFF"/>
                </a:solidFill>
                <a:latin typeface="Tahoma" pitchFamily="34" charset="0"/>
                <a:ea typeface="+mn-ea"/>
                <a:cs typeface="+mn-cs"/>
              </a:defRPr>
            </a:lvl9pPr>
          </a:lstStyle>
          <a:p>
            <a:endParaRPr lang="en-US"/>
          </a:p>
        </p:txBody>
      </p:sp>
      <p:sp>
        <p:nvSpPr>
          <p:cNvPr id="14" name="Rectangle 13"/>
          <p:cNvSpPr>
            <a:spLocks noChangeArrowheads="1"/>
          </p:cNvSpPr>
          <p:nvPr/>
        </p:nvSpPr>
        <p:spPr bwMode="auto">
          <a:xfrm>
            <a:off x="6693694" y="1056481"/>
            <a:ext cx="1954213" cy="403225"/>
          </a:xfrm>
          <a:prstGeom prst="rect">
            <a:avLst/>
          </a:prstGeom>
          <a:noFill/>
          <a:ln w="9525">
            <a:noFill/>
            <a:miter lim="800000"/>
            <a:headEnd/>
            <a:tailEnd/>
          </a:ln>
          <a:effectLst>
            <a:outerShdw dist="17961" dir="2700000" algn="ctr" rotWithShape="0">
              <a:srgbClr val="000066"/>
            </a:outerShdw>
          </a:effectLst>
        </p:spPr>
        <p:txBody>
          <a:bodyPr lIns="98425" tIns="49212" rIns="98425" bIns="49212">
            <a:spAutoFit/>
          </a:bodyPr>
          <a:lstStyle>
            <a:defPPr>
              <a:defRPr lang="en-US"/>
            </a:defPPr>
            <a:lvl1pPr algn="l" rtl="0" eaLnBrk="0" fontAlgn="base" hangingPunct="0">
              <a:spcBef>
                <a:spcPct val="0"/>
              </a:spcBef>
              <a:spcAft>
                <a:spcPct val="0"/>
              </a:spcAft>
              <a:defRPr sz="2000" b="1" kern="1200">
                <a:solidFill>
                  <a:srgbClr val="FFFFFF"/>
                </a:solidFill>
                <a:latin typeface="Tahoma" pitchFamily="34" charset="0"/>
                <a:ea typeface="+mn-ea"/>
                <a:cs typeface="+mn-cs"/>
              </a:defRPr>
            </a:lvl1pPr>
            <a:lvl2pPr marL="457200" algn="l" rtl="0" eaLnBrk="0" fontAlgn="base" hangingPunct="0">
              <a:spcBef>
                <a:spcPct val="0"/>
              </a:spcBef>
              <a:spcAft>
                <a:spcPct val="0"/>
              </a:spcAft>
              <a:defRPr sz="2000" b="1" kern="1200">
                <a:solidFill>
                  <a:srgbClr val="FFFFFF"/>
                </a:solidFill>
                <a:latin typeface="Tahoma" pitchFamily="34" charset="0"/>
                <a:ea typeface="+mn-ea"/>
                <a:cs typeface="+mn-cs"/>
              </a:defRPr>
            </a:lvl2pPr>
            <a:lvl3pPr marL="914400" algn="l" rtl="0" eaLnBrk="0" fontAlgn="base" hangingPunct="0">
              <a:spcBef>
                <a:spcPct val="0"/>
              </a:spcBef>
              <a:spcAft>
                <a:spcPct val="0"/>
              </a:spcAft>
              <a:defRPr sz="2000" b="1" kern="1200">
                <a:solidFill>
                  <a:srgbClr val="FFFFFF"/>
                </a:solidFill>
                <a:latin typeface="Tahoma" pitchFamily="34" charset="0"/>
                <a:ea typeface="+mn-ea"/>
                <a:cs typeface="+mn-cs"/>
              </a:defRPr>
            </a:lvl3pPr>
            <a:lvl4pPr marL="1371600" algn="l" rtl="0" eaLnBrk="0" fontAlgn="base" hangingPunct="0">
              <a:spcBef>
                <a:spcPct val="0"/>
              </a:spcBef>
              <a:spcAft>
                <a:spcPct val="0"/>
              </a:spcAft>
              <a:defRPr sz="2000" b="1" kern="1200">
                <a:solidFill>
                  <a:srgbClr val="FFFFFF"/>
                </a:solidFill>
                <a:latin typeface="Tahoma" pitchFamily="34" charset="0"/>
                <a:ea typeface="+mn-ea"/>
                <a:cs typeface="+mn-cs"/>
              </a:defRPr>
            </a:lvl4pPr>
            <a:lvl5pPr marL="1828800" algn="l" rtl="0" eaLnBrk="0" fontAlgn="base" hangingPunct="0">
              <a:spcBef>
                <a:spcPct val="0"/>
              </a:spcBef>
              <a:spcAft>
                <a:spcPct val="0"/>
              </a:spcAft>
              <a:defRPr sz="2000" b="1" kern="1200">
                <a:solidFill>
                  <a:srgbClr val="FFFFFF"/>
                </a:solidFill>
                <a:latin typeface="Tahoma" pitchFamily="34" charset="0"/>
                <a:ea typeface="+mn-ea"/>
                <a:cs typeface="+mn-cs"/>
              </a:defRPr>
            </a:lvl5pPr>
            <a:lvl6pPr marL="2286000" algn="l" defTabSz="914400" rtl="0" eaLnBrk="1" latinLnBrk="0" hangingPunct="1">
              <a:defRPr sz="2000" b="1" kern="1200">
                <a:solidFill>
                  <a:srgbClr val="FFFFFF"/>
                </a:solidFill>
                <a:latin typeface="Tahoma" pitchFamily="34" charset="0"/>
                <a:ea typeface="+mn-ea"/>
                <a:cs typeface="+mn-cs"/>
              </a:defRPr>
            </a:lvl6pPr>
            <a:lvl7pPr marL="2743200" algn="l" defTabSz="914400" rtl="0" eaLnBrk="1" latinLnBrk="0" hangingPunct="1">
              <a:defRPr sz="2000" b="1" kern="1200">
                <a:solidFill>
                  <a:srgbClr val="FFFFFF"/>
                </a:solidFill>
                <a:latin typeface="Tahoma" pitchFamily="34" charset="0"/>
                <a:ea typeface="+mn-ea"/>
                <a:cs typeface="+mn-cs"/>
              </a:defRPr>
            </a:lvl7pPr>
            <a:lvl8pPr marL="3200400" algn="l" defTabSz="914400" rtl="0" eaLnBrk="1" latinLnBrk="0" hangingPunct="1">
              <a:defRPr sz="2000" b="1" kern="1200">
                <a:solidFill>
                  <a:srgbClr val="FFFFFF"/>
                </a:solidFill>
                <a:latin typeface="Tahoma" pitchFamily="34" charset="0"/>
                <a:ea typeface="+mn-ea"/>
                <a:cs typeface="+mn-cs"/>
              </a:defRPr>
            </a:lvl8pPr>
            <a:lvl9pPr marL="3657600" algn="l" defTabSz="914400" rtl="0" eaLnBrk="1" latinLnBrk="0" hangingPunct="1">
              <a:defRPr sz="2000" b="1" kern="1200">
                <a:solidFill>
                  <a:srgbClr val="FFFFFF"/>
                </a:solidFill>
                <a:latin typeface="Tahoma" pitchFamily="34" charset="0"/>
                <a:ea typeface="+mn-ea"/>
                <a:cs typeface="+mn-cs"/>
              </a:defRPr>
            </a:lvl9pPr>
          </a:lstStyle>
          <a:p>
            <a:pPr algn="ctr" defTabSz="984250"/>
            <a:r>
              <a:rPr lang="en-US" i="1">
                <a:solidFill>
                  <a:srgbClr val="CCECFF"/>
                </a:solidFill>
                <a:effectLst>
                  <a:outerShdw blurRad="38100" dist="38100" dir="2700000" algn="tl">
                    <a:srgbClr val="000000"/>
                  </a:outerShdw>
                </a:effectLst>
                <a:latin typeface="Arial" pitchFamily="34" charset="0"/>
              </a:rPr>
              <a:t>KM </a:t>
            </a:r>
          </a:p>
        </p:txBody>
      </p:sp>
      <p:sp>
        <p:nvSpPr>
          <p:cNvPr id="16" name="Line 16"/>
          <p:cNvSpPr>
            <a:spLocks noChangeShapeType="1"/>
          </p:cNvSpPr>
          <p:nvPr/>
        </p:nvSpPr>
        <p:spPr bwMode="auto">
          <a:xfrm>
            <a:off x="7323932" y="2642393"/>
            <a:ext cx="1605786" cy="45719"/>
          </a:xfrm>
          <a:prstGeom prst="line">
            <a:avLst/>
          </a:prstGeom>
          <a:noFill/>
          <a:ln w="12700">
            <a:solidFill>
              <a:srgbClr val="FF0000"/>
            </a:solidFill>
            <a:prstDash val="sysDot"/>
            <a:round/>
            <a:headEnd type="none" w="sm" len="sm"/>
            <a:tailEnd type="none" w="sm" len="sm"/>
          </a:ln>
          <a:effectLst/>
        </p:spPr>
        <p:txBody>
          <a:bodyPr wrap="none" anchor="ctr"/>
          <a:lstStyle>
            <a:defPPr>
              <a:defRPr lang="en-US"/>
            </a:defPPr>
            <a:lvl1pPr algn="l" rtl="0" eaLnBrk="0" fontAlgn="base" hangingPunct="0">
              <a:spcBef>
                <a:spcPct val="0"/>
              </a:spcBef>
              <a:spcAft>
                <a:spcPct val="0"/>
              </a:spcAft>
              <a:defRPr sz="2000" b="1" kern="1200">
                <a:solidFill>
                  <a:srgbClr val="FFFFFF"/>
                </a:solidFill>
                <a:latin typeface="Tahoma" pitchFamily="34" charset="0"/>
                <a:ea typeface="+mn-ea"/>
                <a:cs typeface="+mn-cs"/>
              </a:defRPr>
            </a:lvl1pPr>
            <a:lvl2pPr marL="457200" algn="l" rtl="0" eaLnBrk="0" fontAlgn="base" hangingPunct="0">
              <a:spcBef>
                <a:spcPct val="0"/>
              </a:spcBef>
              <a:spcAft>
                <a:spcPct val="0"/>
              </a:spcAft>
              <a:defRPr sz="2000" b="1" kern="1200">
                <a:solidFill>
                  <a:srgbClr val="FFFFFF"/>
                </a:solidFill>
                <a:latin typeface="Tahoma" pitchFamily="34" charset="0"/>
                <a:ea typeface="+mn-ea"/>
                <a:cs typeface="+mn-cs"/>
              </a:defRPr>
            </a:lvl2pPr>
            <a:lvl3pPr marL="914400" algn="l" rtl="0" eaLnBrk="0" fontAlgn="base" hangingPunct="0">
              <a:spcBef>
                <a:spcPct val="0"/>
              </a:spcBef>
              <a:spcAft>
                <a:spcPct val="0"/>
              </a:spcAft>
              <a:defRPr sz="2000" b="1" kern="1200">
                <a:solidFill>
                  <a:srgbClr val="FFFFFF"/>
                </a:solidFill>
                <a:latin typeface="Tahoma" pitchFamily="34" charset="0"/>
                <a:ea typeface="+mn-ea"/>
                <a:cs typeface="+mn-cs"/>
              </a:defRPr>
            </a:lvl3pPr>
            <a:lvl4pPr marL="1371600" algn="l" rtl="0" eaLnBrk="0" fontAlgn="base" hangingPunct="0">
              <a:spcBef>
                <a:spcPct val="0"/>
              </a:spcBef>
              <a:spcAft>
                <a:spcPct val="0"/>
              </a:spcAft>
              <a:defRPr sz="2000" b="1" kern="1200">
                <a:solidFill>
                  <a:srgbClr val="FFFFFF"/>
                </a:solidFill>
                <a:latin typeface="Tahoma" pitchFamily="34" charset="0"/>
                <a:ea typeface="+mn-ea"/>
                <a:cs typeface="+mn-cs"/>
              </a:defRPr>
            </a:lvl4pPr>
            <a:lvl5pPr marL="1828800" algn="l" rtl="0" eaLnBrk="0" fontAlgn="base" hangingPunct="0">
              <a:spcBef>
                <a:spcPct val="0"/>
              </a:spcBef>
              <a:spcAft>
                <a:spcPct val="0"/>
              </a:spcAft>
              <a:defRPr sz="2000" b="1" kern="1200">
                <a:solidFill>
                  <a:srgbClr val="FFFFFF"/>
                </a:solidFill>
                <a:latin typeface="Tahoma" pitchFamily="34" charset="0"/>
                <a:ea typeface="+mn-ea"/>
                <a:cs typeface="+mn-cs"/>
              </a:defRPr>
            </a:lvl5pPr>
            <a:lvl6pPr marL="2286000" algn="l" defTabSz="914400" rtl="0" eaLnBrk="1" latinLnBrk="0" hangingPunct="1">
              <a:defRPr sz="2000" b="1" kern="1200">
                <a:solidFill>
                  <a:srgbClr val="FFFFFF"/>
                </a:solidFill>
                <a:latin typeface="Tahoma" pitchFamily="34" charset="0"/>
                <a:ea typeface="+mn-ea"/>
                <a:cs typeface="+mn-cs"/>
              </a:defRPr>
            </a:lvl6pPr>
            <a:lvl7pPr marL="2743200" algn="l" defTabSz="914400" rtl="0" eaLnBrk="1" latinLnBrk="0" hangingPunct="1">
              <a:defRPr sz="2000" b="1" kern="1200">
                <a:solidFill>
                  <a:srgbClr val="FFFFFF"/>
                </a:solidFill>
                <a:latin typeface="Tahoma" pitchFamily="34" charset="0"/>
                <a:ea typeface="+mn-ea"/>
                <a:cs typeface="+mn-cs"/>
              </a:defRPr>
            </a:lvl7pPr>
            <a:lvl8pPr marL="3200400" algn="l" defTabSz="914400" rtl="0" eaLnBrk="1" latinLnBrk="0" hangingPunct="1">
              <a:defRPr sz="2000" b="1" kern="1200">
                <a:solidFill>
                  <a:srgbClr val="FFFFFF"/>
                </a:solidFill>
                <a:latin typeface="Tahoma" pitchFamily="34" charset="0"/>
                <a:ea typeface="+mn-ea"/>
                <a:cs typeface="+mn-cs"/>
              </a:defRPr>
            </a:lvl8pPr>
            <a:lvl9pPr marL="3657600" algn="l" defTabSz="914400" rtl="0" eaLnBrk="1" latinLnBrk="0" hangingPunct="1">
              <a:defRPr sz="2000" b="1" kern="1200">
                <a:solidFill>
                  <a:srgbClr val="FFFFFF"/>
                </a:solidFill>
                <a:latin typeface="Tahoma" pitchFamily="34" charset="0"/>
                <a:ea typeface="+mn-ea"/>
                <a:cs typeface="+mn-cs"/>
              </a:defRPr>
            </a:lvl9pPr>
          </a:lstStyle>
          <a:p>
            <a:endParaRPr lang="en-US"/>
          </a:p>
        </p:txBody>
      </p:sp>
      <p:sp>
        <p:nvSpPr>
          <p:cNvPr id="17" name="Rectangle 16"/>
          <p:cNvSpPr>
            <a:spLocks noChangeArrowheads="1"/>
          </p:cNvSpPr>
          <p:nvPr/>
        </p:nvSpPr>
        <p:spPr bwMode="auto">
          <a:xfrm>
            <a:off x="7254082" y="1666081"/>
            <a:ext cx="2024062" cy="647700"/>
          </a:xfrm>
          <a:prstGeom prst="rect">
            <a:avLst/>
          </a:prstGeom>
          <a:noFill/>
          <a:ln w="9525">
            <a:noFill/>
            <a:miter lim="800000"/>
            <a:headEnd/>
            <a:tailEnd/>
          </a:ln>
          <a:effectLst/>
        </p:spPr>
        <p:txBody>
          <a:bodyPr lIns="98425" tIns="49212" rIns="98425" bIns="49212">
            <a:spAutoFit/>
          </a:bodyPr>
          <a:lstStyle>
            <a:defPPr>
              <a:defRPr lang="en-US"/>
            </a:defPPr>
            <a:lvl1pPr algn="l" rtl="0" eaLnBrk="0" fontAlgn="base" hangingPunct="0">
              <a:spcBef>
                <a:spcPct val="0"/>
              </a:spcBef>
              <a:spcAft>
                <a:spcPct val="0"/>
              </a:spcAft>
              <a:defRPr sz="2000" b="1" kern="1200">
                <a:solidFill>
                  <a:srgbClr val="FFFFFF"/>
                </a:solidFill>
                <a:latin typeface="Tahoma" pitchFamily="34" charset="0"/>
                <a:ea typeface="+mn-ea"/>
                <a:cs typeface="+mn-cs"/>
              </a:defRPr>
            </a:lvl1pPr>
            <a:lvl2pPr marL="457200" algn="l" rtl="0" eaLnBrk="0" fontAlgn="base" hangingPunct="0">
              <a:spcBef>
                <a:spcPct val="0"/>
              </a:spcBef>
              <a:spcAft>
                <a:spcPct val="0"/>
              </a:spcAft>
              <a:defRPr sz="2000" b="1" kern="1200">
                <a:solidFill>
                  <a:srgbClr val="FFFFFF"/>
                </a:solidFill>
                <a:latin typeface="Tahoma" pitchFamily="34" charset="0"/>
                <a:ea typeface="+mn-ea"/>
                <a:cs typeface="+mn-cs"/>
              </a:defRPr>
            </a:lvl2pPr>
            <a:lvl3pPr marL="914400" algn="l" rtl="0" eaLnBrk="0" fontAlgn="base" hangingPunct="0">
              <a:spcBef>
                <a:spcPct val="0"/>
              </a:spcBef>
              <a:spcAft>
                <a:spcPct val="0"/>
              </a:spcAft>
              <a:defRPr sz="2000" b="1" kern="1200">
                <a:solidFill>
                  <a:srgbClr val="FFFFFF"/>
                </a:solidFill>
                <a:latin typeface="Tahoma" pitchFamily="34" charset="0"/>
                <a:ea typeface="+mn-ea"/>
                <a:cs typeface="+mn-cs"/>
              </a:defRPr>
            </a:lvl3pPr>
            <a:lvl4pPr marL="1371600" algn="l" rtl="0" eaLnBrk="0" fontAlgn="base" hangingPunct="0">
              <a:spcBef>
                <a:spcPct val="0"/>
              </a:spcBef>
              <a:spcAft>
                <a:spcPct val="0"/>
              </a:spcAft>
              <a:defRPr sz="2000" b="1" kern="1200">
                <a:solidFill>
                  <a:srgbClr val="FFFFFF"/>
                </a:solidFill>
                <a:latin typeface="Tahoma" pitchFamily="34" charset="0"/>
                <a:ea typeface="+mn-ea"/>
                <a:cs typeface="+mn-cs"/>
              </a:defRPr>
            </a:lvl4pPr>
            <a:lvl5pPr marL="1828800" algn="l" rtl="0" eaLnBrk="0" fontAlgn="base" hangingPunct="0">
              <a:spcBef>
                <a:spcPct val="0"/>
              </a:spcBef>
              <a:spcAft>
                <a:spcPct val="0"/>
              </a:spcAft>
              <a:defRPr sz="2000" b="1" kern="1200">
                <a:solidFill>
                  <a:srgbClr val="FFFFFF"/>
                </a:solidFill>
                <a:latin typeface="Tahoma" pitchFamily="34" charset="0"/>
                <a:ea typeface="+mn-ea"/>
                <a:cs typeface="+mn-cs"/>
              </a:defRPr>
            </a:lvl5pPr>
            <a:lvl6pPr marL="2286000" algn="l" defTabSz="914400" rtl="0" eaLnBrk="1" latinLnBrk="0" hangingPunct="1">
              <a:defRPr sz="2000" b="1" kern="1200">
                <a:solidFill>
                  <a:srgbClr val="FFFFFF"/>
                </a:solidFill>
                <a:latin typeface="Tahoma" pitchFamily="34" charset="0"/>
                <a:ea typeface="+mn-ea"/>
                <a:cs typeface="+mn-cs"/>
              </a:defRPr>
            </a:lvl6pPr>
            <a:lvl7pPr marL="2743200" algn="l" defTabSz="914400" rtl="0" eaLnBrk="1" latinLnBrk="0" hangingPunct="1">
              <a:defRPr sz="2000" b="1" kern="1200">
                <a:solidFill>
                  <a:srgbClr val="FFFFFF"/>
                </a:solidFill>
                <a:latin typeface="Tahoma" pitchFamily="34" charset="0"/>
                <a:ea typeface="+mn-ea"/>
                <a:cs typeface="+mn-cs"/>
              </a:defRPr>
            </a:lvl7pPr>
            <a:lvl8pPr marL="3200400" algn="l" defTabSz="914400" rtl="0" eaLnBrk="1" latinLnBrk="0" hangingPunct="1">
              <a:defRPr sz="2000" b="1" kern="1200">
                <a:solidFill>
                  <a:srgbClr val="FFFFFF"/>
                </a:solidFill>
                <a:latin typeface="Tahoma" pitchFamily="34" charset="0"/>
                <a:ea typeface="+mn-ea"/>
                <a:cs typeface="+mn-cs"/>
              </a:defRPr>
            </a:lvl8pPr>
            <a:lvl9pPr marL="3657600" algn="l" defTabSz="914400" rtl="0" eaLnBrk="1" latinLnBrk="0" hangingPunct="1">
              <a:defRPr sz="2000" b="1" kern="1200">
                <a:solidFill>
                  <a:srgbClr val="FFFFFF"/>
                </a:solidFill>
                <a:latin typeface="Tahoma" pitchFamily="34" charset="0"/>
                <a:ea typeface="+mn-ea"/>
                <a:cs typeface="+mn-cs"/>
              </a:defRPr>
            </a:lvl9pPr>
          </a:lstStyle>
          <a:p>
            <a:pPr marL="163513" indent="-163513" defTabSz="984250">
              <a:buFontTx/>
              <a:buChar char="•"/>
            </a:pPr>
            <a:r>
              <a:rPr lang="en-US" sz="1800" b="0" dirty="0">
                <a:solidFill>
                  <a:srgbClr val="000000"/>
                </a:solidFill>
                <a:latin typeface="Arial" pitchFamily="34" charset="0"/>
              </a:rPr>
              <a:t>Corporate memory</a:t>
            </a:r>
          </a:p>
        </p:txBody>
      </p:sp>
      <p:sp>
        <p:nvSpPr>
          <p:cNvPr id="18" name="Rectangle 17"/>
          <p:cNvSpPr>
            <a:spLocks noChangeArrowheads="1"/>
          </p:cNvSpPr>
          <p:nvPr/>
        </p:nvSpPr>
        <p:spPr bwMode="auto">
          <a:xfrm>
            <a:off x="6204744" y="2763044"/>
            <a:ext cx="1258888" cy="647700"/>
          </a:xfrm>
          <a:prstGeom prst="rect">
            <a:avLst/>
          </a:prstGeom>
          <a:noFill/>
          <a:ln w="9525">
            <a:noFill/>
            <a:miter lim="800000"/>
            <a:headEnd/>
            <a:tailEnd/>
          </a:ln>
          <a:effectLst/>
        </p:spPr>
        <p:txBody>
          <a:bodyPr lIns="98425" tIns="49212" rIns="98425" bIns="49212">
            <a:spAutoFit/>
          </a:bodyPr>
          <a:lstStyle>
            <a:defPPr>
              <a:defRPr lang="en-US"/>
            </a:defPPr>
            <a:lvl1pPr algn="l" rtl="0" eaLnBrk="0" fontAlgn="base" hangingPunct="0">
              <a:spcBef>
                <a:spcPct val="0"/>
              </a:spcBef>
              <a:spcAft>
                <a:spcPct val="0"/>
              </a:spcAft>
              <a:defRPr sz="2000" b="1" kern="1200">
                <a:solidFill>
                  <a:srgbClr val="FFFFFF"/>
                </a:solidFill>
                <a:latin typeface="Tahoma" pitchFamily="34" charset="0"/>
                <a:ea typeface="+mn-ea"/>
                <a:cs typeface="+mn-cs"/>
              </a:defRPr>
            </a:lvl1pPr>
            <a:lvl2pPr marL="457200" algn="l" rtl="0" eaLnBrk="0" fontAlgn="base" hangingPunct="0">
              <a:spcBef>
                <a:spcPct val="0"/>
              </a:spcBef>
              <a:spcAft>
                <a:spcPct val="0"/>
              </a:spcAft>
              <a:defRPr sz="2000" b="1" kern="1200">
                <a:solidFill>
                  <a:srgbClr val="FFFFFF"/>
                </a:solidFill>
                <a:latin typeface="Tahoma" pitchFamily="34" charset="0"/>
                <a:ea typeface="+mn-ea"/>
                <a:cs typeface="+mn-cs"/>
              </a:defRPr>
            </a:lvl2pPr>
            <a:lvl3pPr marL="914400" algn="l" rtl="0" eaLnBrk="0" fontAlgn="base" hangingPunct="0">
              <a:spcBef>
                <a:spcPct val="0"/>
              </a:spcBef>
              <a:spcAft>
                <a:spcPct val="0"/>
              </a:spcAft>
              <a:defRPr sz="2000" b="1" kern="1200">
                <a:solidFill>
                  <a:srgbClr val="FFFFFF"/>
                </a:solidFill>
                <a:latin typeface="Tahoma" pitchFamily="34" charset="0"/>
                <a:ea typeface="+mn-ea"/>
                <a:cs typeface="+mn-cs"/>
              </a:defRPr>
            </a:lvl3pPr>
            <a:lvl4pPr marL="1371600" algn="l" rtl="0" eaLnBrk="0" fontAlgn="base" hangingPunct="0">
              <a:spcBef>
                <a:spcPct val="0"/>
              </a:spcBef>
              <a:spcAft>
                <a:spcPct val="0"/>
              </a:spcAft>
              <a:defRPr sz="2000" b="1" kern="1200">
                <a:solidFill>
                  <a:srgbClr val="FFFFFF"/>
                </a:solidFill>
                <a:latin typeface="Tahoma" pitchFamily="34" charset="0"/>
                <a:ea typeface="+mn-ea"/>
                <a:cs typeface="+mn-cs"/>
              </a:defRPr>
            </a:lvl4pPr>
            <a:lvl5pPr marL="1828800" algn="l" rtl="0" eaLnBrk="0" fontAlgn="base" hangingPunct="0">
              <a:spcBef>
                <a:spcPct val="0"/>
              </a:spcBef>
              <a:spcAft>
                <a:spcPct val="0"/>
              </a:spcAft>
              <a:defRPr sz="2000" b="1" kern="1200">
                <a:solidFill>
                  <a:srgbClr val="FFFFFF"/>
                </a:solidFill>
                <a:latin typeface="Tahoma" pitchFamily="34" charset="0"/>
                <a:ea typeface="+mn-ea"/>
                <a:cs typeface="+mn-cs"/>
              </a:defRPr>
            </a:lvl5pPr>
            <a:lvl6pPr marL="2286000" algn="l" defTabSz="914400" rtl="0" eaLnBrk="1" latinLnBrk="0" hangingPunct="1">
              <a:defRPr sz="2000" b="1" kern="1200">
                <a:solidFill>
                  <a:srgbClr val="FFFFFF"/>
                </a:solidFill>
                <a:latin typeface="Tahoma" pitchFamily="34" charset="0"/>
                <a:ea typeface="+mn-ea"/>
                <a:cs typeface="+mn-cs"/>
              </a:defRPr>
            </a:lvl6pPr>
            <a:lvl7pPr marL="2743200" algn="l" defTabSz="914400" rtl="0" eaLnBrk="1" latinLnBrk="0" hangingPunct="1">
              <a:defRPr sz="2000" b="1" kern="1200">
                <a:solidFill>
                  <a:srgbClr val="FFFFFF"/>
                </a:solidFill>
                <a:latin typeface="Tahoma" pitchFamily="34" charset="0"/>
                <a:ea typeface="+mn-ea"/>
                <a:cs typeface="+mn-cs"/>
              </a:defRPr>
            </a:lvl7pPr>
            <a:lvl8pPr marL="3200400" algn="l" defTabSz="914400" rtl="0" eaLnBrk="1" latinLnBrk="0" hangingPunct="1">
              <a:defRPr sz="2000" b="1" kern="1200">
                <a:solidFill>
                  <a:srgbClr val="FFFFFF"/>
                </a:solidFill>
                <a:latin typeface="Tahoma" pitchFamily="34" charset="0"/>
                <a:ea typeface="+mn-ea"/>
                <a:cs typeface="+mn-cs"/>
              </a:defRPr>
            </a:lvl8pPr>
            <a:lvl9pPr marL="3657600" algn="l" defTabSz="914400" rtl="0" eaLnBrk="1" latinLnBrk="0" hangingPunct="1">
              <a:defRPr sz="2000" b="1" kern="1200">
                <a:solidFill>
                  <a:srgbClr val="FFFFFF"/>
                </a:solidFill>
                <a:latin typeface="Tahoma" pitchFamily="34" charset="0"/>
                <a:ea typeface="+mn-ea"/>
                <a:cs typeface="+mn-cs"/>
              </a:defRPr>
            </a:lvl9pPr>
          </a:lstStyle>
          <a:p>
            <a:pPr defTabSz="984250">
              <a:buFontTx/>
              <a:buChar char="•"/>
            </a:pPr>
            <a:r>
              <a:rPr lang="en-US" sz="1800" b="0" dirty="0">
                <a:solidFill>
                  <a:srgbClr val="000000"/>
                </a:solidFill>
                <a:latin typeface="Arial" pitchFamily="34" charset="0"/>
              </a:rPr>
              <a:t> Bench-</a:t>
            </a:r>
          </a:p>
          <a:p>
            <a:pPr defTabSz="984250"/>
            <a:r>
              <a:rPr lang="en-US" sz="1800" b="0" dirty="0">
                <a:solidFill>
                  <a:srgbClr val="000000"/>
                </a:solidFill>
                <a:latin typeface="Arial" pitchFamily="34" charset="0"/>
              </a:rPr>
              <a:t> marks</a:t>
            </a:r>
          </a:p>
        </p:txBody>
      </p:sp>
      <p:sp>
        <p:nvSpPr>
          <p:cNvPr id="19" name="Rectangle 18"/>
          <p:cNvSpPr>
            <a:spLocks noChangeArrowheads="1"/>
          </p:cNvSpPr>
          <p:nvPr/>
        </p:nvSpPr>
        <p:spPr bwMode="auto">
          <a:xfrm>
            <a:off x="228600" y="2819401"/>
            <a:ext cx="1128690" cy="466724"/>
          </a:xfrm>
          <a:prstGeom prst="rect">
            <a:avLst/>
          </a:prstGeom>
          <a:noFill/>
          <a:ln w="9525">
            <a:noFill/>
            <a:miter lim="800000"/>
            <a:headEnd/>
            <a:tailEnd/>
          </a:ln>
          <a:effectLst>
            <a:outerShdw algn="ctr" rotWithShape="0">
              <a:srgbClr val="000066"/>
            </a:outerShdw>
          </a:effectLst>
        </p:spPr>
        <p:txBody>
          <a:bodyPr wrap="square" lIns="98425" tIns="49212" rIns="98425" bIns="49212">
            <a:spAutoFit/>
          </a:bodyPr>
          <a:lstStyle>
            <a:defPPr>
              <a:defRPr lang="en-US"/>
            </a:defPPr>
            <a:lvl1pPr algn="l" rtl="0" eaLnBrk="0" fontAlgn="base" hangingPunct="0">
              <a:spcBef>
                <a:spcPct val="0"/>
              </a:spcBef>
              <a:spcAft>
                <a:spcPct val="0"/>
              </a:spcAft>
              <a:defRPr sz="2000" b="1" kern="1200">
                <a:solidFill>
                  <a:srgbClr val="FFFFFF"/>
                </a:solidFill>
                <a:latin typeface="Tahoma" pitchFamily="34" charset="0"/>
                <a:ea typeface="+mn-ea"/>
                <a:cs typeface="+mn-cs"/>
              </a:defRPr>
            </a:lvl1pPr>
            <a:lvl2pPr marL="457200" algn="l" rtl="0" eaLnBrk="0" fontAlgn="base" hangingPunct="0">
              <a:spcBef>
                <a:spcPct val="0"/>
              </a:spcBef>
              <a:spcAft>
                <a:spcPct val="0"/>
              </a:spcAft>
              <a:defRPr sz="2000" b="1" kern="1200">
                <a:solidFill>
                  <a:srgbClr val="FFFFFF"/>
                </a:solidFill>
                <a:latin typeface="Tahoma" pitchFamily="34" charset="0"/>
                <a:ea typeface="+mn-ea"/>
                <a:cs typeface="+mn-cs"/>
              </a:defRPr>
            </a:lvl2pPr>
            <a:lvl3pPr marL="914400" algn="l" rtl="0" eaLnBrk="0" fontAlgn="base" hangingPunct="0">
              <a:spcBef>
                <a:spcPct val="0"/>
              </a:spcBef>
              <a:spcAft>
                <a:spcPct val="0"/>
              </a:spcAft>
              <a:defRPr sz="2000" b="1" kern="1200">
                <a:solidFill>
                  <a:srgbClr val="FFFFFF"/>
                </a:solidFill>
                <a:latin typeface="Tahoma" pitchFamily="34" charset="0"/>
                <a:ea typeface="+mn-ea"/>
                <a:cs typeface="+mn-cs"/>
              </a:defRPr>
            </a:lvl3pPr>
            <a:lvl4pPr marL="1371600" algn="l" rtl="0" eaLnBrk="0" fontAlgn="base" hangingPunct="0">
              <a:spcBef>
                <a:spcPct val="0"/>
              </a:spcBef>
              <a:spcAft>
                <a:spcPct val="0"/>
              </a:spcAft>
              <a:defRPr sz="2000" b="1" kern="1200">
                <a:solidFill>
                  <a:srgbClr val="FFFFFF"/>
                </a:solidFill>
                <a:latin typeface="Tahoma" pitchFamily="34" charset="0"/>
                <a:ea typeface="+mn-ea"/>
                <a:cs typeface="+mn-cs"/>
              </a:defRPr>
            </a:lvl4pPr>
            <a:lvl5pPr marL="1828800" algn="l" rtl="0" eaLnBrk="0" fontAlgn="base" hangingPunct="0">
              <a:spcBef>
                <a:spcPct val="0"/>
              </a:spcBef>
              <a:spcAft>
                <a:spcPct val="0"/>
              </a:spcAft>
              <a:defRPr sz="2000" b="1" kern="1200">
                <a:solidFill>
                  <a:srgbClr val="FFFFFF"/>
                </a:solidFill>
                <a:latin typeface="Tahoma" pitchFamily="34" charset="0"/>
                <a:ea typeface="+mn-ea"/>
                <a:cs typeface="+mn-cs"/>
              </a:defRPr>
            </a:lvl5pPr>
            <a:lvl6pPr marL="2286000" algn="l" defTabSz="914400" rtl="0" eaLnBrk="1" latinLnBrk="0" hangingPunct="1">
              <a:defRPr sz="2000" b="1" kern="1200">
                <a:solidFill>
                  <a:srgbClr val="FFFFFF"/>
                </a:solidFill>
                <a:latin typeface="Tahoma" pitchFamily="34" charset="0"/>
                <a:ea typeface="+mn-ea"/>
                <a:cs typeface="+mn-cs"/>
              </a:defRPr>
            </a:lvl6pPr>
            <a:lvl7pPr marL="2743200" algn="l" defTabSz="914400" rtl="0" eaLnBrk="1" latinLnBrk="0" hangingPunct="1">
              <a:defRPr sz="2000" b="1" kern="1200">
                <a:solidFill>
                  <a:srgbClr val="FFFFFF"/>
                </a:solidFill>
                <a:latin typeface="Tahoma" pitchFamily="34" charset="0"/>
                <a:ea typeface="+mn-ea"/>
                <a:cs typeface="+mn-cs"/>
              </a:defRPr>
            </a:lvl7pPr>
            <a:lvl8pPr marL="3200400" algn="l" defTabSz="914400" rtl="0" eaLnBrk="1" latinLnBrk="0" hangingPunct="1">
              <a:defRPr sz="2000" b="1" kern="1200">
                <a:solidFill>
                  <a:srgbClr val="FFFFFF"/>
                </a:solidFill>
                <a:latin typeface="Tahoma" pitchFamily="34" charset="0"/>
                <a:ea typeface="+mn-ea"/>
                <a:cs typeface="+mn-cs"/>
              </a:defRPr>
            </a:lvl8pPr>
            <a:lvl9pPr marL="3657600" algn="l" defTabSz="914400" rtl="0" eaLnBrk="1" latinLnBrk="0" hangingPunct="1">
              <a:defRPr sz="2000" b="1" kern="1200">
                <a:solidFill>
                  <a:srgbClr val="FFFFFF"/>
                </a:solidFill>
                <a:latin typeface="Tahoma" pitchFamily="34" charset="0"/>
                <a:ea typeface="+mn-ea"/>
                <a:cs typeface="+mn-cs"/>
              </a:defRPr>
            </a:lvl9pPr>
          </a:lstStyle>
          <a:p>
            <a:pPr algn="ctr" defTabSz="984250"/>
            <a:r>
              <a:rPr lang="en-US" sz="2400" dirty="0">
                <a:solidFill>
                  <a:srgbClr val="FFFF00"/>
                </a:solidFill>
                <a:latin typeface="Arial" pitchFamily="34" charset="0"/>
              </a:rPr>
              <a:t>Value</a:t>
            </a:r>
          </a:p>
        </p:txBody>
      </p:sp>
      <p:sp>
        <p:nvSpPr>
          <p:cNvPr id="20" name="Rectangle 19"/>
          <p:cNvSpPr>
            <a:spLocks noChangeArrowheads="1"/>
          </p:cNvSpPr>
          <p:nvPr/>
        </p:nvSpPr>
        <p:spPr bwMode="auto">
          <a:xfrm>
            <a:off x="3357554" y="4143380"/>
            <a:ext cx="1117600" cy="865187"/>
          </a:xfrm>
          <a:prstGeom prst="rect">
            <a:avLst/>
          </a:prstGeom>
          <a:solidFill>
            <a:srgbClr val="FFFF99"/>
          </a:solidFill>
          <a:ln w="9525">
            <a:noFill/>
            <a:miter lim="800000"/>
            <a:headEnd/>
            <a:tailEnd/>
          </a:ln>
          <a:effectLst/>
        </p:spPr>
        <p:txBody>
          <a:bodyPr wrap="none" lIns="98425" tIns="49212" rIns="98425" bIns="49212" anchor="ctr"/>
          <a:lstStyle>
            <a:defPPr>
              <a:defRPr lang="en-US"/>
            </a:defPPr>
            <a:lvl1pPr algn="l" rtl="0" eaLnBrk="0" fontAlgn="base" hangingPunct="0">
              <a:spcBef>
                <a:spcPct val="0"/>
              </a:spcBef>
              <a:spcAft>
                <a:spcPct val="0"/>
              </a:spcAft>
              <a:defRPr sz="2000" b="1" kern="1200">
                <a:solidFill>
                  <a:srgbClr val="FFFFFF"/>
                </a:solidFill>
                <a:latin typeface="Tahoma" pitchFamily="34" charset="0"/>
                <a:ea typeface="+mn-ea"/>
                <a:cs typeface="+mn-cs"/>
              </a:defRPr>
            </a:lvl1pPr>
            <a:lvl2pPr marL="457200" algn="l" rtl="0" eaLnBrk="0" fontAlgn="base" hangingPunct="0">
              <a:spcBef>
                <a:spcPct val="0"/>
              </a:spcBef>
              <a:spcAft>
                <a:spcPct val="0"/>
              </a:spcAft>
              <a:defRPr sz="2000" b="1" kern="1200">
                <a:solidFill>
                  <a:srgbClr val="FFFFFF"/>
                </a:solidFill>
                <a:latin typeface="Tahoma" pitchFamily="34" charset="0"/>
                <a:ea typeface="+mn-ea"/>
                <a:cs typeface="+mn-cs"/>
              </a:defRPr>
            </a:lvl2pPr>
            <a:lvl3pPr marL="914400" algn="l" rtl="0" eaLnBrk="0" fontAlgn="base" hangingPunct="0">
              <a:spcBef>
                <a:spcPct val="0"/>
              </a:spcBef>
              <a:spcAft>
                <a:spcPct val="0"/>
              </a:spcAft>
              <a:defRPr sz="2000" b="1" kern="1200">
                <a:solidFill>
                  <a:srgbClr val="FFFFFF"/>
                </a:solidFill>
                <a:latin typeface="Tahoma" pitchFamily="34" charset="0"/>
                <a:ea typeface="+mn-ea"/>
                <a:cs typeface="+mn-cs"/>
              </a:defRPr>
            </a:lvl3pPr>
            <a:lvl4pPr marL="1371600" algn="l" rtl="0" eaLnBrk="0" fontAlgn="base" hangingPunct="0">
              <a:spcBef>
                <a:spcPct val="0"/>
              </a:spcBef>
              <a:spcAft>
                <a:spcPct val="0"/>
              </a:spcAft>
              <a:defRPr sz="2000" b="1" kern="1200">
                <a:solidFill>
                  <a:srgbClr val="FFFFFF"/>
                </a:solidFill>
                <a:latin typeface="Tahoma" pitchFamily="34" charset="0"/>
                <a:ea typeface="+mn-ea"/>
                <a:cs typeface="+mn-cs"/>
              </a:defRPr>
            </a:lvl4pPr>
            <a:lvl5pPr marL="1828800" algn="l" rtl="0" eaLnBrk="0" fontAlgn="base" hangingPunct="0">
              <a:spcBef>
                <a:spcPct val="0"/>
              </a:spcBef>
              <a:spcAft>
                <a:spcPct val="0"/>
              </a:spcAft>
              <a:defRPr sz="2000" b="1" kern="1200">
                <a:solidFill>
                  <a:srgbClr val="FFFFFF"/>
                </a:solidFill>
                <a:latin typeface="Tahoma" pitchFamily="34" charset="0"/>
                <a:ea typeface="+mn-ea"/>
                <a:cs typeface="+mn-cs"/>
              </a:defRPr>
            </a:lvl5pPr>
            <a:lvl6pPr marL="2286000" algn="l" defTabSz="914400" rtl="0" eaLnBrk="1" latinLnBrk="0" hangingPunct="1">
              <a:defRPr sz="2000" b="1" kern="1200">
                <a:solidFill>
                  <a:srgbClr val="FFFFFF"/>
                </a:solidFill>
                <a:latin typeface="Tahoma" pitchFamily="34" charset="0"/>
                <a:ea typeface="+mn-ea"/>
                <a:cs typeface="+mn-cs"/>
              </a:defRPr>
            </a:lvl6pPr>
            <a:lvl7pPr marL="2743200" algn="l" defTabSz="914400" rtl="0" eaLnBrk="1" latinLnBrk="0" hangingPunct="1">
              <a:defRPr sz="2000" b="1" kern="1200">
                <a:solidFill>
                  <a:srgbClr val="FFFFFF"/>
                </a:solidFill>
                <a:latin typeface="Tahoma" pitchFamily="34" charset="0"/>
                <a:ea typeface="+mn-ea"/>
                <a:cs typeface="+mn-cs"/>
              </a:defRPr>
            </a:lvl7pPr>
            <a:lvl8pPr marL="3200400" algn="l" defTabSz="914400" rtl="0" eaLnBrk="1" latinLnBrk="0" hangingPunct="1">
              <a:defRPr sz="2000" b="1" kern="1200">
                <a:solidFill>
                  <a:srgbClr val="FFFFFF"/>
                </a:solidFill>
                <a:latin typeface="Tahoma" pitchFamily="34" charset="0"/>
                <a:ea typeface="+mn-ea"/>
                <a:cs typeface="+mn-cs"/>
              </a:defRPr>
            </a:lvl8pPr>
            <a:lvl9pPr marL="3657600" algn="l" defTabSz="914400" rtl="0" eaLnBrk="1" latinLnBrk="0" hangingPunct="1">
              <a:defRPr sz="2000" b="1" kern="1200">
                <a:solidFill>
                  <a:srgbClr val="FFFFFF"/>
                </a:solidFill>
                <a:latin typeface="Tahoma" pitchFamily="34" charset="0"/>
                <a:ea typeface="+mn-ea"/>
                <a:cs typeface="+mn-cs"/>
              </a:defRPr>
            </a:lvl9pPr>
          </a:lstStyle>
          <a:p>
            <a:pPr algn="ctr" defTabSz="984250"/>
            <a:endParaRPr lang="en-US" sz="2400" b="0">
              <a:solidFill>
                <a:schemeClr val="tx1"/>
              </a:solidFill>
              <a:latin typeface="Times New Roman" pitchFamily="18" charset="0"/>
            </a:endParaRPr>
          </a:p>
        </p:txBody>
      </p:sp>
      <p:sp>
        <p:nvSpPr>
          <p:cNvPr id="21" name="Rectangle 20"/>
          <p:cNvSpPr>
            <a:spLocks noChangeArrowheads="1"/>
          </p:cNvSpPr>
          <p:nvPr/>
        </p:nvSpPr>
        <p:spPr bwMode="auto">
          <a:xfrm>
            <a:off x="3571868" y="3643314"/>
            <a:ext cx="760412" cy="403225"/>
          </a:xfrm>
          <a:prstGeom prst="rect">
            <a:avLst/>
          </a:prstGeom>
          <a:noFill/>
          <a:ln w="9525">
            <a:noFill/>
            <a:miter lim="800000"/>
            <a:headEnd/>
            <a:tailEnd/>
          </a:ln>
          <a:effectLst>
            <a:outerShdw dist="17961" dir="2700000" algn="ctr" rotWithShape="0">
              <a:srgbClr val="000066"/>
            </a:outerShdw>
          </a:effectLst>
        </p:spPr>
        <p:txBody>
          <a:bodyPr wrap="none" lIns="98425" tIns="49212" rIns="98425" bIns="49212">
            <a:spAutoFit/>
          </a:bodyPr>
          <a:lstStyle>
            <a:defPPr>
              <a:defRPr lang="en-US"/>
            </a:defPPr>
            <a:lvl1pPr algn="l" rtl="0" eaLnBrk="0" fontAlgn="base" hangingPunct="0">
              <a:spcBef>
                <a:spcPct val="0"/>
              </a:spcBef>
              <a:spcAft>
                <a:spcPct val="0"/>
              </a:spcAft>
              <a:defRPr sz="2000" b="1" kern="1200">
                <a:solidFill>
                  <a:srgbClr val="FFFFFF"/>
                </a:solidFill>
                <a:latin typeface="Tahoma" pitchFamily="34" charset="0"/>
                <a:ea typeface="+mn-ea"/>
                <a:cs typeface="+mn-cs"/>
              </a:defRPr>
            </a:lvl1pPr>
            <a:lvl2pPr marL="457200" algn="l" rtl="0" eaLnBrk="0" fontAlgn="base" hangingPunct="0">
              <a:spcBef>
                <a:spcPct val="0"/>
              </a:spcBef>
              <a:spcAft>
                <a:spcPct val="0"/>
              </a:spcAft>
              <a:defRPr sz="2000" b="1" kern="1200">
                <a:solidFill>
                  <a:srgbClr val="FFFFFF"/>
                </a:solidFill>
                <a:latin typeface="Tahoma" pitchFamily="34" charset="0"/>
                <a:ea typeface="+mn-ea"/>
                <a:cs typeface="+mn-cs"/>
              </a:defRPr>
            </a:lvl2pPr>
            <a:lvl3pPr marL="914400" algn="l" rtl="0" eaLnBrk="0" fontAlgn="base" hangingPunct="0">
              <a:spcBef>
                <a:spcPct val="0"/>
              </a:spcBef>
              <a:spcAft>
                <a:spcPct val="0"/>
              </a:spcAft>
              <a:defRPr sz="2000" b="1" kern="1200">
                <a:solidFill>
                  <a:srgbClr val="FFFFFF"/>
                </a:solidFill>
                <a:latin typeface="Tahoma" pitchFamily="34" charset="0"/>
                <a:ea typeface="+mn-ea"/>
                <a:cs typeface="+mn-cs"/>
              </a:defRPr>
            </a:lvl3pPr>
            <a:lvl4pPr marL="1371600" algn="l" rtl="0" eaLnBrk="0" fontAlgn="base" hangingPunct="0">
              <a:spcBef>
                <a:spcPct val="0"/>
              </a:spcBef>
              <a:spcAft>
                <a:spcPct val="0"/>
              </a:spcAft>
              <a:defRPr sz="2000" b="1" kern="1200">
                <a:solidFill>
                  <a:srgbClr val="FFFFFF"/>
                </a:solidFill>
                <a:latin typeface="Tahoma" pitchFamily="34" charset="0"/>
                <a:ea typeface="+mn-ea"/>
                <a:cs typeface="+mn-cs"/>
              </a:defRPr>
            </a:lvl4pPr>
            <a:lvl5pPr marL="1828800" algn="l" rtl="0" eaLnBrk="0" fontAlgn="base" hangingPunct="0">
              <a:spcBef>
                <a:spcPct val="0"/>
              </a:spcBef>
              <a:spcAft>
                <a:spcPct val="0"/>
              </a:spcAft>
              <a:defRPr sz="2000" b="1" kern="1200">
                <a:solidFill>
                  <a:srgbClr val="FFFFFF"/>
                </a:solidFill>
                <a:latin typeface="Tahoma" pitchFamily="34" charset="0"/>
                <a:ea typeface="+mn-ea"/>
                <a:cs typeface="+mn-cs"/>
              </a:defRPr>
            </a:lvl5pPr>
            <a:lvl6pPr marL="2286000" algn="l" defTabSz="914400" rtl="0" eaLnBrk="1" latinLnBrk="0" hangingPunct="1">
              <a:defRPr sz="2000" b="1" kern="1200">
                <a:solidFill>
                  <a:srgbClr val="FFFFFF"/>
                </a:solidFill>
                <a:latin typeface="Tahoma" pitchFamily="34" charset="0"/>
                <a:ea typeface="+mn-ea"/>
                <a:cs typeface="+mn-cs"/>
              </a:defRPr>
            </a:lvl6pPr>
            <a:lvl7pPr marL="2743200" algn="l" defTabSz="914400" rtl="0" eaLnBrk="1" latinLnBrk="0" hangingPunct="1">
              <a:defRPr sz="2000" b="1" kern="1200">
                <a:solidFill>
                  <a:srgbClr val="FFFFFF"/>
                </a:solidFill>
                <a:latin typeface="Tahoma" pitchFamily="34" charset="0"/>
                <a:ea typeface="+mn-ea"/>
                <a:cs typeface="+mn-cs"/>
              </a:defRPr>
            </a:lvl7pPr>
            <a:lvl8pPr marL="3200400" algn="l" defTabSz="914400" rtl="0" eaLnBrk="1" latinLnBrk="0" hangingPunct="1">
              <a:defRPr sz="2000" b="1" kern="1200">
                <a:solidFill>
                  <a:srgbClr val="FFFFFF"/>
                </a:solidFill>
                <a:latin typeface="Tahoma" pitchFamily="34" charset="0"/>
                <a:ea typeface="+mn-ea"/>
                <a:cs typeface="+mn-cs"/>
              </a:defRPr>
            </a:lvl8pPr>
            <a:lvl9pPr marL="3657600" algn="l" defTabSz="914400" rtl="0" eaLnBrk="1" latinLnBrk="0" hangingPunct="1">
              <a:defRPr sz="2000" b="1" kern="1200">
                <a:solidFill>
                  <a:srgbClr val="FFFFFF"/>
                </a:solidFill>
                <a:latin typeface="Tahoma" pitchFamily="34" charset="0"/>
                <a:ea typeface="+mn-ea"/>
                <a:cs typeface="+mn-cs"/>
              </a:defRPr>
            </a:lvl9pPr>
          </a:lstStyle>
          <a:p>
            <a:pPr algn="ctr" defTabSz="984250"/>
            <a:r>
              <a:rPr lang="en-US" i="1" dirty="0">
                <a:solidFill>
                  <a:srgbClr val="CCECFF"/>
                </a:solidFill>
                <a:effectLst>
                  <a:outerShdw blurRad="38100" dist="38100" dir="2700000" algn="tl">
                    <a:srgbClr val="000000"/>
                  </a:outerShdw>
                </a:effectLst>
                <a:latin typeface="Arial" pitchFamily="34" charset="0"/>
              </a:rPr>
              <a:t>TQM</a:t>
            </a:r>
          </a:p>
        </p:txBody>
      </p:sp>
      <p:sp>
        <p:nvSpPr>
          <p:cNvPr id="23" name="Rectangle 22"/>
          <p:cNvSpPr>
            <a:spLocks noChangeArrowheads="1"/>
          </p:cNvSpPr>
          <p:nvPr/>
        </p:nvSpPr>
        <p:spPr bwMode="auto">
          <a:xfrm>
            <a:off x="3428992" y="4357694"/>
            <a:ext cx="1117600" cy="647700"/>
          </a:xfrm>
          <a:prstGeom prst="rect">
            <a:avLst/>
          </a:prstGeom>
          <a:noFill/>
          <a:ln w="9525">
            <a:noFill/>
            <a:miter lim="800000"/>
            <a:headEnd/>
            <a:tailEnd/>
          </a:ln>
          <a:effectLst/>
        </p:spPr>
        <p:txBody>
          <a:bodyPr lIns="98425" tIns="49212" rIns="98425" bIns="49212">
            <a:spAutoFit/>
          </a:bodyPr>
          <a:lstStyle>
            <a:defPPr>
              <a:defRPr lang="en-US"/>
            </a:defPPr>
            <a:lvl1pPr algn="l" rtl="0" eaLnBrk="0" fontAlgn="base" hangingPunct="0">
              <a:spcBef>
                <a:spcPct val="0"/>
              </a:spcBef>
              <a:spcAft>
                <a:spcPct val="0"/>
              </a:spcAft>
              <a:defRPr sz="2000" b="1" kern="1200">
                <a:solidFill>
                  <a:srgbClr val="FFFFFF"/>
                </a:solidFill>
                <a:latin typeface="Tahoma" pitchFamily="34" charset="0"/>
                <a:ea typeface="+mn-ea"/>
                <a:cs typeface="+mn-cs"/>
              </a:defRPr>
            </a:lvl1pPr>
            <a:lvl2pPr marL="457200" algn="l" rtl="0" eaLnBrk="0" fontAlgn="base" hangingPunct="0">
              <a:spcBef>
                <a:spcPct val="0"/>
              </a:spcBef>
              <a:spcAft>
                <a:spcPct val="0"/>
              </a:spcAft>
              <a:defRPr sz="2000" b="1" kern="1200">
                <a:solidFill>
                  <a:srgbClr val="FFFFFF"/>
                </a:solidFill>
                <a:latin typeface="Tahoma" pitchFamily="34" charset="0"/>
                <a:ea typeface="+mn-ea"/>
                <a:cs typeface="+mn-cs"/>
              </a:defRPr>
            </a:lvl2pPr>
            <a:lvl3pPr marL="914400" algn="l" rtl="0" eaLnBrk="0" fontAlgn="base" hangingPunct="0">
              <a:spcBef>
                <a:spcPct val="0"/>
              </a:spcBef>
              <a:spcAft>
                <a:spcPct val="0"/>
              </a:spcAft>
              <a:defRPr sz="2000" b="1" kern="1200">
                <a:solidFill>
                  <a:srgbClr val="FFFFFF"/>
                </a:solidFill>
                <a:latin typeface="Tahoma" pitchFamily="34" charset="0"/>
                <a:ea typeface="+mn-ea"/>
                <a:cs typeface="+mn-cs"/>
              </a:defRPr>
            </a:lvl3pPr>
            <a:lvl4pPr marL="1371600" algn="l" rtl="0" eaLnBrk="0" fontAlgn="base" hangingPunct="0">
              <a:spcBef>
                <a:spcPct val="0"/>
              </a:spcBef>
              <a:spcAft>
                <a:spcPct val="0"/>
              </a:spcAft>
              <a:defRPr sz="2000" b="1" kern="1200">
                <a:solidFill>
                  <a:srgbClr val="FFFFFF"/>
                </a:solidFill>
                <a:latin typeface="Tahoma" pitchFamily="34" charset="0"/>
                <a:ea typeface="+mn-ea"/>
                <a:cs typeface="+mn-cs"/>
              </a:defRPr>
            </a:lvl4pPr>
            <a:lvl5pPr marL="1828800" algn="l" rtl="0" eaLnBrk="0" fontAlgn="base" hangingPunct="0">
              <a:spcBef>
                <a:spcPct val="0"/>
              </a:spcBef>
              <a:spcAft>
                <a:spcPct val="0"/>
              </a:spcAft>
              <a:defRPr sz="2000" b="1" kern="1200">
                <a:solidFill>
                  <a:srgbClr val="FFFFFF"/>
                </a:solidFill>
                <a:latin typeface="Tahoma" pitchFamily="34" charset="0"/>
                <a:ea typeface="+mn-ea"/>
                <a:cs typeface="+mn-cs"/>
              </a:defRPr>
            </a:lvl5pPr>
            <a:lvl6pPr marL="2286000" algn="l" defTabSz="914400" rtl="0" eaLnBrk="1" latinLnBrk="0" hangingPunct="1">
              <a:defRPr sz="2000" b="1" kern="1200">
                <a:solidFill>
                  <a:srgbClr val="FFFFFF"/>
                </a:solidFill>
                <a:latin typeface="Tahoma" pitchFamily="34" charset="0"/>
                <a:ea typeface="+mn-ea"/>
                <a:cs typeface="+mn-cs"/>
              </a:defRPr>
            </a:lvl6pPr>
            <a:lvl7pPr marL="2743200" algn="l" defTabSz="914400" rtl="0" eaLnBrk="1" latinLnBrk="0" hangingPunct="1">
              <a:defRPr sz="2000" b="1" kern="1200">
                <a:solidFill>
                  <a:srgbClr val="FFFFFF"/>
                </a:solidFill>
                <a:latin typeface="Tahoma" pitchFamily="34" charset="0"/>
                <a:ea typeface="+mn-ea"/>
                <a:cs typeface="+mn-cs"/>
              </a:defRPr>
            </a:lvl7pPr>
            <a:lvl8pPr marL="3200400" algn="l" defTabSz="914400" rtl="0" eaLnBrk="1" latinLnBrk="0" hangingPunct="1">
              <a:defRPr sz="2000" b="1" kern="1200">
                <a:solidFill>
                  <a:srgbClr val="FFFFFF"/>
                </a:solidFill>
                <a:latin typeface="Tahoma" pitchFamily="34" charset="0"/>
                <a:ea typeface="+mn-ea"/>
                <a:cs typeface="+mn-cs"/>
              </a:defRPr>
            </a:lvl8pPr>
            <a:lvl9pPr marL="3657600" algn="l" defTabSz="914400" rtl="0" eaLnBrk="1" latinLnBrk="0" hangingPunct="1">
              <a:defRPr sz="2000" b="1" kern="1200">
                <a:solidFill>
                  <a:srgbClr val="FFFFFF"/>
                </a:solidFill>
                <a:latin typeface="Tahoma" pitchFamily="34" charset="0"/>
                <a:ea typeface="+mn-ea"/>
                <a:cs typeface="+mn-cs"/>
              </a:defRPr>
            </a:lvl9pPr>
          </a:lstStyle>
          <a:p>
            <a:pPr marL="115888" indent="-115888" defTabSz="984250">
              <a:buFontTx/>
              <a:buChar char="•"/>
            </a:pPr>
            <a:r>
              <a:rPr lang="en-US" sz="1800" b="0" dirty="0">
                <a:solidFill>
                  <a:srgbClr val="000000"/>
                </a:solidFill>
                <a:latin typeface="Arial" pitchFamily="34" charset="0"/>
              </a:rPr>
              <a:t>Teams</a:t>
            </a:r>
          </a:p>
          <a:p>
            <a:pPr marL="115888" indent="-115888" defTabSz="984250">
              <a:buFontTx/>
              <a:buChar char="•"/>
            </a:pPr>
            <a:r>
              <a:rPr lang="en-US" sz="1800" b="0" dirty="0">
                <a:solidFill>
                  <a:srgbClr val="000000"/>
                </a:solidFill>
                <a:latin typeface="Arial" pitchFamily="34" charset="0"/>
              </a:rPr>
              <a:t>Quality</a:t>
            </a:r>
          </a:p>
        </p:txBody>
      </p:sp>
      <p:sp>
        <p:nvSpPr>
          <p:cNvPr id="26" name="Rectangle 25"/>
          <p:cNvSpPr>
            <a:spLocks noChangeArrowheads="1"/>
          </p:cNvSpPr>
          <p:nvPr/>
        </p:nvSpPr>
        <p:spPr bwMode="auto">
          <a:xfrm>
            <a:off x="4500562" y="3571876"/>
            <a:ext cx="1397000" cy="2668587"/>
          </a:xfrm>
          <a:prstGeom prst="rect">
            <a:avLst/>
          </a:prstGeom>
          <a:solidFill>
            <a:srgbClr val="1D98B1"/>
          </a:solidFill>
          <a:ln w="9525">
            <a:noFill/>
            <a:miter lim="800000"/>
            <a:headEnd/>
            <a:tailEnd/>
          </a:ln>
          <a:effectLst/>
        </p:spPr>
        <p:txBody>
          <a:bodyPr wrap="none" lIns="98425" tIns="49212" rIns="98425" bIns="49212" anchor="ctr"/>
          <a:lstStyle>
            <a:defPPr>
              <a:defRPr lang="en-US"/>
            </a:defPPr>
            <a:lvl1pPr algn="l" rtl="0" eaLnBrk="0" fontAlgn="base" hangingPunct="0">
              <a:spcBef>
                <a:spcPct val="0"/>
              </a:spcBef>
              <a:spcAft>
                <a:spcPct val="0"/>
              </a:spcAft>
              <a:defRPr sz="2000" b="1" kern="1200">
                <a:solidFill>
                  <a:srgbClr val="FFFFFF"/>
                </a:solidFill>
                <a:latin typeface="Tahoma" pitchFamily="34" charset="0"/>
                <a:ea typeface="+mn-ea"/>
                <a:cs typeface="+mn-cs"/>
              </a:defRPr>
            </a:lvl1pPr>
            <a:lvl2pPr marL="457200" algn="l" rtl="0" eaLnBrk="0" fontAlgn="base" hangingPunct="0">
              <a:spcBef>
                <a:spcPct val="0"/>
              </a:spcBef>
              <a:spcAft>
                <a:spcPct val="0"/>
              </a:spcAft>
              <a:defRPr sz="2000" b="1" kern="1200">
                <a:solidFill>
                  <a:srgbClr val="FFFFFF"/>
                </a:solidFill>
                <a:latin typeface="Tahoma" pitchFamily="34" charset="0"/>
                <a:ea typeface="+mn-ea"/>
                <a:cs typeface="+mn-cs"/>
              </a:defRPr>
            </a:lvl2pPr>
            <a:lvl3pPr marL="914400" algn="l" rtl="0" eaLnBrk="0" fontAlgn="base" hangingPunct="0">
              <a:spcBef>
                <a:spcPct val="0"/>
              </a:spcBef>
              <a:spcAft>
                <a:spcPct val="0"/>
              </a:spcAft>
              <a:defRPr sz="2000" b="1" kern="1200">
                <a:solidFill>
                  <a:srgbClr val="FFFFFF"/>
                </a:solidFill>
                <a:latin typeface="Tahoma" pitchFamily="34" charset="0"/>
                <a:ea typeface="+mn-ea"/>
                <a:cs typeface="+mn-cs"/>
              </a:defRPr>
            </a:lvl3pPr>
            <a:lvl4pPr marL="1371600" algn="l" rtl="0" eaLnBrk="0" fontAlgn="base" hangingPunct="0">
              <a:spcBef>
                <a:spcPct val="0"/>
              </a:spcBef>
              <a:spcAft>
                <a:spcPct val="0"/>
              </a:spcAft>
              <a:defRPr sz="2000" b="1" kern="1200">
                <a:solidFill>
                  <a:srgbClr val="FFFFFF"/>
                </a:solidFill>
                <a:latin typeface="Tahoma" pitchFamily="34" charset="0"/>
                <a:ea typeface="+mn-ea"/>
                <a:cs typeface="+mn-cs"/>
              </a:defRPr>
            </a:lvl4pPr>
            <a:lvl5pPr marL="1828800" algn="l" rtl="0" eaLnBrk="0" fontAlgn="base" hangingPunct="0">
              <a:spcBef>
                <a:spcPct val="0"/>
              </a:spcBef>
              <a:spcAft>
                <a:spcPct val="0"/>
              </a:spcAft>
              <a:defRPr sz="2000" b="1" kern="1200">
                <a:solidFill>
                  <a:srgbClr val="FFFFFF"/>
                </a:solidFill>
                <a:latin typeface="Tahoma" pitchFamily="34" charset="0"/>
                <a:ea typeface="+mn-ea"/>
                <a:cs typeface="+mn-cs"/>
              </a:defRPr>
            </a:lvl5pPr>
            <a:lvl6pPr marL="2286000" algn="l" defTabSz="914400" rtl="0" eaLnBrk="1" latinLnBrk="0" hangingPunct="1">
              <a:defRPr sz="2000" b="1" kern="1200">
                <a:solidFill>
                  <a:srgbClr val="FFFFFF"/>
                </a:solidFill>
                <a:latin typeface="Tahoma" pitchFamily="34" charset="0"/>
                <a:ea typeface="+mn-ea"/>
                <a:cs typeface="+mn-cs"/>
              </a:defRPr>
            </a:lvl6pPr>
            <a:lvl7pPr marL="2743200" algn="l" defTabSz="914400" rtl="0" eaLnBrk="1" latinLnBrk="0" hangingPunct="1">
              <a:defRPr sz="2000" b="1" kern="1200">
                <a:solidFill>
                  <a:srgbClr val="FFFFFF"/>
                </a:solidFill>
                <a:latin typeface="Tahoma" pitchFamily="34" charset="0"/>
                <a:ea typeface="+mn-ea"/>
                <a:cs typeface="+mn-cs"/>
              </a:defRPr>
            </a:lvl7pPr>
            <a:lvl8pPr marL="3200400" algn="l" defTabSz="914400" rtl="0" eaLnBrk="1" latinLnBrk="0" hangingPunct="1">
              <a:defRPr sz="2000" b="1" kern="1200">
                <a:solidFill>
                  <a:srgbClr val="FFFFFF"/>
                </a:solidFill>
                <a:latin typeface="Tahoma" pitchFamily="34" charset="0"/>
                <a:ea typeface="+mn-ea"/>
                <a:cs typeface="+mn-cs"/>
              </a:defRPr>
            </a:lvl8pPr>
            <a:lvl9pPr marL="3657600" algn="l" defTabSz="914400" rtl="0" eaLnBrk="1" latinLnBrk="0" hangingPunct="1">
              <a:defRPr sz="2000" b="1" kern="1200">
                <a:solidFill>
                  <a:srgbClr val="FFFFFF"/>
                </a:solidFill>
                <a:latin typeface="Tahoma" pitchFamily="34" charset="0"/>
                <a:ea typeface="+mn-ea"/>
                <a:cs typeface="+mn-cs"/>
              </a:defRPr>
            </a:lvl9pPr>
          </a:lstStyle>
          <a:p>
            <a:pPr algn="ctr" defTabSz="984250"/>
            <a:r>
              <a:rPr lang="en-US" sz="1800">
                <a:solidFill>
                  <a:schemeClr val="tx2"/>
                </a:solidFill>
                <a:effectLst>
                  <a:outerShdw blurRad="38100" dist="38100" dir="2700000" algn="tl">
                    <a:srgbClr val="000000"/>
                  </a:outerShdw>
                </a:effectLst>
                <a:latin typeface="Arial" pitchFamily="34" charset="0"/>
              </a:rPr>
              <a:t> </a:t>
            </a:r>
          </a:p>
        </p:txBody>
      </p:sp>
      <p:sp>
        <p:nvSpPr>
          <p:cNvPr id="27" name="Rectangle 26"/>
          <p:cNvSpPr>
            <a:spLocks noChangeArrowheads="1"/>
          </p:cNvSpPr>
          <p:nvPr/>
        </p:nvSpPr>
        <p:spPr bwMode="auto">
          <a:xfrm>
            <a:off x="4641850" y="3562350"/>
            <a:ext cx="1606550" cy="922338"/>
          </a:xfrm>
          <a:prstGeom prst="rect">
            <a:avLst/>
          </a:prstGeom>
          <a:noFill/>
          <a:ln w="9525">
            <a:noFill/>
            <a:miter lim="800000"/>
            <a:headEnd/>
            <a:tailEnd/>
          </a:ln>
          <a:effectLst/>
        </p:spPr>
        <p:txBody>
          <a:bodyPr lIns="98425" tIns="49212" rIns="98425" bIns="49212">
            <a:spAutoFit/>
          </a:bodyPr>
          <a:lstStyle>
            <a:defPPr>
              <a:defRPr lang="en-US"/>
            </a:defPPr>
            <a:lvl1pPr algn="l" rtl="0" eaLnBrk="0" fontAlgn="base" hangingPunct="0">
              <a:spcBef>
                <a:spcPct val="0"/>
              </a:spcBef>
              <a:spcAft>
                <a:spcPct val="0"/>
              </a:spcAft>
              <a:defRPr sz="2000" b="1" kern="1200">
                <a:solidFill>
                  <a:srgbClr val="FFFFFF"/>
                </a:solidFill>
                <a:latin typeface="Tahoma" pitchFamily="34" charset="0"/>
                <a:ea typeface="+mn-ea"/>
                <a:cs typeface="+mn-cs"/>
              </a:defRPr>
            </a:lvl1pPr>
            <a:lvl2pPr marL="457200" algn="l" rtl="0" eaLnBrk="0" fontAlgn="base" hangingPunct="0">
              <a:spcBef>
                <a:spcPct val="0"/>
              </a:spcBef>
              <a:spcAft>
                <a:spcPct val="0"/>
              </a:spcAft>
              <a:defRPr sz="2000" b="1" kern="1200">
                <a:solidFill>
                  <a:srgbClr val="FFFFFF"/>
                </a:solidFill>
                <a:latin typeface="Tahoma" pitchFamily="34" charset="0"/>
                <a:ea typeface="+mn-ea"/>
                <a:cs typeface="+mn-cs"/>
              </a:defRPr>
            </a:lvl2pPr>
            <a:lvl3pPr marL="914400" algn="l" rtl="0" eaLnBrk="0" fontAlgn="base" hangingPunct="0">
              <a:spcBef>
                <a:spcPct val="0"/>
              </a:spcBef>
              <a:spcAft>
                <a:spcPct val="0"/>
              </a:spcAft>
              <a:defRPr sz="2000" b="1" kern="1200">
                <a:solidFill>
                  <a:srgbClr val="FFFFFF"/>
                </a:solidFill>
                <a:latin typeface="Tahoma" pitchFamily="34" charset="0"/>
                <a:ea typeface="+mn-ea"/>
                <a:cs typeface="+mn-cs"/>
              </a:defRPr>
            </a:lvl3pPr>
            <a:lvl4pPr marL="1371600" algn="l" rtl="0" eaLnBrk="0" fontAlgn="base" hangingPunct="0">
              <a:spcBef>
                <a:spcPct val="0"/>
              </a:spcBef>
              <a:spcAft>
                <a:spcPct val="0"/>
              </a:spcAft>
              <a:defRPr sz="2000" b="1" kern="1200">
                <a:solidFill>
                  <a:srgbClr val="FFFFFF"/>
                </a:solidFill>
                <a:latin typeface="Tahoma" pitchFamily="34" charset="0"/>
                <a:ea typeface="+mn-ea"/>
                <a:cs typeface="+mn-cs"/>
              </a:defRPr>
            </a:lvl4pPr>
            <a:lvl5pPr marL="1828800" algn="l" rtl="0" eaLnBrk="0" fontAlgn="base" hangingPunct="0">
              <a:spcBef>
                <a:spcPct val="0"/>
              </a:spcBef>
              <a:spcAft>
                <a:spcPct val="0"/>
              </a:spcAft>
              <a:defRPr sz="2000" b="1" kern="1200">
                <a:solidFill>
                  <a:srgbClr val="FFFFFF"/>
                </a:solidFill>
                <a:latin typeface="Tahoma" pitchFamily="34" charset="0"/>
                <a:ea typeface="+mn-ea"/>
                <a:cs typeface="+mn-cs"/>
              </a:defRPr>
            </a:lvl5pPr>
            <a:lvl6pPr marL="2286000" algn="l" defTabSz="914400" rtl="0" eaLnBrk="1" latinLnBrk="0" hangingPunct="1">
              <a:defRPr sz="2000" b="1" kern="1200">
                <a:solidFill>
                  <a:srgbClr val="FFFFFF"/>
                </a:solidFill>
                <a:latin typeface="Tahoma" pitchFamily="34" charset="0"/>
                <a:ea typeface="+mn-ea"/>
                <a:cs typeface="+mn-cs"/>
              </a:defRPr>
            </a:lvl6pPr>
            <a:lvl7pPr marL="2743200" algn="l" defTabSz="914400" rtl="0" eaLnBrk="1" latinLnBrk="0" hangingPunct="1">
              <a:defRPr sz="2000" b="1" kern="1200">
                <a:solidFill>
                  <a:srgbClr val="FFFFFF"/>
                </a:solidFill>
                <a:latin typeface="Tahoma" pitchFamily="34" charset="0"/>
                <a:ea typeface="+mn-ea"/>
                <a:cs typeface="+mn-cs"/>
              </a:defRPr>
            </a:lvl7pPr>
            <a:lvl8pPr marL="3200400" algn="l" defTabSz="914400" rtl="0" eaLnBrk="1" latinLnBrk="0" hangingPunct="1">
              <a:defRPr sz="2000" b="1" kern="1200">
                <a:solidFill>
                  <a:srgbClr val="FFFFFF"/>
                </a:solidFill>
                <a:latin typeface="Tahoma" pitchFamily="34" charset="0"/>
                <a:ea typeface="+mn-ea"/>
                <a:cs typeface="+mn-cs"/>
              </a:defRPr>
            </a:lvl8pPr>
            <a:lvl9pPr marL="3657600" algn="l" defTabSz="914400" rtl="0" eaLnBrk="1" latinLnBrk="0" hangingPunct="1">
              <a:defRPr sz="2000" b="1" kern="1200">
                <a:solidFill>
                  <a:srgbClr val="FFFFFF"/>
                </a:solidFill>
                <a:latin typeface="Tahoma" pitchFamily="34" charset="0"/>
                <a:ea typeface="+mn-ea"/>
                <a:cs typeface="+mn-cs"/>
              </a:defRPr>
            </a:lvl9pPr>
          </a:lstStyle>
          <a:p>
            <a:pPr marL="180975" indent="-180975" defTabSz="984250">
              <a:buFontTx/>
              <a:buChar char="•"/>
            </a:pPr>
            <a:r>
              <a:rPr lang="en-US" sz="1800" b="0" dirty="0">
                <a:solidFill>
                  <a:srgbClr val="FFFF99"/>
                </a:solidFill>
                <a:effectLst>
                  <a:outerShdw blurRad="38100" dist="38100" dir="2700000" algn="tl">
                    <a:srgbClr val="000000"/>
                  </a:outerShdw>
                </a:effectLst>
                <a:latin typeface="Arial" pitchFamily="34" charset="0"/>
              </a:rPr>
              <a:t>Cross- functional processes </a:t>
            </a:r>
          </a:p>
        </p:txBody>
      </p:sp>
      <p:sp>
        <p:nvSpPr>
          <p:cNvPr id="30" name="Line 13"/>
          <p:cNvSpPr>
            <a:spLocks noChangeShapeType="1"/>
          </p:cNvSpPr>
          <p:nvPr/>
        </p:nvSpPr>
        <p:spPr bwMode="auto">
          <a:xfrm>
            <a:off x="4535488" y="5500702"/>
            <a:ext cx="4608512" cy="0"/>
          </a:xfrm>
          <a:prstGeom prst="line">
            <a:avLst/>
          </a:prstGeom>
          <a:noFill/>
          <a:ln w="76200">
            <a:solidFill>
              <a:srgbClr val="CCECFF"/>
            </a:solidFill>
            <a:round/>
            <a:headEnd type="none" w="sm" len="sm"/>
            <a:tailEnd type="stealth" w="med" len="med"/>
          </a:ln>
          <a:effectLst/>
        </p:spPr>
        <p:txBody>
          <a:bodyPr wrap="none" anchor="ctr"/>
          <a:lstStyle>
            <a:defPPr>
              <a:defRPr lang="en-US"/>
            </a:defPPr>
            <a:lvl1pPr algn="l" rtl="0" eaLnBrk="0" fontAlgn="base" hangingPunct="0">
              <a:spcBef>
                <a:spcPct val="0"/>
              </a:spcBef>
              <a:spcAft>
                <a:spcPct val="0"/>
              </a:spcAft>
              <a:defRPr sz="2000" b="1" kern="1200">
                <a:solidFill>
                  <a:srgbClr val="FFFFFF"/>
                </a:solidFill>
                <a:latin typeface="Tahoma" pitchFamily="34" charset="0"/>
                <a:ea typeface="+mn-ea"/>
                <a:cs typeface="+mn-cs"/>
              </a:defRPr>
            </a:lvl1pPr>
            <a:lvl2pPr marL="457200" algn="l" rtl="0" eaLnBrk="0" fontAlgn="base" hangingPunct="0">
              <a:spcBef>
                <a:spcPct val="0"/>
              </a:spcBef>
              <a:spcAft>
                <a:spcPct val="0"/>
              </a:spcAft>
              <a:defRPr sz="2000" b="1" kern="1200">
                <a:solidFill>
                  <a:srgbClr val="FFFFFF"/>
                </a:solidFill>
                <a:latin typeface="Tahoma" pitchFamily="34" charset="0"/>
                <a:ea typeface="+mn-ea"/>
                <a:cs typeface="+mn-cs"/>
              </a:defRPr>
            </a:lvl2pPr>
            <a:lvl3pPr marL="914400" algn="l" rtl="0" eaLnBrk="0" fontAlgn="base" hangingPunct="0">
              <a:spcBef>
                <a:spcPct val="0"/>
              </a:spcBef>
              <a:spcAft>
                <a:spcPct val="0"/>
              </a:spcAft>
              <a:defRPr sz="2000" b="1" kern="1200">
                <a:solidFill>
                  <a:srgbClr val="FFFFFF"/>
                </a:solidFill>
                <a:latin typeface="Tahoma" pitchFamily="34" charset="0"/>
                <a:ea typeface="+mn-ea"/>
                <a:cs typeface="+mn-cs"/>
              </a:defRPr>
            </a:lvl3pPr>
            <a:lvl4pPr marL="1371600" algn="l" rtl="0" eaLnBrk="0" fontAlgn="base" hangingPunct="0">
              <a:spcBef>
                <a:spcPct val="0"/>
              </a:spcBef>
              <a:spcAft>
                <a:spcPct val="0"/>
              </a:spcAft>
              <a:defRPr sz="2000" b="1" kern="1200">
                <a:solidFill>
                  <a:srgbClr val="FFFFFF"/>
                </a:solidFill>
                <a:latin typeface="Tahoma" pitchFamily="34" charset="0"/>
                <a:ea typeface="+mn-ea"/>
                <a:cs typeface="+mn-cs"/>
              </a:defRPr>
            </a:lvl4pPr>
            <a:lvl5pPr marL="1828800" algn="l" rtl="0" eaLnBrk="0" fontAlgn="base" hangingPunct="0">
              <a:spcBef>
                <a:spcPct val="0"/>
              </a:spcBef>
              <a:spcAft>
                <a:spcPct val="0"/>
              </a:spcAft>
              <a:defRPr sz="2000" b="1" kern="1200">
                <a:solidFill>
                  <a:srgbClr val="FFFFFF"/>
                </a:solidFill>
                <a:latin typeface="Tahoma" pitchFamily="34" charset="0"/>
                <a:ea typeface="+mn-ea"/>
                <a:cs typeface="+mn-cs"/>
              </a:defRPr>
            </a:lvl5pPr>
            <a:lvl6pPr marL="2286000" algn="l" defTabSz="914400" rtl="0" eaLnBrk="1" latinLnBrk="0" hangingPunct="1">
              <a:defRPr sz="2000" b="1" kern="1200">
                <a:solidFill>
                  <a:srgbClr val="FFFFFF"/>
                </a:solidFill>
                <a:latin typeface="Tahoma" pitchFamily="34" charset="0"/>
                <a:ea typeface="+mn-ea"/>
                <a:cs typeface="+mn-cs"/>
              </a:defRPr>
            </a:lvl6pPr>
            <a:lvl7pPr marL="2743200" algn="l" defTabSz="914400" rtl="0" eaLnBrk="1" latinLnBrk="0" hangingPunct="1">
              <a:defRPr sz="2000" b="1" kern="1200">
                <a:solidFill>
                  <a:srgbClr val="FFFFFF"/>
                </a:solidFill>
                <a:latin typeface="Tahoma" pitchFamily="34" charset="0"/>
                <a:ea typeface="+mn-ea"/>
                <a:cs typeface="+mn-cs"/>
              </a:defRPr>
            </a:lvl7pPr>
            <a:lvl8pPr marL="3200400" algn="l" defTabSz="914400" rtl="0" eaLnBrk="1" latinLnBrk="0" hangingPunct="1">
              <a:defRPr sz="2000" b="1" kern="1200">
                <a:solidFill>
                  <a:srgbClr val="FFFFFF"/>
                </a:solidFill>
                <a:latin typeface="Tahoma" pitchFamily="34" charset="0"/>
                <a:ea typeface="+mn-ea"/>
                <a:cs typeface="+mn-cs"/>
              </a:defRPr>
            </a:lvl8pPr>
            <a:lvl9pPr marL="3657600" algn="l" defTabSz="914400" rtl="0" eaLnBrk="1" latinLnBrk="0" hangingPunct="1">
              <a:defRPr sz="2000" b="1" kern="1200">
                <a:solidFill>
                  <a:srgbClr val="FFFFFF"/>
                </a:solidFill>
                <a:latin typeface="Tahoma" pitchFamily="34" charset="0"/>
                <a:ea typeface="+mn-ea"/>
                <a:cs typeface="+mn-cs"/>
              </a:defRPr>
            </a:lvl9pPr>
          </a:lstStyle>
          <a:p>
            <a:endParaRPr lang="en-US"/>
          </a:p>
        </p:txBody>
      </p:sp>
      <p:sp>
        <p:nvSpPr>
          <p:cNvPr id="31" name="Line 15"/>
          <p:cNvSpPr>
            <a:spLocks noChangeShapeType="1"/>
          </p:cNvSpPr>
          <p:nvPr/>
        </p:nvSpPr>
        <p:spPr bwMode="auto">
          <a:xfrm>
            <a:off x="6286512" y="3448997"/>
            <a:ext cx="2643206" cy="51440"/>
          </a:xfrm>
          <a:prstGeom prst="line">
            <a:avLst/>
          </a:prstGeom>
          <a:noFill/>
          <a:ln w="12700">
            <a:solidFill>
              <a:srgbClr val="FF0000"/>
            </a:solidFill>
            <a:prstDash val="sysDot"/>
            <a:round/>
            <a:headEnd type="none" w="sm" len="sm"/>
            <a:tailEnd type="none" w="sm" len="sm"/>
          </a:ln>
          <a:effectLst/>
        </p:spPr>
        <p:txBody>
          <a:bodyPr wrap="none" anchor="ctr"/>
          <a:lstStyle>
            <a:defPPr>
              <a:defRPr lang="en-US"/>
            </a:defPPr>
            <a:lvl1pPr algn="l" rtl="0" eaLnBrk="0" fontAlgn="base" hangingPunct="0">
              <a:spcBef>
                <a:spcPct val="0"/>
              </a:spcBef>
              <a:spcAft>
                <a:spcPct val="0"/>
              </a:spcAft>
              <a:defRPr sz="2000" b="1" kern="1200">
                <a:solidFill>
                  <a:srgbClr val="FFFFFF"/>
                </a:solidFill>
                <a:latin typeface="Tahoma" pitchFamily="34" charset="0"/>
                <a:ea typeface="+mn-ea"/>
                <a:cs typeface="+mn-cs"/>
              </a:defRPr>
            </a:lvl1pPr>
            <a:lvl2pPr marL="457200" algn="l" rtl="0" eaLnBrk="0" fontAlgn="base" hangingPunct="0">
              <a:spcBef>
                <a:spcPct val="0"/>
              </a:spcBef>
              <a:spcAft>
                <a:spcPct val="0"/>
              </a:spcAft>
              <a:defRPr sz="2000" b="1" kern="1200">
                <a:solidFill>
                  <a:srgbClr val="FFFFFF"/>
                </a:solidFill>
                <a:latin typeface="Tahoma" pitchFamily="34" charset="0"/>
                <a:ea typeface="+mn-ea"/>
                <a:cs typeface="+mn-cs"/>
              </a:defRPr>
            </a:lvl2pPr>
            <a:lvl3pPr marL="914400" algn="l" rtl="0" eaLnBrk="0" fontAlgn="base" hangingPunct="0">
              <a:spcBef>
                <a:spcPct val="0"/>
              </a:spcBef>
              <a:spcAft>
                <a:spcPct val="0"/>
              </a:spcAft>
              <a:defRPr sz="2000" b="1" kern="1200">
                <a:solidFill>
                  <a:srgbClr val="FFFFFF"/>
                </a:solidFill>
                <a:latin typeface="Tahoma" pitchFamily="34" charset="0"/>
                <a:ea typeface="+mn-ea"/>
                <a:cs typeface="+mn-cs"/>
              </a:defRPr>
            </a:lvl3pPr>
            <a:lvl4pPr marL="1371600" algn="l" rtl="0" eaLnBrk="0" fontAlgn="base" hangingPunct="0">
              <a:spcBef>
                <a:spcPct val="0"/>
              </a:spcBef>
              <a:spcAft>
                <a:spcPct val="0"/>
              </a:spcAft>
              <a:defRPr sz="2000" b="1" kern="1200">
                <a:solidFill>
                  <a:srgbClr val="FFFFFF"/>
                </a:solidFill>
                <a:latin typeface="Tahoma" pitchFamily="34" charset="0"/>
                <a:ea typeface="+mn-ea"/>
                <a:cs typeface="+mn-cs"/>
              </a:defRPr>
            </a:lvl4pPr>
            <a:lvl5pPr marL="1828800" algn="l" rtl="0" eaLnBrk="0" fontAlgn="base" hangingPunct="0">
              <a:spcBef>
                <a:spcPct val="0"/>
              </a:spcBef>
              <a:spcAft>
                <a:spcPct val="0"/>
              </a:spcAft>
              <a:defRPr sz="2000" b="1" kern="1200">
                <a:solidFill>
                  <a:srgbClr val="FFFFFF"/>
                </a:solidFill>
                <a:latin typeface="Tahoma" pitchFamily="34" charset="0"/>
                <a:ea typeface="+mn-ea"/>
                <a:cs typeface="+mn-cs"/>
              </a:defRPr>
            </a:lvl5pPr>
            <a:lvl6pPr marL="2286000" algn="l" defTabSz="914400" rtl="0" eaLnBrk="1" latinLnBrk="0" hangingPunct="1">
              <a:defRPr sz="2000" b="1" kern="1200">
                <a:solidFill>
                  <a:srgbClr val="FFFFFF"/>
                </a:solidFill>
                <a:latin typeface="Tahoma" pitchFamily="34" charset="0"/>
                <a:ea typeface="+mn-ea"/>
                <a:cs typeface="+mn-cs"/>
              </a:defRPr>
            </a:lvl6pPr>
            <a:lvl7pPr marL="2743200" algn="l" defTabSz="914400" rtl="0" eaLnBrk="1" latinLnBrk="0" hangingPunct="1">
              <a:defRPr sz="2000" b="1" kern="1200">
                <a:solidFill>
                  <a:srgbClr val="FFFFFF"/>
                </a:solidFill>
                <a:latin typeface="Tahoma" pitchFamily="34" charset="0"/>
                <a:ea typeface="+mn-ea"/>
                <a:cs typeface="+mn-cs"/>
              </a:defRPr>
            </a:lvl7pPr>
            <a:lvl8pPr marL="3200400" algn="l" defTabSz="914400" rtl="0" eaLnBrk="1" latinLnBrk="0" hangingPunct="1">
              <a:defRPr sz="2000" b="1" kern="1200">
                <a:solidFill>
                  <a:srgbClr val="FFFFFF"/>
                </a:solidFill>
                <a:latin typeface="Tahoma" pitchFamily="34" charset="0"/>
                <a:ea typeface="+mn-ea"/>
                <a:cs typeface="+mn-cs"/>
              </a:defRPr>
            </a:lvl8pPr>
            <a:lvl9pPr marL="3657600" algn="l" defTabSz="914400" rtl="0" eaLnBrk="1" latinLnBrk="0" hangingPunct="1">
              <a:defRPr sz="2000" b="1" kern="1200">
                <a:solidFill>
                  <a:srgbClr val="FFFFFF"/>
                </a:solidFill>
                <a:latin typeface="Tahoma" pitchFamily="34" charset="0"/>
                <a:ea typeface="+mn-ea"/>
                <a:cs typeface="+mn-cs"/>
              </a:defRPr>
            </a:lvl9pPr>
          </a:lstStyle>
          <a:p>
            <a:endParaRPr lang="en-US"/>
          </a:p>
        </p:txBody>
      </p:sp>
      <p:sp>
        <p:nvSpPr>
          <p:cNvPr id="34" name="Line 18"/>
          <p:cNvSpPr>
            <a:spLocks noChangeShapeType="1"/>
          </p:cNvSpPr>
          <p:nvPr/>
        </p:nvSpPr>
        <p:spPr bwMode="auto">
          <a:xfrm>
            <a:off x="7286644" y="3071810"/>
            <a:ext cx="1714512" cy="51438"/>
          </a:xfrm>
          <a:prstGeom prst="line">
            <a:avLst/>
          </a:prstGeom>
          <a:noFill/>
          <a:ln w="76200">
            <a:solidFill>
              <a:srgbClr val="CCECFF"/>
            </a:solidFill>
            <a:round/>
            <a:headEnd type="none" w="sm" len="sm"/>
            <a:tailEnd type="stealth" w="med" len="med"/>
          </a:ln>
          <a:effectLst/>
        </p:spPr>
        <p:txBody>
          <a:bodyPr wrap="none" anchor="ctr"/>
          <a:lstStyle>
            <a:defPPr>
              <a:defRPr lang="en-US"/>
            </a:defPPr>
            <a:lvl1pPr algn="l" rtl="0" eaLnBrk="0" fontAlgn="base" hangingPunct="0">
              <a:spcBef>
                <a:spcPct val="0"/>
              </a:spcBef>
              <a:spcAft>
                <a:spcPct val="0"/>
              </a:spcAft>
              <a:defRPr sz="2000" b="1" kern="1200">
                <a:solidFill>
                  <a:srgbClr val="FFFFFF"/>
                </a:solidFill>
                <a:latin typeface="Tahoma" pitchFamily="34" charset="0"/>
                <a:ea typeface="+mn-ea"/>
                <a:cs typeface="+mn-cs"/>
              </a:defRPr>
            </a:lvl1pPr>
            <a:lvl2pPr marL="457200" algn="l" rtl="0" eaLnBrk="0" fontAlgn="base" hangingPunct="0">
              <a:spcBef>
                <a:spcPct val="0"/>
              </a:spcBef>
              <a:spcAft>
                <a:spcPct val="0"/>
              </a:spcAft>
              <a:defRPr sz="2000" b="1" kern="1200">
                <a:solidFill>
                  <a:srgbClr val="FFFFFF"/>
                </a:solidFill>
                <a:latin typeface="Tahoma" pitchFamily="34" charset="0"/>
                <a:ea typeface="+mn-ea"/>
                <a:cs typeface="+mn-cs"/>
              </a:defRPr>
            </a:lvl2pPr>
            <a:lvl3pPr marL="914400" algn="l" rtl="0" eaLnBrk="0" fontAlgn="base" hangingPunct="0">
              <a:spcBef>
                <a:spcPct val="0"/>
              </a:spcBef>
              <a:spcAft>
                <a:spcPct val="0"/>
              </a:spcAft>
              <a:defRPr sz="2000" b="1" kern="1200">
                <a:solidFill>
                  <a:srgbClr val="FFFFFF"/>
                </a:solidFill>
                <a:latin typeface="Tahoma" pitchFamily="34" charset="0"/>
                <a:ea typeface="+mn-ea"/>
                <a:cs typeface="+mn-cs"/>
              </a:defRPr>
            </a:lvl3pPr>
            <a:lvl4pPr marL="1371600" algn="l" rtl="0" eaLnBrk="0" fontAlgn="base" hangingPunct="0">
              <a:spcBef>
                <a:spcPct val="0"/>
              </a:spcBef>
              <a:spcAft>
                <a:spcPct val="0"/>
              </a:spcAft>
              <a:defRPr sz="2000" b="1" kern="1200">
                <a:solidFill>
                  <a:srgbClr val="FFFFFF"/>
                </a:solidFill>
                <a:latin typeface="Tahoma" pitchFamily="34" charset="0"/>
                <a:ea typeface="+mn-ea"/>
                <a:cs typeface="+mn-cs"/>
              </a:defRPr>
            </a:lvl4pPr>
            <a:lvl5pPr marL="1828800" algn="l" rtl="0" eaLnBrk="0" fontAlgn="base" hangingPunct="0">
              <a:spcBef>
                <a:spcPct val="0"/>
              </a:spcBef>
              <a:spcAft>
                <a:spcPct val="0"/>
              </a:spcAft>
              <a:defRPr sz="2000" b="1" kern="1200">
                <a:solidFill>
                  <a:srgbClr val="FFFFFF"/>
                </a:solidFill>
                <a:latin typeface="Tahoma" pitchFamily="34" charset="0"/>
                <a:ea typeface="+mn-ea"/>
                <a:cs typeface="+mn-cs"/>
              </a:defRPr>
            </a:lvl5pPr>
            <a:lvl6pPr marL="2286000" algn="l" defTabSz="914400" rtl="0" eaLnBrk="1" latinLnBrk="0" hangingPunct="1">
              <a:defRPr sz="2000" b="1" kern="1200">
                <a:solidFill>
                  <a:srgbClr val="FFFFFF"/>
                </a:solidFill>
                <a:latin typeface="Tahoma" pitchFamily="34" charset="0"/>
                <a:ea typeface="+mn-ea"/>
                <a:cs typeface="+mn-cs"/>
              </a:defRPr>
            </a:lvl6pPr>
            <a:lvl7pPr marL="2743200" algn="l" defTabSz="914400" rtl="0" eaLnBrk="1" latinLnBrk="0" hangingPunct="1">
              <a:defRPr sz="2000" b="1" kern="1200">
                <a:solidFill>
                  <a:srgbClr val="FFFFFF"/>
                </a:solidFill>
                <a:latin typeface="Tahoma" pitchFamily="34" charset="0"/>
                <a:ea typeface="+mn-ea"/>
                <a:cs typeface="+mn-cs"/>
              </a:defRPr>
            </a:lvl7pPr>
            <a:lvl8pPr marL="3200400" algn="l" defTabSz="914400" rtl="0" eaLnBrk="1" latinLnBrk="0" hangingPunct="1">
              <a:defRPr sz="2000" b="1" kern="1200">
                <a:solidFill>
                  <a:srgbClr val="FFFFFF"/>
                </a:solidFill>
                <a:latin typeface="Tahoma" pitchFamily="34" charset="0"/>
                <a:ea typeface="+mn-ea"/>
                <a:cs typeface="+mn-cs"/>
              </a:defRPr>
            </a:lvl8pPr>
            <a:lvl9pPr marL="3657600" algn="l" defTabSz="914400" rtl="0" eaLnBrk="1" latinLnBrk="0" hangingPunct="1">
              <a:defRPr sz="2000" b="1" kern="1200">
                <a:solidFill>
                  <a:srgbClr val="FFFFFF"/>
                </a:solidFill>
                <a:latin typeface="Tahoma" pitchFamily="34" charset="0"/>
                <a:ea typeface="+mn-ea"/>
                <a:cs typeface="+mn-cs"/>
              </a:defRPr>
            </a:lvl9pPr>
          </a:lstStyle>
          <a:p>
            <a:endParaRPr lang="en-US"/>
          </a:p>
        </p:txBody>
      </p:sp>
      <p:sp>
        <p:nvSpPr>
          <p:cNvPr id="35" name="Line 19"/>
          <p:cNvSpPr>
            <a:spLocks noChangeShapeType="1"/>
          </p:cNvSpPr>
          <p:nvPr/>
        </p:nvSpPr>
        <p:spPr bwMode="auto">
          <a:xfrm flipV="1">
            <a:off x="1285852" y="1357298"/>
            <a:ext cx="0" cy="4897437"/>
          </a:xfrm>
          <a:prstGeom prst="line">
            <a:avLst/>
          </a:prstGeom>
          <a:noFill/>
          <a:ln w="50800">
            <a:solidFill>
              <a:srgbClr val="CCECFF"/>
            </a:solidFill>
            <a:round/>
            <a:headEnd type="none" w="sm" len="sm"/>
            <a:tailEnd type="stealth" w="med" len="med"/>
          </a:ln>
          <a:effectLst/>
        </p:spPr>
        <p:txBody>
          <a:bodyPr wrap="none" anchor="ctr"/>
          <a:lstStyle>
            <a:defPPr>
              <a:defRPr lang="en-US"/>
            </a:defPPr>
            <a:lvl1pPr algn="l" rtl="0" eaLnBrk="0" fontAlgn="base" hangingPunct="0">
              <a:spcBef>
                <a:spcPct val="0"/>
              </a:spcBef>
              <a:spcAft>
                <a:spcPct val="0"/>
              </a:spcAft>
              <a:defRPr sz="2000" b="1" kern="1200">
                <a:solidFill>
                  <a:srgbClr val="FFFFFF"/>
                </a:solidFill>
                <a:latin typeface="Tahoma" pitchFamily="34" charset="0"/>
                <a:ea typeface="+mn-ea"/>
                <a:cs typeface="+mn-cs"/>
              </a:defRPr>
            </a:lvl1pPr>
            <a:lvl2pPr marL="457200" algn="l" rtl="0" eaLnBrk="0" fontAlgn="base" hangingPunct="0">
              <a:spcBef>
                <a:spcPct val="0"/>
              </a:spcBef>
              <a:spcAft>
                <a:spcPct val="0"/>
              </a:spcAft>
              <a:defRPr sz="2000" b="1" kern="1200">
                <a:solidFill>
                  <a:srgbClr val="FFFFFF"/>
                </a:solidFill>
                <a:latin typeface="Tahoma" pitchFamily="34" charset="0"/>
                <a:ea typeface="+mn-ea"/>
                <a:cs typeface="+mn-cs"/>
              </a:defRPr>
            </a:lvl2pPr>
            <a:lvl3pPr marL="914400" algn="l" rtl="0" eaLnBrk="0" fontAlgn="base" hangingPunct="0">
              <a:spcBef>
                <a:spcPct val="0"/>
              </a:spcBef>
              <a:spcAft>
                <a:spcPct val="0"/>
              </a:spcAft>
              <a:defRPr sz="2000" b="1" kern="1200">
                <a:solidFill>
                  <a:srgbClr val="FFFFFF"/>
                </a:solidFill>
                <a:latin typeface="Tahoma" pitchFamily="34" charset="0"/>
                <a:ea typeface="+mn-ea"/>
                <a:cs typeface="+mn-cs"/>
              </a:defRPr>
            </a:lvl3pPr>
            <a:lvl4pPr marL="1371600" algn="l" rtl="0" eaLnBrk="0" fontAlgn="base" hangingPunct="0">
              <a:spcBef>
                <a:spcPct val="0"/>
              </a:spcBef>
              <a:spcAft>
                <a:spcPct val="0"/>
              </a:spcAft>
              <a:defRPr sz="2000" b="1" kern="1200">
                <a:solidFill>
                  <a:srgbClr val="FFFFFF"/>
                </a:solidFill>
                <a:latin typeface="Tahoma" pitchFamily="34" charset="0"/>
                <a:ea typeface="+mn-ea"/>
                <a:cs typeface="+mn-cs"/>
              </a:defRPr>
            </a:lvl4pPr>
            <a:lvl5pPr marL="1828800" algn="l" rtl="0" eaLnBrk="0" fontAlgn="base" hangingPunct="0">
              <a:spcBef>
                <a:spcPct val="0"/>
              </a:spcBef>
              <a:spcAft>
                <a:spcPct val="0"/>
              </a:spcAft>
              <a:defRPr sz="2000" b="1" kern="1200">
                <a:solidFill>
                  <a:srgbClr val="FFFFFF"/>
                </a:solidFill>
                <a:latin typeface="Tahoma" pitchFamily="34" charset="0"/>
                <a:ea typeface="+mn-ea"/>
                <a:cs typeface="+mn-cs"/>
              </a:defRPr>
            </a:lvl5pPr>
            <a:lvl6pPr marL="2286000" algn="l" defTabSz="914400" rtl="0" eaLnBrk="1" latinLnBrk="0" hangingPunct="1">
              <a:defRPr sz="2000" b="1" kern="1200">
                <a:solidFill>
                  <a:srgbClr val="FFFFFF"/>
                </a:solidFill>
                <a:latin typeface="Tahoma" pitchFamily="34" charset="0"/>
                <a:ea typeface="+mn-ea"/>
                <a:cs typeface="+mn-cs"/>
              </a:defRPr>
            </a:lvl6pPr>
            <a:lvl7pPr marL="2743200" algn="l" defTabSz="914400" rtl="0" eaLnBrk="1" latinLnBrk="0" hangingPunct="1">
              <a:defRPr sz="2000" b="1" kern="1200">
                <a:solidFill>
                  <a:srgbClr val="FFFFFF"/>
                </a:solidFill>
                <a:latin typeface="Tahoma" pitchFamily="34" charset="0"/>
                <a:ea typeface="+mn-ea"/>
                <a:cs typeface="+mn-cs"/>
              </a:defRPr>
            </a:lvl7pPr>
            <a:lvl8pPr marL="3200400" algn="l" defTabSz="914400" rtl="0" eaLnBrk="1" latinLnBrk="0" hangingPunct="1">
              <a:defRPr sz="2000" b="1" kern="1200">
                <a:solidFill>
                  <a:srgbClr val="FFFFFF"/>
                </a:solidFill>
                <a:latin typeface="Tahoma" pitchFamily="34" charset="0"/>
                <a:ea typeface="+mn-ea"/>
                <a:cs typeface="+mn-cs"/>
              </a:defRPr>
            </a:lvl8pPr>
            <a:lvl9pPr marL="3657600" algn="l" defTabSz="914400" rtl="0" eaLnBrk="1" latinLnBrk="0" hangingPunct="1">
              <a:defRPr sz="2000" b="1" kern="1200">
                <a:solidFill>
                  <a:srgbClr val="FFFFFF"/>
                </a:solidFill>
                <a:latin typeface="Tahoma" pitchFamily="34" charset="0"/>
                <a:ea typeface="+mn-ea"/>
                <a:cs typeface="+mn-cs"/>
              </a:defRPr>
            </a:lvl9pPr>
          </a:lstStyle>
          <a:p>
            <a:endParaRPr lang="en-US"/>
          </a:p>
        </p:txBody>
      </p:sp>
      <p:sp>
        <p:nvSpPr>
          <p:cNvPr id="38" name="Line 24"/>
          <p:cNvSpPr>
            <a:spLocks noChangeShapeType="1"/>
          </p:cNvSpPr>
          <p:nvPr/>
        </p:nvSpPr>
        <p:spPr bwMode="auto">
          <a:xfrm>
            <a:off x="4500562" y="4143380"/>
            <a:ext cx="4429156" cy="45719"/>
          </a:xfrm>
          <a:prstGeom prst="line">
            <a:avLst/>
          </a:prstGeom>
          <a:noFill/>
          <a:ln w="12700">
            <a:solidFill>
              <a:srgbClr val="FF0000"/>
            </a:solidFill>
            <a:prstDash val="sysDot"/>
            <a:round/>
            <a:headEnd type="none" w="sm" len="sm"/>
            <a:tailEnd type="none" w="sm" len="sm"/>
          </a:ln>
          <a:effectLst/>
        </p:spPr>
        <p:txBody>
          <a:bodyPr wrap="none" anchor="ctr"/>
          <a:lstStyle>
            <a:defPPr>
              <a:defRPr lang="en-US"/>
            </a:defPPr>
            <a:lvl1pPr algn="l" rtl="0" eaLnBrk="0" fontAlgn="base" hangingPunct="0">
              <a:spcBef>
                <a:spcPct val="0"/>
              </a:spcBef>
              <a:spcAft>
                <a:spcPct val="0"/>
              </a:spcAft>
              <a:defRPr sz="2000" b="1" kern="1200">
                <a:solidFill>
                  <a:srgbClr val="FFFFFF"/>
                </a:solidFill>
                <a:latin typeface="Tahoma" pitchFamily="34" charset="0"/>
                <a:ea typeface="+mn-ea"/>
                <a:cs typeface="+mn-cs"/>
              </a:defRPr>
            </a:lvl1pPr>
            <a:lvl2pPr marL="457200" algn="l" rtl="0" eaLnBrk="0" fontAlgn="base" hangingPunct="0">
              <a:spcBef>
                <a:spcPct val="0"/>
              </a:spcBef>
              <a:spcAft>
                <a:spcPct val="0"/>
              </a:spcAft>
              <a:defRPr sz="2000" b="1" kern="1200">
                <a:solidFill>
                  <a:srgbClr val="FFFFFF"/>
                </a:solidFill>
                <a:latin typeface="Tahoma" pitchFamily="34" charset="0"/>
                <a:ea typeface="+mn-ea"/>
                <a:cs typeface="+mn-cs"/>
              </a:defRPr>
            </a:lvl2pPr>
            <a:lvl3pPr marL="914400" algn="l" rtl="0" eaLnBrk="0" fontAlgn="base" hangingPunct="0">
              <a:spcBef>
                <a:spcPct val="0"/>
              </a:spcBef>
              <a:spcAft>
                <a:spcPct val="0"/>
              </a:spcAft>
              <a:defRPr sz="2000" b="1" kern="1200">
                <a:solidFill>
                  <a:srgbClr val="FFFFFF"/>
                </a:solidFill>
                <a:latin typeface="Tahoma" pitchFamily="34" charset="0"/>
                <a:ea typeface="+mn-ea"/>
                <a:cs typeface="+mn-cs"/>
              </a:defRPr>
            </a:lvl3pPr>
            <a:lvl4pPr marL="1371600" algn="l" rtl="0" eaLnBrk="0" fontAlgn="base" hangingPunct="0">
              <a:spcBef>
                <a:spcPct val="0"/>
              </a:spcBef>
              <a:spcAft>
                <a:spcPct val="0"/>
              </a:spcAft>
              <a:defRPr sz="2000" b="1" kern="1200">
                <a:solidFill>
                  <a:srgbClr val="FFFFFF"/>
                </a:solidFill>
                <a:latin typeface="Tahoma" pitchFamily="34" charset="0"/>
                <a:ea typeface="+mn-ea"/>
                <a:cs typeface="+mn-cs"/>
              </a:defRPr>
            </a:lvl4pPr>
            <a:lvl5pPr marL="1828800" algn="l" rtl="0" eaLnBrk="0" fontAlgn="base" hangingPunct="0">
              <a:spcBef>
                <a:spcPct val="0"/>
              </a:spcBef>
              <a:spcAft>
                <a:spcPct val="0"/>
              </a:spcAft>
              <a:defRPr sz="2000" b="1" kern="1200">
                <a:solidFill>
                  <a:srgbClr val="FFFFFF"/>
                </a:solidFill>
                <a:latin typeface="Tahoma" pitchFamily="34" charset="0"/>
                <a:ea typeface="+mn-ea"/>
                <a:cs typeface="+mn-cs"/>
              </a:defRPr>
            </a:lvl5pPr>
            <a:lvl6pPr marL="2286000" algn="l" defTabSz="914400" rtl="0" eaLnBrk="1" latinLnBrk="0" hangingPunct="1">
              <a:defRPr sz="2000" b="1" kern="1200">
                <a:solidFill>
                  <a:srgbClr val="FFFFFF"/>
                </a:solidFill>
                <a:latin typeface="Tahoma" pitchFamily="34" charset="0"/>
                <a:ea typeface="+mn-ea"/>
                <a:cs typeface="+mn-cs"/>
              </a:defRPr>
            </a:lvl6pPr>
            <a:lvl7pPr marL="2743200" algn="l" defTabSz="914400" rtl="0" eaLnBrk="1" latinLnBrk="0" hangingPunct="1">
              <a:defRPr sz="2000" b="1" kern="1200">
                <a:solidFill>
                  <a:srgbClr val="FFFFFF"/>
                </a:solidFill>
                <a:latin typeface="Tahoma" pitchFamily="34" charset="0"/>
                <a:ea typeface="+mn-ea"/>
                <a:cs typeface="+mn-cs"/>
              </a:defRPr>
            </a:lvl7pPr>
            <a:lvl8pPr marL="3200400" algn="l" defTabSz="914400" rtl="0" eaLnBrk="1" latinLnBrk="0" hangingPunct="1">
              <a:defRPr sz="2000" b="1" kern="1200">
                <a:solidFill>
                  <a:srgbClr val="FFFFFF"/>
                </a:solidFill>
                <a:latin typeface="Tahoma" pitchFamily="34" charset="0"/>
                <a:ea typeface="+mn-ea"/>
                <a:cs typeface="+mn-cs"/>
              </a:defRPr>
            </a:lvl8pPr>
            <a:lvl9pPr marL="3657600" algn="l" defTabSz="914400" rtl="0" eaLnBrk="1" latinLnBrk="0" hangingPunct="1">
              <a:defRPr sz="2000" b="1" kern="1200">
                <a:solidFill>
                  <a:srgbClr val="FFFFFF"/>
                </a:solidFill>
                <a:latin typeface="Tahoma" pitchFamily="34" charset="0"/>
                <a:ea typeface="+mn-ea"/>
                <a:cs typeface="+mn-cs"/>
              </a:defRPr>
            </a:lvl9pPr>
          </a:lstStyle>
          <a:p>
            <a:endParaRPr lang="en-US"/>
          </a:p>
        </p:txBody>
      </p:sp>
      <p:sp>
        <p:nvSpPr>
          <p:cNvPr id="40" name="Line 26"/>
          <p:cNvSpPr>
            <a:spLocks noChangeShapeType="1"/>
          </p:cNvSpPr>
          <p:nvPr/>
        </p:nvSpPr>
        <p:spPr bwMode="auto">
          <a:xfrm>
            <a:off x="4500562" y="4526289"/>
            <a:ext cx="4465636" cy="45719"/>
          </a:xfrm>
          <a:prstGeom prst="line">
            <a:avLst/>
          </a:prstGeom>
          <a:noFill/>
          <a:ln w="76200">
            <a:solidFill>
              <a:srgbClr val="CCECFF"/>
            </a:solidFill>
            <a:round/>
            <a:headEnd type="none" w="sm" len="sm"/>
            <a:tailEnd type="stealth" w="med" len="med"/>
          </a:ln>
          <a:effectLst/>
        </p:spPr>
        <p:txBody>
          <a:bodyPr wrap="none" anchor="ctr"/>
          <a:lstStyle>
            <a:defPPr>
              <a:defRPr lang="en-US"/>
            </a:defPPr>
            <a:lvl1pPr algn="l" rtl="0" eaLnBrk="0" fontAlgn="base" hangingPunct="0">
              <a:spcBef>
                <a:spcPct val="0"/>
              </a:spcBef>
              <a:spcAft>
                <a:spcPct val="0"/>
              </a:spcAft>
              <a:defRPr sz="2000" b="1" kern="1200">
                <a:solidFill>
                  <a:srgbClr val="FFFFFF"/>
                </a:solidFill>
                <a:latin typeface="Tahoma" pitchFamily="34" charset="0"/>
                <a:ea typeface="+mn-ea"/>
                <a:cs typeface="+mn-cs"/>
              </a:defRPr>
            </a:lvl1pPr>
            <a:lvl2pPr marL="457200" algn="l" rtl="0" eaLnBrk="0" fontAlgn="base" hangingPunct="0">
              <a:spcBef>
                <a:spcPct val="0"/>
              </a:spcBef>
              <a:spcAft>
                <a:spcPct val="0"/>
              </a:spcAft>
              <a:defRPr sz="2000" b="1" kern="1200">
                <a:solidFill>
                  <a:srgbClr val="FFFFFF"/>
                </a:solidFill>
                <a:latin typeface="Tahoma" pitchFamily="34" charset="0"/>
                <a:ea typeface="+mn-ea"/>
                <a:cs typeface="+mn-cs"/>
              </a:defRPr>
            </a:lvl2pPr>
            <a:lvl3pPr marL="914400" algn="l" rtl="0" eaLnBrk="0" fontAlgn="base" hangingPunct="0">
              <a:spcBef>
                <a:spcPct val="0"/>
              </a:spcBef>
              <a:spcAft>
                <a:spcPct val="0"/>
              </a:spcAft>
              <a:defRPr sz="2000" b="1" kern="1200">
                <a:solidFill>
                  <a:srgbClr val="FFFFFF"/>
                </a:solidFill>
                <a:latin typeface="Tahoma" pitchFamily="34" charset="0"/>
                <a:ea typeface="+mn-ea"/>
                <a:cs typeface="+mn-cs"/>
              </a:defRPr>
            </a:lvl3pPr>
            <a:lvl4pPr marL="1371600" algn="l" rtl="0" eaLnBrk="0" fontAlgn="base" hangingPunct="0">
              <a:spcBef>
                <a:spcPct val="0"/>
              </a:spcBef>
              <a:spcAft>
                <a:spcPct val="0"/>
              </a:spcAft>
              <a:defRPr sz="2000" b="1" kern="1200">
                <a:solidFill>
                  <a:srgbClr val="FFFFFF"/>
                </a:solidFill>
                <a:latin typeface="Tahoma" pitchFamily="34" charset="0"/>
                <a:ea typeface="+mn-ea"/>
                <a:cs typeface="+mn-cs"/>
              </a:defRPr>
            </a:lvl4pPr>
            <a:lvl5pPr marL="1828800" algn="l" rtl="0" eaLnBrk="0" fontAlgn="base" hangingPunct="0">
              <a:spcBef>
                <a:spcPct val="0"/>
              </a:spcBef>
              <a:spcAft>
                <a:spcPct val="0"/>
              </a:spcAft>
              <a:defRPr sz="2000" b="1" kern="1200">
                <a:solidFill>
                  <a:srgbClr val="FFFFFF"/>
                </a:solidFill>
                <a:latin typeface="Tahoma" pitchFamily="34" charset="0"/>
                <a:ea typeface="+mn-ea"/>
                <a:cs typeface="+mn-cs"/>
              </a:defRPr>
            </a:lvl5pPr>
            <a:lvl6pPr marL="2286000" algn="l" defTabSz="914400" rtl="0" eaLnBrk="1" latinLnBrk="0" hangingPunct="1">
              <a:defRPr sz="2000" b="1" kern="1200">
                <a:solidFill>
                  <a:srgbClr val="FFFFFF"/>
                </a:solidFill>
                <a:latin typeface="Tahoma" pitchFamily="34" charset="0"/>
                <a:ea typeface="+mn-ea"/>
                <a:cs typeface="+mn-cs"/>
              </a:defRPr>
            </a:lvl6pPr>
            <a:lvl7pPr marL="2743200" algn="l" defTabSz="914400" rtl="0" eaLnBrk="1" latinLnBrk="0" hangingPunct="1">
              <a:defRPr sz="2000" b="1" kern="1200">
                <a:solidFill>
                  <a:srgbClr val="FFFFFF"/>
                </a:solidFill>
                <a:latin typeface="Tahoma" pitchFamily="34" charset="0"/>
                <a:ea typeface="+mn-ea"/>
                <a:cs typeface="+mn-cs"/>
              </a:defRPr>
            </a:lvl7pPr>
            <a:lvl8pPr marL="3200400" algn="l" defTabSz="914400" rtl="0" eaLnBrk="1" latinLnBrk="0" hangingPunct="1">
              <a:defRPr sz="2000" b="1" kern="1200">
                <a:solidFill>
                  <a:srgbClr val="FFFFFF"/>
                </a:solidFill>
                <a:latin typeface="Tahoma" pitchFamily="34" charset="0"/>
                <a:ea typeface="+mn-ea"/>
                <a:cs typeface="+mn-cs"/>
              </a:defRPr>
            </a:lvl8pPr>
            <a:lvl9pPr marL="3657600" algn="l" defTabSz="914400" rtl="0" eaLnBrk="1" latinLnBrk="0" hangingPunct="1">
              <a:defRPr sz="2000" b="1" kern="1200">
                <a:solidFill>
                  <a:srgbClr val="FFFFFF"/>
                </a:solidFill>
                <a:latin typeface="Tahoma" pitchFamily="34" charset="0"/>
                <a:ea typeface="+mn-ea"/>
                <a:cs typeface="+mn-cs"/>
              </a:defRPr>
            </a:lvl9pPr>
          </a:lstStyle>
          <a:p>
            <a:endParaRPr lang="en-US"/>
          </a:p>
        </p:txBody>
      </p:sp>
      <p:sp>
        <p:nvSpPr>
          <p:cNvPr id="41" name="Line 27"/>
          <p:cNvSpPr>
            <a:spLocks noChangeShapeType="1"/>
          </p:cNvSpPr>
          <p:nvPr/>
        </p:nvSpPr>
        <p:spPr bwMode="auto">
          <a:xfrm>
            <a:off x="1285852" y="6189362"/>
            <a:ext cx="7643866" cy="45719"/>
          </a:xfrm>
          <a:prstGeom prst="line">
            <a:avLst/>
          </a:prstGeom>
          <a:noFill/>
          <a:ln w="50800">
            <a:solidFill>
              <a:srgbClr val="CCECFF"/>
            </a:solidFill>
            <a:round/>
            <a:headEnd type="none" w="sm" len="sm"/>
            <a:tailEnd type="stealth" w="med" len="med"/>
          </a:ln>
          <a:effectLst/>
        </p:spPr>
        <p:txBody>
          <a:bodyPr wrap="none" anchor="ctr"/>
          <a:lstStyle>
            <a:defPPr>
              <a:defRPr lang="en-US"/>
            </a:defPPr>
            <a:lvl1pPr algn="l" rtl="0" eaLnBrk="0" fontAlgn="base" hangingPunct="0">
              <a:spcBef>
                <a:spcPct val="0"/>
              </a:spcBef>
              <a:spcAft>
                <a:spcPct val="0"/>
              </a:spcAft>
              <a:defRPr sz="2000" b="1" kern="1200">
                <a:solidFill>
                  <a:srgbClr val="FFFFFF"/>
                </a:solidFill>
                <a:latin typeface="Tahoma" pitchFamily="34" charset="0"/>
                <a:ea typeface="+mn-ea"/>
                <a:cs typeface="+mn-cs"/>
              </a:defRPr>
            </a:lvl1pPr>
            <a:lvl2pPr marL="457200" algn="l" rtl="0" eaLnBrk="0" fontAlgn="base" hangingPunct="0">
              <a:spcBef>
                <a:spcPct val="0"/>
              </a:spcBef>
              <a:spcAft>
                <a:spcPct val="0"/>
              </a:spcAft>
              <a:defRPr sz="2000" b="1" kern="1200">
                <a:solidFill>
                  <a:srgbClr val="FFFFFF"/>
                </a:solidFill>
                <a:latin typeface="Tahoma" pitchFamily="34" charset="0"/>
                <a:ea typeface="+mn-ea"/>
                <a:cs typeface="+mn-cs"/>
              </a:defRPr>
            </a:lvl2pPr>
            <a:lvl3pPr marL="914400" algn="l" rtl="0" eaLnBrk="0" fontAlgn="base" hangingPunct="0">
              <a:spcBef>
                <a:spcPct val="0"/>
              </a:spcBef>
              <a:spcAft>
                <a:spcPct val="0"/>
              </a:spcAft>
              <a:defRPr sz="2000" b="1" kern="1200">
                <a:solidFill>
                  <a:srgbClr val="FFFFFF"/>
                </a:solidFill>
                <a:latin typeface="Tahoma" pitchFamily="34" charset="0"/>
                <a:ea typeface="+mn-ea"/>
                <a:cs typeface="+mn-cs"/>
              </a:defRPr>
            </a:lvl3pPr>
            <a:lvl4pPr marL="1371600" algn="l" rtl="0" eaLnBrk="0" fontAlgn="base" hangingPunct="0">
              <a:spcBef>
                <a:spcPct val="0"/>
              </a:spcBef>
              <a:spcAft>
                <a:spcPct val="0"/>
              </a:spcAft>
              <a:defRPr sz="2000" b="1" kern="1200">
                <a:solidFill>
                  <a:srgbClr val="FFFFFF"/>
                </a:solidFill>
                <a:latin typeface="Tahoma" pitchFamily="34" charset="0"/>
                <a:ea typeface="+mn-ea"/>
                <a:cs typeface="+mn-cs"/>
              </a:defRPr>
            </a:lvl4pPr>
            <a:lvl5pPr marL="1828800" algn="l" rtl="0" eaLnBrk="0" fontAlgn="base" hangingPunct="0">
              <a:spcBef>
                <a:spcPct val="0"/>
              </a:spcBef>
              <a:spcAft>
                <a:spcPct val="0"/>
              </a:spcAft>
              <a:defRPr sz="2000" b="1" kern="1200">
                <a:solidFill>
                  <a:srgbClr val="FFFFFF"/>
                </a:solidFill>
                <a:latin typeface="Tahoma" pitchFamily="34" charset="0"/>
                <a:ea typeface="+mn-ea"/>
                <a:cs typeface="+mn-cs"/>
              </a:defRPr>
            </a:lvl5pPr>
            <a:lvl6pPr marL="2286000" algn="l" defTabSz="914400" rtl="0" eaLnBrk="1" latinLnBrk="0" hangingPunct="1">
              <a:defRPr sz="2000" b="1" kern="1200">
                <a:solidFill>
                  <a:srgbClr val="FFFFFF"/>
                </a:solidFill>
                <a:latin typeface="Tahoma" pitchFamily="34" charset="0"/>
                <a:ea typeface="+mn-ea"/>
                <a:cs typeface="+mn-cs"/>
              </a:defRPr>
            </a:lvl6pPr>
            <a:lvl7pPr marL="2743200" algn="l" defTabSz="914400" rtl="0" eaLnBrk="1" latinLnBrk="0" hangingPunct="1">
              <a:defRPr sz="2000" b="1" kern="1200">
                <a:solidFill>
                  <a:srgbClr val="FFFFFF"/>
                </a:solidFill>
                <a:latin typeface="Tahoma" pitchFamily="34" charset="0"/>
                <a:ea typeface="+mn-ea"/>
                <a:cs typeface="+mn-cs"/>
              </a:defRPr>
            </a:lvl7pPr>
            <a:lvl8pPr marL="3200400" algn="l" defTabSz="914400" rtl="0" eaLnBrk="1" latinLnBrk="0" hangingPunct="1">
              <a:defRPr sz="2000" b="1" kern="1200">
                <a:solidFill>
                  <a:srgbClr val="FFFFFF"/>
                </a:solidFill>
                <a:latin typeface="Tahoma" pitchFamily="34" charset="0"/>
                <a:ea typeface="+mn-ea"/>
                <a:cs typeface="+mn-cs"/>
              </a:defRPr>
            </a:lvl8pPr>
            <a:lvl9pPr marL="3657600" algn="l" defTabSz="914400" rtl="0" eaLnBrk="1" latinLnBrk="0" hangingPunct="1">
              <a:defRPr sz="2000" b="1" kern="1200">
                <a:solidFill>
                  <a:srgbClr val="FFFFFF"/>
                </a:solidFill>
                <a:latin typeface="Tahoma" pitchFamily="34" charset="0"/>
                <a:ea typeface="+mn-ea"/>
                <a:cs typeface="+mn-cs"/>
              </a:defRPr>
            </a:lvl9pPr>
          </a:lstStyle>
          <a:p>
            <a:endParaRPr lang="en-US"/>
          </a:p>
        </p:txBody>
      </p:sp>
      <p:sp>
        <p:nvSpPr>
          <p:cNvPr id="42" name="Line 28"/>
          <p:cNvSpPr>
            <a:spLocks noChangeShapeType="1"/>
          </p:cNvSpPr>
          <p:nvPr/>
        </p:nvSpPr>
        <p:spPr bwMode="auto">
          <a:xfrm>
            <a:off x="1285852" y="5000636"/>
            <a:ext cx="7643866" cy="71438"/>
          </a:xfrm>
          <a:prstGeom prst="line">
            <a:avLst/>
          </a:prstGeom>
          <a:noFill/>
          <a:ln w="25400">
            <a:solidFill>
              <a:srgbClr val="FF0000"/>
            </a:solidFill>
            <a:prstDash val="sysDot"/>
            <a:round/>
            <a:headEnd type="none" w="sm" len="sm"/>
            <a:tailEnd type="none" w="sm" len="sm"/>
          </a:ln>
          <a:effectLst/>
        </p:spPr>
        <p:txBody>
          <a:bodyPr wrap="none" anchor="ctr"/>
          <a:lstStyle>
            <a:defPPr>
              <a:defRPr lang="en-US"/>
            </a:defPPr>
            <a:lvl1pPr algn="l" rtl="0" eaLnBrk="0" fontAlgn="base" hangingPunct="0">
              <a:spcBef>
                <a:spcPct val="0"/>
              </a:spcBef>
              <a:spcAft>
                <a:spcPct val="0"/>
              </a:spcAft>
              <a:defRPr sz="2000" b="1" kern="1200">
                <a:solidFill>
                  <a:srgbClr val="FFFFFF"/>
                </a:solidFill>
                <a:latin typeface="Tahoma" pitchFamily="34" charset="0"/>
                <a:ea typeface="+mn-ea"/>
                <a:cs typeface="+mn-cs"/>
              </a:defRPr>
            </a:lvl1pPr>
            <a:lvl2pPr marL="457200" algn="l" rtl="0" eaLnBrk="0" fontAlgn="base" hangingPunct="0">
              <a:spcBef>
                <a:spcPct val="0"/>
              </a:spcBef>
              <a:spcAft>
                <a:spcPct val="0"/>
              </a:spcAft>
              <a:defRPr sz="2000" b="1" kern="1200">
                <a:solidFill>
                  <a:srgbClr val="FFFFFF"/>
                </a:solidFill>
                <a:latin typeface="Tahoma" pitchFamily="34" charset="0"/>
                <a:ea typeface="+mn-ea"/>
                <a:cs typeface="+mn-cs"/>
              </a:defRPr>
            </a:lvl2pPr>
            <a:lvl3pPr marL="914400" algn="l" rtl="0" eaLnBrk="0" fontAlgn="base" hangingPunct="0">
              <a:spcBef>
                <a:spcPct val="0"/>
              </a:spcBef>
              <a:spcAft>
                <a:spcPct val="0"/>
              </a:spcAft>
              <a:defRPr sz="2000" b="1" kern="1200">
                <a:solidFill>
                  <a:srgbClr val="FFFFFF"/>
                </a:solidFill>
                <a:latin typeface="Tahoma" pitchFamily="34" charset="0"/>
                <a:ea typeface="+mn-ea"/>
                <a:cs typeface="+mn-cs"/>
              </a:defRPr>
            </a:lvl3pPr>
            <a:lvl4pPr marL="1371600" algn="l" rtl="0" eaLnBrk="0" fontAlgn="base" hangingPunct="0">
              <a:spcBef>
                <a:spcPct val="0"/>
              </a:spcBef>
              <a:spcAft>
                <a:spcPct val="0"/>
              </a:spcAft>
              <a:defRPr sz="2000" b="1" kern="1200">
                <a:solidFill>
                  <a:srgbClr val="FFFFFF"/>
                </a:solidFill>
                <a:latin typeface="Tahoma" pitchFamily="34" charset="0"/>
                <a:ea typeface="+mn-ea"/>
                <a:cs typeface="+mn-cs"/>
              </a:defRPr>
            </a:lvl4pPr>
            <a:lvl5pPr marL="1828800" algn="l" rtl="0" eaLnBrk="0" fontAlgn="base" hangingPunct="0">
              <a:spcBef>
                <a:spcPct val="0"/>
              </a:spcBef>
              <a:spcAft>
                <a:spcPct val="0"/>
              </a:spcAft>
              <a:defRPr sz="2000" b="1" kern="1200">
                <a:solidFill>
                  <a:srgbClr val="FFFFFF"/>
                </a:solidFill>
                <a:latin typeface="Tahoma" pitchFamily="34" charset="0"/>
                <a:ea typeface="+mn-ea"/>
                <a:cs typeface="+mn-cs"/>
              </a:defRPr>
            </a:lvl5pPr>
            <a:lvl6pPr marL="2286000" algn="l" defTabSz="914400" rtl="0" eaLnBrk="1" latinLnBrk="0" hangingPunct="1">
              <a:defRPr sz="2000" b="1" kern="1200">
                <a:solidFill>
                  <a:srgbClr val="FFFFFF"/>
                </a:solidFill>
                <a:latin typeface="Tahoma" pitchFamily="34" charset="0"/>
                <a:ea typeface="+mn-ea"/>
                <a:cs typeface="+mn-cs"/>
              </a:defRPr>
            </a:lvl6pPr>
            <a:lvl7pPr marL="2743200" algn="l" defTabSz="914400" rtl="0" eaLnBrk="1" latinLnBrk="0" hangingPunct="1">
              <a:defRPr sz="2000" b="1" kern="1200">
                <a:solidFill>
                  <a:srgbClr val="FFFFFF"/>
                </a:solidFill>
                <a:latin typeface="Tahoma" pitchFamily="34" charset="0"/>
                <a:ea typeface="+mn-ea"/>
                <a:cs typeface="+mn-cs"/>
              </a:defRPr>
            </a:lvl7pPr>
            <a:lvl8pPr marL="3200400" algn="l" defTabSz="914400" rtl="0" eaLnBrk="1" latinLnBrk="0" hangingPunct="1">
              <a:defRPr sz="2000" b="1" kern="1200">
                <a:solidFill>
                  <a:srgbClr val="FFFFFF"/>
                </a:solidFill>
                <a:latin typeface="Tahoma" pitchFamily="34" charset="0"/>
                <a:ea typeface="+mn-ea"/>
                <a:cs typeface="+mn-cs"/>
              </a:defRPr>
            </a:lvl8pPr>
            <a:lvl9pPr marL="3657600" algn="l" defTabSz="914400" rtl="0" eaLnBrk="1" latinLnBrk="0" hangingPunct="1">
              <a:defRPr sz="2000" b="1" kern="1200">
                <a:solidFill>
                  <a:srgbClr val="FFFFFF"/>
                </a:solidFill>
                <a:latin typeface="Tahoma" pitchFamily="34" charset="0"/>
                <a:ea typeface="+mn-ea"/>
                <a:cs typeface="+mn-cs"/>
              </a:defRPr>
            </a:lvl9pPr>
          </a:lstStyle>
          <a:p>
            <a:endParaRPr lang="en-US"/>
          </a:p>
        </p:txBody>
      </p:sp>
      <p:sp>
        <p:nvSpPr>
          <p:cNvPr id="44" name="Line 18"/>
          <p:cNvSpPr>
            <a:spLocks noChangeShapeType="1"/>
          </p:cNvSpPr>
          <p:nvPr/>
        </p:nvSpPr>
        <p:spPr bwMode="auto">
          <a:xfrm>
            <a:off x="6286512" y="3764275"/>
            <a:ext cx="2857488" cy="45719"/>
          </a:xfrm>
          <a:prstGeom prst="line">
            <a:avLst/>
          </a:prstGeom>
          <a:noFill/>
          <a:ln w="76200">
            <a:solidFill>
              <a:srgbClr val="CCECFF"/>
            </a:solidFill>
            <a:round/>
            <a:headEnd type="none" w="sm" len="sm"/>
            <a:tailEnd type="stealth" w="med" len="med"/>
          </a:ln>
          <a:effectLst/>
        </p:spPr>
        <p:txBody>
          <a:bodyPr wrap="none" anchor="ctr"/>
          <a:lstStyle>
            <a:defPPr>
              <a:defRPr lang="en-US"/>
            </a:defPPr>
            <a:lvl1pPr algn="l" rtl="0" eaLnBrk="0" fontAlgn="base" hangingPunct="0">
              <a:spcBef>
                <a:spcPct val="0"/>
              </a:spcBef>
              <a:spcAft>
                <a:spcPct val="0"/>
              </a:spcAft>
              <a:defRPr sz="2000" b="1" kern="1200">
                <a:solidFill>
                  <a:srgbClr val="FFFFFF"/>
                </a:solidFill>
                <a:latin typeface="Tahoma" pitchFamily="34" charset="0"/>
                <a:ea typeface="+mn-ea"/>
                <a:cs typeface="+mn-cs"/>
              </a:defRPr>
            </a:lvl1pPr>
            <a:lvl2pPr marL="457200" algn="l" rtl="0" eaLnBrk="0" fontAlgn="base" hangingPunct="0">
              <a:spcBef>
                <a:spcPct val="0"/>
              </a:spcBef>
              <a:spcAft>
                <a:spcPct val="0"/>
              </a:spcAft>
              <a:defRPr sz="2000" b="1" kern="1200">
                <a:solidFill>
                  <a:srgbClr val="FFFFFF"/>
                </a:solidFill>
                <a:latin typeface="Tahoma" pitchFamily="34" charset="0"/>
                <a:ea typeface="+mn-ea"/>
                <a:cs typeface="+mn-cs"/>
              </a:defRPr>
            </a:lvl2pPr>
            <a:lvl3pPr marL="914400" algn="l" rtl="0" eaLnBrk="0" fontAlgn="base" hangingPunct="0">
              <a:spcBef>
                <a:spcPct val="0"/>
              </a:spcBef>
              <a:spcAft>
                <a:spcPct val="0"/>
              </a:spcAft>
              <a:defRPr sz="2000" b="1" kern="1200">
                <a:solidFill>
                  <a:srgbClr val="FFFFFF"/>
                </a:solidFill>
                <a:latin typeface="Tahoma" pitchFamily="34" charset="0"/>
                <a:ea typeface="+mn-ea"/>
                <a:cs typeface="+mn-cs"/>
              </a:defRPr>
            </a:lvl3pPr>
            <a:lvl4pPr marL="1371600" algn="l" rtl="0" eaLnBrk="0" fontAlgn="base" hangingPunct="0">
              <a:spcBef>
                <a:spcPct val="0"/>
              </a:spcBef>
              <a:spcAft>
                <a:spcPct val="0"/>
              </a:spcAft>
              <a:defRPr sz="2000" b="1" kern="1200">
                <a:solidFill>
                  <a:srgbClr val="FFFFFF"/>
                </a:solidFill>
                <a:latin typeface="Tahoma" pitchFamily="34" charset="0"/>
                <a:ea typeface="+mn-ea"/>
                <a:cs typeface="+mn-cs"/>
              </a:defRPr>
            </a:lvl4pPr>
            <a:lvl5pPr marL="1828800" algn="l" rtl="0" eaLnBrk="0" fontAlgn="base" hangingPunct="0">
              <a:spcBef>
                <a:spcPct val="0"/>
              </a:spcBef>
              <a:spcAft>
                <a:spcPct val="0"/>
              </a:spcAft>
              <a:defRPr sz="2000" b="1" kern="1200">
                <a:solidFill>
                  <a:srgbClr val="FFFFFF"/>
                </a:solidFill>
                <a:latin typeface="Tahoma" pitchFamily="34" charset="0"/>
                <a:ea typeface="+mn-ea"/>
                <a:cs typeface="+mn-cs"/>
              </a:defRPr>
            </a:lvl5pPr>
            <a:lvl6pPr marL="2286000" algn="l" defTabSz="914400" rtl="0" eaLnBrk="1" latinLnBrk="0" hangingPunct="1">
              <a:defRPr sz="2000" b="1" kern="1200">
                <a:solidFill>
                  <a:srgbClr val="FFFFFF"/>
                </a:solidFill>
                <a:latin typeface="Tahoma" pitchFamily="34" charset="0"/>
                <a:ea typeface="+mn-ea"/>
                <a:cs typeface="+mn-cs"/>
              </a:defRPr>
            </a:lvl6pPr>
            <a:lvl7pPr marL="2743200" algn="l" defTabSz="914400" rtl="0" eaLnBrk="1" latinLnBrk="0" hangingPunct="1">
              <a:defRPr sz="2000" b="1" kern="1200">
                <a:solidFill>
                  <a:srgbClr val="FFFFFF"/>
                </a:solidFill>
                <a:latin typeface="Tahoma" pitchFamily="34" charset="0"/>
                <a:ea typeface="+mn-ea"/>
                <a:cs typeface="+mn-cs"/>
              </a:defRPr>
            </a:lvl7pPr>
            <a:lvl8pPr marL="3200400" algn="l" defTabSz="914400" rtl="0" eaLnBrk="1" latinLnBrk="0" hangingPunct="1">
              <a:defRPr sz="2000" b="1" kern="1200">
                <a:solidFill>
                  <a:srgbClr val="FFFFFF"/>
                </a:solidFill>
                <a:latin typeface="Tahoma" pitchFamily="34" charset="0"/>
                <a:ea typeface="+mn-ea"/>
                <a:cs typeface="+mn-cs"/>
              </a:defRPr>
            </a:lvl8pPr>
            <a:lvl9pPr marL="3657600" algn="l" defTabSz="914400" rtl="0" eaLnBrk="1" latinLnBrk="0" hangingPunct="1">
              <a:defRPr sz="2000" b="1" kern="1200">
                <a:solidFill>
                  <a:srgbClr val="FFFFFF"/>
                </a:solidFill>
                <a:latin typeface="Tahoma" pitchFamily="34" charset="0"/>
                <a:ea typeface="+mn-ea"/>
                <a:cs typeface="+mn-cs"/>
              </a:defRPr>
            </a:lvl9pPr>
          </a:lstStyle>
          <a:p>
            <a:endParaRPr lang="en-US"/>
          </a:p>
        </p:txBody>
      </p:sp>
    </p:spTree>
  </p:cSld>
  <p:clrMapOvr>
    <a:masterClrMapping/>
  </p:clrMapOvr>
  <p:transition>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457200"/>
            <a:ext cx="8686800" cy="838200"/>
          </a:xfrm>
          <a:prstGeom prst="rect">
            <a:avLst/>
          </a:prstGeom>
        </p:spPr>
        <p:txBody>
          <a:bodyPr>
            <a:noAutofit/>
          </a:bodyPr>
          <a:lstStyle/>
          <a:p>
            <a:pPr marL="0" marR="0" lvl="0" indent="0" algn="ctr" defTabSz="914400" rtl="1" eaLnBrk="0" fontAlgn="auto" latinLnBrk="0" hangingPunct="0">
              <a:lnSpc>
                <a:spcPct val="100000"/>
              </a:lnSpc>
              <a:spcBef>
                <a:spcPct val="0"/>
              </a:spcBef>
              <a:spcAft>
                <a:spcPts val="0"/>
              </a:spcAft>
              <a:buClrTx/>
              <a:buSzTx/>
              <a:buFontTx/>
              <a:buNone/>
              <a:tabLst/>
              <a:defRPr/>
            </a:pPr>
            <a:r>
              <a:rPr kumimoji="0" lang="fa-IR" sz="4800" b="1" i="0" u="none" strike="noStrike" kern="0" cap="none" spc="0" normalizeH="0" baseline="0" noProof="0" dirty="0" smtClean="0">
                <a:ln>
                  <a:noFill/>
                </a:ln>
                <a:solidFill>
                  <a:schemeClr val="tx2"/>
                </a:solidFill>
                <a:effectLst/>
                <a:uLnTx/>
                <a:uFillTx/>
                <a:latin typeface="+mj-lt"/>
                <a:ea typeface="+mj-ea"/>
                <a:cs typeface="B Mitra" pitchFamily="2" charset="-78"/>
              </a:rPr>
              <a:t>آغاز مدیریت دانش (</a:t>
            </a:r>
            <a:r>
              <a:rPr kumimoji="0" lang="fa-IR" sz="4400" b="1" i="0" u="none" strike="noStrike" kern="0" cap="none" spc="0" normalizeH="0" baseline="0" noProof="0" dirty="0" smtClean="0">
                <a:ln>
                  <a:noFill/>
                </a:ln>
                <a:solidFill>
                  <a:schemeClr val="tx2"/>
                </a:solidFill>
                <a:effectLst/>
                <a:uLnTx/>
                <a:uFillTx/>
                <a:latin typeface="+mj-lt"/>
                <a:ea typeface="+mj-ea"/>
                <a:cs typeface="B Mitra" pitchFamily="2" charset="-78"/>
              </a:rPr>
              <a:t>تیم مدیریت دانش</a:t>
            </a:r>
            <a:r>
              <a:rPr kumimoji="0" lang="fa-IR" sz="4800" b="1" i="0" u="none" strike="noStrike" kern="0" cap="none" spc="0" normalizeH="0" baseline="0" noProof="0" dirty="0" smtClean="0">
                <a:ln>
                  <a:noFill/>
                </a:ln>
                <a:solidFill>
                  <a:schemeClr val="tx2"/>
                </a:solidFill>
                <a:effectLst/>
                <a:uLnTx/>
                <a:uFillTx/>
                <a:latin typeface="+mj-lt"/>
                <a:ea typeface="+mj-ea"/>
                <a:cs typeface="B Mitra" pitchFamily="2" charset="-78"/>
              </a:rPr>
              <a:t>)</a:t>
            </a:r>
            <a:endParaRPr kumimoji="0" lang="en-US" sz="4800" b="1" i="0" u="none" strike="noStrike" kern="0" cap="none" spc="0" normalizeH="0" baseline="0" noProof="0" dirty="0">
              <a:ln>
                <a:noFill/>
              </a:ln>
              <a:solidFill>
                <a:schemeClr val="tx2"/>
              </a:solidFill>
              <a:effectLst/>
              <a:uLnTx/>
              <a:uFillTx/>
              <a:latin typeface="+mj-lt"/>
              <a:ea typeface="+mj-ea"/>
              <a:cs typeface="B Mitra" pitchFamily="2" charset="-78"/>
            </a:endParaRPr>
          </a:p>
        </p:txBody>
      </p:sp>
      <p:pic>
        <p:nvPicPr>
          <p:cNvPr id="3" name="Picture 2"/>
          <p:cNvPicPr>
            <a:picLocks noChangeAspect="1" noChangeArrowheads="1"/>
          </p:cNvPicPr>
          <p:nvPr/>
        </p:nvPicPr>
        <p:blipFill>
          <a:blip r:embed="rId2"/>
          <a:srcRect/>
          <a:stretch>
            <a:fillRect/>
          </a:stretch>
        </p:blipFill>
        <p:spPr bwMode="auto">
          <a:xfrm>
            <a:off x="6248400" y="1524000"/>
            <a:ext cx="2176463" cy="573088"/>
          </a:xfrm>
          <a:prstGeom prst="rect">
            <a:avLst/>
          </a:prstGeom>
          <a:noFill/>
          <a:ln w="9525">
            <a:noFill/>
            <a:miter lim="800000"/>
            <a:headEnd/>
            <a:tailEnd/>
          </a:ln>
          <a:effectLst/>
        </p:spPr>
      </p:pic>
      <p:sp>
        <p:nvSpPr>
          <p:cNvPr id="4" name="Content Placeholder 2"/>
          <p:cNvSpPr txBox="1">
            <a:spLocks/>
          </p:cNvSpPr>
          <p:nvPr/>
        </p:nvSpPr>
        <p:spPr>
          <a:xfrm>
            <a:off x="304800" y="2209800"/>
            <a:ext cx="8686800" cy="4525963"/>
          </a:xfrm>
          <a:prstGeom prst="rect">
            <a:avLst/>
          </a:prstGeom>
        </p:spPr>
        <p:txBody>
          <a:bodyPr>
            <a:normAutofit lnSpcReduction="10000"/>
          </a:bodyPr>
          <a:lstStyle/>
          <a:p>
            <a:pPr marL="342900" marR="0" lvl="0" indent="-342900" algn="r" defTabSz="914400" rtl="1" eaLnBrk="0" fontAlgn="auto" latinLnBrk="0" hangingPunct="0">
              <a:lnSpc>
                <a:spcPct val="100000"/>
              </a:lnSpc>
              <a:spcBef>
                <a:spcPct val="20000"/>
              </a:spcBef>
              <a:spcAft>
                <a:spcPts val="0"/>
              </a:spcAft>
              <a:buClrTx/>
              <a:buSzTx/>
              <a:buFont typeface="Wingdings 2"/>
              <a:buChar char=""/>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Mitra" pitchFamily="2" charset="-78"/>
              </a:rPr>
              <a:t>ایجاد اهداف</a:t>
            </a:r>
          </a:p>
          <a:p>
            <a:pPr marL="342900" marR="0" lvl="0" indent="-342900" algn="r" defTabSz="914400" rtl="1" eaLnBrk="0" fontAlgn="auto" latinLnBrk="0" hangingPunct="0">
              <a:lnSpc>
                <a:spcPct val="100000"/>
              </a:lnSpc>
              <a:spcBef>
                <a:spcPct val="20000"/>
              </a:spcBef>
              <a:spcAft>
                <a:spcPts val="0"/>
              </a:spcAft>
              <a:buClrTx/>
              <a:buSzTx/>
              <a:buFont typeface="Wingdings 2"/>
              <a:buChar char=""/>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Mitra" pitchFamily="2" charset="-78"/>
              </a:rPr>
              <a:t>راهبری استراتژی و گروه مرکزی</a:t>
            </a:r>
          </a:p>
          <a:p>
            <a:pPr marL="342900" marR="0" lvl="0" indent="-342900" algn="r" defTabSz="914400" rtl="1" eaLnBrk="0" fontAlgn="auto" latinLnBrk="0" hangingPunct="0">
              <a:lnSpc>
                <a:spcPct val="100000"/>
              </a:lnSpc>
              <a:spcBef>
                <a:spcPct val="20000"/>
              </a:spcBef>
              <a:spcAft>
                <a:spcPts val="0"/>
              </a:spcAft>
              <a:buClrTx/>
              <a:buSzTx/>
              <a:buFont typeface="Wingdings 2"/>
              <a:buChar char=""/>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Mitra" pitchFamily="2" charset="-78"/>
              </a:rPr>
              <a:t>فراهم کردن بودجه و تایید رویکردها</a:t>
            </a:r>
          </a:p>
          <a:p>
            <a:pPr marL="342900" marR="0" lvl="0" indent="-342900" algn="r" defTabSz="914400" rtl="1" eaLnBrk="0" fontAlgn="auto" latinLnBrk="0" hangingPunct="0">
              <a:lnSpc>
                <a:spcPct val="100000"/>
              </a:lnSpc>
              <a:spcBef>
                <a:spcPct val="20000"/>
              </a:spcBef>
              <a:spcAft>
                <a:spcPts val="0"/>
              </a:spcAft>
              <a:buClrTx/>
              <a:buSzTx/>
              <a:buFont typeface="Wingdings 2"/>
              <a:buChar char=""/>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Mitra" pitchFamily="2" charset="-78"/>
              </a:rPr>
              <a:t>شناسایی فرصتهای جدید</a:t>
            </a:r>
          </a:p>
          <a:p>
            <a:pPr marL="342900" marR="0" lvl="0" indent="-342900" algn="r" defTabSz="914400" rtl="1" eaLnBrk="0" fontAlgn="auto" latinLnBrk="0" hangingPunct="0">
              <a:lnSpc>
                <a:spcPct val="100000"/>
              </a:lnSpc>
              <a:spcBef>
                <a:spcPct val="20000"/>
              </a:spcBef>
              <a:spcAft>
                <a:spcPts val="0"/>
              </a:spcAft>
              <a:buClrTx/>
              <a:buSzTx/>
              <a:buFont typeface="Wingdings 2"/>
              <a:buChar char=""/>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Mitra" pitchFamily="2" charset="-78"/>
              </a:rPr>
              <a:t>فراهم کردن بینش در مورد مسائل اجرایی و مورد لزوم</a:t>
            </a:r>
          </a:p>
          <a:p>
            <a:pPr marL="342900" marR="0" lvl="0" indent="-342900" algn="r" defTabSz="914400" rtl="1" eaLnBrk="0" fontAlgn="auto" latinLnBrk="0" hangingPunct="0">
              <a:lnSpc>
                <a:spcPct val="100000"/>
              </a:lnSpc>
              <a:spcBef>
                <a:spcPct val="20000"/>
              </a:spcBef>
              <a:spcAft>
                <a:spcPts val="0"/>
              </a:spcAft>
              <a:buClrTx/>
              <a:buSzTx/>
              <a:buFont typeface="Wingdings 2"/>
              <a:buChar char=""/>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Mitra" pitchFamily="2" charset="-78"/>
              </a:rPr>
              <a:t>فراهم کردن پشتیبانی برای تغییر فرهنگ</a:t>
            </a:r>
          </a:p>
          <a:p>
            <a:pPr marL="342900" marR="0" lvl="0" indent="-342900" algn="r" defTabSz="914400" rtl="1" eaLnBrk="0" fontAlgn="auto" latinLnBrk="0" hangingPunct="0">
              <a:lnSpc>
                <a:spcPct val="100000"/>
              </a:lnSpc>
              <a:spcBef>
                <a:spcPct val="20000"/>
              </a:spcBef>
              <a:spcAft>
                <a:spcPts val="0"/>
              </a:spcAft>
              <a:buClrTx/>
              <a:buSzTx/>
              <a:buFont typeface="Wingdings 2"/>
              <a:buChar char=""/>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Mitra" pitchFamily="2" charset="-78"/>
              </a:rPr>
              <a:t>مدل بودن برای به اشتراک گذاری دانش</a:t>
            </a:r>
          </a:p>
          <a:p>
            <a:pPr marL="342900" marR="0" lvl="0" indent="-342900" algn="r" defTabSz="914400" rtl="1" eaLnBrk="0" fontAlgn="auto" latinLnBrk="0" hangingPunct="0">
              <a:lnSpc>
                <a:spcPct val="100000"/>
              </a:lnSpc>
              <a:spcBef>
                <a:spcPct val="20000"/>
              </a:spcBef>
              <a:spcAft>
                <a:spcPts val="0"/>
              </a:spcAft>
              <a:buClrTx/>
              <a:buSzTx/>
              <a:buFont typeface="Wingdings 2"/>
              <a:buChar char=""/>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Mitra" pitchFamily="2" charset="-78"/>
              </a:rPr>
              <a:t>تشویق افرا موفق</a:t>
            </a:r>
            <a:endParaRPr kumimoji="0" lang="en-US" sz="3200" b="0" i="0" u="none" strike="noStrike" kern="0" cap="none" spc="0" normalizeH="0" baseline="0" noProof="0" dirty="0">
              <a:ln>
                <a:noFill/>
              </a:ln>
              <a:solidFill>
                <a:schemeClr val="tx1"/>
              </a:solidFill>
              <a:effectLst/>
              <a:uLnTx/>
              <a:uFillTx/>
              <a:latin typeface="+mn-lt"/>
              <a:ea typeface="+mn-ea"/>
              <a:cs typeface="B Mitra" pitchFamily="2" charset="-78"/>
            </a:endParaRPr>
          </a:p>
        </p:txBody>
      </p:sp>
    </p:spTree>
  </p:cSld>
  <p:clrMapOvr>
    <a:masterClrMapping/>
  </p:clrMapOvr>
  <p:transition>
    <p:cut/>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457200"/>
            <a:ext cx="8686800" cy="838200"/>
          </a:xfrm>
          <a:prstGeom prst="rect">
            <a:avLst/>
          </a:prstGeom>
        </p:spPr>
        <p:txBody>
          <a:bodyPr/>
          <a:lstStyle/>
          <a:p>
            <a:pPr marL="0" marR="0" lvl="0" indent="0" algn="ctr" defTabSz="914400" rtl="1" eaLnBrk="0" fontAlgn="auto" latinLnBrk="0" hangingPunct="0">
              <a:lnSpc>
                <a:spcPct val="100000"/>
              </a:lnSpc>
              <a:spcBef>
                <a:spcPct val="0"/>
              </a:spcBef>
              <a:spcAft>
                <a:spcPts val="0"/>
              </a:spcAft>
              <a:buClrTx/>
              <a:buSzTx/>
              <a:buFontTx/>
              <a:buNone/>
              <a:tabLst/>
              <a:defRPr/>
            </a:pPr>
            <a:r>
              <a:rPr kumimoji="0" lang="fa-IR" sz="4400" b="1" i="0" u="none" strike="noStrike" kern="0" cap="none" spc="0" normalizeH="0" baseline="0" noProof="0" smtClean="0">
                <a:ln>
                  <a:noFill/>
                </a:ln>
                <a:solidFill>
                  <a:schemeClr val="tx2"/>
                </a:solidFill>
                <a:effectLst/>
                <a:uLnTx/>
                <a:uFillTx/>
                <a:latin typeface="+mj-lt"/>
                <a:ea typeface="+mj-ea"/>
                <a:cs typeface="B Mitra" pitchFamily="2" charset="-78"/>
              </a:rPr>
              <a:t>آ</a:t>
            </a:r>
            <a:r>
              <a:rPr kumimoji="0" lang="fa-IR" sz="4800" b="1" i="0" u="none" strike="noStrike" kern="0" cap="none" spc="0" normalizeH="0" baseline="0" noProof="0" smtClean="0">
                <a:ln>
                  <a:noFill/>
                </a:ln>
                <a:solidFill>
                  <a:schemeClr val="tx2"/>
                </a:solidFill>
                <a:effectLst/>
                <a:uLnTx/>
                <a:uFillTx/>
                <a:latin typeface="+mj-lt"/>
                <a:ea typeface="+mj-ea"/>
                <a:cs typeface="B Mitra" pitchFamily="2" charset="-78"/>
              </a:rPr>
              <a:t>غاز مدیریت دانش </a:t>
            </a:r>
            <a:r>
              <a:rPr kumimoji="0" lang="fa-IR" sz="4400" b="1" i="0" u="none" strike="noStrike" kern="0" cap="none" spc="0" normalizeH="0" baseline="0" noProof="0" smtClean="0">
                <a:ln>
                  <a:noFill/>
                </a:ln>
                <a:solidFill>
                  <a:schemeClr val="tx2"/>
                </a:solidFill>
                <a:effectLst/>
                <a:uLnTx/>
                <a:uFillTx/>
                <a:latin typeface="+mj-lt"/>
                <a:ea typeface="+mj-ea"/>
                <a:cs typeface="B Mitra" pitchFamily="2" charset="-78"/>
              </a:rPr>
              <a:t>(تیم مدیریت دانش)</a:t>
            </a:r>
            <a:endParaRPr kumimoji="0" lang="en-US" sz="4400" b="0" i="0" u="none" strike="noStrike" kern="0" cap="none" spc="0" normalizeH="0" baseline="0" noProof="0" dirty="0">
              <a:ln>
                <a:noFill/>
              </a:ln>
              <a:solidFill>
                <a:schemeClr val="tx2"/>
              </a:solidFill>
              <a:effectLst/>
              <a:uLnTx/>
              <a:uFillTx/>
              <a:latin typeface="+mj-lt"/>
              <a:ea typeface="+mj-ea"/>
              <a:cs typeface="B Mitra" pitchFamily="2" charset="-78"/>
            </a:endParaRPr>
          </a:p>
        </p:txBody>
      </p:sp>
      <p:pic>
        <p:nvPicPr>
          <p:cNvPr id="3" name="Picture 2"/>
          <p:cNvPicPr>
            <a:picLocks noChangeAspect="1" noChangeArrowheads="1"/>
          </p:cNvPicPr>
          <p:nvPr/>
        </p:nvPicPr>
        <p:blipFill>
          <a:blip r:embed="rId2"/>
          <a:srcRect/>
          <a:stretch>
            <a:fillRect/>
          </a:stretch>
        </p:blipFill>
        <p:spPr bwMode="auto">
          <a:xfrm>
            <a:off x="6019800" y="1447800"/>
            <a:ext cx="2176463" cy="573088"/>
          </a:xfrm>
          <a:prstGeom prst="rect">
            <a:avLst/>
          </a:prstGeom>
          <a:noFill/>
          <a:ln w="9525">
            <a:noFill/>
            <a:miter lim="800000"/>
            <a:headEnd/>
            <a:tailEnd/>
          </a:ln>
          <a:effectLst/>
        </p:spPr>
      </p:pic>
      <p:sp>
        <p:nvSpPr>
          <p:cNvPr id="4" name="Content Placeholder 2"/>
          <p:cNvSpPr txBox="1">
            <a:spLocks/>
          </p:cNvSpPr>
          <p:nvPr/>
        </p:nvSpPr>
        <p:spPr>
          <a:xfrm>
            <a:off x="228600" y="2325688"/>
            <a:ext cx="8686800" cy="4525962"/>
          </a:xfrm>
          <a:prstGeom prst="rect">
            <a:avLst/>
          </a:prstGeom>
        </p:spPr>
        <p:txBody>
          <a:bodyPr>
            <a:normAutofit fontScale="70000" lnSpcReduction="20000"/>
          </a:bodyPr>
          <a:lstStyle/>
          <a:p>
            <a:pPr marL="342900" marR="0" lvl="0" indent="-342900" algn="r" defTabSz="914400" rtl="1" eaLnBrk="0" fontAlgn="auto" latinLnBrk="0" hangingPunct="0">
              <a:lnSpc>
                <a:spcPct val="100000"/>
              </a:lnSpc>
              <a:spcBef>
                <a:spcPct val="20000"/>
              </a:spcBef>
              <a:spcAft>
                <a:spcPts val="0"/>
              </a:spcAft>
              <a:buClrTx/>
              <a:buSzTx/>
              <a:buFont typeface="Wingdings 2"/>
              <a:buChar char=""/>
              <a:tabLst/>
              <a:defRPr/>
            </a:pPr>
            <a:r>
              <a:rPr kumimoji="0" lang="fa-IR" sz="3600" b="1" i="0" u="none" strike="noStrike" kern="0" cap="none" spc="0" normalizeH="0" baseline="0" noProof="0" dirty="0" smtClean="0">
                <a:ln>
                  <a:noFill/>
                </a:ln>
                <a:solidFill>
                  <a:schemeClr val="tx1"/>
                </a:solidFill>
                <a:effectLst/>
                <a:uLnTx/>
                <a:uFillTx/>
                <a:latin typeface="+mn-lt"/>
                <a:ea typeface="+mn-ea"/>
                <a:cs typeface="B Mitra" pitchFamily="2" charset="-78"/>
              </a:rPr>
              <a:t>اجرایی کردن رویکردها</a:t>
            </a:r>
          </a:p>
          <a:p>
            <a:pPr marL="342900" marR="0" lvl="0" indent="-342900" algn="r" defTabSz="914400" rtl="1" eaLnBrk="0" fontAlgn="auto" latinLnBrk="0" hangingPunct="0">
              <a:lnSpc>
                <a:spcPct val="100000"/>
              </a:lnSpc>
              <a:spcBef>
                <a:spcPct val="20000"/>
              </a:spcBef>
              <a:spcAft>
                <a:spcPts val="0"/>
              </a:spcAft>
              <a:buClrTx/>
              <a:buSzTx/>
              <a:buFont typeface="Wingdings 2"/>
              <a:buChar char=""/>
              <a:tabLst/>
              <a:defRPr/>
            </a:pPr>
            <a:r>
              <a:rPr kumimoji="0" lang="fa-IR" sz="3600" b="1" i="0" u="none" strike="noStrike" kern="0" cap="none" spc="0" normalizeH="0" baseline="0" noProof="0" dirty="0" smtClean="0">
                <a:ln>
                  <a:noFill/>
                </a:ln>
                <a:solidFill>
                  <a:schemeClr val="tx1"/>
                </a:solidFill>
                <a:effectLst/>
                <a:uLnTx/>
                <a:uFillTx/>
                <a:latin typeface="+mn-lt"/>
                <a:ea typeface="+mn-ea"/>
                <a:cs typeface="B Mitra" pitchFamily="2" charset="-78"/>
              </a:rPr>
              <a:t>مدیریت پروژه</a:t>
            </a:r>
          </a:p>
          <a:p>
            <a:pPr marL="342900" marR="0" lvl="0" indent="-342900" algn="r" defTabSz="914400" rtl="1" eaLnBrk="0" fontAlgn="auto" latinLnBrk="0" hangingPunct="0">
              <a:lnSpc>
                <a:spcPct val="100000"/>
              </a:lnSpc>
              <a:spcBef>
                <a:spcPct val="20000"/>
              </a:spcBef>
              <a:spcAft>
                <a:spcPts val="0"/>
              </a:spcAft>
              <a:buClrTx/>
              <a:buSzTx/>
              <a:buFont typeface="Wingdings 2"/>
              <a:buChar char=""/>
              <a:tabLst/>
              <a:defRPr/>
            </a:pPr>
            <a:r>
              <a:rPr kumimoji="0" lang="fa-IR" sz="3600" b="1" i="0" u="none" strike="noStrike" kern="0" cap="none" spc="0" normalizeH="0" baseline="0" noProof="0" dirty="0" smtClean="0">
                <a:ln>
                  <a:noFill/>
                </a:ln>
                <a:solidFill>
                  <a:schemeClr val="tx1"/>
                </a:solidFill>
                <a:effectLst/>
                <a:uLnTx/>
                <a:uFillTx/>
                <a:latin typeface="+mn-lt"/>
                <a:ea typeface="+mn-ea"/>
                <a:cs typeface="B Mitra" pitchFamily="2" charset="-78"/>
              </a:rPr>
              <a:t>برآورد بودجه و منابع مورد نیاز</a:t>
            </a:r>
          </a:p>
          <a:p>
            <a:pPr marL="342900" marR="0" lvl="0" indent="-342900" algn="r" defTabSz="914400" rtl="1" eaLnBrk="0" fontAlgn="auto" latinLnBrk="0" hangingPunct="0">
              <a:lnSpc>
                <a:spcPct val="100000"/>
              </a:lnSpc>
              <a:spcBef>
                <a:spcPct val="20000"/>
              </a:spcBef>
              <a:spcAft>
                <a:spcPts val="0"/>
              </a:spcAft>
              <a:buClrTx/>
              <a:buSzTx/>
              <a:buFont typeface="Wingdings 2"/>
              <a:buChar char=""/>
              <a:tabLst/>
              <a:defRPr/>
            </a:pPr>
            <a:r>
              <a:rPr kumimoji="0" lang="fa-IR" sz="3600" b="1" i="0" u="none" strike="noStrike" kern="0" cap="none" spc="0" normalizeH="0" baseline="0" noProof="0" dirty="0" smtClean="0">
                <a:ln>
                  <a:noFill/>
                </a:ln>
                <a:solidFill>
                  <a:schemeClr val="tx1"/>
                </a:solidFill>
                <a:effectLst/>
                <a:uLnTx/>
                <a:uFillTx/>
                <a:latin typeface="+mn-lt"/>
                <a:ea typeface="+mn-ea"/>
                <a:cs typeface="B Mitra" pitchFamily="2" charset="-78"/>
              </a:rPr>
              <a:t>ایجاد طرح توجیهی مطابق با نیازهای سازمان</a:t>
            </a:r>
          </a:p>
          <a:p>
            <a:pPr marL="342900" marR="0" lvl="0" indent="-342900" algn="r" defTabSz="914400" rtl="1" eaLnBrk="0" fontAlgn="auto" latinLnBrk="0" hangingPunct="0">
              <a:lnSpc>
                <a:spcPct val="100000"/>
              </a:lnSpc>
              <a:spcBef>
                <a:spcPct val="20000"/>
              </a:spcBef>
              <a:spcAft>
                <a:spcPts val="0"/>
              </a:spcAft>
              <a:buClrTx/>
              <a:buSzTx/>
              <a:buFont typeface="Wingdings 2"/>
              <a:buChar char=""/>
              <a:tabLst/>
              <a:defRPr/>
            </a:pPr>
            <a:r>
              <a:rPr kumimoji="0" lang="fa-IR" sz="3600" b="1" i="0" u="none" strike="noStrike" kern="0" cap="none" spc="0" normalizeH="0" baseline="0" noProof="0" dirty="0" smtClean="0">
                <a:ln>
                  <a:noFill/>
                </a:ln>
                <a:solidFill>
                  <a:schemeClr val="tx1"/>
                </a:solidFill>
                <a:effectLst/>
                <a:uLnTx/>
                <a:uFillTx/>
                <a:latin typeface="+mn-lt"/>
                <a:ea typeface="+mn-ea"/>
                <a:cs typeface="B Mitra" pitchFamily="2" charset="-78"/>
              </a:rPr>
              <a:t>ایجاد تعاریف مشترک</a:t>
            </a:r>
          </a:p>
          <a:p>
            <a:pPr marL="342900" marR="0" lvl="0" indent="-342900" algn="r" defTabSz="914400" rtl="1" eaLnBrk="0" fontAlgn="auto" latinLnBrk="0" hangingPunct="0">
              <a:lnSpc>
                <a:spcPct val="100000"/>
              </a:lnSpc>
              <a:spcBef>
                <a:spcPct val="20000"/>
              </a:spcBef>
              <a:spcAft>
                <a:spcPts val="0"/>
              </a:spcAft>
              <a:buClrTx/>
              <a:buSzTx/>
              <a:buFont typeface="Wingdings 2"/>
              <a:buChar char=""/>
              <a:tabLst/>
              <a:defRPr/>
            </a:pPr>
            <a:r>
              <a:rPr kumimoji="0" lang="fa-IR" sz="3600" b="1" i="0" u="none" strike="noStrike" kern="0" cap="none" spc="0" normalizeH="0" baseline="0" noProof="0" dirty="0" smtClean="0">
                <a:ln>
                  <a:noFill/>
                </a:ln>
                <a:solidFill>
                  <a:schemeClr val="tx1"/>
                </a:solidFill>
                <a:effectLst/>
                <a:uLnTx/>
                <a:uFillTx/>
                <a:latin typeface="+mn-lt"/>
                <a:ea typeface="+mn-ea"/>
                <a:cs typeface="B Mitra" pitchFamily="2" charset="-78"/>
              </a:rPr>
              <a:t>ایجاد فرایندهایی برای مستندسازی، دسته بندی و دسترسی به دانش</a:t>
            </a:r>
          </a:p>
          <a:p>
            <a:pPr marL="342900" marR="0" lvl="0" indent="-342900" algn="r" defTabSz="914400" rtl="1" eaLnBrk="0" fontAlgn="auto" latinLnBrk="0" hangingPunct="0">
              <a:lnSpc>
                <a:spcPct val="100000"/>
              </a:lnSpc>
              <a:spcBef>
                <a:spcPct val="20000"/>
              </a:spcBef>
              <a:spcAft>
                <a:spcPts val="0"/>
              </a:spcAft>
              <a:buClrTx/>
              <a:buSzTx/>
              <a:buFont typeface="Wingdings 2"/>
              <a:buChar char=""/>
              <a:tabLst/>
              <a:defRPr/>
            </a:pPr>
            <a:r>
              <a:rPr kumimoji="0" lang="fa-IR" sz="3600" b="1" i="0" u="none" strike="noStrike" kern="0" cap="none" spc="0" normalizeH="0" baseline="0" noProof="0" dirty="0" smtClean="0">
                <a:ln>
                  <a:noFill/>
                </a:ln>
                <a:solidFill>
                  <a:schemeClr val="tx1"/>
                </a:solidFill>
                <a:effectLst/>
                <a:uLnTx/>
                <a:uFillTx/>
                <a:latin typeface="+mn-lt"/>
                <a:ea typeface="+mn-ea"/>
                <a:cs typeface="B Mitra" pitchFamily="2" charset="-78"/>
              </a:rPr>
              <a:t>هماهنگی و پشتیبانی </a:t>
            </a:r>
            <a:r>
              <a:rPr kumimoji="0" lang="en-US" sz="3600" b="1" i="0" u="none" strike="noStrike" kern="0" cap="none" spc="0" normalizeH="0" baseline="0" noProof="0" dirty="0" smtClean="0">
                <a:ln>
                  <a:noFill/>
                </a:ln>
                <a:solidFill>
                  <a:schemeClr val="tx1"/>
                </a:solidFill>
                <a:effectLst/>
                <a:uLnTx/>
                <a:uFillTx/>
                <a:latin typeface="+mn-lt"/>
                <a:ea typeface="+mn-ea"/>
                <a:cs typeface="B Mitra" pitchFamily="2" charset="-78"/>
              </a:rPr>
              <a:t>IT</a:t>
            </a:r>
            <a:endParaRPr kumimoji="0" lang="fa-IR" sz="3600" b="1" i="0" u="none" strike="noStrike" kern="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r" defTabSz="914400" rtl="1" eaLnBrk="0" fontAlgn="auto" latinLnBrk="0" hangingPunct="0">
              <a:lnSpc>
                <a:spcPct val="100000"/>
              </a:lnSpc>
              <a:spcBef>
                <a:spcPct val="20000"/>
              </a:spcBef>
              <a:spcAft>
                <a:spcPts val="0"/>
              </a:spcAft>
              <a:buClrTx/>
              <a:buSzTx/>
              <a:buFont typeface="Wingdings 2"/>
              <a:buChar char=""/>
              <a:tabLst/>
              <a:defRPr/>
            </a:pPr>
            <a:r>
              <a:rPr kumimoji="0" lang="fa-IR" sz="3600" b="1" i="0" u="none" strike="noStrike" kern="0" cap="none" spc="0" normalizeH="0" baseline="0" noProof="0" dirty="0" smtClean="0">
                <a:ln>
                  <a:noFill/>
                </a:ln>
                <a:solidFill>
                  <a:schemeClr val="tx1"/>
                </a:solidFill>
                <a:effectLst/>
                <a:uLnTx/>
                <a:uFillTx/>
                <a:latin typeface="+mn-lt"/>
                <a:ea typeface="+mn-ea"/>
                <a:cs typeface="B Mitra" pitchFamily="2" charset="-78"/>
              </a:rPr>
              <a:t>پیشنهاد آموزش، پاداش و سایر موارد برای پذیرش فرهنگی</a:t>
            </a:r>
          </a:p>
          <a:p>
            <a:pPr marL="342900" marR="0" lvl="0" indent="-342900" algn="r" defTabSz="914400" rtl="1" eaLnBrk="0" fontAlgn="auto" latinLnBrk="0" hangingPunct="0">
              <a:lnSpc>
                <a:spcPct val="100000"/>
              </a:lnSpc>
              <a:spcBef>
                <a:spcPct val="20000"/>
              </a:spcBef>
              <a:spcAft>
                <a:spcPts val="0"/>
              </a:spcAft>
              <a:buClrTx/>
              <a:buSzTx/>
              <a:buFont typeface="Wingdings 2"/>
              <a:buChar char=""/>
              <a:tabLst/>
              <a:defRPr/>
            </a:pPr>
            <a:r>
              <a:rPr kumimoji="0" lang="fa-IR" sz="3600" b="1" i="0" u="none" strike="noStrike" kern="0" cap="none" spc="0" normalizeH="0" baseline="0" noProof="0" dirty="0" smtClean="0">
                <a:ln>
                  <a:noFill/>
                </a:ln>
                <a:solidFill>
                  <a:schemeClr val="tx1"/>
                </a:solidFill>
                <a:effectLst/>
                <a:uLnTx/>
                <a:uFillTx/>
                <a:latin typeface="+mn-lt"/>
                <a:ea typeface="+mn-ea"/>
                <a:cs typeface="B Mitra" pitchFamily="2" charset="-78"/>
              </a:rPr>
              <a:t>فراهم کردن روش ارزیابی و گزارش دهی</a:t>
            </a:r>
          </a:p>
          <a:p>
            <a:pPr marL="342900" marR="0" lvl="0" indent="-342900" algn="r" defTabSz="914400" rtl="1" eaLnBrk="0" fontAlgn="auto" latinLnBrk="0" hangingPunct="0">
              <a:lnSpc>
                <a:spcPct val="100000"/>
              </a:lnSpc>
              <a:spcBef>
                <a:spcPct val="20000"/>
              </a:spcBef>
              <a:spcAft>
                <a:spcPts val="0"/>
              </a:spcAft>
              <a:buClrTx/>
              <a:buSzTx/>
              <a:buFont typeface="Wingdings 2"/>
              <a:buChar char=""/>
              <a:tabLst/>
              <a:defRPr/>
            </a:pPr>
            <a:r>
              <a:rPr kumimoji="0" lang="fa-IR" sz="3600" b="1" i="0" u="none" strike="noStrike" kern="0" cap="none" spc="0" normalizeH="0" baseline="0" noProof="0" dirty="0" smtClean="0">
                <a:ln>
                  <a:noFill/>
                </a:ln>
                <a:solidFill>
                  <a:schemeClr val="tx1"/>
                </a:solidFill>
                <a:effectLst/>
                <a:uLnTx/>
                <a:uFillTx/>
                <a:latin typeface="+mn-lt"/>
                <a:ea typeface="+mn-ea"/>
                <a:cs typeface="B Mitra" pitchFamily="2" charset="-78"/>
              </a:rPr>
              <a:t>ایجاد محیطی برای دریافت نظرات، پیشنهادات و مشکلات</a:t>
            </a:r>
            <a:endParaRPr kumimoji="0" lang="fa-IR" sz="3600" b="1" i="0" u="none" strike="noStrike" kern="0" cap="none" spc="0" normalizeH="0" baseline="0" noProof="0" dirty="0">
              <a:ln>
                <a:noFill/>
              </a:ln>
              <a:solidFill>
                <a:schemeClr val="tx1"/>
              </a:solidFill>
              <a:effectLst/>
              <a:uLnTx/>
              <a:uFillTx/>
              <a:latin typeface="+mn-lt"/>
              <a:ea typeface="+mn-ea"/>
              <a:cs typeface="B Mitra" pitchFamily="2" charset="-78"/>
            </a:endParaRPr>
          </a:p>
        </p:txBody>
      </p:sp>
    </p:spTree>
  </p:cSld>
  <p:clrMapOvr>
    <a:masterClrMapping/>
  </p:clrMapOvr>
  <p:transition>
    <p:wipe dir="d"/>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457200"/>
            <a:ext cx="8686800" cy="838200"/>
          </a:xfrm>
          <a:prstGeom prst="rect">
            <a:avLst/>
          </a:prstGeom>
        </p:spPr>
        <p:txBody>
          <a:bodyPr/>
          <a:lstStyle/>
          <a:p>
            <a:pPr marL="0" marR="0" lvl="0" indent="0" algn="ctr" defTabSz="914400" rtl="1" eaLnBrk="0" fontAlgn="auto" latinLnBrk="0" hangingPunct="0">
              <a:lnSpc>
                <a:spcPct val="100000"/>
              </a:lnSpc>
              <a:spcBef>
                <a:spcPct val="0"/>
              </a:spcBef>
              <a:spcAft>
                <a:spcPts val="0"/>
              </a:spcAft>
              <a:buClrTx/>
              <a:buSzTx/>
              <a:buFontTx/>
              <a:buNone/>
              <a:tabLst/>
              <a:defRPr/>
            </a:pPr>
            <a:r>
              <a:rPr kumimoji="0" lang="fa-IR" sz="4800" b="1" i="0" u="none" strike="noStrike" kern="0" cap="none" spc="0" normalizeH="0" baseline="0" noProof="0" dirty="0" smtClean="0">
                <a:ln>
                  <a:noFill/>
                </a:ln>
                <a:solidFill>
                  <a:schemeClr val="tx2"/>
                </a:solidFill>
                <a:effectLst/>
                <a:uLnTx/>
                <a:uFillTx/>
                <a:latin typeface="+mj-lt"/>
                <a:ea typeface="+mj-ea"/>
                <a:cs typeface="B Mitra" pitchFamily="2" charset="-78"/>
              </a:rPr>
              <a:t>آغاز مدیریت دانش </a:t>
            </a:r>
            <a:r>
              <a:rPr kumimoji="0" lang="fa-IR" sz="4400" b="1" i="0" u="none" strike="noStrike" kern="0" cap="none" spc="0" normalizeH="0" baseline="0" noProof="0" dirty="0" smtClean="0">
                <a:ln>
                  <a:noFill/>
                </a:ln>
                <a:solidFill>
                  <a:schemeClr val="tx2"/>
                </a:solidFill>
                <a:effectLst/>
                <a:uLnTx/>
                <a:uFillTx/>
                <a:latin typeface="+mj-lt"/>
                <a:ea typeface="+mj-ea"/>
                <a:cs typeface="B Mitra" pitchFamily="2" charset="-78"/>
              </a:rPr>
              <a:t>(تیم مدیریت دانش)</a:t>
            </a:r>
            <a:endParaRPr kumimoji="0" lang="en-US" sz="4400" b="1" i="0" u="none" strike="noStrike" kern="0" cap="none" spc="0" normalizeH="0" baseline="0" noProof="0" dirty="0">
              <a:ln>
                <a:noFill/>
              </a:ln>
              <a:solidFill>
                <a:schemeClr val="tx2"/>
              </a:solidFill>
              <a:effectLst/>
              <a:uLnTx/>
              <a:uFillTx/>
              <a:latin typeface="+mj-lt"/>
              <a:ea typeface="+mj-ea"/>
              <a:cs typeface="B Mitra" pitchFamily="2" charset="-78"/>
            </a:endParaRPr>
          </a:p>
        </p:txBody>
      </p:sp>
      <p:pic>
        <p:nvPicPr>
          <p:cNvPr id="3" name="Picture 2"/>
          <p:cNvPicPr>
            <a:picLocks noChangeAspect="1" noChangeArrowheads="1"/>
          </p:cNvPicPr>
          <p:nvPr/>
        </p:nvPicPr>
        <p:blipFill>
          <a:blip r:embed="rId2"/>
          <a:srcRect/>
          <a:stretch>
            <a:fillRect/>
          </a:stretch>
        </p:blipFill>
        <p:spPr bwMode="auto">
          <a:xfrm>
            <a:off x="6096000" y="1524000"/>
            <a:ext cx="2176463" cy="573088"/>
          </a:xfrm>
          <a:prstGeom prst="rect">
            <a:avLst/>
          </a:prstGeom>
          <a:noFill/>
          <a:ln w="9525">
            <a:noFill/>
            <a:miter lim="800000"/>
            <a:headEnd/>
            <a:tailEnd/>
          </a:ln>
          <a:effectLst/>
        </p:spPr>
      </p:pic>
      <p:sp>
        <p:nvSpPr>
          <p:cNvPr id="4" name="Content Placeholder 2"/>
          <p:cNvSpPr txBox="1">
            <a:spLocks/>
          </p:cNvSpPr>
          <p:nvPr/>
        </p:nvSpPr>
        <p:spPr>
          <a:xfrm>
            <a:off x="228600" y="2438401"/>
            <a:ext cx="8701118" cy="4276748"/>
          </a:xfrm>
          <a:prstGeom prst="rect">
            <a:avLst/>
          </a:prstGeom>
        </p:spPr>
        <p:txBody>
          <a:bodyPr/>
          <a:lstStyle/>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Mitra" pitchFamily="2" charset="-78"/>
              </a:rPr>
              <a:t>مهارتهای مربی گری و آموزش</a:t>
            </a:r>
            <a:endParaRPr kumimoji="0" lang="en-US" sz="3200" b="0" i="0" u="none" strike="noStrike" kern="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Mitra" pitchFamily="2" charset="-78"/>
              </a:rPr>
              <a:t>مهارتهای خبرنگاری</a:t>
            </a:r>
            <a:endParaRPr kumimoji="0" lang="en-US" sz="3200" b="0" i="0" u="none" strike="noStrike" kern="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Mitra" pitchFamily="2" charset="-78"/>
              </a:rPr>
              <a:t>مهارتهای تسهیلگری و متقاعد سازی</a:t>
            </a:r>
            <a:endParaRPr kumimoji="0" lang="en-US" sz="3200" b="0" i="0" u="none" strike="noStrike" kern="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Mitra" pitchFamily="2" charset="-78"/>
              </a:rPr>
              <a:t>مهارتهای ارتباطی و بازاریابی</a:t>
            </a:r>
            <a:endParaRPr kumimoji="0" lang="en-US" sz="3200" b="0" i="0" u="none" strike="noStrike" kern="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Mitra" pitchFamily="2" charset="-78"/>
              </a:rPr>
              <a:t>مهارتهای فنی</a:t>
            </a: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Mitra" pitchFamily="2" charset="-78"/>
              </a:rPr>
              <a:t>مهارتهای مدیریت دانش</a:t>
            </a:r>
            <a:endParaRPr kumimoji="0" lang="en-US" sz="3200" b="0" i="0" u="none" strike="noStrike" kern="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B Mitra" pitchFamily="2" charset="-78"/>
            </a:endParaRPr>
          </a:p>
        </p:txBody>
      </p:sp>
    </p:spTree>
  </p:cSld>
  <p:clrMapOvr>
    <a:masterClrMapping/>
  </p:clrMapOvr>
  <p:transition>
    <p:wipe dir="u"/>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457200"/>
            <a:ext cx="8686800" cy="838200"/>
          </a:xfrm>
          <a:prstGeom prst="rect">
            <a:avLst/>
          </a:prstGeom>
        </p:spPr>
        <p:txBody>
          <a:bodyPr/>
          <a:lstStyle/>
          <a:p>
            <a:pPr marL="0" marR="0" lvl="0" indent="0" algn="ctr" defTabSz="914400" rtl="1" eaLnBrk="0" fontAlgn="auto" latinLnBrk="0" hangingPunct="0">
              <a:lnSpc>
                <a:spcPct val="100000"/>
              </a:lnSpc>
              <a:spcBef>
                <a:spcPct val="0"/>
              </a:spcBef>
              <a:spcAft>
                <a:spcPts val="0"/>
              </a:spcAft>
              <a:buClrTx/>
              <a:buSzTx/>
              <a:buFontTx/>
              <a:buNone/>
              <a:tabLst/>
              <a:defRPr/>
            </a:pPr>
            <a:r>
              <a:rPr kumimoji="0" lang="fa-IR" sz="4800" b="1" i="0" u="none" strike="noStrike" kern="0" cap="none" spc="0" normalizeH="0" baseline="0" noProof="0" dirty="0" smtClean="0">
                <a:ln>
                  <a:noFill/>
                </a:ln>
                <a:solidFill>
                  <a:schemeClr val="tx2"/>
                </a:solidFill>
                <a:effectLst/>
                <a:uLnTx/>
                <a:uFillTx/>
                <a:latin typeface="+mj-lt"/>
                <a:ea typeface="+mj-ea"/>
                <a:cs typeface="B Mitra" pitchFamily="2" charset="-78"/>
              </a:rPr>
              <a:t>آغاز مدیریت دانش </a:t>
            </a:r>
            <a:r>
              <a:rPr kumimoji="0" lang="fa-IR" sz="4400" b="1" i="0" u="none" strike="noStrike" kern="0" cap="none" spc="0" normalizeH="0" baseline="0" noProof="0" dirty="0" smtClean="0">
                <a:ln>
                  <a:noFill/>
                </a:ln>
                <a:solidFill>
                  <a:schemeClr val="tx2"/>
                </a:solidFill>
                <a:effectLst/>
                <a:uLnTx/>
                <a:uFillTx/>
                <a:latin typeface="+mj-lt"/>
                <a:ea typeface="+mj-ea"/>
                <a:cs typeface="B Mitra" pitchFamily="2" charset="-78"/>
              </a:rPr>
              <a:t>(تیم مدیریت دانش)</a:t>
            </a:r>
            <a:endParaRPr kumimoji="0" lang="en-US" sz="4400" b="1" i="0" u="none" strike="noStrike" kern="0" cap="none" spc="0" normalizeH="0" baseline="0" noProof="0" dirty="0">
              <a:ln>
                <a:noFill/>
              </a:ln>
              <a:solidFill>
                <a:schemeClr val="tx2"/>
              </a:solidFill>
              <a:effectLst/>
              <a:uLnTx/>
              <a:uFillTx/>
              <a:latin typeface="+mj-lt"/>
              <a:ea typeface="+mj-ea"/>
              <a:cs typeface="B Mitra" pitchFamily="2" charset="-78"/>
            </a:endParaRPr>
          </a:p>
        </p:txBody>
      </p:sp>
      <p:pic>
        <p:nvPicPr>
          <p:cNvPr id="3" name="Picture 2"/>
          <p:cNvPicPr>
            <a:picLocks noChangeAspect="1" noChangeArrowheads="1"/>
          </p:cNvPicPr>
          <p:nvPr/>
        </p:nvPicPr>
        <p:blipFill>
          <a:blip r:embed="rId2"/>
          <a:srcRect/>
          <a:stretch>
            <a:fillRect/>
          </a:stretch>
        </p:blipFill>
        <p:spPr bwMode="auto">
          <a:xfrm>
            <a:off x="6324600" y="1676400"/>
            <a:ext cx="2176463" cy="573088"/>
          </a:xfrm>
          <a:prstGeom prst="rect">
            <a:avLst/>
          </a:prstGeom>
          <a:noFill/>
          <a:ln w="9525">
            <a:noFill/>
            <a:miter lim="800000"/>
            <a:headEnd/>
            <a:tailEnd/>
          </a:ln>
          <a:effectLst/>
        </p:spPr>
      </p:pic>
      <p:sp>
        <p:nvSpPr>
          <p:cNvPr id="4" name="Content Placeholder 2"/>
          <p:cNvSpPr txBox="1">
            <a:spLocks/>
          </p:cNvSpPr>
          <p:nvPr/>
        </p:nvSpPr>
        <p:spPr>
          <a:xfrm>
            <a:off x="227013" y="2308225"/>
            <a:ext cx="8686800" cy="4525963"/>
          </a:xfrm>
          <a:prstGeom prst="rect">
            <a:avLst/>
          </a:prstGeom>
        </p:spPr>
        <p:txBody>
          <a:bodyPr/>
          <a:lstStyle/>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Mitra" pitchFamily="2" charset="-78"/>
              </a:rPr>
              <a:t>رهبر</a:t>
            </a: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Mitra" pitchFamily="2" charset="-78"/>
              </a:rPr>
              <a:t>سخنگو</a:t>
            </a: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Mitra" pitchFamily="2" charset="-78"/>
              </a:rPr>
              <a:t>مدیر پروژه</a:t>
            </a: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Mitra" pitchFamily="2" charset="-78"/>
              </a:rPr>
              <a:t>مدیر دانش پروژه</a:t>
            </a: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Mitra" pitchFamily="2" charset="-78"/>
              </a:rPr>
              <a:t>متخصص فناوری اطلاعات</a:t>
            </a: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Mitra" pitchFamily="2" charset="-78"/>
              </a:rPr>
              <a:t>متخصص فرایندهای سازمانی</a:t>
            </a: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Mitra" pitchFamily="2" charset="-78"/>
              </a:rPr>
              <a:t>متخصص مدیریت دانش</a:t>
            </a:r>
          </a:p>
          <a:p>
            <a:pPr marL="342900" marR="0" lvl="0" indent="-342900" algn="r" defTabSz="914400" rtl="1"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B Mitra" pitchFamily="2" charset="-78"/>
            </a:endParaRPr>
          </a:p>
        </p:txBody>
      </p:sp>
    </p:spTree>
  </p:cSld>
  <p:clrMapOvr>
    <a:masterClrMapping/>
  </p:clrMapOvr>
  <p:transition>
    <p:wipe dir="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457200"/>
            <a:ext cx="8686800" cy="838200"/>
          </a:xfrm>
          <a:prstGeom prst="rect">
            <a:avLst/>
          </a:prstGeom>
        </p:spPr>
        <p:txBody>
          <a:bodyPr/>
          <a:lstStyle/>
          <a:p>
            <a:pPr marL="0" marR="0" lvl="0" indent="0" algn="ctr" defTabSz="914400" rtl="1" eaLnBrk="0" fontAlgn="auto" latinLnBrk="0" hangingPunct="0">
              <a:lnSpc>
                <a:spcPct val="100000"/>
              </a:lnSpc>
              <a:spcBef>
                <a:spcPct val="0"/>
              </a:spcBef>
              <a:spcAft>
                <a:spcPts val="0"/>
              </a:spcAft>
              <a:buClrTx/>
              <a:buSzTx/>
              <a:buFontTx/>
              <a:buNone/>
              <a:tabLst/>
              <a:defRPr/>
            </a:pPr>
            <a:r>
              <a:rPr kumimoji="0" lang="fa-IR" sz="4800" b="1" i="0" u="none" strike="noStrike" kern="0" cap="none" spc="0" normalizeH="0" baseline="0" noProof="0" dirty="0" smtClean="0">
                <a:ln>
                  <a:noFill/>
                </a:ln>
                <a:solidFill>
                  <a:schemeClr val="tx2"/>
                </a:solidFill>
                <a:effectLst/>
                <a:uLnTx/>
                <a:uFillTx/>
                <a:latin typeface="+mj-lt"/>
                <a:ea typeface="+mj-ea"/>
                <a:cs typeface="B Mitra" pitchFamily="2" charset="-78"/>
              </a:rPr>
              <a:t>آغاز مدیریت دانش </a:t>
            </a:r>
            <a:r>
              <a:rPr kumimoji="0" lang="fa-IR" sz="4400" b="1" i="0" u="none" strike="noStrike" kern="0" cap="none" spc="0" normalizeH="0" baseline="0" noProof="0" dirty="0" smtClean="0">
                <a:ln>
                  <a:noFill/>
                </a:ln>
                <a:solidFill>
                  <a:schemeClr val="tx2"/>
                </a:solidFill>
                <a:effectLst/>
                <a:uLnTx/>
                <a:uFillTx/>
                <a:latin typeface="+mj-lt"/>
                <a:ea typeface="+mj-ea"/>
                <a:cs typeface="B Mitra" pitchFamily="2" charset="-78"/>
              </a:rPr>
              <a:t>(تیم مدیریت دانش)</a:t>
            </a:r>
            <a:endParaRPr kumimoji="0" lang="en-US" sz="4400" b="0" i="0" u="none" strike="noStrike" kern="0" cap="none" spc="0" normalizeH="0" baseline="0" noProof="0" dirty="0">
              <a:ln>
                <a:noFill/>
              </a:ln>
              <a:solidFill>
                <a:schemeClr val="tx2"/>
              </a:solidFill>
              <a:effectLst/>
              <a:uLnTx/>
              <a:uFillTx/>
              <a:latin typeface="+mj-lt"/>
              <a:ea typeface="+mj-ea"/>
              <a:cs typeface="B Mitra" pitchFamily="2" charset="-78"/>
            </a:endParaRPr>
          </a:p>
        </p:txBody>
      </p:sp>
      <p:pic>
        <p:nvPicPr>
          <p:cNvPr id="3" name="Picture 2"/>
          <p:cNvPicPr>
            <a:picLocks noChangeAspect="1" noChangeArrowheads="1"/>
          </p:cNvPicPr>
          <p:nvPr/>
        </p:nvPicPr>
        <p:blipFill>
          <a:blip r:embed="rId2"/>
          <a:srcRect/>
          <a:stretch>
            <a:fillRect/>
          </a:stretch>
        </p:blipFill>
        <p:spPr bwMode="auto">
          <a:xfrm>
            <a:off x="2514600" y="1447800"/>
            <a:ext cx="4249738" cy="744538"/>
          </a:xfrm>
          <a:prstGeom prst="rect">
            <a:avLst/>
          </a:prstGeom>
          <a:noFill/>
          <a:ln w="9525">
            <a:noFill/>
            <a:miter lim="800000"/>
            <a:headEnd/>
            <a:tailEnd/>
          </a:ln>
          <a:effectLst/>
        </p:spPr>
      </p:pic>
      <p:sp>
        <p:nvSpPr>
          <p:cNvPr id="4" name="Content Placeholder 2"/>
          <p:cNvSpPr txBox="1">
            <a:spLocks/>
          </p:cNvSpPr>
          <p:nvPr/>
        </p:nvSpPr>
        <p:spPr>
          <a:xfrm>
            <a:off x="304800" y="2209800"/>
            <a:ext cx="8686800" cy="4525963"/>
          </a:xfrm>
          <a:prstGeom prst="rect">
            <a:avLst/>
          </a:prstGeom>
        </p:spPr>
        <p:txBody>
          <a:bodyPr>
            <a:normAutofit lnSpcReduction="10000"/>
          </a:bodyPr>
          <a:lstStyle/>
          <a:p>
            <a:pPr marL="342900" marR="0" lvl="0" indent="-342900" algn="r" defTabSz="914400" rtl="1" eaLnBrk="0" fontAlgn="auto" latinLnBrk="0" hangingPunct="0">
              <a:lnSpc>
                <a:spcPct val="100000"/>
              </a:lnSpc>
              <a:spcBef>
                <a:spcPct val="20000"/>
              </a:spcBef>
              <a:spcAft>
                <a:spcPts val="0"/>
              </a:spcAft>
              <a:buClrTx/>
              <a:buSzTx/>
              <a:buFont typeface="Wingdings 2"/>
              <a:buChar char=""/>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Mitra" pitchFamily="2" charset="-78"/>
              </a:rPr>
              <a:t>ایجاد چشم انداز</a:t>
            </a:r>
          </a:p>
          <a:p>
            <a:pPr marL="342900" marR="0" lvl="0" indent="-342900" algn="r" defTabSz="914400" rtl="1" eaLnBrk="0" fontAlgn="auto" latinLnBrk="0" hangingPunct="0">
              <a:lnSpc>
                <a:spcPct val="100000"/>
              </a:lnSpc>
              <a:spcBef>
                <a:spcPct val="20000"/>
              </a:spcBef>
              <a:spcAft>
                <a:spcPts val="0"/>
              </a:spcAft>
              <a:buClrTx/>
              <a:buSzTx/>
              <a:buFont typeface="Wingdings 2"/>
              <a:buChar char=""/>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Mitra" pitchFamily="2" charset="-78"/>
              </a:rPr>
              <a:t>دلیل مشخص برای رسیدن به چشم انداز</a:t>
            </a:r>
          </a:p>
          <a:p>
            <a:pPr marL="342900" marR="0" lvl="0" indent="-342900" algn="r" defTabSz="914400" rtl="1" eaLnBrk="0" fontAlgn="auto" latinLnBrk="0" hangingPunct="0">
              <a:lnSpc>
                <a:spcPct val="100000"/>
              </a:lnSpc>
              <a:spcBef>
                <a:spcPct val="20000"/>
              </a:spcBef>
              <a:spcAft>
                <a:spcPts val="0"/>
              </a:spcAft>
              <a:buClrTx/>
              <a:buSzTx/>
              <a:buFont typeface="Wingdings 2"/>
              <a:buChar char=""/>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Mitra" pitchFamily="2" charset="-78"/>
              </a:rPr>
              <a:t>تمرکز بر انجام کارهای درست</a:t>
            </a:r>
          </a:p>
          <a:p>
            <a:pPr marL="342900" marR="0" lvl="0" indent="-342900" algn="r" defTabSz="914400" rtl="1" eaLnBrk="0" fontAlgn="auto" latinLnBrk="0" hangingPunct="0">
              <a:lnSpc>
                <a:spcPct val="100000"/>
              </a:lnSpc>
              <a:spcBef>
                <a:spcPct val="20000"/>
              </a:spcBef>
              <a:spcAft>
                <a:spcPts val="0"/>
              </a:spcAft>
              <a:buClrTx/>
              <a:buSzTx/>
              <a:buFont typeface="Wingdings 2"/>
              <a:buChar char=""/>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Mitra" pitchFamily="2" charset="-78"/>
              </a:rPr>
              <a:t>تاثیرگذاری بر رفتار افراد برای همراستا کردن آنها با اهداف</a:t>
            </a:r>
          </a:p>
          <a:p>
            <a:pPr marL="342900" marR="0" lvl="0" indent="-342900" algn="r" defTabSz="914400" rtl="1" eaLnBrk="0" fontAlgn="auto" latinLnBrk="0" hangingPunct="0">
              <a:lnSpc>
                <a:spcPct val="100000"/>
              </a:lnSpc>
              <a:spcBef>
                <a:spcPct val="20000"/>
              </a:spcBef>
              <a:spcAft>
                <a:spcPts val="0"/>
              </a:spcAft>
              <a:buClrTx/>
              <a:buSzTx/>
              <a:buFont typeface="Wingdings 2"/>
              <a:buChar char=""/>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Mitra" pitchFamily="2" charset="-78"/>
              </a:rPr>
              <a:t>ایجاد اعتماد در تیم</a:t>
            </a:r>
          </a:p>
          <a:p>
            <a:pPr marL="342900" marR="0" lvl="0" indent="-342900" algn="r" defTabSz="914400" rtl="1" eaLnBrk="0" fontAlgn="auto" latinLnBrk="0" hangingPunct="0">
              <a:lnSpc>
                <a:spcPct val="100000"/>
              </a:lnSpc>
              <a:spcBef>
                <a:spcPct val="20000"/>
              </a:spcBef>
              <a:spcAft>
                <a:spcPts val="0"/>
              </a:spcAft>
              <a:buClrTx/>
              <a:buSzTx/>
              <a:buFont typeface="Wingdings 2"/>
              <a:buChar char=""/>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Mitra" pitchFamily="2" charset="-78"/>
              </a:rPr>
              <a:t>تاثیر گذاری بر تمامی توانمندسازها (پشتیبانی بالا، فرهنگ)</a:t>
            </a:r>
          </a:p>
          <a:p>
            <a:pPr marL="342900" marR="0" lvl="0" indent="-342900" algn="r" defTabSz="914400" rtl="1" eaLnBrk="0" fontAlgn="auto" latinLnBrk="0" hangingPunct="0">
              <a:lnSpc>
                <a:spcPct val="100000"/>
              </a:lnSpc>
              <a:spcBef>
                <a:spcPct val="20000"/>
              </a:spcBef>
              <a:spcAft>
                <a:spcPts val="0"/>
              </a:spcAft>
              <a:buClrTx/>
              <a:buSzTx/>
              <a:buFont typeface="Wingdings 2"/>
              <a:buChar char=""/>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Mitra" pitchFamily="2" charset="-78"/>
              </a:rPr>
              <a:t>ایجاد شفافیت</a:t>
            </a:r>
          </a:p>
          <a:p>
            <a:pPr marL="342900" marR="0" lvl="0" indent="-342900" algn="r" defTabSz="914400" rtl="1" eaLnBrk="0" fontAlgn="auto" latinLnBrk="0" hangingPunct="0">
              <a:lnSpc>
                <a:spcPct val="100000"/>
              </a:lnSpc>
              <a:spcBef>
                <a:spcPct val="20000"/>
              </a:spcBef>
              <a:spcAft>
                <a:spcPts val="0"/>
              </a:spcAft>
              <a:buClrTx/>
              <a:buSzTx/>
              <a:buFont typeface="Wingdings 2"/>
              <a:buChar char=""/>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Mitra" pitchFamily="2" charset="-78"/>
              </a:rPr>
              <a:t>تعریف نقشها و فرایندها</a:t>
            </a:r>
            <a:endParaRPr kumimoji="0" lang="en-US" sz="3200" b="0" i="0" u="none" strike="noStrike" kern="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r" defTabSz="914400" rtl="1" eaLnBrk="0" fontAlgn="auto" latinLnBrk="0" hangingPunct="0">
              <a:lnSpc>
                <a:spcPct val="100000"/>
              </a:lnSpc>
              <a:spcBef>
                <a:spcPct val="20000"/>
              </a:spcBef>
              <a:spcAft>
                <a:spcPts val="0"/>
              </a:spcAft>
              <a:buClrTx/>
              <a:buSzTx/>
              <a:buFont typeface="Wingdings 2"/>
              <a:buChar char=""/>
              <a:tabLst/>
              <a:defRPr/>
            </a:pPr>
            <a:endParaRPr kumimoji="0" lang="en-US" sz="3200" b="0" i="0" u="none" strike="noStrike" kern="0" cap="none" spc="0" normalizeH="0" baseline="0" noProof="0" dirty="0">
              <a:ln>
                <a:noFill/>
              </a:ln>
              <a:solidFill>
                <a:schemeClr val="tx1"/>
              </a:solidFill>
              <a:effectLst/>
              <a:uLnTx/>
              <a:uFillTx/>
              <a:latin typeface="+mn-lt"/>
              <a:ea typeface="+mn-ea"/>
              <a:cs typeface="B Mitra" pitchFamily="2" charset="-78"/>
            </a:endParaRPr>
          </a:p>
        </p:txBody>
      </p:sp>
    </p:spTree>
  </p:cSld>
  <p:clrMapOvr>
    <a:masterClrMapping/>
  </p:clrMapOvr>
  <p:transition>
    <p:wipe dir="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457200"/>
            <a:ext cx="8686800" cy="838200"/>
          </a:xfrm>
          <a:prstGeom prst="rect">
            <a:avLst/>
          </a:prstGeom>
        </p:spPr>
        <p:txBody>
          <a:bodyPr/>
          <a:lstStyle/>
          <a:p>
            <a:pPr marL="0" marR="0" lvl="0" indent="0" algn="ctr" defTabSz="914400" rtl="1" eaLnBrk="0" fontAlgn="auto" latinLnBrk="0" hangingPunct="0">
              <a:lnSpc>
                <a:spcPct val="100000"/>
              </a:lnSpc>
              <a:spcBef>
                <a:spcPct val="0"/>
              </a:spcBef>
              <a:spcAft>
                <a:spcPts val="0"/>
              </a:spcAft>
              <a:buClrTx/>
              <a:buSzTx/>
              <a:buFontTx/>
              <a:buNone/>
              <a:tabLst/>
              <a:defRPr/>
            </a:pPr>
            <a:r>
              <a:rPr kumimoji="0" lang="fa-IR" sz="4800" b="1" i="0" u="none" strike="noStrike" kern="0" cap="none" spc="0" normalizeH="0" baseline="0" noProof="0" dirty="0" smtClean="0">
                <a:ln>
                  <a:noFill/>
                </a:ln>
                <a:solidFill>
                  <a:schemeClr val="tx2"/>
                </a:solidFill>
                <a:effectLst/>
                <a:uLnTx/>
                <a:uFillTx/>
                <a:latin typeface="+mj-lt"/>
                <a:ea typeface="+mj-ea"/>
                <a:cs typeface="B Mitra" pitchFamily="2" charset="-78"/>
              </a:rPr>
              <a:t>آغاز مدیریت دانش </a:t>
            </a:r>
            <a:r>
              <a:rPr kumimoji="0" lang="fa-IR" sz="4400" b="1" i="0" u="none" strike="noStrike" kern="0" cap="none" spc="0" normalizeH="0" baseline="0" noProof="0" dirty="0" smtClean="0">
                <a:ln>
                  <a:noFill/>
                </a:ln>
                <a:solidFill>
                  <a:schemeClr val="tx2"/>
                </a:solidFill>
                <a:effectLst/>
                <a:uLnTx/>
                <a:uFillTx/>
                <a:latin typeface="+mj-lt"/>
                <a:ea typeface="+mj-ea"/>
                <a:cs typeface="B Mitra" pitchFamily="2" charset="-78"/>
              </a:rPr>
              <a:t>(تیم مدیریت دانش)</a:t>
            </a:r>
            <a:endParaRPr kumimoji="0" lang="en-US" sz="4400" b="0" i="0" u="none" strike="noStrike" kern="0" cap="none" spc="0" normalizeH="0" baseline="0" noProof="0" dirty="0">
              <a:ln>
                <a:noFill/>
              </a:ln>
              <a:solidFill>
                <a:schemeClr val="tx2"/>
              </a:solidFill>
              <a:effectLst/>
              <a:uLnTx/>
              <a:uFillTx/>
              <a:latin typeface="+mj-lt"/>
              <a:ea typeface="+mj-ea"/>
              <a:cs typeface="B Mitra" pitchFamily="2" charset="-78"/>
            </a:endParaRPr>
          </a:p>
        </p:txBody>
      </p:sp>
      <p:pic>
        <p:nvPicPr>
          <p:cNvPr id="3" name="Picture 3"/>
          <p:cNvPicPr>
            <a:picLocks noChangeAspect="1" noChangeArrowheads="1"/>
          </p:cNvPicPr>
          <p:nvPr/>
        </p:nvPicPr>
        <p:blipFill>
          <a:blip r:embed="rId2"/>
          <a:srcRect/>
          <a:stretch>
            <a:fillRect/>
          </a:stretch>
        </p:blipFill>
        <p:spPr bwMode="auto">
          <a:xfrm>
            <a:off x="2446338" y="1600200"/>
            <a:ext cx="4249737" cy="744538"/>
          </a:xfrm>
          <a:prstGeom prst="rect">
            <a:avLst/>
          </a:prstGeom>
          <a:noFill/>
          <a:ln w="9525">
            <a:noFill/>
            <a:miter lim="800000"/>
            <a:headEnd/>
            <a:tailEnd/>
          </a:ln>
          <a:effectLst/>
        </p:spPr>
      </p:pic>
      <p:sp>
        <p:nvSpPr>
          <p:cNvPr id="4" name="Content Placeholder 2"/>
          <p:cNvSpPr txBox="1">
            <a:spLocks/>
          </p:cNvSpPr>
          <p:nvPr/>
        </p:nvSpPr>
        <p:spPr>
          <a:xfrm>
            <a:off x="304800" y="2362200"/>
            <a:ext cx="8686800" cy="2332038"/>
          </a:xfrm>
          <a:prstGeom prst="rect">
            <a:avLst/>
          </a:prstGeom>
        </p:spPr>
        <p:txBody>
          <a:bodyPr/>
          <a:lstStyle/>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fa-IR" sz="3200" b="1" i="0" u="none" strike="noStrike" kern="0" cap="none" spc="0" normalizeH="0" baseline="0" noProof="0" dirty="0" smtClean="0">
                <a:ln>
                  <a:noFill/>
                </a:ln>
                <a:solidFill>
                  <a:schemeClr val="tx1"/>
                </a:solidFill>
                <a:effectLst/>
                <a:uLnTx/>
                <a:uFillTx/>
                <a:latin typeface="+mn-lt"/>
                <a:ea typeface="+mn-ea"/>
                <a:cs typeface="B Mitra" pitchFamily="2" charset="-78"/>
              </a:rPr>
              <a:t>مشخص کردن انتظارات</a:t>
            </a: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fa-IR" sz="3200" b="1" i="0" u="none" strike="noStrike" kern="0" cap="none" spc="0" normalizeH="0" baseline="0" noProof="0" dirty="0" smtClean="0">
                <a:ln>
                  <a:noFill/>
                </a:ln>
                <a:solidFill>
                  <a:schemeClr val="tx1"/>
                </a:solidFill>
                <a:effectLst/>
                <a:uLnTx/>
                <a:uFillTx/>
                <a:latin typeface="+mn-lt"/>
                <a:ea typeface="+mn-ea"/>
                <a:cs typeface="B Mitra" pitchFamily="2" charset="-78"/>
              </a:rPr>
              <a:t>ایجاد اعتماد (قابلیت پیش بینی)</a:t>
            </a: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fa-IR" sz="3200" b="1" i="0" u="none" strike="noStrike" kern="0" cap="none" spc="0" normalizeH="0" baseline="0" noProof="0" dirty="0" smtClean="0">
                <a:ln>
                  <a:noFill/>
                </a:ln>
                <a:solidFill>
                  <a:schemeClr val="tx1"/>
                </a:solidFill>
                <a:effectLst/>
                <a:uLnTx/>
                <a:uFillTx/>
                <a:latin typeface="+mn-lt"/>
                <a:ea typeface="+mn-ea"/>
                <a:cs typeface="B Mitra" pitchFamily="2" charset="-78"/>
              </a:rPr>
              <a:t>مدیریت خروجی ها</a:t>
            </a:r>
          </a:p>
        </p:txBody>
      </p:sp>
      <p:pic>
        <p:nvPicPr>
          <p:cNvPr id="5" name="Picture 2"/>
          <p:cNvPicPr>
            <a:picLocks noChangeAspect="1" noChangeArrowheads="1"/>
          </p:cNvPicPr>
          <p:nvPr/>
        </p:nvPicPr>
        <p:blipFill>
          <a:blip r:embed="rId3"/>
          <a:srcRect/>
          <a:stretch>
            <a:fillRect/>
          </a:stretch>
        </p:blipFill>
        <p:spPr bwMode="auto">
          <a:xfrm>
            <a:off x="1495425" y="4419600"/>
            <a:ext cx="6019800" cy="1600200"/>
          </a:xfrm>
          <a:prstGeom prst="rect">
            <a:avLst/>
          </a:prstGeom>
          <a:noFill/>
          <a:ln w="9525">
            <a:noFill/>
            <a:miter lim="800000"/>
            <a:headEnd/>
            <a:tailEnd/>
          </a:ln>
          <a:effectLst/>
        </p:spPr>
      </p:pic>
    </p:spTree>
  </p:cSld>
  <p:clrMapOvr>
    <a:masterClrMapping/>
  </p:clrMapOvr>
  <p:transition>
    <p:wipe dir="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457200"/>
            <a:ext cx="8686800" cy="838200"/>
          </a:xfrm>
          <a:prstGeom prst="rect">
            <a:avLst/>
          </a:prstGeom>
        </p:spPr>
        <p:txBody>
          <a:bodyPr>
            <a:normAutofit fontScale="97500"/>
          </a:bodyPr>
          <a:lstStyle/>
          <a:p>
            <a:pPr marL="0" marR="0" lvl="0" indent="0" algn="ctr" defTabSz="914400" rtl="1" eaLnBrk="0" fontAlgn="auto" latinLnBrk="0" hangingPunct="0">
              <a:lnSpc>
                <a:spcPct val="100000"/>
              </a:lnSpc>
              <a:spcBef>
                <a:spcPct val="0"/>
              </a:spcBef>
              <a:spcAft>
                <a:spcPts val="0"/>
              </a:spcAft>
              <a:buClrTx/>
              <a:buSzTx/>
              <a:buFontTx/>
              <a:buNone/>
              <a:tabLst/>
              <a:defRPr/>
            </a:pPr>
            <a:r>
              <a:rPr kumimoji="0" lang="fa-IR" sz="4800" b="0" i="0" u="none" strike="noStrike" kern="0" cap="none" spc="0" normalizeH="0" baseline="0" noProof="0" dirty="0" smtClean="0">
                <a:ln>
                  <a:noFill/>
                </a:ln>
                <a:solidFill>
                  <a:schemeClr val="tx1"/>
                </a:solidFill>
                <a:effectLst/>
                <a:uLnTx/>
                <a:uFillTx/>
                <a:latin typeface="+mj-lt"/>
                <a:ea typeface="+mj-ea"/>
                <a:cs typeface="B Mitra" pitchFamily="2" charset="-78"/>
              </a:rPr>
              <a:t>الزامات و پيش نيازهاي استقرار نظام مديريت دانش</a:t>
            </a:r>
            <a:endParaRPr kumimoji="0" lang="en-US" sz="4800" b="0" i="0" u="none" strike="noStrike" kern="0" cap="none" spc="0" normalizeH="0" baseline="0" noProof="0" dirty="0">
              <a:ln>
                <a:noFill/>
              </a:ln>
              <a:solidFill>
                <a:schemeClr val="tx1"/>
              </a:solidFill>
              <a:effectLst/>
              <a:uLnTx/>
              <a:uFillTx/>
              <a:latin typeface="+mj-lt"/>
              <a:ea typeface="+mj-ea"/>
              <a:cs typeface="B Mitra" pitchFamily="2" charset="-78"/>
            </a:endParaRPr>
          </a:p>
        </p:txBody>
      </p:sp>
      <p:sp>
        <p:nvSpPr>
          <p:cNvPr id="3" name="Content Placeholder 2"/>
          <p:cNvSpPr txBox="1">
            <a:spLocks/>
          </p:cNvSpPr>
          <p:nvPr/>
        </p:nvSpPr>
        <p:spPr>
          <a:xfrm>
            <a:off x="304800" y="1554163"/>
            <a:ext cx="8686800" cy="5075237"/>
          </a:xfrm>
          <a:prstGeom prst="rect">
            <a:avLst/>
          </a:prstGeom>
        </p:spPr>
        <p:txBody>
          <a:bodyPr>
            <a:normAutofit lnSpcReduction="10000"/>
          </a:bodyPr>
          <a:lstStyle/>
          <a:p>
            <a:pPr marL="742950" marR="0" lvl="1" indent="-285750" algn="just" defTabSz="914400" rtl="1" eaLnBrk="0" fontAlgn="auto" latinLnBrk="0" hangingPunct="0">
              <a:lnSpc>
                <a:spcPct val="100000"/>
              </a:lnSpc>
              <a:spcBef>
                <a:spcPct val="20000"/>
              </a:spcBef>
              <a:spcAft>
                <a:spcPts val="0"/>
              </a:spcAft>
              <a:buClrTx/>
              <a:buSzTx/>
              <a:buFont typeface="Wingdings 2"/>
              <a:buChar char=""/>
              <a:tabLst/>
              <a:defRPr/>
            </a:pPr>
            <a:r>
              <a:rPr kumimoji="0" lang="fa-IR" sz="2800" b="1" i="0" u="none" strike="noStrike" kern="0" cap="none" spc="0" normalizeH="0" baseline="0" noProof="0" smtClean="0">
                <a:ln>
                  <a:noFill/>
                </a:ln>
                <a:solidFill>
                  <a:schemeClr val="tx1"/>
                </a:solidFill>
                <a:effectLst/>
                <a:uLnTx/>
                <a:uFillTx/>
                <a:latin typeface="+mn-lt"/>
                <a:ea typeface="+mn-ea"/>
                <a:cs typeface="B Mitra" pitchFamily="2" charset="-78"/>
              </a:rPr>
              <a:t>حمايت و مشاركت فعالانه و همه جانبه تمامي مديران عالي، مياني و عملياتي به منظور استقرار  اثربخش نظام مديريت دانش</a:t>
            </a:r>
            <a:endParaRPr kumimoji="0" lang="en-US" sz="2800" b="1" i="0" u="none" strike="noStrike" kern="0" cap="none" spc="0" normalizeH="0" baseline="0" noProof="0" smtClean="0">
              <a:ln>
                <a:noFill/>
              </a:ln>
              <a:solidFill>
                <a:schemeClr val="tx1"/>
              </a:solidFill>
              <a:effectLst/>
              <a:uLnTx/>
              <a:uFillTx/>
              <a:latin typeface="+mn-lt"/>
              <a:ea typeface="+mn-ea"/>
              <a:cs typeface="B Mitra" pitchFamily="2" charset="-78"/>
            </a:endParaRPr>
          </a:p>
          <a:p>
            <a:pPr marL="742950" marR="0" lvl="1" indent="-285750" algn="just" defTabSz="914400" rtl="1" eaLnBrk="0" fontAlgn="auto" latinLnBrk="0" hangingPunct="0">
              <a:lnSpc>
                <a:spcPct val="100000"/>
              </a:lnSpc>
              <a:spcBef>
                <a:spcPct val="20000"/>
              </a:spcBef>
              <a:spcAft>
                <a:spcPts val="0"/>
              </a:spcAft>
              <a:buClrTx/>
              <a:buSzTx/>
              <a:buFont typeface="Wingdings 2"/>
              <a:buChar char=""/>
              <a:tabLst/>
              <a:defRPr/>
            </a:pPr>
            <a:r>
              <a:rPr kumimoji="0" lang="fa-IR" sz="2800" b="1" i="0" u="none" strike="noStrike" kern="0" cap="none" spc="0" normalizeH="0" baseline="0" noProof="0" smtClean="0">
                <a:ln>
                  <a:noFill/>
                </a:ln>
                <a:solidFill>
                  <a:schemeClr val="tx1"/>
                </a:solidFill>
                <a:effectLst/>
                <a:uLnTx/>
                <a:uFillTx/>
                <a:latin typeface="+mn-lt"/>
                <a:ea typeface="+mn-ea"/>
                <a:cs typeface="B Mitra" pitchFamily="2" charset="-78"/>
              </a:rPr>
              <a:t>  همكاري و همدلي تمامي كاركنان و مديران  در فرايندهاي اجرايي نظام </a:t>
            </a:r>
            <a:endParaRPr kumimoji="0" lang="en-US" sz="2800" b="1" i="0" u="none" strike="noStrike" kern="0" cap="none" spc="0" normalizeH="0" baseline="0" noProof="0" smtClean="0">
              <a:ln>
                <a:noFill/>
              </a:ln>
              <a:solidFill>
                <a:schemeClr val="tx1"/>
              </a:solidFill>
              <a:effectLst/>
              <a:uLnTx/>
              <a:uFillTx/>
              <a:latin typeface="+mn-lt"/>
              <a:ea typeface="+mn-ea"/>
              <a:cs typeface="B Mitra" pitchFamily="2" charset="-78"/>
            </a:endParaRPr>
          </a:p>
          <a:p>
            <a:pPr marL="742950" marR="0" lvl="1" indent="-285750" algn="just" defTabSz="914400" rtl="1" eaLnBrk="0" fontAlgn="auto" latinLnBrk="0" hangingPunct="0">
              <a:lnSpc>
                <a:spcPct val="100000"/>
              </a:lnSpc>
              <a:spcBef>
                <a:spcPct val="20000"/>
              </a:spcBef>
              <a:spcAft>
                <a:spcPts val="0"/>
              </a:spcAft>
              <a:buClrTx/>
              <a:buSzTx/>
              <a:buFont typeface="Wingdings 2"/>
              <a:buChar char=""/>
              <a:tabLst/>
              <a:defRPr/>
            </a:pPr>
            <a:r>
              <a:rPr kumimoji="0" lang="fa-IR" sz="2800" b="1" i="0" u="none" strike="noStrike" kern="0" cap="none" spc="0" normalizeH="0" baseline="0" noProof="0" smtClean="0">
                <a:ln>
                  <a:noFill/>
                </a:ln>
                <a:solidFill>
                  <a:schemeClr val="tx1"/>
                </a:solidFill>
                <a:effectLst/>
                <a:uLnTx/>
                <a:uFillTx/>
                <a:latin typeface="+mn-lt"/>
                <a:ea typeface="+mn-ea"/>
                <a:cs typeface="B Mitra" pitchFamily="2" charset="-78"/>
              </a:rPr>
              <a:t>  تخصيص منابع مالي و فيزيكي مناسب در فرايند هاي اجرايي نظام </a:t>
            </a:r>
            <a:endParaRPr kumimoji="0" lang="en-US" sz="2800" b="1" i="0" u="none" strike="noStrike" kern="0" cap="none" spc="0" normalizeH="0" baseline="0" noProof="0" smtClean="0">
              <a:ln>
                <a:noFill/>
              </a:ln>
              <a:solidFill>
                <a:schemeClr val="tx1"/>
              </a:solidFill>
              <a:effectLst/>
              <a:uLnTx/>
              <a:uFillTx/>
              <a:latin typeface="+mn-lt"/>
              <a:ea typeface="+mn-ea"/>
              <a:cs typeface="B Mitra" pitchFamily="2" charset="-78"/>
            </a:endParaRPr>
          </a:p>
          <a:p>
            <a:pPr marL="742950" marR="0" lvl="1" indent="-285750" algn="just" defTabSz="914400" rtl="1" eaLnBrk="0" fontAlgn="auto" latinLnBrk="0" hangingPunct="0">
              <a:lnSpc>
                <a:spcPct val="100000"/>
              </a:lnSpc>
              <a:spcBef>
                <a:spcPct val="20000"/>
              </a:spcBef>
              <a:spcAft>
                <a:spcPts val="0"/>
              </a:spcAft>
              <a:buClrTx/>
              <a:buSzTx/>
              <a:buFont typeface="Wingdings 2"/>
              <a:buChar char=""/>
              <a:tabLst/>
              <a:defRPr/>
            </a:pPr>
            <a:r>
              <a:rPr kumimoji="0" lang="fa-IR" sz="2800" b="1" i="0" u="none" strike="noStrike" kern="0" cap="none" spc="0" normalizeH="0" baseline="0" noProof="0" smtClean="0">
                <a:ln>
                  <a:noFill/>
                </a:ln>
                <a:solidFill>
                  <a:schemeClr val="tx1"/>
                </a:solidFill>
                <a:effectLst/>
                <a:uLnTx/>
                <a:uFillTx/>
                <a:latin typeface="+mn-lt"/>
                <a:ea typeface="+mn-ea"/>
                <a:cs typeface="B Mitra" pitchFamily="2" charset="-78"/>
              </a:rPr>
              <a:t>  اعتماد لازم در بين مديران و كاركنان به منظور ارائه و تبادل تجارب </a:t>
            </a:r>
            <a:endParaRPr kumimoji="0" lang="en-US" sz="2800" b="1" i="0" u="none" strike="noStrike" kern="0" cap="none" spc="0" normalizeH="0" baseline="0" noProof="0" smtClean="0">
              <a:ln>
                <a:noFill/>
              </a:ln>
              <a:solidFill>
                <a:schemeClr val="tx1"/>
              </a:solidFill>
              <a:effectLst/>
              <a:uLnTx/>
              <a:uFillTx/>
              <a:latin typeface="+mn-lt"/>
              <a:ea typeface="+mn-ea"/>
              <a:cs typeface="B Mitra" pitchFamily="2" charset="-78"/>
            </a:endParaRPr>
          </a:p>
          <a:p>
            <a:pPr marL="742950" marR="0" lvl="1" indent="-285750" algn="just" defTabSz="914400" rtl="1" eaLnBrk="0" fontAlgn="auto" latinLnBrk="0" hangingPunct="0">
              <a:lnSpc>
                <a:spcPct val="100000"/>
              </a:lnSpc>
              <a:spcBef>
                <a:spcPct val="20000"/>
              </a:spcBef>
              <a:spcAft>
                <a:spcPts val="0"/>
              </a:spcAft>
              <a:buClrTx/>
              <a:buSzTx/>
              <a:buFont typeface="Wingdings 2"/>
              <a:buChar char=""/>
              <a:tabLst/>
              <a:defRPr/>
            </a:pPr>
            <a:r>
              <a:rPr kumimoji="0" lang="fa-IR" sz="2800" b="1" i="0" u="none" strike="noStrike" kern="0" cap="none" spc="0" normalizeH="0" baseline="0" noProof="0" smtClean="0">
                <a:ln>
                  <a:noFill/>
                </a:ln>
                <a:solidFill>
                  <a:schemeClr val="tx1"/>
                </a:solidFill>
                <a:effectLst/>
                <a:uLnTx/>
                <a:uFillTx/>
                <a:latin typeface="+mn-lt"/>
                <a:ea typeface="+mn-ea"/>
                <a:cs typeface="B Mitra" pitchFamily="2" charset="-78"/>
              </a:rPr>
              <a:t>   برگزاري آموزش هاي مورد نياز در خصوص نظام مديريت دانش با كمك اداره آموزش</a:t>
            </a:r>
            <a:endParaRPr kumimoji="0" lang="en-US" sz="2800" b="1" i="0" u="none" strike="noStrike" kern="0" cap="none" spc="0" normalizeH="0" baseline="0" noProof="0" smtClean="0">
              <a:ln>
                <a:noFill/>
              </a:ln>
              <a:solidFill>
                <a:schemeClr val="tx1"/>
              </a:solidFill>
              <a:effectLst/>
              <a:uLnTx/>
              <a:uFillTx/>
              <a:latin typeface="+mn-lt"/>
              <a:ea typeface="+mn-ea"/>
              <a:cs typeface="B Mitra" pitchFamily="2" charset="-78"/>
            </a:endParaRPr>
          </a:p>
          <a:p>
            <a:pPr marL="742950" marR="0" lvl="1" indent="-285750" algn="just" defTabSz="914400" rtl="1" eaLnBrk="0" fontAlgn="auto" latinLnBrk="0" hangingPunct="0">
              <a:lnSpc>
                <a:spcPct val="100000"/>
              </a:lnSpc>
              <a:spcBef>
                <a:spcPct val="20000"/>
              </a:spcBef>
              <a:spcAft>
                <a:spcPts val="0"/>
              </a:spcAft>
              <a:buClrTx/>
              <a:buSzTx/>
              <a:buFont typeface="Wingdings 2"/>
              <a:buChar char=""/>
              <a:tabLst/>
              <a:defRPr/>
            </a:pPr>
            <a:r>
              <a:rPr kumimoji="0" lang="fa-IR" sz="2800" b="1" i="0" u="none" strike="noStrike" kern="0" cap="none" spc="0" normalizeH="0" baseline="0" noProof="0" smtClean="0">
                <a:ln>
                  <a:noFill/>
                </a:ln>
                <a:solidFill>
                  <a:schemeClr val="tx1"/>
                </a:solidFill>
                <a:effectLst/>
                <a:uLnTx/>
                <a:uFillTx/>
                <a:latin typeface="+mn-lt"/>
                <a:ea typeface="+mn-ea"/>
                <a:cs typeface="B Mitra" pitchFamily="2" charset="-78"/>
              </a:rPr>
              <a:t>  تشويق و ارائه پاداش به تجارب برتر</a:t>
            </a:r>
            <a:endParaRPr kumimoji="0" lang="en-US" sz="2800" b="1" i="0" u="none" strike="noStrike" kern="0" cap="none" spc="0" normalizeH="0" baseline="0" noProof="0" smtClean="0">
              <a:ln>
                <a:noFill/>
              </a:ln>
              <a:solidFill>
                <a:schemeClr val="tx1"/>
              </a:solidFill>
              <a:effectLst/>
              <a:uLnTx/>
              <a:uFillTx/>
              <a:latin typeface="+mn-lt"/>
              <a:ea typeface="+mn-ea"/>
              <a:cs typeface="B Mitra" pitchFamily="2" charset="-78"/>
            </a:endParaRPr>
          </a:p>
          <a:p>
            <a:pPr marL="342900" marR="0" lvl="0" indent="-342900" algn="r" defTabSz="914400" rtl="1" eaLnBrk="0" fontAlgn="auto" latinLnBrk="0" hangingPunct="0">
              <a:lnSpc>
                <a:spcPct val="100000"/>
              </a:lnSpc>
              <a:spcBef>
                <a:spcPct val="20000"/>
              </a:spcBef>
              <a:spcAft>
                <a:spcPts val="0"/>
              </a:spcAft>
              <a:buClrTx/>
              <a:buSzTx/>
              <a:buFont typeface="Wingdings 2"/>
              <a:buChar char=""/>
              <a:tabLst/>
              <a:defRPr/>
            </a:pPr>
            <a:endParaRPr kumimoji="0" lang="en-US" sz="3200" b="0" i="0" u="none" strike="noStrike" kern="0" cap="none" spc="0" normalizeH="0" baseline="0" noProof="0" dirty="0">
              <a:ln>
                <a:noFill/>
              </a:ln>
              <a:solidFill>
                <a:schemeClr val="tx1"/>
              </a:solidFill>
              <a:effectLst/>
              <a:uLnTx/>
              <a:uFillTx/>
              <a:latin typeface="+mn-lt"/>
              <a:ea typeface="+mn-ea"/>
              <a:cs typeface="B Mitra" pitchFamily="2" charset="-78"/>
            </a:endParaRPr>
          </a:p>
        </p:txBody>
      </p:sp>
    </p:spTree>
  </p:cSld>
  <p:clrMapOvr>
    <a:masterClrMapping/>
  </p:clrMapOvr>
  <p:transition>
    <p:dissolv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457200"/>
            <a:ext cx="8686800" cy="838200"/>
          </a:xfrm>
          <a:prstGeom prst="rect">
            <a:avLst/>
          </a:prstGeom>
        </p:spPr>
        <p:txBody>
          <a:bodyPr/>
          <a:lstStyle/>
          <a:p>
            <a:pPr marL="0" marR="0" lvl="0" indent="0" algn="ctr" defTabSz="914400" rtl="1" eaLnBrk="0" fontAlgn="auto" latinLnBrk="0" hangingPunct="0">
              <a:lnSpc>
                <a:spcPct val="100000"/>
              </a:lnSpc>
              <a:spcBef>
                <a:spcPct val="0"/>
              </a:spcBef>
              <a:spcAft>
                <a:spcPts val="0"/>
              </a:spcAft>
              <a:buClrTx/>
              <a:buSzTx/>
              <a:buFontTx/>
              <a:buNone/>
              <a:tabLst/>
              <a:defRPr/>
            </a:pPr>
            <a:r>
              <a:rPr kumimoji="0" lang="fa-IR" sz="4800" b="1" i="0" u="none" strike="noStrike" kern="0" cap="none" spc="0" normalizeH="0" baseline="0" noProof="0" dirty="0" smtClean="0">
                <a:ln>
                  <a:noFill/>
                </a:ln>
                <a:solidFill>
                  <a:srgbClr val="000000"/>
                </a:solidFill>
                <a:effectLst/>
                <a:uLnTx/>
                <a:uFillTx/>
                <a:latin typeface="+mj-lt"/>
                <a:ea typeface="+mj-ea"/>
                <a:cs typeface="B Nazanin" pitchFamily="2" charset="-78"/>
              </a:rPr>
              <a:t>چگونه مديريت دانش را اجرا كنيم؟</a:t>
            </a:r>
            <a:r>
              <a:rPr kumimoji="0" lang="en-US" sz="4800" b="1" i="0" u="none" strike="noStrike" kern="0" cap="none" spc="0" normalizeH="0" baseline="0" noProof="0" dirty="0" smtClean="0">
                <a:ln>
                  <a:noFill/>
                </a:ln>
                <a:solidFill>
                  <a:srgbClr val="000000"/>
                </a:solidFill>
                <a:effectLst/>
                <a:uLnTx/>
                <a:uFillTx/>
                <a:latin typeface="+mj-lt"/>
                <a:ea typeface="+mj-ea"/>
                <a:cs typeface="B Nazanin" pitchFamily="2" charset="-78"/>
              </a:rPr>
              <a:t> </a:t>
            </a:r>
            <a:endParaRPr kumimoji="0" lang="en-US" sz="4800" b="0" i="0" u="none" strike="noStrike" kern="0" cap="none" spc="0" normalizeH="0" baseline="0" noProof="0" dirty="0">
              <a:ln>
                <a:noFill/>
              </a:ln>
              <a:solidFill>
                <a:schemeClr val="tx2"/>
              </a:solidFill>
              <a:effectLst/>
              <a:uLnTx/>
              <a:uFillTx/>
              <a:latin typeface="+mj-lt"/>
              <a:ea typeface="+mj-ea"/>
              <a:cs typeface="B Nazanin" pitchFamily="2" charset="-78"/>
            </a:endParaRPr>
          </a:p>
        </p:txBody>
      </p:sp>
      <p:sp>
        <p:nvSpPr>
          <p:cNvPr id="3" name="Content Placeholder 2"/>
          <p:cNvSpPr txBox="1">
            <a:spLocks/>
          </p:cNvSpPr>
          <p:nvPr/>
        </p:nvSpPr>
        <p:spPr>
          <a:xfrm>
            <a:off x="304800" y="1905000"/>
            <a:ext cx="8686800" cy="4525963"/>
          </a:xfrm>
          <a:prstGeom prst="rect">
            <a:avLst/>
          </a:prstGeom>
        </p:spPr>
        <p:txBody>
          <a:bodyPr/>
          <a:lstStyle/>
          <a:p>
            <a:pPr marL="342900" marR="0" lvl="0" indent="-342900" algn="just" defTabSz="914400" rtl="1" eaLnBrk="0" fontAlgn="base" latinLnBrk="0" hangingPunct="0">
              <a:lnSpc>
                <a:spcPct val="100000"/>
              </a:lnSpc>
              <a:spcBef>
                <a:spcPct val="20000"/>
              </a:spcBef>
              <a:spcAft>
                <a:spcPct val="0"/>
              </a:spcAft>
              <a:buClrTx/>
              <a:buSzTx/>
              <a:buFontTx/>
              <a:buChar char="•"/>
              <a:tabLst/>
              <a:defRPr/>
            </a:pPr>
            <a:r>
              <a:rPr kumimoji="0" lang="fa-IR" sz="3200" b="0" i="0" u="none" strike="noStrike" kern="0" cap="none" spc="0" normalizeH="0" baseline="0" noProof="0" smtClean="0">
                <a:ln>
                  <a:noFill/>
                </a:ln>
                <a:solidFill>
                  <a:schemeClr val="tx1"/>
                </a:solidFill>
                <a:effectLst/>
                <a:uLnTx/>
                <a:uFillTx/>
                <a:latin typeface="+mn-lt"/>
                <a:ea typeface="+mn-ea"/>
                <a:cs typeface="B Nazanin" pitchFamily="2" charset="-78"/>
              </a:rPr>
              <a:t>حوزه هاي </a:t>
            </a:r>
            <a:r>
              <a:rPr kumimoji="0" lang="fa-IR" sz="3200" b="0" i="0" u="sng" strike="noStrike" kern="0" cap="none" spc="0" normalizeH="0" baseline="0" noProof="0" smtClean="0">
                <a:ln>
                  <a:noFill/>
                </a:ln>
                <a:solidFill>
                  <a:schemeClr val="tx1"/>
                </a:solidFill>
                <a:effectLst/>
                <a:uLnTx/>
                <a:uFillTx/>
                <a:latin typeface="+mn-lt"/>
                <a:ea typeface="+mn-ea"/>
                <a:cs typeface="B Nazanin" pitchFamily="2" charset="-78"/>
              </a:rPr>
              <a:t>دانش كليدي</a:t>
            </a:r>
            <a:r>
              <a:rPr kumimoji="0" lang="fa-IR" sz="3200" b="0" i="0" u="none" strike="noStrike" kern="0" cap="none" spc="0" normalizeH="0" baseline="0" noProof="0" smtClean="0">
                <a:ln>
                  <a:noFill/>
                </a:ln>
                <a:solidFill>
                  <a:schemeClr val="tx1"/>
                </a:solidFill>
                <a:effectLst/>
                <a:uLnTx/>
                <a:uFillTx/>
                <a:latin typeface="+mn-lt"/>
                <a:ea typeface="+mn-ea"/>
                <a:cs typeface="B Nazanin" pitchFamily="2" charset="-78"/>
              </a:rPr>
              <a:t>  كه اگر با اين روش جديد بهتر مديريت شوند و </a:t>
            </a:r>
            <a:r>
              <a:rPr kumimoji="0" lang="fa-IR" sz="3200" b="0" i="0" u="sng" strike="noStrike" kern="0" cap="none" spc="0" normalizeH="0" baseline="0" noProof="0" smtClean="0">
                <a:ln>
                  <a:noFill/>
                </a:ln>
                <a:solidFill>
                  <a:schemeClr val="tx1"/>
                </a:solidFill>
                <a:effectLst/>
                <a:uLnTx/>
                <a:uFillTx/>
                <a:latin typeface="+mn-lt"/>
                <a:ea typeface="+mn-ea"/>
                <a:cs typeface="B Nazanin" pitchFamily="2" charset="-78"/>
              </a:rPr>
              <a:t>يك</a:t>
            </a:r>
            <a:r>
              <a:rPr kumimoji="0" lang="fa-IR" sz="3200" b="0" i="0" u="none" strike="noStrike" kern="0" cap="none" spc="0" normalizeH="0" baseline="0" noProof="0" smtClean="0">
                <a:ln>
                  <a:noFill/>
                </a:ln>
                <a:solidFill>
                  <a:schemeClr val="tx1"/>
                </a:solidFill>
                <a:effectLst/>
                <a:uLnTx/>
                <a:uFillTx/>
                <a:latin typeface="+mn-lt"/>
                <a:ea typeface="+mn-ea"/>
                <a:cs typeface="B Nazanin" pitchFamily="2" charset="-78"/>
              </a:rPr>
              <a:t> </a:t>
            </a:r>
            <a:r>
              <a:rPr kumimoji="0" lang="fa-IR" sz="3200" b="0" i="0" u="sng" strike="noStrike" kern="0" cap="none" spc="0" normalizeH="0" baseline="0" noProof="0" smtClean="0">
                <a:ln>
                  <a:noFill/>
                </a:ln>
                <a:solidFill>
                  <a:schemeClr val="tx1"/>
                </a:solidFill>
                <a:effectLst/>
                <a:uLnTx/>
                <a:uFillTx/>
                <a:latin typeface="+mn-lt"/>
                <a:ea typeface="+mn-ea"/>
                <a:cs typeface="B Nazanin" pitchFamily="2" charset="-78"/>
              </a:rPr>
              <a:t>تفاوت بزرگ</a:t>
            </a:r>
            <a:r>
              <a:rPr kumimoji="0" lang="fa-IR" sz="3200" b="1" i="0" u="none" strike="noStrike" kern="0" cap="none" spc="0" normalizeH="0" baseline="0" noProof="0" smtClean="0">
                <a:ln>
                  <a:noFill/>
                </a:ln>
                <a:solidFill>
                  <a:schemeClr val="tx1"/>
                </a:solidFill>
                <a:effectLst/>
                <a:uLnTx/>
                <a:uFillTx/>
                <a:latin typeface="+mn-lt"/>
                <a:ea typeface="+mn-ea"/>
                <a:cs typeface="B Nazanin" pitchFamily="2" charset="-78"/>
              </a:rPr>
              <a:t> </a:t>
            </a:r>
            <a:r>
              <a:rPr kumimoji="0" lang="fa-IR" sz="3200" b="0" i="0" u="none" strike="noStrike" kern="0" cap="none" spc="0" normalizeH="0" baseline="0" noProof="0" smtClean="0">
                <a:ln>
                  <a:noFill/>
                </a:ln>
                <a:solidFill>
                  <a:schemeClr val="tx1"/>
                </a:solidFill>
                <a:effectLst/>
                <a:uLnTx/>
                <a:uFillTx/>
                <a:latin typeface="+mn-lt"/>
                <a:ea typeface="+mn-ea"/>
                <a:cs typeface="B Nazanin" pitchFamily="2" charset="-78"/>
              </a:rPr>
              <a:t>ايجاد مي‌كنند، </a:t>
            </a:r>
            <a:r>
              <a:rPr kumimoji="0" lang="fa-IR" sz="3200" b="0" i="0" u="none" strike="noStrike" kern="0" cap="none" spc="0" normalizeH="0" baseline="0" noProof="0" smtClean="0">
                <a:ln>
                  <a:noFill/>
                </a:ln>
                <a:solidFill>
                  <a:srgbClr val="FF0000"/>
                </a:solidFill>
                <a:effectLst/>
                <a:uLnTx/>
                <a:uFillTx/>
                <a:latin typeface="+mn-lt"/>
                <a:ea typeface="+mn-ea"/>
                <a:cs typeface="B Nazanin" pitchFamily="2" charset="-78"/>
              </a:rPr>
              <a:t>شناسايي</a:t>
            </a:r>
            <a:r>
              <a:rPr kumimoji="0" lang="fa-IR" sz="3200" b="0" i="0" u="none" strike="noStrike" kern="0" cap="none" spc="0" normalizeH="0" baseline="0" noProof="0" smtClean="0">
                <a:ln>
                  <a:noFill/>
                </a:ln>
                <a:solidFill>
                  <a:schemeClr val="tx1"/>
                </a:solidFill>
                <a:effectLst/>
                <a:uLnTx/>
                <a:uFillTx/>
                <a:latin typeface="+mn-lt"/>
                <a:ea typeface="+mn-ea"/>
                <a:cs typeface="B Nazanin" pitchFamily="2" charset="-78"/>
              </a:rPr>
              <a:t> كنيد. </a:t>
            </a:r>
            <a:endParaRPr kumimoji="0" lang="en-GB" sz="3200" b="0" i="0" u="none" strike="noStrike" kern="0" cap="none" spc="0" normalizeH="0" baseline="0" noProof="0" smtClean="0">
              <a:ln>
                <a:noFill/>
              </a:ln>
              <a:solidFill>
                <a:schemeClr val="tx1"/>
              </a:solidFill>
              <a:effectLst/>
              <a:uLnTx/>
              <a:uFillTx/>
              <a:latin typeface="+mn-lt"/>
              <a:ea typeface="+mn-ea"/>
              <a:cs typeface="B Nazanin" pitchFamily="2" charset="-78"/>
            </a:endParaRPr>
          </a:p>
          <a:p>
            <a:pPr marL="342900" marR="0" lvl="0" indent="-342900" algn="just" defTabSz="914400" rtl="1" eaLnBrk="0" fontAlgn="base" latinLnBrk="0" hangingPunct="0">
              <a:lnSpc>
                <a:spcPct val="100000"/>
              </a:lnSpc>
              <a:spcBef>
                <a:spcPct val="20000"/>
              </a:spcBef>
              <a:spcAft>
                <a:spcPct val="0"/>
              </a:spcAft>
              <a:buClrTx/>
              <a:buSzTx/>
              <a:buFontTx/>
              <a:buChar char="•"/>
              <a:tabLst/>
              <a:defRPr/>
            </a:pPr>
            <a:r>
              <a:rPr kumimoji="0" lang="fa-IR" sz="3200" b="0" i="0" u="none" strike="noStrike" kern="0" cap="none" spc="0" normalizeH="0" baseline="0" noProof="0" smtClean="0">
                <a:ln>
                  <a:noFill/>
                </a:ln>
                <a:solidFill>
                  <a:schemeClr val="tx1"/>
                </a:solidFill>
                <a:effectLst/>
                <a:uLnTx/>
                <a:uFillTx/>
                <a:latin typeface="+mn-lt"/>
                <a:ea typeface="+mn-ea"/>
                <a:cs typeface="B Nazanin" pitchFamily="2" charset="-78"/>
              </a:rPr>
              <a:t>حول محور اين دانش كليدي شبكه‌هاي دانشي از</a:t>
            </a:r>
            <a:r>
              <a:rPr kumimoji="0" lang="fa-IR" sz="3200" b="0" i="0" u="none" strike="noStrike" kern="0" cap="none" spc="0" normalizeH="0" baseline="0" noProof="0" smtClean="0">
                <a:ln>
                  <a:noFill/>
                </a:ln>
                <a:solidFill>
                  <a:srgbClr val="FF0000"/>
                </a:solidFill>
                <a:effectLst/>
                <a:uLnTx/>
                <a:uFillTx/>
                <a:latin typeface="+mn-lt"/>
                <a:ea typeface="+mn-ea"/>
                <a:cs typeface="B Nazanin" pitchFamily="2" charset="-78"/>
              </a:rPr>
              <a:t> افراد</a:t>
            </a:r>
            <a:r>
              <a:rPr kumimoji="0" lang="fa-IR" sz="3200" b="0" i="0" u="none" strike="noStrike" kern="0" cap="none" spc="0" normalizeH="0" baseline="0" noProof="0" smtClean="0">
                <a:ln>
                  <a:noFill/>
                </a:ln>
                <a:solidFill>
                  <a:schemeClr val="tx1"/>
                </a:solidFill>
                <a:effectLst/>
                <a:uLnTx/>
                <a:uFillTx/>
                <a:latin typeface="+mn-lt"/>
                <a:ea typeface="+mn-ea"/>
                <a:cs typeface="B Nazanin" pitchFamily="2" charset="-78"/>
              </a:rPr>
              <a:t> ايجاد كنيد.</a:t>
            </a:r>
            <a:endParaRPr kumimoji="0" lang="en-GB" sz="3200" b="0" i="0" u="none" strike="noStrike" kern="0" cap="none" spc="0" normalizeH="0" baseline="0" noProof="0" smtClean="0">
              <a:ln>
                <a:noFill/>
              </a:ln>
              <a:solidFill>
                <a:schemeClr val="tx1"/>
              </a:solidFill>
              <a:effectLst/>
              <a:uLnTx/>
              <a:uFillTx/>
              <a:latin typeface="+mn-lt"/>
              <a:ea typeface="+mn-ea"/>
              <a:cs typeface="B Nazanin" pitchFamily="2" charset="-78"/>
            </a:endParaRPr>
          </a:p>
          <a:p>
            <a:pPr marL="342900" marR="0" lvl="0" indent="-342900" algn="just" defTabSz="914400" rtl="1" eaLnBrk="0" fontAlgn="base" latinLnBrk="0" hangingPunct="0">
              <a:lnSpc>
                <a:spcPct val="100000"/>
              </a:lnSpc>
              <a:spcBef>
                <a:spcPct val="20000"/>
              </a:spcBef>
              <a:spcAft>
                <a:spcPct val="0"/>
              </a:spcAft>
              <a:buClrTx/>
              <a:buSzTx/>
              <a:buFontTx/>
              <a:buChar char="•"/>
              <a:tabLst/>
              <a:defRPr/>
            </a:pPr>
            <a:r>
              <a:rPr kumimoji="0" lang="fa-IR" sz="3200" b="0" i="0" u="none" strike="noStrike" kern="0" cap="none" spc="0" normalizeH="0" baseline="0" noProof="0" smtClean="0">
                <a:ln>
                  <a:noFill/>
                </a:ln>
                <a:solidFill>
                  <a:schemeClr val="tx1"/>
                </a:solidFill>
                <a:effectLst/>
                <a:uLnTx/>
                <a:uFillTx/>
                <a:latin typeface="+mn-lt"/>
                <a:ea typeface="+mn-ea"/>
                <a:cs typeface="B Nazanin" pitchFamily="2" charset="-78"/>
              </a:rPr>
              <a:t>در زمينه اين دانش كليدي، </a:t>
            </a:r>
            <a:r>
              <a:rPr kumimoji="0" lang="fa-IR" sz="3200" b="0" i="0" u="none" strike="noStrike" kern="0" cap="none" spc="0" normalizeH="0" baseline="0" noProof="0" smtClean="0">
                <a:ln>
                  <a:noFill/>
                </a:ln>
                <a:solidFill>
                  <a:srgbClr val="FF0000"/>
                </a:solidFill>
                <a:effectLst/>
                <a:uLnTx/>
                <a:uFillTx/>
                <a:latin typeface="+mn-lt"/>
                <a:ea typeface="+mn-ea"/>
                <a:cs typeface="B Nazanin" pitchFamily="2" charset="-78"/>
              </a:rPr>
              <a:t>پايگاه‌هاي دانش</a:t>
            </a:r>
            <a:r>
              <a:rPr kumimoji="0" lang="fa-IR" sz="3200" b="0" i="0" u="none" strike="noStrike" kern="0" cap="none" spc="0" normalizeH="0" baseline="0" noProof="0" smtClean="0">
                <a:ln>
                  <a:noFill/>
                </a:ln>
                <a:solidFill>
                  <a:schemeClr val="tx1"/>
                </a:solidFill>
                <a:effectLst/>
                <a:uLnTx/>
                <a:uFillTx/>
                <a:latin typeface="+mn-lt"/>
                <a:ea typeface="+mn-ea"/>
                <a:cs typeface="B Nazanin" pitchFamily="2" charset="-78"/>
              </a:rPr>
              <a:t> ايجاد كنيد.</a:t>
            </a:r>
          </a:p>
          <a:p>
            <a:pPr marL="342900" marR="0" lvl="0" indent="-342900" algn="just" defTabSz="914400" rtl="1" eaLnBrk="0" fontAlgn="base" latinLnBrk="0" hangingPunct="0">
              <a:lnSpc>
                <a:spcPct val="100000"/>
              </a:lnSpc>
              <a:spcBef>
                <a:spcPct val="20000"/>
              </a:spcBef>
              <a:spcAft>
                <a:spcPct val="0"/>
              </a:spcAft>
              <a:buClrTx/>
              <a:buSzTx/>
              <a:buFontTx/>
              <a:buChar char="•"/>
              <a:tabLst/>
              <a:defRPr/>
            </a:pPr>
            <a:r>
              <a:rPr kumimoji="0" lang="fa-IR" sz="3200" b="0" i="0" u="none" strike="noStrike" kern="0" cap="none" spc="0" normalizeH="0" baseline="0" noProof="0" smtClean="0">
                <a:ln>
                  <a:noFill/>
                </a:ln>
                <a:solidFill>
                  <a:schemeClr val="tx1"/>
                </a:solidFill>
                <a:effectLst/>
                <a:uLnTx/>
                <a:uFillTx/>
                <a:latin typeface="+mn-lt"/>
                <a:ea typeface="+mn-ea"/>
                <a:cs typeface="B Nazanin" pitchFamily="2" charset="-78"/>
              </a:rPr>
              <a:t>افراد را براي اجراي فرايندهاي دانشي جديد</a:t>
            </a:r>
            <a:r>
              <a:rPr kumimoji="0" lang="fa-IR" sz="3200" b="0" i="0" u="none" strike="noStrike" kern="0" cap="none" spc="0" normalizeH="0" baseline="0" noProof="0" smtClean="0">
                <a:ln>
                  <a:noFill/>
                </a:ln>
                <a:solidFill>
                  <a:srgbClr val="FF0000"/>
                </a:solidFill>
                <a:effectLst/>
                <a:uLnTx/>
                <a:uFillTx/>
                <a:latin typeface="+mn-lt"/>
                <a:ea typeface="+mn-ea"/>
                <a:cs typeface="B Nazanin" pitchFamily="2" charset="-78"/>
              </a:rPr>
              <a:t> آموزش</a:t>
            </a:r>
            <a:r>
              <a:rPr kumimoji="0" lang="fa-IR" sz="3200" b="0" i="0" u="none" strike="noStrike" kern="0" cap="none" spc="0" normalizeH="0" baseline="0" noProof="0" smtClean="0">
                <a:ln>
                  <a:noFill/>
                </a:ln>
                <a:solidFill>
                  <a:schemeClr val="tx1"/>
                </a:solidFill>
                <a:effectLst/>
                <a:uLnTx/>
                <a:uFillTx/>
                <a:latin typeface="+mn-lt"/>
                <a:ea typeface="+mn-ea"/>
                <a:cs typeface="B Nazanin" pitchFamily="2" charset="-78"/>
              </a:rPr>
              <a:t> دهيد.</a:t>
            </a:r>
          </a:p>
          <a:p>
            <a:pPr marL="342900" marR="0" lvl="0" indent="-342900" algn="just" defTabSz="914400" rtl="1" eaLnBrk="0" fontAlgn="base" latinLnBrk="0" hangingPunct="0">
              <a:lnSpc>
                <a:spcPct val="100000"/>
              </a:lnSpc>
              <a:spcBef>
                <a:spcPct val="20000"/>
              </a:spcBef>
              <a:spcAft>
                <a:spcPct val="0"/>
              </a:spcAft>
              <a:buClrTx/>
              <a:buSzTx/>
              <a:buFontTx/>
              <a:buChar char="•"/>
              <a:tabLst/>
              <a:defRPr/>
            </a:pPr>
            <a:r>
              <a:rPr kumimoji="0" lang="fa-IR" sz="3200" b="0" i="0" u="none" strike="noStrike" kern="0" cap="none" spc="0" normalizeH="0" baseline="0" noProof="0" smtClean="0">
                <a:ln>
                  <a:noFill/>
                </a:ln>
                <a:solidFill>
                  <a:schemeClr val="tx1"/>
                </a:solidFill>
                <a:effectLst/>
                <a:uLnTx/>
                <a:uFillTx/>
                <a:latin typeface="+mn-lt"/>
                <a:ea typeface="+mn-ea"/>
                <a:cs typeface="B Nazanin" pitchFamily="2" charset="-78"/>
              </a:rPr>
              <a:t>افراد را براي استفاده از </a:t>
            </a:r>
            <a:r>
              <a:rPr kumimoji="0" lang="fa-IR" sz="3200" b="0" i="0" u="none" strike="noStrike" kern="0" cap="none" spc="0" normalizeH="0" baseline="0" noProof="0" smtClean="0">
                <a:ln>
                  <a:noFill/>
                </a:ln>
                <a:solidFill>
                  <a:srgbClr val="FF0000"/>
                </a:solidFill>
                <a:effectLst/>
                <a:uLnTx/>
                <a:uFillTx/>
                <a:latin typeface="+mn-lt"/>
                <a:ea typeface="+mn-ea"/>
                <a:cs typeface="B Nazanin" pitchFamily="2" charset="-78"/>
              </a:rPr>
              <a:t>ابزارهاي</a:t>
            </a:r>
            <a:r>
              <a:rPr kumimoji="0" lang="fa-IR" sz="3200" b="0" i="0" u="none" strike="noStrike" kern="0" cap="none" spc="0" normalizeH="0" baseline="0" noProof="0" smtClean="0">
                <a:ln>
                  <a:noFill/>
                </a:ln>
                <a:solidFill>
                  <a:schemeClr val="tx1"/>
                </a:solidFill>
                <a:effectLst/>
                <a:uLnTx/>
                <a:uFillTx/>
                <a:latin typeface="+mn-lt"/>
                <a:ea typeface="+mn-ea"/>
                <a:cs typeface="B Nazanin" pitchFamily="2" charset="-78"/>
              </a:rPr>
              <a:t> دانشي جديد آموزش دهيد.</a:t>
            </a:r>
          </a:p>
          <a:p>
            <a:pPr marL="342900" marR="0" lvl="0" indent="-342900" algn="just" defTabSz="914400" rtl="1" eaLnBrk="0" fontAlgn="base" latinLnBrk="0" hangingPunct="0">
              <a:lnSpc>
                <a:spcPct val="100000"/>
              </a:lnSpc>
              <a:spcBef>
                <a:spcPct val="20000"/>
              </a:spcBef>
              <a:spcAft>
                <a:spcPct val="0"/>
              </a:spcAft>
              <a:buClrTx/>
              <a:buSzTx/>
              <a:buFontTx/>
              <a:buChar char="•"/>
              <a:tabLst/>
              <a:defRPr/>
            </a:pPr>
            <a:r>
              <a:rPr kumimoji="0" lang="fa-IR" sz="3200" b="0" i="0" u="none" strike="noStrike" kern="0" cap="none" spc="0" normalizeH="0" baseline="0" noProof="0" smtClean="0">
                <a:ln>
                  <a:noFill/>
                </a:ln>
                <a:solidFill>
                  <a:schemeClr val="tx1"/>
                </a:solidFill>
                <a:effectLst/>
                <a:uLnTx/>
                <a:uFillTx/>
                <a:latin typeface="+mn-lt"/>
                <a:ea typeface="+mn-ea"/>
                <a:cs typeface="B Nazanin" pitchFamily="2" charset="-78"/>
              </a:rPr>
              <a:t>نتايج را </a:t>
            </a:r>
            <a:r>
              <a:rPr kumimoji="0" lang="fa-IR" sz="3200" b="0" i="0" u="none" strike="noStrike" kern="0" cap="none" spc="0" normalizeH="0" baseline="0" noProof="0" smtClean="0">
                <a:ln>
                  <a:noFill/>
                </a:ln>
                <a:solidFill>
                  <a:srgbClr val="FF0000"/>
                </a:solidFill>
                <a:effectLst/>
                <a:uLnTx/>
                <a:uFillTx/>
                <a:latin typeface="+mn-lt"/>
                <a:ea typeface="+mn-ea"/>
                <a:cs typeface="B Nazanin" pitchFamily="2" charset="-78"/>
              </a:rPr>
              <a:t>اندازه‌گيري</a:t>
            </a:r>
            <a:r>
              <a:rPr kumimoji="0" lang="fa-IR" sz="3200" b="0" i="0" u="none" strike="noStrike" kern="0" cap="none" spc="0" normalizeH="0" baseline="0" noProof="0" smtClean="0">
                <a:ln>
                  <a:noFill/>
                </a:ln>
                <a:solidFill>
                  <a:schemeClr val="tx1"/>
                </a:solidFill>
                <a:effectLst/>
                <a:uLnTx/>
                <a:uFillTx/>
                <a:latin typeface="+mn-lt"/>
                <a:ea typeface="+mn-ea"/>
                <a:cs typeface="B Nazanin" pitchFamily="2" charset="-78"/>
              </a:rPr>
              <a:t> كنيد.</a:t>
            </a:r>
            <a:endParaRPr kumimoji="0" lang="en-GB" sz="3200" b="0" i="0" u="none" strike="noStrike" kern="0" cap="none" spc="0" normalizeH="0" baseline="0" noProof="0" smtClean="0">
              <a:ln>
                <a:noFill/>
              </a:ln>
              <a:solidFill>
                <a:schemeClr val="tx1"/>
              </a:solidFill>
              <a:effectLst/>
              <a:uLnTx/>
              <a:uFillTx/>
              <a:latin typeface="+mn-lt"/>
              <a:ea typeface="+mn-ea"/>
              <a:cs typeface="B Nazanin"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dissolv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457200"/>
            <a:ext cx="8686800" cy="838200"/>
          </a:xfrm>
          <a:prstGeom prst="rect">
            <a:avLst/>
          </a:prstGeom>
        </p:spPr>
        <p:txBody>
          <a:bodyPr/>
          <a:lstStyle/>
          <a:p>
            <a:pPr marL="0" marR="0" lvl="0" indent="0" algn="ctr" defTabSz="914400" rtl="1" eaLnBrk="0" fontAlgn="auto" latinLnBrk="0" hangingPunct="0">
              <a:lnSpc>
                <a:spcPct val="100000"/>
              </a:lnSpc>
              <a:spcBef>
                <a:spcPct val="0"/>
              </a:spcBef>
              <a:spcAft>
                <a:spcPts val="0"/>
              </a:spcAft>
              <a:buClrTx/>
              <a:buSzTx/>
              <a:buFontTx/>
              <a:buNone/>
              <a:tabLst/>
              <a:defRPr/>
            </a:pPr>
            <a:r>
              <a:rPr kumimoji="0" lang="fa-IR" sz="4800" b="1" i="0" u="none" strike="noStrike" kern="0" cap="none" spc="0" normalizeH="0" baseline="0" noProof="0" dirty="0" smtClean="0">
                <a:ln>
                  <a:noFill/>
                </a:ln>
                <a:solidFill>
                  <a:srgbClr val="000000"/>
                </a:solidFill>
                <a:effectLst/>
                <a:uLnTx/>
                <a:uFillTx/>
                <a:latin typeface="+mj-lt"/>
                <a:ea typeface="+mj-ea"/>
                <a:cs typeface="B Mitra" pitchFamily="2" charset="-78"/>
              </a:rPr>
              <a:t>چگونه مديريت دانش را اجرا كنيم؟</a:t>
            </a:r>
            <a:endParaRPr kumimoji="0" lang="en-US" sz="4800" b="0" i="0" u="none" strike="noStrike" kern="0" cap="none" spc="0" normalizeH="0" baseline="0" noProof="0" dirty="0">
              <a:ln>
                <a:noFill/>
              </a:ln>
              <a:solidFill>
                <a:schemeClr val="tx2"/>
              </a:solidFill>
              <a:effectLst/>
              <a:uLnTx/>
              <a:uFillTx/>
              <a:latin typeface="+mj-lt"/>
              <a:ea typeface="+mj-ea"/>
              <a:cs typeface="B Mitra" pitchFamily="2" charset="-78"/>
            </a:endParaRPr>
          </a:p>
        </p:txBody>
      </p:sp>
      <p:sp>
        <p:nvSpPr>
          <p:cNvPr id="3" name="Content Placeholder 2"/>
          <p:cNvSpPr txBox="1">
            <a:spLocks/>
          </p:cNvSpPr>
          <p:nvPr/>
        </p:nvSpPr>
        <p:spPr>
          <a:xfrm>
            <a:off x="304800" y="2133600"/>
            <a:ext cx="8686800" cy="4525963"/>
          </a:xfrm>
          <a:prstGeom prst="rect">
            <a:avLst/>
          </a:prstGeom>
        </p:spPr>
        <p:txBody>
          <a:bodyPr/>
          <a:lstStyle/>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fa-IR" sz="3200" b="0" i="0" u="none" strike="noStrike" kern="0" cap="none" spc="0" normalizeH="0" baseline="0" noProof="0" smtClean="0">
                <a:ln>
                  <a:noFill/>
                </a:ln>
                <a:solidFill>
                  <a:schemeClr val="tx1"/>
                </a:solidFill>
                <a:effectLst/>
                <a:uLnTx/>
                <a:uFillTx/>
                <a:latin typeface="+mn-lt"/>
                <a:ea typeface="+mn-ea"/>
                <a:cs typeface="B Mitra" pitchFamily="2" charset="-78"/>
              </a:rPr>
              <a:t>با يك گروه آزمايشي كوچك شروع كنيد.</a:t>
            </a: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fa-IR" sz="3200" b="0" i="0" u="none" strike="noStrike" kern="0" cap="none" spc="0" normalizeH="0" baseline="0" noProof="0" smtClean="0">
                <a:ln>
                  <a:noFill/>
                </a:ln>
                <a:solidFill>
                  <a:schemeClr val="tx1"/>
                </a:solidFill>
                <a:effectLst/>
                <a:uLnTx/>
                <a:uFillTx/>
                <a:latin typeface="+mn-lt"/>
                <a:ea typeface="+mn-ea"/>
                <a:cs typeface="B Mitra" pitchFamily="2" charset="-78"/>
              </a:rPr>
              <a:t>كار دانشي را قبل از اجراي آزمايشي، اندازه‌گيري كنيد.</a:t>
            </a: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fa-IR" sz="3200" b="0" i="0" u="none" strike="noStrike" kern="0" cap="none" spc="0" normalizeH="0" baseline="0" noProof="0" smtClean="0">
                <a:ln>
                  <a:noFill/>
                </a:ln>
                <a:solidFill>
                  <a:schemeClr val="tx1"/>
                </a:solidFill>
                <a:effectLst/>
                <a:uLnTx/>
                <a:uFillTx/>
                <a:latin typeface="+mn-lt"/>
                <a:ea typeface="+mn-ea"/>
                <a:cs typeface="B Mitra" pitchFamily="2" charset="-78"/>
              </a:rPr>
              <a:t>اجراي آزمايشي را براي 6 ماه انجام دهيد.</a:t>
            </a: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fa-IR" sz="3200" b="0" i="0" u="none" strike="noStrike" kern="0" cap="none" spc="0" normalizeH="0" baseline="0" noProof="0" smtClean="0">
                <a:ln>
                  <a:noFill/>
                </a:ln>
                <a:solidFill>
                  <a:schemeClr val="tx1"/>
                </a:solidFill>
                <a:effectLst/>
                <a:uLnTx/>
                <a:uFillTx/>
                <a:latin typeface="+mn-lt"/>
                <a:ea typeface="+mn-ea"/>
                <a:cs typeface="B Mitra" pitchFamily="2" charset="-78"/>
              </a:rPr>
              <a:t>روش‌هاي بهتر كار كردن را معرفي كنيد.</a:t>
            </a:r>
          </a:p>
          <a:p>
            <a:pPr marL="342900" marR="0" lvl="0" indent="-342900" algn="r" defTabSz="914400" rtl="1" eaLnBrk="0" fontAlgn="base" latinLnBrk="0" hangingPunct="0">
              <a:lnSpc>
                <a:spcPct val="100000"/>
              </a:lnSpc>
              <a:spcBef>
                <a:spcPct val="20000"/>
              </a:spcBef>
              <a:spcAft>
                <a:spcPct val="0"/>
              </a:spcAft>
              <a:buClrTx/>
              <a:buSzTx/>
              <a:buFontTx/>
              <a:buChar char="•"/>
              <a:tabLst/>
              <a:defRPr/>
            </a:pPr>
            <a:r>
              <a:rPr kumimoji="0" lang="fa-IR" sz="3200" b="0" i="0" u="none" strike="noStrike" kern="0" cap="none" spc="0" normalizeH="0" baseline="0" noProof="0" smtClean="0">
                <a:ln>
                  <a:noFill/>
                </a:ln>
                <a:solidFill>
                  <a:schemeClr val="tx1"/>
                </a:solidFill>
                <a:effectLst/>
                <a:uLnTx/>
                <a:uFillTx/>
                <a:latin typeface="+mn-lt"/>
                <a:ea typeface="+mn-ea"/>
                <a:cs typeface="B Mitra" pitchFamily="2" charset="-78"/>
              </a:rPr>
              <a:t>كار دانش را بعد از اجراي آزمايشي اندازه‌گيري كنيد.</a:t>
            </a:r>
            <a:endParaRPr kumimoji="0" lang="en-GB" sz="3200" b="0" i="0" u="none" strike="noStrike" kern="0" cap="none" spc="0" normalizeH="0" baseline="0" noProof="0" smtClean="0">
              <a:ln>
                <a:noFill/>
              </a:ln>
              <a:solidFill>
                <a:schemeClr val="tx1"/>
              </a:solidFill>
              <a:effectLst/>
              <a:uLnTx/>
              <a:uFillTx/>
              <a:latin typeface="+mn-lt"/>
              <a:ea typeface="+mn-ea"/>
              <a:cs typeface="B Mitra" pitchFamily="2" charset="-78"/>
            </a:endParaRPr>
          </a:p>
          <a:p>
            <a:pPr marL="342900" marR="0" lvl="0" indent="-342900" algn="r" defTabSz="914400" rtl="1"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B Mitra" pitchFamily="2" charset="-78"/>
            </a:endParaRPr>
          </a:p>
        </p:txBody>
      </p:sp>
    </p:spTree>
  </p:cSld>
  <p:clrMapOvr>
    <a:masterClrMapping/>
  </p:clrMapOvr>
  <p:transition>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457200"/>
            <a:ext cx="8686800" cy="838200"/>
          </a:xfrm>
          <a:prstGeom prst="rect">
            <a:avLst/>
          </a:prstGeom>
        </p:spPr>
        <p:txBody>
          <a:bodyPr>
            <a:noAutofit/>
          </a:bodyPr>
          <a:lstStyle/>
          <a:p>
            <a:pPr marL="0" marR="0" lvl="0" indent="0" algn="ctr" defTabSz="914400" rtl="1" eaLnBrk="0" fontAlgn="auto" latinLnBrk="0" hangingPunct="0">
              <a:lnSpc>
                <a:spcPct val="100000"/>
              </a:lnSpc>
              <a:spcBef>
                <a:spcPct val="0"/>
              </a:spcBef>
              <a:spcAft>
                <a:spcPts val="0"/>
              </a:spcAft>
              <a:buClrTx/>
              <a:buSzTx/>
              <a:buFontTx/>
              <a:buNone/>
              <a:tabLst/>
              <a:defRPr/>
            </a:pPr>
            <a:r>
              <a:rPr kumimoji="0" lang="fa-IR" altLang="ja-JP" sz="4800" b="1" i="0" u="none" strike="noStrike" kern="0" cap="none" spc="0" normalizeH="0" baseline="0" noProof="0" dirty="0" smtClean="0">
                <a:ln>
                  <a:noFill/>
                </a:ln>
                <a:solidFill>
                  <a:schemeClr val="tx1"/>
                </a:solidFill>
                <a:effectLst/>
                <a:uLnTx/>
                <a:uFillTx/>
                <a:latin typeface="Arial" pitchFamily="34" charset="0"/>
                <a:ea typeface="+mj-ea"/>
                <a:cs typeface="B Mitra" pitchFamily="2" charset="-78"/>
              </a:rPr>
              <a:t>رويكرد اجراي مديريت دانش </a:t>
            </a:r>
            <a:r>
              <a:rPr kumimoji="0" lang="en-US" altLang="ja-JP" sz="4800" b="1" i="0" u="none" strike="noStrike" kern="0" cap="none" spc="0" normalizeH="0" baseline="0" noProof="0" dirty="0" smtClean="0">
                <a:ln>
                  <a:noFill/>
                </a:ln>
                <a:solidFill>
                  <a:schemeClr val="tx1"/>
                </a:solidFill>
                <a:effectLst/>
                <a:uLnTx/>
                <a:uFillTx/>
                <a:latin typeface="Arial" pitchFamily="34" charset="0"/>
                <a:ea typeface="MS PGothic" pitchFamily="34" charset="-128"/>
                <a:cs typeface="B Mitra" pitchFamily="2" charset="-78"/>
              </a:rPr>
              <a:t/>
            </a:r>
            <a:br>
              <a:rPr kumimoji="0" lang="en-US" altLang="ja-JP" sz="4800" b="1" i="0" u="none" strike="noStrike" kern="0" cap="none" spc="0" normalizeH="0" baseline="0" noProof="0" dirty="0" smtClean="0">
                <a:ln>
                  <a:noFill/>
                </a:ln>
                <a:solidFill>
                  <a:schemeClr val="tx1"/>
                </a:solidFill>
                <a:effectLst/>
                <a:uLnTx/>
                <a:uFillTx/>
                <a:latin typeface="Arial" pitchFamily="34" charset="0"/>
                <a:ea typeface="MS PGothic" pitchFamily="34" charset="-128"/>
                <a:cs typeface="B Mitra" pitchFamily="2" charset="-78"/>
              </a:rPr>
            </a:br>
            <a:endParaRPr kumimoji="0" lang="en-US" sz="4800" b="0" i="0" u="none" strike="noStrike" kern="0" cap="none" spc="0" normalizeH="0" baseline="0" noProof="0" dirty="0">
              <a:ln>
                <a:noFill/>
              </a:ln>
              <a:solidFill>
                <a:schemeClr val="tx1"/>
              </a:solidFill>
              <a:effectLst/>
              <a:uLnTx/>
              <a:uFillTx/>
              <a:latin typeface="+mj-lt"/>
              <a:ea typeface="+mj-ea"/>
              <a:cs typeface="B Mitra" pitchFamily="2" charset="-78"/>
            </a:endParaRPr>
          </a:p>
        </p:txBody>
      </p:sp>
      <p:pic>
        <p:nvPicPr>
          <p:cNvPr id="3" name="Picture 2"/>
          <p:cNvPicPr>
            <a:picLocks noChangeAspect="1" noChangeArrowheads="1"/>
          </p:cNvPicPr>
          <p:nvPr/>
        </p:nvPicPr>
        <p:blipFill>
          <a:blip r:embed="rId2"/>
          <a:srcRect/>
          <a:stretch>
            <a:fillRect/>
          </a:stretch>
        </p:blipFill>
        <p:spPr>
          <a:xfrm>
            <a:off x="2387600" y="1554163"/>
            <a:ext cx="4521200" cy="4525962"/>
          </a:xfrm>
          <a:prstGeom prst="rect">
            <a:avLst/>
          </a:prstGeom>
          <a:noFill/>
        </p:spPr>
      </p:pic>
      <p:pic>
        <p:nvPicPr>
          <p:cNvPr id="4" name="Picture 3"/>
          <p:cNvPicPr>
            <a:picLocks noChangeAspect="1" noChangeArrowheads="1"/>
          </p:cNvPicPr>
          <p:nvPr/>
        </p:nvPicPr>
        <p:blipFill>
          <a:blip r:embed="rId3"/>
          <a:srcRect/>
          <a:stretch>
            <a:fillRect/>
          </a:stretch>
        </p:blipFill>
        <p:spPr bwMode="auto">
          <a:xfrm>
            <a:off x="5715000" y="1419225"/>
            <a:ext cx="2846388" cy="1420813"/>
          </a:xfrm>
          <a:prstGeom prst="rect">
            <a:avLst/>
          </a:prstGeom>
          <a:noFill/>
          <a:ln w="9525">
            <a:noFill/>
            <a:miter lim="800000"/>
            <a:headEnd/>
            <a:tailEnd/>
          </a:ln>
          <a:effectLst/>
        </p:spPr>
      </p:pic>
      <p:pic>
        <p:nvPicPr>
          <p:cNvPr id="5" name="Picture 4"/>
          <p:cNvPicPr>
            <a:picLocks noChangeAspect="1" noChangeArrowheads="1"/>
          </p:cNvPicPr>
          <p:nvPr/>
        </p:nvPicPr>
        <p:blipFill>
          <a:blip r:embed="rId4"/>
          <a:srcRect/>
          <a:stretch>
            <a:fillRect/>
          </a:stretch>
        </p:blipFill>
        <p:spPr bwMode="auto">
          <a:xfrm>
            <a:off x="6024563" y="3581400"/>
            <a:ext cx="2536825" cy="1749425"/>
          </a:xfrm>
          <a:prstGeom prst="rect">
            <a:avLst/>
          </a:prstGeom>
          <a:noFill/>
          <a:ln w="9525">
            <a:noFill/>
            <a:miter lim="800000"/>
            <a:headEnd/>
            <a:tailEnd/>
          </a:ln>
          <a:effectLst/>
        </p:spPr>
      </p:pic>
      <p:pic>
        <p:nvPicPr>
          <p:cNvPr id="6" name="Picture 5"/>
          <p:cNvPicPr>
            <a:picLocks noChangeAspect="1" noChangeArrowheads="1"/>
          </p:cNvPicPr>
          <p:nvPr/>
        </p:nvPicPr>
        <p:blipFill>
          <a:blip r:embed="rId5"/>
          <a:srcRect/>
          <a:stretch>
            <a:fillRect/>
          </a:stretch>
        </p:blipFill>
        <p:spPr bwMode="auto">
          <a:xfrm>
            <a:off x="762000" y="3633788"/>
            <a:ext cx="2846388" cy="2043112"/>
          </a:xfrm>
          <a:prstGeom prst="rect">
            <a:avLst/>
          </a:prstGeom>
          <a:noFill/>
          <a:ln w="9525">
            <a:noFill/>
            <a:miter lim="800000"/>
            <a:headEnd/>
            <a:tailEnd/>
          </a:ln>
          <a:effectLst/>
        </p:spPr>
      </p:pic>
      <p:pic>
        <p:nvPicPr>
          <p:cNvPr id="7" name="Picture 6"/>
          <p:cNvPicPr>
            <a:picLocks noChangeAspect="1" noChangeArrowheads="1"/>
          </p:cNvPicPr>
          <p:nvPr/>
        </p:nvPicPr>
        <p:blipFill>
          <a:blip r:embed="rId6"/>
          <a:srcRect/>
          <a:stretch>
            <a:fillRect/>
          </a:stretch>
        </p:blipFill>
        <p:spPr bwMode="auto">
          <a:xfrm>
            <a:off x="581025" y="1447800"/>
            <a:ext cx="2573338" cy="1481138"/>
          </a:xfrm>
          <a:prstGeom prst="rect">
            <a:avLst/>
          </a:prstGeom>
          <a:noFill/>
          <a:ln w="9525">
            <a:noFill/>
            <a:miter lim="800000"/>
            <a:headEnd/>
            <a:tailEnd/>
          </a:ln>
          <a:effectLst/>
        </p:spPr>
      </p:pic>
    </p:spTree>
  </p:cSld>
  <p:clrMapOvr>
    <a:masterClrMapping/>
  </p:clrMapOvr>
  <p:transition>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Times New Roman (Arabic)"/>
        <a:cs typeface="Times New Roman (Arabic)"/>
      </a:majorFont>
      <a:minorFont>
        <a:latin typeface="Times New Roman"/>
        <a:ea typeface="Times New Roman (Arabic)"/>
        <a:cs typeface="Times New Roman (Arab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0" fontAlgn="base" latinLnBrk="0" hangingPunct="0">
          <a:lnSpc>
            <a:spcPct val="100000"/>
          </a:lnSpc>
          <a:spcBef>
            <a:spcPct val="0"/>
          </a:spcBef>
          <a:spcAft>
            <a:spcPct val="0"/>
          </a:spcAft>
          <a:buClrTx/>
          <a:buSzTx/>
          <a:buFontTx/>
          <a:buNone/>
          <a:tabLst/>
          <a:defRPr kumimoji="0" lang="ar-SA" altLang="en-US" sz="2400" b="0" i="0" u="none" strike="noStrike" cap="none" normalizeH="0" baseline="0" smtClean="0">
            <a:ln>
              <a:noFill/>
            </a:ln>
            <a:solidFill>
              <a:schemeClr val="tx1"/>
            </a:solidFill>
            <a:effectLst/>
            <a:latin typeface="Times New Roman" pitchFamily="26" charset="0"/>
            <a:ea typeface="Times New Roman (Arabic)" pitchFamily="26" charset="0"/>
            <a:cs typeface="Times New Roman (Arabic)" pitchFamily="2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0" fontAlgn="base" latinLnBrk="0" hangingPunct="0">
          <a:lnSpc>
            <a:spcPct val="100000"/>
          </a:lnSpc>
          <a:spcBef>
            <a:spcPct val="0"/>
          </a:spcBef>
          <a:spcAft>
            <a:spcPct val="0"/>
          </a:spcAft>
          <a:buClrTx/>
          <a:buSzTx/>
          <a:buFontTx/>
          <a:buNone/>
          <a:tabLst/>
          <a:defRPr kumimoji="0" lang="ar-SA" altLang="en-US" sz="2400" b="0" i="0" u="none" strike="noStrike" cap="none" normalizeH="0" baseline="0" smtClean="0">
            <a:ln>
              <a:noFill/>
            </a:ln>
            <a:solidFill>
              <a:schemeClr val="tx1"/>
            </a:solidFill>
            <a:effectLst/>
            <a:latin typeface="Times New Roman" pitchFamily="26" charset="0"/>
            <a:ea typeface="Times New Roman (Arabic)" pitchFamily="26" charset="0"/>
            <a:cs typeface="Times New Roman (Arabic)" pitchFamily="2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2288</TotalTime>
  <Words>9210</Words>
  <Application>Microsoft Office PowerPoint</Application>
  <PresentationFormat>On-screen Show (4:3)</PresentationFormat>
  <Paragraphs>1153</Paragraphs>
  <Slides>137</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137</vt:i4>
      </vt:variant>
    </vt:vector>
  </HeadingPairs>
  <TitlesOfParts>
    <vt:vector size="139" baseType="lpstr">
      <vt:lpstr>Default Design</vt:lpstr>
      <vt:lpstr>Clip</vt:lpstr>
      <vt:lpstr>Slide 1</vt:lpstr>
      <vt:lpstr>Slide 2</vt:lpstr>
      <vt:lpstr>  مقدمه </vt:lpstr>
      <vt:lpstr> </vt:lpstr>
      <vt:lpstr>علل پیدایش مدیریت دانش</vt:lpstr>
      <vt:lpstr>Slide 6</vt:lpstr>
      <vt:lpstr>   </vt:lpstr>
      <vt:lpstr>Defining Knowledge Management</vt:lpstr>
      <vt:lpstr>Slide 9</vt:lpstr>
      <vt:lpstr>داده ها</vt:lpstr>
      <vt:lpstr>اطلاعات (توصیف داده ها ) </vt:lpstr>
      <vt:lpstr>دانش (تحلیل اطلاعات ) </vt:lpstr>
      <vt:lpstr>ویژگی های دانش</vt:lpstr>
      <vt:lpstr>ویژگی های دانش</vt:lpstr>
      <vt:lpstr>طبقه بندی ابعاد دانش سازمانی </vt:lpstr>
      <vt:lpstr>Slide 16</vt:lpstr>
      <vt:lpstr>Slide 17</vt:lpstr>
      <vt:lpstr>Slide 18</vt:lpstr>
      <vt:lpstr>Slide 19</vt:lpstr>
      <vt:lpstr>Slide 20</vt:lpstr>
      <vt:lpstr>Slide 21</vt:lpstr>
      <vt:lpstr>Slide 22</vt:lpstr>
      <vt:lpstr>Slide 23</vt:lpstr>
      <vt:lpstr>Slide 24</vt:lpstr>
      <vt:lpstr>Slide 25</vt:lpstr>
      <vt:lpstr>چرخه دانش  (فرآيند ها)  Knowledge Process</vt:lpstr>
      <vt:lpstr>1- تشخیص</vt:lpstr>
      <vt:lpstr>2- خلق دانش</vt:lpstr>
      <vt:lpstr>Slide 29</vt:lpstr>
      <vt:lpstr>3- ذخیره دانش</vt:lpstr>
      <vt:lpstr>Slide 31</vt:lpstr>
      <vt:lpstr>5- کاربرد دانش</vt:lpstr>
      <vt:lpstr>الگوی فرآيند مديريت دانش   </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همسوسازی مدیریت دانش با راهبردهای سازمان</vt:lpstr>
      <vt:lpstr>تاثير مديريت دانش بر حوزه هاي کليدي سازمان</vt:lpstr>
      <vt:lpstr>تاثير مديريت دانش بر حوزه هاي کليدي سازمان</vt:lpstr>
      <vt:lpstr>تاثير مديريت دانش بر حوزه هاي کليدي سازمان</vt:lpstr>
      <vt:lpstr>ويژگي سازمانهاي دانش بنيان</vt:lpstr>
      <vt:lpstr>ويژگي سازمانهاي دانش بنيان</vt:lpstr>
      <vt:lpstr>ويژگي سازمانهاي دانش بنيان</vt:lpstr>
      <vt:lpstr>استراتژي مبتني بر دانايي و نقش مديريت دانش در SMEs</vt:lpstr>
      <vt:lpstr>استراتژي مبتني بر دانايي و نقش مديريت دانش در  SMEs</vt:lpstr>
      <vt:lpstr>استراتژي مبتني بر دانايي و نقش مديريت دانش </vt:lpstr>
      <vt:lpstr>استراتژي مبتني بر دانايي و نقش مديريت دانش </vt:lpstr>
      <vt:lpstr> باتشکرازتوجه شما  </vt:lpstr>
    </vt:vector>
  </TitlesOfParts>
  <Company>SAPCO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مزاياي نظام 5س</dc:title>
  <dc:creator>HARDWARE</dc:creator>
  <cp:lastModifiedBy>1</cp:lastModifiedBy>
  <cp:revision>305</cp:revision>
  <dcterms:created xsi:type="dcterms:W3CDTF">2003-03-17T06:24:02Z</dcterms:created>
  <dcterms:modified xsi:type="dcterms:W3CDTF">2013-07-22T13:27:54Z</dcterms:modified>
</cp:coreProperties>
</file>