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trictFirstAndLastChars="0" saveSubsetFonts="1">
  <p:sldMasterIdLst>
    <p:sldMasterId id="2147483648" r:id="rId1"/>
  </p:sldMasterIdLst>
  <p:notesMasterIdLst>
    <p:notesMasterId r:id="rId39"/>
  </p:notesMasterIdLst>
  <p:sldIdLst>
    <p:sldId id="354" r:id="rId2"/>
    <p:sldId id="362" r:id="rId3"/>
    <p:sldId id="358" r:id="rId4"/>
    <p:sldId id="359" r:id="rId5"/>
    <p:sldId id="364" r:id="rId6"/>
    <p:sldId id="403" r:id="rId7"/>
    <p:sldId id="365" r:id="rId8"/>
    <p:sldId id="392" r:id="rId9"/>
    <p:sldId id="393" r:id="rId10"/>
    <p:sldId id="394" r:id="rId11"/>
    <p:sldId id="395" r:id="rId12"/>
    <p:sldId id="396" r:id="rId13"/>
    <p:sldId id="397" r:id="rId14"/>
    <p:sldId id="398" r:id="rId15"/>
    <p:sldId id="399" r:id="rId16"/>
    <p:sldId id="402" r:id="rId17"/>
    <p:sldId id="401" r:id="rId18"/>
    <p:sldId id="400" r:id="rId19"/>
    <p:sldId id="404" r:id="rId20"/>
    <p:sldId id="408" r:id="rId21"/>
    <p:sldId id="407" r:id="rId22"/>
    <p:sldId id="406" r:id="rId23"/>
    <p:sldId id="405" r:id="rId24"/>
    <p:sldId id="409" r:id="rId25"/>
    <p:sldId id="412" r:id="rId26"/>
    <p:sldId id="411" r:id="rId27"/>
    <p:sldId id="410" r:id="rId28"/>
    <p:sldId id="413" r:id="rId29"/>
    <p:sldId id="416" r:id="rId30"/>
    <p:sldId id="414" r:id="rId31"/>
    <p:sldId id="417" r:id="rId32"/>
    <p:sldId id="420" r:id="rId33"/>
    <p:sldId id="419" r:id="rId34"/>
    <p:sldId id="418" r:id="rId35"/>
    <p:sldId id="423" r:id="rId36"/>
    <p:sldId id="424" r:id="rId37"/>
    <p:sldId id="374" r:id="rId38"/>
  </p:sldIdLst>
  <p:sldSz cx="9144000" cy="6858000" type="screen4x3"/>
  <p:notesSz cx="6858000" cy="9144000"/>
  <p:defaultTextStyle>
    <a:defPPr>
      <a:defRPr lang="ar-SA"/>
    </a:defPPr>
    <a:lvl1pPr algn="r" rtl="1" eaLnBrk="0" fontAlgn="base" hangingPunct="0">
      <a:spcBef>
        <a:spcPct val="0"/>
      </a:spcBef>
      <a:spcAft>
        <a:spcPct val="0"/>
      </a:spcAft>
      <a:defRPr sz="2400" kern="1200">
        <a:solidFill>
          <a:schemeClr val="tx1"/>
        </a:solidFill>
        <a:latin typeface="Times New Roman" pitchFamily="18" charset="0"/>
        <a:ea typeface="Times New Roman (Arabic)" pitchFamily="26" charset="0"/>
        <a:cs typeface="Times New Roman (Arabic)" pitchFamily="26" charset="0"/>
      </a:defRPr>
    </a:lvl1pPr>
    <a:lvl2pPr marL="457200" algn="r" rtl="1" eaLnBrk="0" fontAlgn="base" hangingPunct="0">
      <a:spcBef>
        <a:spcPct val="0"/>
      </a:spcBef>
      <a:spcAft>
        <a:spcPct val="0"/>
      </a:spcAft>
      <a:defRPr sz="2400" kern="1200">
        <a:solidFill>
          <a:schemeClr val="tx1"/>
        </a:solidFill>
        <a:latin typeface="Times New Roman" pitchFamily="18" charset="0"/>
        <a:ea typeface="Times New Roman (Arabic)" pitchFamily="26" charset="0"/>
        <a:cs typeface="Times New Roman (Arabic)" pitchFamily="26" charset="0"/>
      </a:defRPr>
    </a:lvl2pPr>
    <a:lvl3pPr marL="914400" algn="r" rtl="1" eaLnBrk="0" fontAlgn="base" hangingPunct="0">
      <a:spcBef>
        <a:spcPct val="0"/>
      </a:spcBef>
      <a:spcAft>
        <a:spcPct val="0"/>
      </a:spcAft>
      <a:defRPr sz="2400" kern="1200">
        <a:solidFill>
          <a:schemeClr val="tx1"/>
        </a:solidFill>
        <a:latin typeface="Times New Roman" pitchFamily="18" charset="0"/>
        <a:ea typeface="Times New Roman (Arabic)" pitchFamily="26" charset="0"/>
        <a:cs typeface="Times New Roman (Arabic)" pitchFamily="26" charset="0"/>
      </a:defRPr>
    </a:lvl3pPr>
    <a:lvl4pPr marL="1371600" algn="r" rtl="1" eaLnBrk="0" fontAlgn="base" hangingPunct="0">
      <a:spcBef>
        <a:spcPct val="0"/>
      </a:spcBef>
      <a:spcAft>
        <a:spcPct val="0"/>
      </a:spcAft>
      <a:defRPr sz="2400" kern="1200">
        <a:solidFill>
          <a:schemeClr val="tx1"/>
        </a:solidFill>
        <a:latin typeface="Times New Roman" pitchFamily="18" charset="0"/>
        <a:ea typeface="Times New Roman (Arabic)" pitchFamily="26" charset="0"/>
        <a:cs typeface="Times New Roman (Arabic)" pitchFamily="26" charset="0"/>
      </a:defRPr>
    </a:lvl4pPr>
    <a:lvl5pPr marL="1828800" algn="r" rtl="1" eaLnBrk="0" fontAlgn="base" hangingPunct="0">
      <a:spcBef>
        <a:spcPct val="0"/>
      </a:spcBef>
      <a:spcAft>
        <a:spcPct val="0"/>
      </a:spcAft>
      <a:defRPr sz="2400" kern="1200">
        <a:solidFill>
          <a:schemeClr val="tx1"/>
        </a:solidFill>
        <a:latin typeface="Times New Roman" pitchFamily="18" charset="0"/>
        <a:ea typeface="Times New Roman (Arabic)" pitchFamily="26" charset="0"/>
        <a:cs typeface="Times New Roman (Arabic)" pitchFamily="26" charset="0"/>
      </a:defRPr>
    </a:lvl5pPr>
    <a:lvl6pPr marL="2286000" algn="l" defTabSz="914400" rtl="0" eaLnBrk="1" latinLnBrk="0" hangingPunct="1">
      <a:defRPr sz="2400" kern="1200">
        <a:solidFill>
          <a:schemeClr val="tx1"/>
        </a:solidFill>
        <a:latin typeface="Times New Roman" pitchFamily="18" charset="0"/>
        <a:ea typeface="Times New Roman (Arabic)" pitchFamily="26" charset="0"/>
        <a:cs typeface="Times New Roman (Arabic)" pitchFamily="26" charset="0"/>
      </a:defRPr>
    </a:lvl6pPr>
    <a:lvl7pPr marL="2743200" algn="l" defTabSz="914400" rtl="0" eaLnBrk="1" latinLnBrk="0" hangingPunct="1">
      <a:defRPr sz="2400" kern="1200">
        <a:solidFill>
          <a:schemeClr val="tx1"/>
        </a:solidFill>
        <a:latin typeface="Times New Roman" pitchFamily="18" charset="0"/>
        <a:ea typeface="Times New Roman (Arabic)" pitchFamily="26" charset="0"/>
        <a:cs typeface="Times New Roman (Arabic)" pitchFamily="26" charset="0"/>
      </a:defRPr>
    </a:lvl7pPr>
    <a:lvl8pPr marL="3200400" algn="l" defTabSz="914400" rtl="0" eaLnBrk="1" latinLnBrk="0" hangingPunct="1">
      <a:defRPr sz="2400" kern="1200">
        <a:solidFill>
          <a:schemeClr val="tx1"/>
        </a:solidFill>
        <a:latin typeface="Times New Roman" pitchFamily="18" charset="0"/>
        <a:ea typeface="Times New Roman (Arabic)" pitchFamily="26" charset="0"/>
        <a:cs typeface="Times New Roman (Arabic)" pitchFamily="26" charset="0"/>
      </a:defRPr>
    </a:lvl8pPr>
    <a:lvl9pPr marL="3657600" algn="l" defTabSz="914400" rtl="0" eaLnBrk="1" latinLnBrk="0" hangingPunct="1">
      <a:defRPr sz="2400" kern="1200">
        <a:solidFill>
          <a:schemeClr val="tx1"/>
        </a:solidFill>
        <a:latin typeface="Times New Roman" pitchFamily="18" charset="0"/>
        <a:ea typeface="Times New Roman (Arabic)" pitchFamily="26" charset="0"/>
        <a:cs typeface="Times New Roman (Arabic)" pitchFamily="26"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autoAdjust="0"/>
    <p:restoredTop sz="94705" autoAdjust="0"/>
  </p:normalViewPr>
  <p:slideViewPr>
    <p:cSldViewPr>
      <p:cViewPr varScale="1">
        <p:scale>
          <a:sx n="110" d="100"/>
          <a:sy n="110" d="100"/>
        </p:scale>
        <p:origin x="-16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pitchFamily="26" charset="0"/>
              </a:defRPr>
            </a:lvl1pPr>
          </a:lstStyle>
          <a:p>
            <a:pPr>
              <a:defRPr/>
            </a:pPr>
            <a:endParaRPr lang="en-US"/>
          </a:p>
        </p:txBody>
      </p:sp>
      <p:sp>
        <p:nvSpPr>
          <p:cNvPr id="440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26" charset="0"/>
              </a:defRPr>
            </a:lvl1pPr>
          </a:lstStyle>
          <a:p>
            <a:pPr>
              <a:defRPr/>
            </a:pPr>
            <a:endParaRPr lang="en-US"/>
          </a:p>
        </p:txBody>
      </p:sp>
      <p:sp>
        <p:nvSpPr>
          <p:cNvPr id="450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40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40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pitchFamily="26" charset="0"/>
              </a:defRPr>
            </a:lvl1pPr>
          </a:lstStyle>
          <a:p>
            <a:pPr>
              <a:defRPr/>
            </a:pPr>
            <a:endParaRPr lang="en-US"/>
          </a:p>
        </p:txBody>
      </p:sp>
      <p:sp>
        <p:nvSpPr>
          <p:cNvPr id="440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26" charset="0"/>
              </a:defRPr>
            </a:lvl1pPr>
          </a:lstStyle>
          <a:p>
            <a:pPr>
              <a:defRPr/>
            </a:pPr>
            <a:fld id="{8825F268-89E6-481C-9D1C-FFD4C6CCB78A}" type="slidenum">
              <a:rPr lang="en-US"/>
              <a:pPr>
                <a:defRPr/>
              </a:pPr>
              <a:t>‹#›</a:t>
            </a:fld>
            <a:endParaRPr lang="en-US"/>
          </a:p>
        </p:txBody>
      </p:sp>
    </p:spTree>
    <p:extLst>
      <p:ext uri="{BB962C8B-B14F-4D97-AF65-F5344CB8AC3E}">
        <p14:creationId xmlns:p14="http://schemas.microsoft.com/office/powerpoint/2010/main" xmlns="" val="3802178697"/>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Times New Roman" pitchFamily="26" charset="0"/>
        <a:ea typeface="Times New Roman (Arabic)" pitchFamily="26" charset="0"/>
        <a:cs typeface="Times New Roman (Arabic)" pitchFamily="26" charset="0"/>
      </a:defRPr>
    </a:lvl1pPr>
    <a:lvl2pPr marL="457200" algn="r" rtl="1" eaLnBrk="0" fontAlgn="base" hangingPunct="0">
      <a:spcBef>
        <a:spcPct val="30000"/>
      </a:spcBef>
      <a:spcAft>
        <a:spcPct val="0"/>
      </a:spcAft>
      <a:defRPr sz="1200" kern="1200">
        <a:solidFill>
          <a:schemeClr val="tx1"/>
        </a:solidFill>
        <a:latin typeface="Times New Roman" pitchFamily="26" charset="0"/>
        <a:ea typeface="Times New Roman (Arabic)" pitchFamily="26" charset="0"/>
        <a:cs typeface="Times New Roman (Arabic)" pitchFamily="26" charset="0"/>
      </a:defRPr>
    </a:lvl2pPr>
    <a:lvl3pPr marL="914400" algn="r" rtl="1" eaLnBrk="0" fontAlgn="base" hangingPunct="0">
      <a:spcBef>
        <a:spcPct val="30000"/>
      </a:spcBef>
      <a:spcAft>
        <a:spcPct val="0"/>
      </a:spcAft>
      <a:defRPr sz="1200" kern="1200">
        <a:solidFill>
          <a:schemeClr val="tx1"/>
        </a:solidFill>
        <a:latin typeface="Times New Roman" pitchFamily="26" charset="0"/>
        <a:ea typeface="Times New Roman (Arabic)" pitchFamily="26" charset="0"/>
        <a:cs typeface="Times New Roman (Arabic)" pitchFamily="26" charset="0"/>
      </a:defRPr>
    </a:lvl3pPr>
    <a:lvl4pPr marL="1371600" algn="r" rtl="1" eaLnBrk="0" fontAlgn="base" hangingPunct="0">
      <a:spcBef>
        <a:spcPct val="30000"/>
      </a:spcBef>
      <a:spcAft>
        <a:spcPct val="0"/>
      </a:spcAft>
      <a:defRPr sz="1200" kern="1200">
        <a:solidFill>
          <a:schemeClr val="tx1"/>
        </a:solidFill>
        <a:latin typeface="Times New Roman" pitchFamily="26" charset="0"/>
        <a:ea typeface="Times New Roman (Arabic)" pitchFamily="26" charset="0"/>
        <a:cs typeface="Times New Roman (Arabic)" pitchFamily="26" charset="0"/>
      </a:defRPr>
    </a:lvl4pPr>
    <a:lvl5pPr marL="1828800" algn="r" rtl="1" eaLnBrk="0" fontAlgn="base" hangingPunct="0">
      <a:spcBef>
        <a:spcPct val="30000"/>
      </a:spcBef>
      <a:spcAft>
        <a:spcPct val="0"/>
      </a:spcAft>
      <a:defRPr sz="1200" kern="1200">
        <a:solidFill>
          <a:schemeClr val="tx1"/>
        </a:solidFill>
        <a:latin typeface="Times New Roman" pitchFamily="26" charset="0"/>
        <a:ea typeface="Times New Roman (Arabic)" pitchFamily="26" charset="0"/>
        <a:cs typeface="Times New Roman (Arabic)" pitchFamily="26"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34DC510-C6A6-4CF3-87F1-D4D98B7B1704}" type="slidenum">
              <a:rPr lang="en-US" smtClean="0">
                <a:latin typeface="Times New Roman" pitchFamily="18" charset="0"/>
              </a:rPr>
              <a:pPr/>
              <a:t>4</a:t>
            </a:fld>
            <a:endParaRPr lang="en-US" smtClean="0">
              <a:latin typeface="Times New Roman" pitchFamily="18" charset="0"/>
            </a:endParaRPr>
          </a:p>
        </p:txBody>
      </p:sp>
      <p:sp>
        <p:nvSpPr>
          <p:cNvPr id="46083" name="Rectangle 2"/>
          <p:cNvSpPr>
            <a:spLocks noGrp="1" noRot="1" noChangeAspect="1" noChangeArrowheads="1" noTextEdit="1"/>
          </p:cNvSpPr>
          <p:nvPr>
            <p:ph type="sldImg"/>
          </p:nvPr>
        </p:nvSpPr>
        <p:spPr>
          <a:xfrm>
            <a:off x="1144588" y="685800"/>
            <a:ext cx="4572000" cy="3429000"/>
          </a:xfrm>
          <a:ln/>
        </p:spPr>
      </p:sp>
      <p:sp>
        <p:nvSpPr>
          <p:cNvPr id="46084" name="Rectangle 3"/>
          <p:cNvSpPr>
            <a:spLocks noGrp="1" noChangeArrowheads="1"/>
          </p:cNvSpPr>
          <p:nvPr>
            <p:ph type="body" idx="1"/>
          </p:nvPr>
        </p:nvSpPr>
        <p:spPr>
          <a:noFill/>
          <a:ln/>
        </p:spPr>
        <p:txBody>
          <a:bodyP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3F787C-F078-4A8D-A9F3-FC02D6A7E52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1D1DC9-65C4-41B8-8DA6-3B2FEB118AD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54F1954-7149-449C-AFB2-989A2D2108F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71F9B8-CEB0-4A41-AC1B-97A4077B68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ED7EDD-05E5-4091-993F-689986AF547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356A6A4-E776-4AC5-9398-B43931142C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53F781D-33BA-4390-B7AD-00757F05E8C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66D418A-2040-4A03-940A-F4585B41F66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7F5F32-2D23-405D-B9B8-AB10F863540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46E5A65-A48A-40AE-ACC0-22ADA704BE8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FBEBC-4756-48D8-B86C-8DB6E84AE79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60EE601-EBE0-4852-A1BE-028DC02E113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tile tx="0" ty="0" sx="100000" sy="100000" flip="none" algn="tl"/>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Times New Roman" pitchFamily="26"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26"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26" charset="0"/>
              </a:defRPr>
            </a:lvl1pPr>
          </a:lstStyle>
          <a:p>
            <a:pPr>
              <a:defRPr/>
            </a:pPr>
            <a:fld id="{19B55FFC-409B-46C6-903B-BBF0A741B7B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imes New Roman" pitchFamily="26" charset="0"/>
          <a:ea typeface="Times New Roman (Arabic)" pitchFamily="26" charset="0"/>
          <a:cs typeface="Times New Roman (Arabic)" pitchFamily="26" charset="0"/>
        </a:defRPr>
      </a:lvl2pPr>
      <a:lvl3pPr algn="ctr" rtl="1" eaLnBrk="0" fontAlgn="base" hangingPunct="0">
        <a:spcBef>
          <a:spcPct val="0"/>
        </a:spcBef>
        <a:spcAft>
          <a:spcPct val="0"/>
        </a:spcAft>
        <a:defRPr sz="4400">
          <a:solidFill>
            <a:schemeClr val="tx2"/>
          </a:solidFill>
          <a:latin typeface="Times New Roman" pitchFamily="26" charset="0"/>
          <a:ea typeface="Times New Roman (Arabic)" pitchFamily="26" charset="0"/>
          <a:cs typeface="Times New Roman (Arabic)" pitchFamily="26" charset="0"/>
        </a:defRPr>
      </a:lvl3pPr>
      <a:lvl4pPr algn="ctr" rtl="1" eaLnBrk="0" fontAlgn="base" hangingPunct="0">
        <a:spcBef>
          <a:spcPct val="0"/>
        </a:spcBef>
        <a:spcAft>
          <a:spcPct val="0"/>
        </a:spcAft>
        <a:defRPr sz="4400">
          <a:solidFill>
            <a:schemeClr val="tx2"/>
          </a:solidFill>
          <a:latin typeface="Times New Roman" pitchFamily="26" charset="0"/>
          <a:ea typeface="Times New Roman (Arabic)" pitchFamily="26" charset="0"/>
          <a:cs typeface="Times New Roman (Arabic)" pitchFamily="26" charset="0"/>
        </a:defRPr>
      </a:lvl4pPr>
      <a:lvl5pPr algn="ctr" rtl="1" eaLnBrk="0" fontAlgn="base" hangingPunct="0">
        <a:spcBef>
          <a:spcPct val="0"/>
        </a:spcBef>
        <a:spcAft>
          <a:spcPct val="0"/>
        </a:spcAft>
        <a:defRPr sz="4400">
          <a:solidFill>
            <a:schemeClr val="tx2"/>
          </a:solidFill>
          <a:latin typeface="Times New Roman" pitchFamily="26" charset="0"/>
          <a:ea typeface="Times New Roman (Arabic)" pitchFamily="26" charset="0"/>
          <a:cs typeface="Times New Roman (Arabic)" pitchFamily="26" charset="0"/>
        </a:defRPr>
      </a:lvl5pPr>
      <a:lvl6pPr marL="457200" algn="ctr" rtl="1" eaLnBrk="0" fontAlgn="base" hangingPunct="0">
        <a:spcBef>
          <a:spcPct val="0"/>
        </a:spcBef>
        <a:spcAft>
          <a:spcPct val="0"/>
        </a:spcAft>
        <a:defRPr sz="4400">
          <a:solidFill>
            <a:schemeClr val="tx2"/>
          </a:solidFill>
          <a:latin typeface="Times New Roman" pitchFamily="26" charset="0"/>
          <a:ea typeface="Times New Roman (Arabic)" pitchFamily="26" charset="0"/>
          <a:cs typeface="Times New Roman (Arabic)" pitchFamily="26" charset="0"/>
        </a:defRPr>
      </a:lvl6pPr>
      <a:lvl7pPr marL="914400" algn="ctr" rtl="1" eaLnBrk="0" fontAlgn="base" hangingPunct="0">
        <a:spcBef>
          <a:spcPct val="0"/>
        </a:spcBef>
        <a:spcAft>
          <a:spcPct val="0"/>
        </a:spcAft>
        <a:defRPr sz="4400">
          <a:solidFill>
            <a:schemeClr val="tx2"/>
          </a:solidFill>
          <a:latin typeface="Times New Roman" pitchFamily="26" charset="0"/>
          <a:ea typeface="Times New Roman (Arabic)" pitchFamily="26" charset="0"/>
          <a:cs typeface="Times New Roman (Arabic)" pitchFamily="26" charset="0"/>
        </a:defRPr>
      </a:lvl7pPr>
      <a:lvl8pPr marL="1371600" algn="ctr" rtl="1" eaLnBrk="0" fontAlgn="base" hangingPunct="0">
        <a:spcBef>
          <a:spcPct val="0"/>
        </a:spcBef>
        <a:spcAft>
          <a:spcPct val="0"/>
        </a:spcAft>
        <a:defRPr sz="4400">
          <a:solidFill>
            <a:schemeClr val="tx2"/>
          </a:solidFill>
          <a:latin typeface="Times New Roman" pitchFamily="26" charset="0"/>
          <a:ea typeface="Times New Roman (Arabic)" pitchFamily="26" charset="0"/>
          <a:cs typeface="Times New Roman (Arabic)" pitchFamily="26" charset="0"/>
        </a:defRPr>
      </a:lvl8pPr>
      <a:lvl9pPr marL="1828800" algn="ctr" rtl="1" eaLnBrk="0" fontAlgn="base" hangingPunct="0">
        <a:spcBef>
          <a:spcPct val="0"/>
        </a:spcBef>
        <a:spcAft>
          <a:spcPct val="0"/>
        </a:spcAft>
        <a:defRPr sz="4400">
          <a:solidFill>
            <a:schemeClr val="tx2"/>
          </a:solidFill>
          <a:latin typeface="Times New Roman" pitchFamily="26" charset="0"/>
          <a:ea typeface="Times New Roman (Arabic)" pitchFamily="26" charset="0"/>
          <a:cs typeface="Times New Roman (Arabic)" pitchFamily="26"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ea typeface="+mn-ea"/>
          <a:cs typeface="+mn-cs"/>
        </a:defRPr>
      </a:lvl2pPr>
      <a:lvl3pPr marL="1143000" indent="-228600" algn="r" rtl="1" eaLnBrk="0" fontAlgn="base" hangingPunct="0">
        <a:spcBef>
          <a:spcPct val="20000"/>
        </a:spcBef>
        <a:spcAft>
          <a:spcPct val="0"/>
        </a:spcAft>
        <a:buChar char="•"/>
        <a:defRPr sz="2400">
          <a:solidFill>
            <a:schemeClr val="tx1"/>
          </a:solidFill>
          <a:latin typeface="+mn-lt"/>
          <a:ea typeface="+mn-ea"/>
          <a:cs typeface="+mn-cs"/>
        </a:defRPr>
      </a:lvl3pPr>
      <a:lvl4pPr marL="1600200" indent="-228600" algn="r" rtl="1" eaLnBrk="0" fontAlgn="base" hangingPunct="0">
        <a:spcBef>
          <a:spcPct val="20000"/>
        </a:spcBef>
        <a:spcAft>
          <a:spcPct val="0"/>
        </a:spcAft>
        <a:buChar char="–"/>
        <a:defRPr sz="2000">
          <a:solidFill>
            <a:schemeClr val="tx1"/>
          </a:solidFill>
          <a:latin typeface="+mn-lt"/>
          <a:ea typeface="+mn-ea"/>
          <a:cs typeface="+mn-cs"/>
        </a:defRPr>
      </a:lvl4pPr>
      <a:lvl5pPr marL="2057400" indent="-228600" algn="r" rtl="1" eaLnBrk="0" fontAlgn="base" hangingPunct="0">
        <a:spcBef>
          <a:spcPct val="20000"/>
        </a:spcBef>
        <a:spcAft>
          <a:spcPct val="0"/>
        </a:spcAft>
        <a:buChar char="»"/>
        <a:defRPr sz="2000">
          <a:solidFill>
            <a:schemeClr val="tx1"/>
          </a:solidFill>
          <a:latin typeface="+mn-lt"/>
          <a:ea typeface="+mn-ea"/>
          <a:cs typeface="+mn-cs"/>
        </a:defRPr>
      </a:lvl5pPr>
      <a:lvl6pPr marL="2514600" indent="-228600" algn="r" rtl="1" eaLnBrk="0" fontAlgn="base" hangingPunct="0">
        <a:spcBef>
          <a:spcPct val="20000"/>
        </a:spcBef>
        <a:spcAft>
          <a:spcPct val="0"/>
        </a:spcAft>
        <a:buChar char="»"/>
        <a:defRPr sz="2000">
          <a:solidFill>
            <a:schemeClr val="tx1"/>
          </a:solidFill>
          <a:latin typeface="+mn-lt"/>
          <a:ea typeface="+mn-ea"/>
          <a:cs typeface="+mn-cs"/>
        </a:defRPr>
      </a:lvl6pPr>
      <a:lvl7pPr marL="2971800" indent="-228600" algn="r" rtl="1" eaLnBrk="0" fontAlgn="base" hangingPunct="0">
        <a:spcBef>
          <a:spcPct val="20000"/>
        </a:spcBef>
        <a:spcAft>
          <a:spcPct val="0"/>
        </a:spcAft>
        <a:buChar char="»"/>
        <a:defRPr sz="2000">
          <a:solidFill>
            <a:schemeClr val="tx1"/>
          </a:solidFill>
          <a:latin typeface="+mn-lt"/>
          <a:ea typeface="+mn-ea"/>
          <a:cs typeface="+mn-cs"/>
        </a:defRPr>
      </a:lvl7pPr>
      <a:lvl8pPr marL="3429000" indent="-228600" algn="r" rtl="1" eaLnBrk="0" fontAlgn="base" hangingPunct="0">
        <a:spcBef>
          <a:spcPct val="20000"/>
        </a:spcBef>
        <a:spcAft>
          <a:spcPct val="0"/>
        </a:spcAft>
        <a:buChar char="»"/>
        <a:defRPr sz="2000">
          <a:solidFill>
            <a:schemeClr val="tx1"/>
          </a:solidFill>
          <a:latin typeface="+mn-lt"/>
          <a:ea typeface="+mn-ea"/>
          <a:cs typeface="+mn-cs"/>
        </a:defRPr>
      </a:lvl8pPr>
      <a:lvl9pPr marL="3886200" indent="-228600" algn="r" rtl="1" eaLnBrk="0" fontAlgn="base" hangingPunct="0">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image" Target="../media/image5.jpeg"/></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ChangeArrowheads="1"/>
          </p:cNvSpPr>
          <p:nvPr/>
        </p:nvSpPr>
        <p:spPr bwMode="auto">
          <a:xfrm>
            <a:off x="0" y="30163"/>
            <a:ext cx="9144000" cy="304800"/>
          </a:xfrm>
          <a:prstGeom prst="rect">
            <a:avLst/>
          </a:prstGeom>
          <a:gradFill rotWithShape="0">
            <a:gsLst>
              <a:gs pos="0">
                <a:srgbClr val="660033"/>
              </a:gs>
              <a:gs pos="50000">
                <a:srgbClr val="CC0000"/>
              </a:gs>
              <a:gs pos="100000">
                <a:srgbClr val="660033"/>
              </a:gs>
            </a:gsLst>
            <a:lin ang="5400000" scaled="1"/>
          </a:gradFill>
          <a:ln w="19050">
            <a:solidFill>
              <a:srgbClr val="990033"/>
            </a:solidFill>
            <a:miter lim="800000"/>
            <a:headEnd/>
            <a:tailEnd/>
          </a:ln>
        </p:spPr>
        <p:txBody>
          <a:bodyPr wrap="none" anchor="ctr"/>
          <a:lstStyle/>
          <a:p>
            <a:endParaRPr lang="en-US"/>
          </a:p>
        </p:txBody>
      </p:sp>
      <p:sp>
        <p:nvSpPr>
          <p:cNvPr id="4099" name="AutoShape 4"/>
          <p:cNvSpPr>
            <a:spLocks noChangeArrowheads="1"/>
          </p:cNvSpPr>
          <p:nvPr/>
        </p:nvSpPr>
        <p:spPr bwMode="auto">
          <a:xfrm>
            <a:off x="0" y="381000"/>
            <a:ext cx="990600" cy="990600"/>
          </a:xfrm>
          <a:prstGeom prst="star4">
            <a:avLst>
              <a:gd name="adj" fmla="val 12500"/>
            </a:avLst>
          </a:prstGeom>
          <a:solidFill>
            <a:srgbClr val="FF0000"/>
          </a:solidFill>
          <a:ln w="9525">
            <a:solidFill>
              <a:srgbClr val="FFFF00"/>
            </a:solidFill>
            <a:miter lim="800000"/>
            <a:headEnd/>
            <a:tailEnd/>
          </a:ln>
        </p:spPr>
        <p:txBody>
          <a:bodyPr wrap="none" anchor="ctr"/>
          <a:lstStyle/>
          <a:p>
            <a:pPr algn="ctr" rtl="0" eaLnBrk="1" hangingPunct="1"/>
            <a:endParaRPr lang="en-US" sz="3200">
              <a:solidFill>
                <a:srgbClr val="FFFF00"/>
              </a:solidFill>
              <a:cs typeface="Titr" pitchFamily="2" charset="-78"/>
            </a:endParaRPr>
          </a:p>
        </p:txBody>
      </p:sp>
      <p:sp>
        <p:nvSpPr>
          <p:cNvPr id="4100" name="AutoShape 4"/>
          <p:cNvSpPr>
            <a:spLocks noChangeArrowheads="1"/>
          </p:cNvSpPr>
          <p:nvPr/>
        </p:nvSpPr>
        <p:spPr bwMode="auto">
          <a:xfrm>
            <a:off x="7451725" y="5373688"/>
            <a:ext cx="990600" cy="990600"/>
          </a:xfrm>
          <a:prstGeom prst="star4">
            <a:avLst>
              <a:gd name="adj" fmla="val 12500"/>
            </a:avLst>
          </a:prstGeom>
          <a:solidFill>
            <a:srgbClr val="FF0000"/>
          </a:solidFill>
          <a:ln w="9525">
            <a:solidFill>
              <a:srgbClr val="FFFF00"/>
            </a:solidFill>
            <a:miter lim="800000"/>
            <a:headEnd/>
            <a:tailEnd/>
          </a:ln>
        </p:spPr>
        <p:txBody>
          <a:bodyPr wrap="none" anchor="ctr"/>
          <a:lstStyle/>
          <a:p>
            <a:pPr algn="ctr" rtl="0" eaLnBrk="1" hangingPunct="1"/>
            <a:endParaRPr lang="en-US" sz="3200">
              <a:solidFill>
                <a:srgbClr val="FFFF00"/>
              </a:solidFill>
              <a:cs typeface="Titr" pitchFamily="2" charset="-78"/>
            </a:endParaRPr>
          </a:p>
        </p:txBody>
      </p:sp>
      <p:sp>
        <p:nvSpPr>
          <p:cNvPr id="4101" name="Rectangle 10"/>
          <p:cNvSpPr>
            <a:spLocks noChangeArrowheads="1"/>
          </p:cNvSpPr>
          <p:nvPr/>
        </p:nvSpPr>
        <p:spPr bwMode="auto">
          <a:xfrm>
            <a:off x="0" y="6553200"/>
            <a:ext cx="9144000" cy="304800"/>
          </a:xfrm>
          <a:prstGeom prst="rect">
            <a:avLst/>
          </a:prstGeom>
          <a:gradFill rotWithShape="0">
            <a:gsLst>
              <a:gs pos="0">
                <a:srgbClr val="660033"/>
              </a:gs>
              <a:gs pos="50000">
                <a:srgbClr val="CC0000"/>
              </a:gs>
              <a:gs pos="100000">
                <a:srgbClr val="660033"/>
              </a:gs>
            </a:gsLst>
            <a:lin ang="5400000" scaled="1"/>
          </a:gradFill>
          <a:ln w="19050">
            <a:solidFill>
              <a:srgbClr val="990033"/>
            </a:solidFill>
            <a:miter lim="800000"/>
            <a:headEnd/>
            <a:tailEnd/>
          </a:ln>
        </p:spPr>
        <p:txBody>
          <a:bodyPr wrap="none" anchor="ctr"/>
          <a:lstStyle/>
          <a:p>
            <a:endParaRPr lang="en-US"/>
          </a:p>
        </p:txBody>
      </p:sp>
      <p:pic>
        <p:nvPicPr>
          <p:cNvPr id="4102" name="Picture 14" descr="besmelah2-transparent"/>
          <p:cNvPicPr>
            <a:picLocks noChangeAspect="1" noChangeArrowheads="1"/>
          </p:cNvPicPr>
          <p:nvPr/>
        </p:nvPicPr>
        <p:blipFill>
          <a:blip r:embed="rId2" cstate="print"/>
          <a:srcRect/>
          <a:stretch>
            <a:fillRect/>
          </a:stretch>
        </p:blipFill>
        <p:spPr bwMode="auto">
          <a:xfrm>
            <a:off x="2339975" y="1316038"/>
            <a:ext cx="4464050" cy="4225925"/>
          </a:xfrm>
          <a:prstGeom prst="rect">
            <a:avLst/>
          </a:prstGeom>
          <a:noFill/>
          <a:ln w="9525">
            <a:noFill/>
            <a:miter lim="800000"/>
            <a:headEnd/>
            <a:tailEnd/>
          </a:ln>
        </p:spPr>
      </p:pic>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571612"/>
            <a:ext cx="8029604" cy="4524388"/>
          </a:xfrm>
        </p:spPr>
        <p:txBody>
          <a:bodyPr/>
          <a:lstStyle/>
          <a:p>
            <a:pPr>
              <a:buNone/>
            </a:pPr>
            <a:r>
              <a:rPr lang="ar-SA" dirty="0" smtClean="0">
                <a:solidFill>
                  <a:schemeClr val="tx1"/>
                </a:solidFill>
                <a:latin typeface="+mn-lt"/>
                <a:ea typeface="+mn-ea"/>
                <a:cs typeface="+mn-cs"/>
              </a:rPr>
              <a:t> در مجموع دونوع برون سپاري داريم</a:t>
            </a:r>
            <a:r>
              <a:rPr lang="en-US" dirty="0" smtClean="0">
                <a:solidFill>
                  <a:schemeClr val="tx1"/>
                </a:solidFill>
                <a:latin typeface="+mn-lt"/>
                <a:ea typeface="+mn-ea"/>
                <a:cs typeface="+mn-cs"/>
              </a:rPr>
              <a:t>:</a:t>
            </a:r>
            <a:br>
              <a:rPr lang="en-US" dirty="0" smtClean="0">
                <a:solidFill>
                  <a:schemeClr val="tx1"/>
                </a:solidFill>
                <a:latin typeface="+mn-lt"/>
                <a:ea typeface="+mn-ea"/>
                <a:cs typeface="+mn-cs"/>
              </a:rPr>
            </a:br>
            <a:r>
              <a:rPr lang="fa-IR" dirty="0" smtClean="0"/>
              <a:t>1</a:t>
            </a:r>
            <a:r>
              <a:rPr lang="fa-IR" dirty="0" smtClean="0">
                <a:solidFill>
                  <a:schemeClr val="tx1"/>
                </a:solidFill>
                <a:latin typeface="+mn-lt"/>
                <a:ea typeface="+mn-ea"/>
                <a:cs typeface="+mn-cs"/>
              </a:rPr>
              <a:t>- </a:t>
            </a:r>
            <a:r>
              <a:rPr lang="ar-SA" dirty="0" smtClean="0">
                <a:solidFill>
                  <a:schemeClr val="tx1"/>
                </a:solidFill>
                <a:latin typeface="+mn-lt"/>
                <a:ea typeface="+mn-ea"/>
                <a:cs typeface="+mn-cs"/>
              </a:rPr>
              <a:t>كار يا پيمان را به شركتي در كشور خود واگذار ميكنيم</a:t>
            </a:r>
            <a:r>
              <a:rPr lang="en-US" dirty="0" smtClean="0">
                <a:solidFill>
                  <a:schemeClr val="tx1"/>
                </a:solidFill>
                <a:latin typeface="+mn-lt"/>
                <a:ea typeface="+mn-ea"/>
                <a:cs typeface="+mn-cs"/>
              </a:rPr>
              <a:t>.</a:t>
            </a:r>
            <a:br>
              <a:rPr lang="en-US" dirty="0" smtClean="0">
                <a:solidFill>
                  <a:schemeClr val="tx1"/>
                </a:solidFill>
                <a:latin typeface="+mn-lt"/>
                <a:ea typeface="+mn-ea"/>
                <a:cs typeface="+mn-cs"/>
              </a:rPr>
            </a:br>
            <a:r>
              <a:rPr lang="fa-IR" dirty="0" smtClean="0">
                <a:solidFill>
                  <a:schemeClr val="tx1"/>
                </a:solidFill>
                <a:latin typeface="+mn-lt"/>
                <a:ea typeface="+mn-ea"/>
                <a:cs typeface="+mn-cs"/>
              </a:rPr>
              <a:t>2-</a:t>
            </a:r>
            <a:r>
              <a:rPr lang="fa-IR" dirty="0" smtClean="0"/>
              <a:t> </a:t>
            </a:r>
            <a:r>
              <a:rPr lang="en-US" dirty="0" smtClean="0">
                <a:solidFill>
                  <a:schemeClr val="tx1"/>
                </a:solidFill>
                <a:latin typeface="+mn-lt"/>
                <a:ea typeface="+mn-ea"/>
                <a:cs typeface="+mn-cs"/>
              </a:rPr>
              <a:t> </a:t>
            </a:r>
            <a:r>
              <a:rPr lang="ar-SA" dirty="0" smtClean="0">
                <a:solidFill>
                  <a:schemeClr val="tx1"/>
                </a:solidFill>
                <a:latin typeface="+mn-lt"/>
                <a:ea typeface="+mn-ea"/>
                <a:cs typeface="+mn-cs"/>
              </a:rPr>
              <a:t>كار يا پيمان را به شركتي در كشوري ديگر واگذار ميكنيم</a:t>
            </a:r>
            <a:r>
              <a:rPr lang="en-US" dirty="0" smtClean="0">
                <a:solidFill>
                  <a:schemeClr val="tx1"/>
                </a:solidFill>
                <a:latin typeface="+mn-lt"/>
                <a:ea typeface="+mn-ea"/>
                <a:cs typeface="+mn-cs"/>
              </a:rPr>
              <a:t>.</a:t>
            </a:r>
            <a:br>
              <a:rPr lang="en-US" dirty="0" smtClean="0">
                <a:solidFill>
                  <a:schemeClr val="tx1"/>
                </a:solidFill>
                <a:latin typeface="+mn-lt"/>
                <a:ea typeface="+mn-ea"/>
                <a:cs typeface="+mn-cs"/>
              </a:rPr>
            </a:br>
            <a:r>
              <a:rPr lang="ar-SA" dirty="0" smtClean="0">
                <a:solidFill>
                  <a:schemeClr val="tx1"/>
                </a:solidFill>
                <a:latin typeface="+mn-lt"/>
                <a:ea typeface="+mn-ea"/>
                <a:cs typeface="+mn-cs"/>
              </a:rPr>
              <a:t>اما فراموش نكنيد كه شركت شما مسئول موفقيت پروژه است و شما هستيد كه بايد مشخص نماييدكه آيا برون سپاري براي يك كار خاص، اقدامي عاقلانه و با منفعت است</a:t>
            </a:r>
            <a:r>
              <a:rPr lang="en-US" dirty="0" smtClean="0">
                <a:solidFill>
                  <a:schemeClr val="tx1"/>
                </a:solidFill>
                <a:latin typeface="+mn-lt"/>
                <a:ea typeface="+mn-ea"/>
                <a:cs typeface="+mn-cs"/>
              </a:rPr>
              <a:t/>
            </a:r>
            <a:br>
              <a:rPr lang="en-US" dirty="0" smtClean="0">
                <a:solidFill>
                  <a:schemeClr val="tx1"/>
                </a:solidFill>
                <a:latin typeface="+mn-lt"/>
                <a:ea typeface="+mn-ea"/>
                <a:cs typeface="+mn-cs"/>
              </a:rPr>
            </a:br>
            <a:endParaRPr lang="en-US" dirty="0"/>
          </a:p>
        </p:txBody>
      </p:sp>
      <p:sp>
        <p:nvSpPr>
          <p:cNvPr id="4" name="Rectangle 2" descr="Recycled paper"/>
          <p:cNvSpPr txBox="1">
            <a:spLocks noChangeArrowheads="1"/>
          </p:cNvSpPr>
          <p:nvPr/>
        </p:nvSpPr>
        <p:spPr bwMode="auto">
          <a:xfrm>
            <a:off x="0" y="0"/>
            <a:ext cx="9144000" cy="1143000"/>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fa-IR" sz="3200" b="0" i="0" u="none" strike="noStrike" kern="0" cap="none" spc="0" normalizeH="0" baseline="0" noProof="0" dirty="0" smtClean="0">
                <a:ln>
                  <a:noFill/>
                </a:ln>
                <a:solidFill>
                  <a:schemeClr val="tx2"/>
                </a:solidFill>
                <a:effectLst/>
                <a:uLnTx/>
                <a:uFillTx/>
                <a:latin typeface="+mj-lt"/>
                <a:ea typeface="+mj-ea"/>
                <a:cs typeface="B Mitra" pitchFamily="2" charset="-78"/>
              </a:rPr>
              <a:t/>
            </a:r>
            <a:br>
              <a:rPr kumimoji="0" lang="fa-IR" sz="3200" b="0" i="0" u="none" strike="noStrike" kern="0" cap="none" spc="0" normalizeH="0" baseline="0" noProof="0" dirty="0" smtClean="0">
                <a:ln>
                  <a:noFill/>
                </a:ln>
                <a:solidFill>
                  <a:schemeClr val="tx2"/>
                </a:solidFill>
                <a:effectLst/>
                <a:uLnTx/>
                <a:uFillTx/>
                <a:latin typeface="+mj-lt"/>
                <a:ea typeface="+mj-ea"/>
                <a:cs typeface="B Mitra" pitchFamily="2" charset="-78"/>
              </a:rPr>
            </a:br>
            <a:r>
              <a:rPr kumimoji="0" lang="en-US" sz="7200" b="0" i="0" u="none" strike="noStrike" kern="0" cap="none" spc="0" normalizeH="0" baseline="0" noProof="0" dirty="0" smtClean="0">
                <a:ln>
                  <a:noFill/>
                </a:ln>
                <a:solidFill>
                  <a:schemeClr val="tx2"/>
                </a:solidFill>
                <a:effectLst/>
                <a:uLnTx/>
                <a:uFillTx/>
                <a:latin typeface="+mj-lt"/>
                <a:ea typeface="+mj-ea"/>
                <a:cs typeface="B Mitra" pitchFamily="2" charset="-78"/>
              </a:rPr>
              <a:t/>
            </a:r>
            <a:br>
              <a:rPr kumimoji="0" lang="en-US" sz="7200" b="0" i="0" u="none" strike="noStrike" kern="0" cap="none" spc="0" normalizeH="0" baseline="0" noProof="0" dirty="0" smtClean="0">
                <a:ln>
                  <a:noFill/>
                </a:ln>
                <a:solidFill>
                  <a:schemeClr val="tx2"/>
                </a:solidFill>
                <a:effectLst/>
                <a:uLnTx/>
                <a:uFillTx/>
                <a:latin typeface="+mj-lt"/>
                <a:ea typeface="+mj-ea"/>
                <a:cs typeface="B Mitra" pitchFamily="2" charset="-78"/>
              </a:rPr>
            </a:br>
            <a:endParaRPr kumimoji="0" lang="en-US" sz="7200" b="0" i="0" u="none" strike="noStrike" kern="0" cap="none" spc="0" normalizeH="0" baseline="0" noProof="0" dirty="0" smtClean="0">
              <a:ln>
                <a:noFill/>
              </a:ln>
              <a:solidFill>
                <a:schemeClr val="tx2"/>
              </a:solidFill>
              <a:effectLst/>
              <a:uLnTx/>
              <a:uFillTx/>
              <a:latin typeface="+mj-lt"/>
              <a:ea typeface="+mj-ea"/>
              <a:cs typeface="B Mitra" pitchFamily="2" charset="-78"/>
            </a:endParaRPr>
          </a:p>
        </p:txBody>
      </p:sp>
      <p:sp>
        <p:nvSpPr>
          <p:cNvPr id="6" name="Title 1"/>
          <p:cNvSpPr>
            <a:spLocks noGrp="1"/>
          </p:cNvSpPr>
          <p:nvPr>
            <p:ph type="title"/>
          </p:nvPr>
        </p:nvSpPr>
        <p:spPr>
          <a:xfrm>
            <a:off x="714348" y="142852"/>
            <a:ext cx="7786742" cy="1000148"/>
          </a:xfrm>
        </p:spPr>
        <p:txBody>
          <a:bodyPr/>
          <a:lstStyle/>
          <a:p>
            <a:r>
              <a:rPr lang="fa-IR" dirty="0" smtClean="0"/>
              <a:t>انواع برون سپاری</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643182"/>
            <a:ext cx="8501122" cy="1500198"/>
          </a:xfrm>
        </p:spPr>
        <p:txBody>
          <a:bodyPr/>
          <a:lstStyle/>
          <a:p>
            <a:pPr algn="r"/>
            <a:r>
              <a:rPr lang="fa-IR" sz="2800" dirty="0" smtClean="0">
                <a:solidFill>
                  <a:schemeClr val="tx2"/>
                </a:solidFill>
                <a:latin typeface="+mj-lt"/>
                <a:ea typeface="+mj-ea"/>
                <a:cs typeface="+mj-cs"/>
              </a:rPr>
              <a:t>1-</a:t>
            </a:r>
            <a:r>
              <a:rPr lang="en-US" sz="2800" dirty="0" smtClean="0">
                <a:solidFill>
                  <a:schemeClr val="tx2"/>
                </a:solidFill>
                <a:latin typeface="+mj-lt"/>
                <a:ea typeface="+mj-ea"/>
                <a:cs typeface="+mj-cs"/>
              </a:rPr>
              <a:t> </a:t>
            </a:r>
            <a:r>
              <a:rPr lang="ar-SA" sz="2000" dirty="0" smtClean="0">
                <a:solidFill>
                  <a:schemeClr val="tx2"/>
                </a:solidFill>
                <a:latin typeface="+mj-lt"/>
                <a:ea typeface="+mj-ea"/>
                <a:cs typeface="+mj-cs"/>
              </a:rPr>
              <a:t>محورها، اهداف و ماموريت‌هاي اصولي سازمان خود را تبيين كنيد</a:t>
            </a:r>
            <a:r>
              <a:rPr lang="en-US" sz="2000" i="1" u="sng" dirty="0" smtClean="0">
                <a:solidFill>
                  <a:srgbClr val="00B050"/>
                </a:solidFill>
                <a:latin typeface="+mj-lt"/>
                <a:ea typeface="+mj-ea"/>
                <a:cs typeface="+mj-cs"/>
              </a:rPr>
              <a:t>. </a:t>
            </a:r>
            <a:r>
              <a:rPr lang="ar-SA" sz="2000" i="1" u="sng" dirty="0" smtClean="0">
                <a:solidFill>
                  <a:srgbClr val="00B050"/>
                </a:solidFill>
                <a:latin typeface="+mj-lt"/>
                <a:ea typeface="+mj-ea"/>
                <a:cs typeface="+mj-cs"/>
              </a:rPr>
              <a:t>هرچيزي غير از موارد اصولي سازمان خود و آنچه نسبت به آنها بي‌اهميت است را ميتوانيد برون‌سپاري نماييد</a:t>
            </a:r>
            <a:r>
              <a:rPr lang="fa-IR" sz="2000" i="1" dirty="0" smtClean="0">
                <a:solidFill>
                  <a:schemeClr val="tx2"/>
                </a:solidFill>
                <a:latin typeface="+mj-lt"/>
                <a:ea typeface="+mj-ea"/>
                <a:cs typeface="+mj-cs"/>
              </a:rPr>
              <a:t/>
            </a:r>
            <a:br>
              <a:rPr lang="fa-IR" sz="2000" i="1" dirty="0" smtClean="0">
                <a:solidFill>
                  <a:schemeClr val="tx2"/>
                </a:solidFill>
                <a:latin typeface="+mj-lt"/>
                <a:ea typeface="+mj-ea"/>
                <a:cs typeface="+mj-cs"/>
              </a:rPr>
            </a:br>
            <a:r>
              <a:rPr lang="ar-SA" sz="2000" dirty="0" smtClean="0">
                <a:solidFill>
                  <a:schemeClr val="tx2"/>
                </a:solidFill>
                <a:latin typeface="+mj-lt"/>
                <a:ea typeface="+mj-ea"/>
                <a:cs typeface="+mj-cs"/>
              </a:rPr>
              <a:t>به چند سوال زير پاسخ دهيد</a:t>
            </a:r>
            <a:r>
              <a:rPr lang="fa-IR" sz="2000" dirty="0" smtClean="0">
                <a:solidFill>
                  <a:schemeClr val="tx2"/>
                </a:solidFill>
                <a:latin typeface="+mj-lt"/>
                <a:ea typeface="+mj-ea"/>
                <a:cs typeface="+mj-cs"/>
              </a:rPr>
              <a:t/>
            </a:r>
            <a:br>
              <a:rPr lang="fa-IR" sz="2000" dirty="0" smtClean="0">
                <a:solidFill>
                  <a:schemeClr val="tx2"/>
                </a:solidFill>
                <a:latin typeface="+mj-lt"/>
                <a:ea typeface="+mj-ea"/>
                <a:cs typeface="+mj-cs"/>
              </a:rPr>
            </a:br>
            <a:r>
              <a:rPr lang="ar-SA" sz="2000" dirty="0" smtClean="0">
                <a:solidFill>
                  <a:schemeClr val="tx2"/>
                </a:solidFill>
                <a:latin typeface="+mj-lt"/>
                <a:ea typeface="+mj-ea"/>
                <a:cs typeface="+mj-cs"/>
              </a:rPr>
              <a:t>هسته اصلي و علت وجودي سازمان</a:t>
            </a:r>
            <a:r>
              <a:rPr lang="en-US" sz="2000" dirty="0" smtClean="0">
                <a:solidFill>
                  <a:schemeClr val="tx2"/>
                </a:solidFill>
                <a:latin typeface="+mj-lt"/>
                <a:ea typeface="+mj-ea"/>
                <a:cs typeface="+mj-cs"/>
              </a:rPr>
              <a:t> (Core Business) </a:t>
            </a:r>
            <a:r>
              <a:rPr lang="ar-SA" sz="2000" dirty="0" smtClean="0">
                <a:solidFill>
                  <a:schemeClr val="tx2"/>
                </a:solidFill>
                <a:latin typeface="+mj-lt"/>
                <a:ea typeface="+mj-ea"/>
                <a:cs typeface="+mj-cs"/>
              </a:rPr>
              <a:t>شما چيست؟</a:t>
            </a:r>
            <a:r>
              <a:rPr lang="fa-IR" sz="2000" dirty="0" smtClean="0">
                <a:solidFill>
                  <a:schemeClr val="tx2"/>
                </a:solidFill>
                <a:latin typeface="+mj-lt"/>
                <a:ea typeface="+mj-ea"/>
                <a:cs typeface="+mj-cs"/>
              </a:rPr>
              <a:t/>
            </a:r>
            <a:br>
              <a:rPr lang="fa-IR" sz="2000" dirty="0" smtClean="0">
                <a:solidFill>
                  <a:schemeClr val="tx2"/>
                </a:solidFill>
                <a:latin typeface="+mj-lt"/>
                <a:ea typeface="+mj-ea"/>
                <a:cs typeface="+mj-cs"/>
              </a:rPr>
            </a:br>
            <a:r>
              <a:rPr lang="ar-SA" sz="2000" dirty="0" smtClean="0">
                <a:solidFill>
                  <a:schemeClr val="tx2"/>
                </a:solidFill>
                <a:latin typeface="+mj-lt"/>
                <a:ea typeface="+mj-ea"/>
                <a:cs typeface="+mj-cs"/>
              </a:rPr>
              <a:t>مزيت رقابتي سازمان شما چيست؟ يا چه چيزي در سازمان شما وجود دارد كه ديگران ندارند و مي‌تواند در تبليغ و رقابت بكار آيد</a:t>
            </a:r>
            <a:r>
              <a:rPr lang="en-US" sz="2000" dirty="0" smtClean="0">
                <a:solidFill>
                  <a:schemeClr val="tx2"/>
                </a:solidFill>
                <a:latin typeface="+mj-lt"/>
                <a:ea typeface="+mj-ea"/>
                <a:cs typeface="+mj-cs"/>
              </a:rPr>
              <a:t>.</a:t>
            </a:r>
            <a:br>
              <a:rPr lang="en-US" sz="2000" dirty="0" smtClean="0">
                <a:solidFill>
                  <a:schemeClr val="tx2"/>
                </a:solidFill>
                <a:latin typeface="+mj-lt"/>
                <a:ea typeface="+mj-ea"/>
                <a:cs typeface="+mj-cs"/>
              </a:rPr>
            </a:br>
            <a:r>
              <a:rPr lang="ar-SA" sz="2000" dirty="0" smtClean="0">
                <a:solidFill>
                  <a:schemeClr val="tx2"/>
                </a:solidFill>
                <a:latin typeface="+mj-lt"/>
                <a:ea typeface="+mj-ea"/>
                <a:cs typeface="+mj-cs"/>
              </a:rPr>
              <a:t>سازمان در پي تاسيس و عرضه چه چيزي است ؟</a:t>
            </a:r>
            <a:r>
              <a:rPr lang="fa-IR" sz="2000" dirty="0" smtClean="0">
                <a:solidFill>
                  <a:schemeClr val="tx2"/>
                </a:solidFill>
                <a:latin typeface="+mj-lt"/>
                <a:ea typeface="+mj-ea"/>
                <a:cs typeface="+mj-cs"/>
              </a:rPr>
              <a:t/>
            </a:r>
            <a:br>
              <a:rPr lang="fa-IR" sz="2000" dirty="0" smtClean="0">
                <a:solidFill>
                  <a:schemeClr val="tx2"/>
                </a:solidFill>
                <a:latin typeface="+mj-lt"/>
                <a:ea typeface="+mj-ea"/>
                <a:cs typeface="+mj-cs"/>
              </a:rPr>
            </a:br>
            <a:r>
              <a:rPr lang="ar-SA" sz="2000" dirty="0" smtClean="0">
                <a:solidFill>
                  <a:schemeClr val="tx2"/>
                </a:solidFill>
                <a:latin typeface="+mj-lt"/>
                <a:ea typeface="+mj-ea"/>
                <a:cs typeface="+mj-cs"/>
              </a:rPr>
              <a:t> متذكر مي‌شوم كه</a:t>
            </a:r>
            <a:r>
              <a:rPr lang="en-US" sz="2000" dirty="0" smtClean="0">
                <a:solidFill>
                  <a:schemeClr val="tx2"/>
                </a:solidFill>
                <a:latin typeface="+mj-lt"/>
                <a:ea typeface="+mj-ea"/>
                <a:cs typeface="+mj-cs"/>
              </a:rPr>
              <a:t> </a:t>
            </a:r>
            <a:r>
              <a:rPr lang="ar-SA" sz="2000" dirty="0" smtClean="0">
                <a:solidFill>
                  <a:schemeClr val="tx2"/>
                </a:solidFill>
                <a:latin typeface="+mj-lt"/>
                <a:ea typeface="+mj-ea"/>
                <a:cs typeface="+mj-cs"/>
              </a:rPr>
              <a:t>مطمئن شويد</a:t>
            </a:r>
            <a:r>
              <a:rPr lang="en-US" sz="2000" dirty="0" smtClean="0">
                <a:solidFill>
                  <a:schemeClr val="tx2"/>
                </a:solidFill>
                <a:latin typeface="+mj-lt"/>
                <a:ea typeface="+mj-ea"/>
                <a:cs typeface="+mj-cs"/>
              </a:rPr>
              <a:t> </a:t>
            </a:r>
            <a:r>
              <a:rPr lang="ar-SA" sz="2000" dirty="0" smtClean="0">
                <a:solidFill>
                  <a:schemeClr val="tx2"/>
                </a:solidFill>
                <a:latin typeface="+mj-lt"/>
                <a:ea typeface="+mj-ea"/>
                <a:cs typeface="+mj-cs"/>
              </a:rPr>
              <a:t>مديران ارشد و مدير عامل، در اين زمينه ها، با نتايج بدست آمده موافق هستند. در اين راه مشكلا ت زيادي داريد از جمله</a:t>
            </a:r>
            <a:r>
              <a:rPr lang="en-US" sz="2000" dirty="0" smtClean="0">
                <a:solidFill>
                  <a:schemeClr val="tx2"/>
                </a:solidFill>
                <a:latin typeface="+mj-lt"/>
                <a:ea typeface="+mj-ea"/>
                <a:cs typeface="+mj-cs"/>
              </a:rPr>
              <a:t>:</a:t>
            </a:r>
            <a:endParaRPr lang="en-US" sz="2000" i="1" dirty="0"/>
          </a:p>
        </p:txBody>
      </p:sp>
      <p:sp>
        <p:nvSpPr>
          <p:cNvPr id="4" name="Rectangle 2" descr="Recycled paper"/>
          <p:cNvSpPr txBox="1">
            <a:spLocks noChangeArrowheads="1"/>
          </p:cNvSpPr>
          <p:nvPr/>
        </p:nvSpPr>
        <p:spPr bwMode="auto">
          <a:xfrm>
            <a:off x="500034" y="142852"/>
            <a:ext cx="7743900" cy="1080120"/>
          </a:xfrm>
          <a:prstGeom prst="rect">
            <a:avLst/>
          </a:prstGeom>
          <a:blipFill dpi="0" rotWithShape="0">
            <a:blip r:embed="rId2" cstate="print"/>
            <a:srcRect/>
            <a:tile tx="0" ty="0" sx="100000" sy="100000" flip="none" algn="tl"/>
          </a:blipFill>
          <a:ln w="9525">
            <a:noFill/>
            <a:miter lim="800000"/>
            <a:headEnd/>
            <a:tailEnd/>
          </a:ln>
          <a:extLst/>
        </p:spPr>
        <p:txBody>
          <a:bodyPr vert="horz" wrap="square" lIns="91440" tIns="45720" rIns="91440" bIns="45720" numCol="1" anchor="ctr" anchorCtr="0" compatLnSpc="1">
            <a:prstTxWarp prst="textNoShape">
              <a:avLst/>
            </a:prstTxWarp>
          </a:bodyPr>
          <a:lstStyle/>
          <a:p>
            <a:pPr lvl="0">
              <a:defRPr/>
            </a:pPr>
            <a:r>
              <a:rPr lang="ar-SA" sz="3600" b="1" dirty="0">
                <a:solidFill>
                  <a:schemeClr val="tx2"/>
                </a:solidFill>
              </a:rPr>
              <a:t>نكات اصولي در يك برون سپاري موفق و كارا</a:t>
            </a:r>
            <a:endParaRPr kumimoji="0" lang="en-US" sz="3600" b="0" i="0" u="none" strike="noStrike" kern="0" cap="none" spc="0" normalizeH="0" baseline="0" noProof="0" dirty="0" smtClean="0">
              <a:ln>
                <a:noFill/>
              </a:ln>
              <a:solidFill>
                <a:schemeClr val="tx2"/>
              </a:solidFill>
              <a:effectLst/>
              <a:uLnTx/>
              <a:uFillTx/>
              <a:latin typeface="+mj-lt"/>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214290"/>
            <a:ext cx="7772400" cy="1143000"/>
          </a:xfrm>
        </p:spPr>
        <p:txBody>
          <a:bodyPr/>
          <a:lstStyle/>
          <a:p>
            <a:r>
              <a:rPr lang="fa-IR" sz="5400" dirty="0" smtClean="0">
                <a:solidFill>
                  <a:srgbClr val="00B050"/>
                </a:solidFill>
              </a:rPr>
              <a:t>مشکلات</a:t>
            </a:r>
            <a:endParaRPr lang="en-US" sz="5400" dirty="0">
              <a:solidFill>
                <a:srgbClr val="00B050"/>
              </a:solidFill>
            </a:endParaRPr>
          </a:p>
        </p:txBody>
      </p:sp>
      <p:sp>
        <p:nvSpPr>
          <p:cNvPr id="4" name="Content Placeholder 3"/>
          <p:cNvSpPr>
            <a:spLocks noGrp="1"/>
          </p:cNvSpPr>
          <p:nvPr>
            <p:ph idx="1"/>
          </p:nvPr>
        </p:nvSpPr>
        <p:spPr>
          <a:xfrm>
            <a:off x="428596" y="1643050"/>
            <a:ext cx="8572560" cy="3404009"/>
          </a:xfrm>
          <a:prstGeom prst="rect">
            <a:avLst/>
          </a:prstGeom>
        </p:spPr>
        <p:txBody>
          <a:bodyPr wrap="square">
            <a:spAutoFit/>
          </a:bodyPr>
          <a:lstStyle/>
          <a:p>
            <a:pPr>
              <a:buFont typeface="Arial" pitchFamily="34" charset="0"/>
              <a:buChar char="•"/>
            </a:pPr>
            <a:r>
              <a:rPr lang="ar-SA" sz="2400" dirty="0"/>
              <a:t>مديراني كه مي‌خواهند از شر پروژه‌ها خلاص </a:t>
            </a:r>
            <a:r>
              <a:rPr lang="ar-SA" sz="2400" dirty="0" smtClean="0"/>
              <a:t>شوند</a:t>
            </a:r>
            <a:endParaRPr lang="fa-IR" sz="2400" dirty="0" smtClean="0"/>
          </a:p>
          <a:p>
            <a:pPr>
              <a:buFont typeface="Arial" pitchFamily="34" charset="0"/>
              <a:buChar char="•"/>
            </a:pPr>
            <a:r>
              <a:rPr lang="en-US" sz="2400" dirty="0" smtClean="0"/>
              <a:t> </a:t>
            </a:r>
            <a:r>
              <a:rPr lang="ar-SA" sz="2400" dirty="0"/>
              <a:t>آنهايي كه دو دستي همه چيز را </a:t>
            </a:r>
            <a:r>
              <a:rPr lang="ar-SA" sz="2400" dirty="0" smtClean="0"/>
              <a:t>چسبيده‌اند</a:t>
            </a:r>
            <a:endParaRPr lang="fa-IR" sz="2400" dirty="0" smtClean="0"/>
          </a:p>
          <a:p>
            <a:pPr>
              <a:buFont typeface="Arial" pitchFamily="34" charset="0"/>
              <a:buChar char="•"/>
            </a:pPr>
            <a:r>
              <a:rPr lang="en-US" sz="2400" dirty="0" smtClean="0"/>
              <a:t> </a:t>
            </a:r>
            <a:r>
              <a:rPr lang="ar-SA" sz="2400" dirty="0"/>
              <a:t>آنهايي كه مي‌خواهند امپراطوري خود ساخته را، تا ابد به همان شكل حفظ </a:t>
            </a:r>
            <a:r>
              <a:rPr lang="ar-SA" sz="2400" dirty="0" smtClean="0"/>
              <a:t>كنند</a:t>
            </a:r>
            <a:endParaRPr lang="fa-IR" sz="2400" dirty="0" smtClean="0"/>
          </a:p>
          <a:p>
            <a:pPr>
              <a:buFont typeface="Arial" pitchFamily="34" charset="0"/>
              <a:buChar char="•"/>
            </a:pPr>
            <a:r>
              <a:rPr lang="en-US" sz="2400" dirty="0" smtClean="0"/>
              <a:t> </a:t>
            </a:r>
            <a:r>
              <a:rPr lang="ar-SA" sz="2400" dirty="0"/>
              <a:t>آنهايي كه از تغيير و از دست دادن مشاغل خود </a:t>
            </a:r>
            <a:r>
              <a:rPr lang="ar-SA" sz="2400" dirty="0" smtClean="0"/>
              <a:t>مي‌ترسند</a:t>
            </a:r>
            <a:endParaRPr lang="fa-IR" sz="2400" dirty="0" smtClean="0"/>
          </a:p>
          <a:p>
            <a:pPr>
              <a:buFont typeface="Arial" pitchFamily="34" charset="0"/>
              <a:buChar char="•"/>
            </a:pPr>
            <a:r>
              <a:rPr lang="ar-SA" sz="2400" dirty="0" smtClean="0"/>
              <a:t>آنهايي </a:t>
            </a:r>
            <a:r>
              <a:rPr lang="ar-SA" sz="2400" dirty="0"/>
              <a:t>كه مي‌خواهند پروژه‌هاي پر درد سر و بد‌خيم را واگذار كنند و بي درد سرها را نگهدارند</a:t>
            </a:r>
            <a:r>
              <a:rPr lang="en-US" dirty="0"/>
              <a:t>. </a:t>
            </a:r>
            <a:r>
              <a:rPr lang="ar-SA" dirty="0" smtClean="0">
                <a:solidFill>
                  <a:schemeClr val="tx1"/>
                </a:solidFill>
                <a:latin typeface="+mn-lt"/>
                <a:ea typeface="+mn-ea"/>
                <a:cs typeface="+mn-cs"/>
              </a:rPr>
              <a:t> </a:t>
            </a:r>
            <a:endParaRPr lang="fa-IR" dirty="0" smtClean="0">
              <a:solidFill>
                <a:schemeClr val="tx1"/>
              </a:solidFill>
              <a:latin typeface="+mn-lt"/>
              <a:ea typeface="+mn-ea"/>
              <a:cs typeface="+mn-cs"/>
            </a:endParaRPr>
          </a:p>
          <a:p>
            <a:pPr>
              <a:buNone/>
            </a:pPr>
            <a:r>
              <a:rPr lang="ar-SA" sz="2000" dirty="0" smtClean="0">
                <a:solidFill>
                  <a:schemeClr val="tx1"/>
                </a:solidFill>
                <a:latin typeface="+mn-lt"/>
                <a:ea typeface="+mn-ea"/>
                <a:cs typeface="+mn-cs"/>
              </a:rPr>
              <a:t>اما ممكن است كه يك مدير بخواهد كه يك پروژه حساس كه موفقيت سازمان به آن وابسته است را فقط به اين دليل برون سپاري كند كه مديري دانا براي انجام آن در اختيار ندارد</a:t>
            </a:r>
            <a:endParaRPr lang="en-US" sz="2000"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14554"/>
            <a:ext cx="8958234" cy="1143000"/>
          </a:xfrm>
        </p:spPr>
        <p:txBody>
          <a:bodyPr/>
          <a:lstStyle/>
          <a:p>
            <a:pPr algn="r"/>
            <a:r>
              <a:rPr lang="fa-IR" sz="2000" dirty="0" smtClean="0"/>
              <a:t>2- </a:t>
            </a:r>
            <a:r>
              <a:rPr lang="ar-SA" sz="2000" dirty="0" smtClean="0"/>
              <a:t>توليد را در نظر بگيريد. در تحليل و طراحي‌هاي خود ازدياد كيفيت و كميت توليد را مد نظر قرار دهيد. به سوالات زير بايد جواب دهيد</a:t>
            </a:r>
            <a:r>
              <a:rPr lang="en-US" sz="2000" dirty="0" smtClean="0"/>
              <a:t>:</a:t>
            </a:r>
            <a:br>
              <a:rPr lang="en-US" sz="2000" dirty="0" smtClean="0"/>
            </a:br>
            <a:r>
              <a:rPr lang="en-US" sz="2000" dirty="0" smtClean="0"/>
              <a:t>- </a:t>
            </a:r>
            <a:r>
              <a:rPr lang="ar-SA" sz="2000" dirty="0" smtClean="0"/>
              <a:t>آيا لازم است كه فلان قسمت از كار را خودمان انجام دهيم؟ با چشمان باز به منابع سازماني خود نگاه كنيد</a:t>
            </a:r>
            <a:r>
              <a:rPr lang="en-US" sz="2000" dirty="0" smtClean="0"/>
              <a:t>.</a:t>
            </a:r>
            <a:r>
              <a:rPr lang="en-US" sz="2000" b="1" dirty="0" smtClean="0"/>
              <a:t> </a:t>
            </a:r>
            <a:r>
              <a:rPr lang="ar-SA" sz="2000" b="1" dirty="0" smtClean="0"/>
              <a:t>اگر از مهندسين خود سوال كنيد كه اين قسمت از كار را آيا مي توانند خودشان انجام دهند؟ هميشه مي گويند، بله</a:t>
            </a:r>
            <a:r>
              <a:rPr lang="en-US" sz="2000" b="1" dirty="0" smtClean="0"/>
              <a:t>!</a:t>
            </a:r>
            <a:r>
              <a:rPr lang="en-US" sz="2000" dirty="0" smtClean="0"/>
              <a:t> </a:t>
            </a:r>
            <a:r>
              <a:rPr lang="ar-SA" sz="2000" dirty="0" smtClean="0"/>
              <a:t>ما مهندسين هميشه اينجوري هستيم. بهتر است اينگونه سوال كنيد: چرا اين قسمت از كار براي شغل ما حياتي است؟ به عبارت ديگر: اگر بخواهيم اين كار را بهتر از ديگران انجام دهيم، آيا دانش و اطلاع كافي داريم؟</a:t>
            </a:r>
            <a:r>
              <a:rPr lang="en-US" sz="2000" dirty="0" smtClean="0">
                <a:solidFill>
                  <a:srgbClr val="FF0000"/>
                </a:solidFill>
              </a:rPr>
              <a:t> </a:t>
            </a:r>
            <a:r>
              <a:rPr lang="ar-SA" sz="2000" dirty="0" smtClean="0">
                <a:solidFill>
                  <a:srgbClr val="FF0000"/>
                </a:solidFill>
              </a:rPr>
              <a:t>به حرف پيمانكاران درباره توانايي‌هاي خود اصلا و ابدا اعتماد نكني</a:t>
            </a:r>
            <a:r>
              <a:rPr lang="ar-SA" sz="2000" dirty="0" smtClean="0">
                <a:solidFill>
                  <a:srgbClr val="C00000"/>
                </a:solidFill>
              </a:rPr>
              <a:t>د</a:t>
            </a:r>
            <a:endParaRPr lang="en-US" sz="2000" dirty="0">
              <a:solidFill>
                <a:srgbClr val="C00000"/>
              </a:solidFill>
            </a:endParaRPr>
          </a:p>
        </p:txBody>
      </p:sp>
      <p:sp>
        <p:nvSpPr>
          <p:cNvPr id="4" name="Rectangle 2" descr="Recycled paper"/>
          <p:cNvSpPr txBox="1">
            <a:spLocks noChangeArrowheads="1"/>
          </p:cNvSpPr>
          <p:nvPr/>
        </p:nvSpPr>
        <p:spPr bwMode="auto">
          <a:xfrm>
            <a:off x="714348" y="0"/>
            <a:ext cx="7743900" cy="1080120"/>
          </a:xfrm>
          <a:prstGeom prst="rect">
            <a:avLst/>
          </a:prstGeom>
          <a:blipFill dpi="0" rotWithShape="0">
            <a:blip r:embed="rId2" cstate="print"/>
            <a:srcRect/>
            <a:tile tx="0" ty="0" sx="100000" sy="100000" flip="none" algn="tl"/>
          </a:blipFill>
          <a:ln w="9525">
            <a:noFill/>
            <a:miter lim="800000"/>
            <a:headEnd/>
            <a:tailEnd/>
          </a:ln>
          <a:extLst/>
        </p:spPr>
        <p:txBody>
          <a:bodyPr vert="horz" wrap="square" lIns="91440" tIns="45720" rIns="91440" bIns="45720" numCol="1" anchor="ctr" anchorCtr="0" compatLnSpc="1">
            <a:prstTxWarp prst="textNoShape">
              <a:avLst/>
            </a:prstTxWarp>
          </a:bodyPr>
          <a:lstStyle/>
          <a:p>
            <a:pPr lvl="0">
              <a:defRPr/>
            </a:pPr>
            <a:r>
              <a:rPr lang="ar-SA" sz="3600" b="1" dirty="0">
                <a:solidFill>
                  <a:schemeClr val="tx2"/>
                </a:solidFill>
              </a:rPr>
              <a:t>نكات اصولي در يك برون سپاري موفق و كارا</a:t>
            </a:r>
            <a:endParaRPr kumimoji="0" lang="en-US" sz="3600" b="0" i="0" u="none" strike="noStrike" kern="0" cap="none" spc="0" normalizeH="0" baseline="0" noProof="0" dirty="0" smtClean="0">
              <a:ln>
                <a:noFill/>
              </a:ln>
              <a:solidFill>
                <a:schemeClr val="tx2"/>
              </a:solidFill>
              <a:effectLst/>
              <a:uLnTx/>
              <a:uFillTx/>
              <a:latin typeface="+mj-lt"/>
              <a:ea typeface="+mj-ea"/>
              <a:cs typeface="+mj-cs"/>
            </a:endParaRPr>
          </a:p>
        </p:txBody>
      </p:sp>
      <p:sp>
        <p:nvSpPr>
          <p:cNvPr id="5" name="Rectangle 4"/>
          <p:cNvSpPr/>
          <p:nvPr/>
        </p:nvSpPr>
        <p:spPr>
          <a:xfrm>
            <a:off x="214282" y="4357694"/>
            <a:ext cx="8786874" cy="2062103"/>
          </a:xfrm>
          <a:prstGeom prst="rect">
            <a:avLst/>
          </a:prstGeom>
        </p:spPr>
        <p:txBody>
          <a:bodyPr wrap="square">
            <a:spAutoFit/>
          </a:bodyPr>
          <a:lstStyle/>
          <a:p>
            <a:r>
              <a:rPr lang="fa-IR" sz="2000" dirty="0" smtClean="0"/>
              <a:t>3</a:t>
            </a:r>
            <a:r>
              <a:rPr lang="fa-IR" sz="1800" dirty="0" smtClean="0"/>
              <a:t>- </a:t>
            </a:r>
            <a:r>
              <a:rPr lang="ar-SA" sz="1800" dirty="0" smtClean="0"/>
              <a:t>سعي و تلاش گروه خود را روي ماموريت و هسته اصلي و وجودي سازمان خود</a:t>
            </a:r>
            <a:r>
              <a:rPr lang="en-US" sz="1800" dirty="0" smtClean="0"/>
              <a:t> (Core Business, Core Competence) </a:t>
            </a:r>
            <a:r>
              <a:rPr lang="ar-SA" sz="1800" dirty="0" smtClean="0"/>
              <a:t>متمركز كنيد و حواشي را به ديگران بسپاريد. سازمان را تخصصي كنيد.</a:t>
            </a:r>
            <a:endParaRPr lang="fa-IR" sz="1800" dirty="0" smtClean="0"/>
          </a:p>
          <a:p>
            <a:r>
              <a:rPr lang="ar-SA" sz="1800" dirty="0" smtClean="0"/>
              <a:t> به سازمان تفهيم كنيد كه وظيفه اصلي و محوري آنها چيست و هر چه بيرون از آن است را، اگر برون سپاري نماييد، مي توان هزينه‌ها را كم كرد و ميزان توليد را بالا برد. حول محوري كه خودتان تخصص داريد كار كنيد و اجازه دهيد كه ديگران نيز حول تخصصي كه دارند براي شما كار </a:t>
            </a:r>
            <a:r>
              <a:rPr lang="ar-SA" sz="1800" dirty="0" smtClean="0">
                <a:solidFill>
                  <a:srgbClr val="FF0000"/>
                </a:solidFill>
              </a:rPr>
              <a:t>كنندهيچوقت گول صرفه‌جويي در قيمت‌ها را نخوريد</a:t>
            </a:r>
            <a:r>
              <a:rPr lang="ar-SA" sz="1800" dirty="0" smtClean="0"/>
              <a:t>. متاسفانه بسياري از پروژه‌ها فقط براي تقليل قيمت برون سپاري مي‌شوند و رشد توليد و كيفيت مد نظر قرار نمي‌گيرد</a:t>
            </a:r>
            <a:endParaRPr lang="en-US" sz="1800" dirty="0"/>
          </a:p>
        </p:txBody>
      </p:sp>
    </p:spTree>
  </p:cSld>
  <p:clrMapOvr>
    <a:masterClrMapping/>
  </p:clrMapOvr>
  <p:transition>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785926"/>
            <a:ext cx="8715436" cy="4114800"/>
          </a:xfrm>
        </p:spPr>
        <p:txBody>
          <a:bodyPr/>
          <a:lstStyle/>
          <a:p>
            <a:pPr>
              <a:buNone/>
            </a:pPr>
            <a:r>
              <a:rPr lang="fa-IR" sz="2000" dirty="0" smtClean="0"/>
              <a:t>4-</a:t>
            </a:r>
            <a:r>
              <a:rPr lang="en-US" sz="2000" dirty="0" smtClean="0"/>
              <a:t> </a:t>
            </a:r>
            <a:r>
              <a:rPr lang="ar-SA" sz="2000" dirty="0" smtClean="0"/>
              <a:t>رابطه دراز مدت با پيمانكارانِ كاملا متخصص بر قرار كرده و آنرا حفظ كنيد.</a:t>
            </a:r>
            <a:endParaRPr lang="fa-IR" sz="2000" dirty="0" smtClean="0"/>
          </a:p>
          <a:p>
            <a:pPr>
              <a:buNone/>
            </a:pPr>
            <a:endParaRPr lang="fa-IR" sz="2000" dirty="0" smtClean="0"/>
          </a:p>
          <a:p>
            <a:pPr>
              <a:buNone/>
            </a:pPr>
            <a:endParaRPr lang="fa-IR" sz="2000" dirty="0" smtClean="0"/>
          </a:p>
          <a:p>
            <a:pPr>
              <a:buNone/>
            </a:pPr>
            <a:endParaRPr lang="fa-IR" sz="2000" dirty="0" smtClean="0"/>
          </a:p>
          <a:p>
            <a:pPr>
              <a:buNone/>
            </a:pPr>
            <a:endParaRPr lang="fa-IR" sz="2000" dirty="0" smtClean="0"/>
          </a:p>
          <a:p>
            <a:pPr>
              <a:buNone/>
            </a:pPr>
            <a:r>
              <a:rPr lang="fa-IR" sz="2000" dirty="0" smtClean="0"/>
              <a:t>5-</a:t>
            </a:r>
            <a:r>
              <a:rPr lang="ar-SA" sz="2000" dirty="0" smtClean="0"/>
              <a:t>اگر موفق عمل كنيد، بايد توليد بالا رفته، هزينه كلي پايين بيايد و كيفيت بالا برود. </a:t>
            </a:r>
            <a:r>
              <a:rPr lang="ar-SA" sz="2000" dirty="0" smtClean="0">
                <a:solidFill>
                  <a:srgbClr val="FF0000"/>
                </a:solidFill>
              </a:rPr>
              <a:t>شايع‌ترين استدلال غلط در تقليل هزينه‌ها اينست كه تنها راه كم كردن هزينه توليد، يافتن نيروي ارزان قيمت‌تر است</a:t>
            </a:r>
            <a:r>
              <a:rPr lang="ar-SA" sz="2000" dirty="0" smtClean="0"/>
              <a:t>. ولي به اين آمار نيز توجه نماييد كه حدود 80 درصد از وقت توليد كنندگان نرم افزار صرف يافتن و رفع خطاي برنامه‌ها مي‌شود</a:t>
            </a:r>
            <a:r>
              <a:rPr lang="fa-IR" sz="2000" dirty="0" smtClean="0"/>
              <a:t>.</a:t>
            </a:r>
            <a:r>
              <a:rPr lang="en-US" sz="2000" dirty="0" smtClean="0"/>
              <a:t/>
            </a:r>
            <a:br>
              <a:rPr lang="en-US" sz="2000" dirty="0" smtClean="0"/>
            </a:br>
            <a:r>
              <a:rPr lang="ar-SA" sz="2000" dirty="0" smtClean="0"/>
              <a:t>بنابراين اگر كاري كنيم كه خطا كمتر اتفاق بيافتد، توليد را بالا برده‌ايم و از تبعات جبران‌پذير، هزينه‌بر و جبران ناپذير آن كه حداقل آن، از دست دادن اعتبار كاري است، احتراز كرده‌ايم. </a:t>
            </a:r>
            <a:r>
              <a:rPr lang="en-US" sz="2000" dirty="0" smtClean="0"/>
              <a:t/>
            </a:r>
            <a:br>
              <a:rPr lang="en-US" sz="2000" dirty="0" smtClean="0"/>
            </a:br>
            <a:endParaRPr lang="fa-IR" sz="2000" dirty="0" smtClean="0"/>
          </a:p>
          <a:p>
            <a:pPr>
              <a:buNone/>
            </a:pPr>
            <a:endParaRPr lang="en-US" sz="2000" dirty="0"/>
          </a:p>
        </p:txBody>
      </p:sp>
      <p:sp>
        <p:nvSpPr>
          <p:cNvPr id="4" name="Rectangle 2" descr="Recycled paper"/>
          <p:cNvSpPr txBox="1">
            <a:spLocks noGrp="1" noChangeArrowheads="1"/>
          </p:cNvSpPr>
          <p:nvPr>
            <p:ph type="title"/>
          </p:nvPr>
        </p:nvSpPr>
        <p:spPr bwMode="auto">
          <a:xfrm>
            <a:off x="714348" y="0"/>
            <a:ext cx="7772400" cy="1143000"/>
          </a:xfrm>
          <a:prstGeom prst="rect">
            <a:avLst/>
          </a:prstGeom>
          <a:blipFill dpi="0" rotWithShape="0">
            <a:blip r:embed="rId2" cstate="print"/>
            <a:srcRect/>
            <a:tile tx="0" ty="0" sx="100000" sy="100000" flip="none" algn="tl"/>
          </a:blipFill>
          <a:ln w="9525">
            <a:noFill/>
            <a:miter lim="800000"/>
            <a:headEnd/>
            <a:tailEnd/>
          </a:ln>
          <a:extLst/>
        </p:spPr>
        <p:txBody>
          <a:bodyPr vert="horz" wrap="square" lIns="91440" tIns="45720" rIns="91440" bIns="45720" numCol="1" anchor="ctr" anchorCtr="0" compatLnSpc="1">
            <a:prstTxWarp prst="textNoShape">
              <a:avLst/>
            </a:prstTxWarp>
          </a:bodyPr>
          <a:lstStyle/>
          <a:p>
            <a:pPr lvl="0">
              <a:defRPr/>
            </a:pPr>
            <a:r>
              <a:rPr lang="ar-SA" sz="3600" b="1" dirty="0">
                <a:solidFill>
                  <a:schemeClr val="tx2"/>
                </a:solidFill>
              </a:rPr>
              <a:t>نكات اصولي در يك برون سپاري موفق و كارا</a:t>
            </a:r>
            <a:endParaRPr kumimoji="0" lang="en-US" sz="3600" b="0" i="0" u="none" strike="noStrike" kern="0" cap="none" spc="0" normalizeH="0" baseline="0" noProof="0" dirty="0" smtClean="0">
              <a:ln>
                <a:noFill/>
              </a:ln>
              <a:solidFill>
                <a:schemeClr val="tx2"/>
              </a:solidFill>
              <a:effectLst/>
              <a:uLnTx/>
              <a:uFillTx/>
              <a:latin typeface="+mj-lt"/>
              <a:ea typeface="+mj-ea"/>
              <a:cs typeface="+mj-cs"/>
            </a:endParaRPr>
          </a:p>
        </p:txBody>
      </p:sp>
    </p:spTree>
  </p:cSld>
  <p:clrMapOvr>
    <a:masterClrMapping/>
  </p:clrMapOvr>
  <p:transition>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214290"/>
            <a:ext cx="7772400" cy="1143000"/>
          </a:xfrm>
        </p:spPr>
        <p:txBody>
          <a:bodyPr/>
          <a:lstStyle/>
          <a:p>
            <a:r>
              <a:rPr lang="fa-IR" b="1" dirty="0" smtClean="0">
                <a:solidFill>
                  <a:srgbClr val="00B050"/>
                </a:solidFill>
                <a:cs typeface="B Titr" pitchFamily="2" charset="-78"/>
              </a:rPr>
              <a:t>تفاوت پيمان</a:t>
            </a:r>
            <a:r>
              <a:rPr lang="fa-IR" b="1" dirty="0" smtClean="0">
                <a:solidFill>
                  <a:srgbClr val="00B050"/>
                </a:solidFill>
                <a:cs typeface="Titr Mazar" pitchFamily="2" charset="-78"/>
              </a:rPr>
              <a:t>‌</a:t>
            </a:r>
            <a:r>
              <a:rPr lang="fa-IR" b="1" dirty="0" smtClean="0">
                <a:solidFill>
                  <a:srgbClr val="00B050"/>
                </a:solidFill>
                <a:cs typeface="B Titr" pitchFamily="2" charset="-78"/>
              </a:rPr>
              <a:t>كاري با برون</a:t>
            </a:r>
            <a:r>
              <a:rPr lang="fa-IR" b="1" dirty="0" smtClean="0">
                <a:solidFill>
                  <a:srgbClr val="00B050"/>
                </a:solidFill>
                <a:cs typeface="Titr Mazar" pitchFamily="2" charset="-78"/>
              </a:rPr>
              <a:t>‌</a:t>
            </a:r>
            <a:r>
              <a:rPr lang="fa-IR" b="1" dirty="0" smtClean="0">
                <a:solidFill>
                  <a:srgbClr val="00B050"/>
                </a:solidFill>
                <a:cs typeface="B Titr" pitchFamily="2" charset="-78"/>
              </a:rPr>
              <a:t>سپاري</a:t>
            </a:r>
            <a:r>
              <a:rPr lang="en-US" b="1" dirty="0" smtClean="0">
                <a:solidFill>
                  <a:schemeClr val="hlink"/>
                </a:solidFill>
                <a:cs typeface="B Titr" pitchFamily="2" charset="-78"/>
              </a:rPr>
              <a:t/>
            </a:r>
            <a:br>
              <a:rPr lang="en-US" b="1" dirty="0" smtClean="0">
                <a:solidFill>
                  <a:schemeClr val="hlink"/>
                </a:solidFill>
                <a:cs typeface="B Titr" pitchFamily="2" charset="-78"/>
              </a:rPr>
            </a:br>
            <a:endParaRPr lang="en-US" dirty="0"/>
          </a:p>
        </p:txBody>
      </p:sp>
      <p:sp>
        <p:nvSpPr>
          <p:cNvPr id="3" name="Content Placeholder 2"/>
          <p:cNvSpPr>
            <a:spLocks noGrp="1"/>
          </p:cNvSpPr>
          <p:nvPr>
            <p:ph idx="1"/>
          </p:nvPr>
        </p:nvSpPr>
        <p:spPr>
          <a:xfrm>
            <a:off x="214282" y="1142984"/>
            <a:ext cx="8486780" cy="5072098"/>
          </a:xfrm>
        </p:spPr>
        <p:txBody>
          <a:bodyPr/>
          <a:lstStyle/>
          <a:p>
            <a:r>
              <a:rPr lang="ar-SA" sz="2400" b="1" dirty="0" smtClean="0"/>
              <a:t>تفاوت بین "</a:t>
            </a:r>
            <a:r>
              <a:rPr lang="ar-SA" sz="2400" b="1" dirty="0" smtClean="0">
                <a:solidFill>
                  <a:srgbClr val="C00000"/>
                </a:solidFill>
              </a:rPr>
              <a:t>پیمان‌کاری فرعی</a:t>
            </a:r>
            <a:r>
              <a:rPr lang="ar-SA" sz="2400" b="1" dirty="0" smtClean="0"/>
              <a:t>" با "</a:t>
            </a:r>
            <a:r>
              <a:rPr lang="ar-SA" sz="2400" b="1" dirty="0" smtClean="0">
                <a:solidFill>
                  <a:srgbClr val="C00000"/>
                </a:solidFill>
              </a:rPr>
              <a:t>بــــرون‌سپاری</a:t>
            </a:r>
            <a:r>
              <a:rPr lang="ar-SA" sz="2400" b="1" dirty="0" smtClean="0"/>
              <a:t>" در این است که در برون سپاری  تجـــدید ساختار یک سری فعالیت‌های ویژه با استفاده از منابع بیرون از سازمان که توانمندی‌های ویژه‌ای را دارا می‌باشند صورت می‌پذیرد، در حالی که در پیمان‌کاری فرعی قسمتی از فعالیت‌های سازمان با کمک پیمان‌کار انجام می‌شود و تجدید ساختاری صورت نمی‌گیرد.</a:t>
            </a:r>
            <a:endParaRPr lang="fa-IR" sz="2400" b="1" dirty="0" smtClean="0"/>
          </a:p>
          <a:p>
            <a:r>
              <a:rPr lang="ar-SA" sz="2000" b="1" dirty="0" smtClean="0"/>
              <a:t> برای درک بهتر موضوع به این مثال توجه فرمایید:</a:t>
            </a:r>
            <a:endParaRPr lang="en-US" sz="2000" dirty="0" smtClean="0"/>
          </a:p>
          <a:p>
            <a:pPr>
              <a:buNone/>
            </a:pPr>
            <a:r>
              <a:rPr lang="fa-IR" sz="1600" b="1" dirty="0" smtClean="0"/>
              <a:t>      </a:t>
            </a:r>
            <a:r>
              <a:rPr lang="ar-SA" sz="1600" b="1" dirty="0" smtClean="0"/>
              <a:t>فرض کنید گرسنه شده اید. اکنون برای رفع گرسنگی کافیست غذا بخورید و بدین منظور یکی از روش های زیر قابل انتخاب است غذا خوردن در منزل یا رستوران و یا خورد مقداری تنقلات که از اولین فروشگاه خریداری کرده اید و هیچ تفاوت ماهوی ندارد که کدام روش را انتخاب می کنید. </a:t>
            </a:r>
            <a:endParaRPr lang="en-US" sz="1600" dirty="0" smtClean="0"/>
          </a:p>
          <a:p>
            <a:r>
              <a:rPr lang="ar-SA" sz="1600" b="1" dirty="0" smtClean="0"/>
              <a:t>حال فرض کنید کلیه های شما از کار افتاده و باید دیالیز شوید بدین منظور تنها یک راه حل </a:t>
            </a:r>
            <a:r>
              <a:rPr lang="ar-SA" sz="1400" b="1" dirty="0" smtClean="0"/>
              <a:t>وجود دارد باید مطابق دستور پزشک معالج خود به بیمارستان رفته و به کمک دستگاه دیالیز نسبت به تصفیه خون خود اقدام نمایید. شما نمی توانید دیالیز خودتان را مانند گرسنگی فراموش کنید و باید حتما مطابق زمانبندی خاصی که پزشک تعیین کرده است درمان مرتبط را دنبال نمایید.</a:t>
            </a:r>
            <a:endParaRPr lang="fa-IR" sz="1400" b="1" dirty="0" smtClean="0"/>
          </a:p>
          <a:p>
            <a:pPr>
              <a:buNone/>
            </a:pPr>
            <a:r>
              <a:rPr lang="fa-IR" sz="1400" b="1" dirty="0" smtClean="0"/>
              <a:t>       </a:t>
            </a:r>
            <a:r>
              <a:rPr lang="ar-SA" sz="1400" b="1" dirty="0" smtClean="0">
                <a:solidFill>
                  <a:srgbClr val="C00000"/>
                </a:solidFill>
              </a:rPr>
              <a:t>بدین ترتیب شما با خرید غذا و گرفتن خدمات یک رستوران رفع گرسنگی را به صورت پیمانکاری به انجام رسانیده اید در حالی که برای دیالیز خون خودتان از خدمات برون سپاری سود جسته اید چرا که تا قبل از آن بدن شما قادر بود که خود تصفیه خون را انجام دهد ولی بدن شما هیچگاه قادر نیست رفع گرسنگی نماید.</a:t>
            </a:r>
            <a:endParaRPr lang="en-US" sz="1400" dirty="0" smtClean="0">
              <a:solidFill>
                <a:srgbClr val="C00000"/>
              </a:solidFill>
            </a:endParaRPr>
          </a:p>
          <a:p>
            <a:endParaRPr lang="en-US" dirty="0"/>
          </a:p>
        </p:txBody>
      </p:sp>
    </p:spTree>
  </p:cSld>
  <p:clrMapOvr>
    <a:masterClrMapping/>
  </p:clrMapOvr>
  <p:transition>
    <p:wipe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0"/>
            <a:ext cx="7772400" cy="1143000"/>
          </a:xfrm>
        </p:spPr>
        <p:txBody>
          <a:bodyPr/>
          <a:lstStyle/>
          <a:p>
            <a:r>
              <a:rPr lang="fa-IR" b="1" dirty="0" smtClean="0">
                <a:solidFill>
                  <a:srgbClr val="00B050"/>
                </a:solidFill>
                <a:cs typeface="B Titr" pitchFamily="2" charset="-78"/>
              </a:rPr>
              <a:t>تفاوت پيمان</a:t>
            </a:r>
            <a:r>
              <a:rPr lang="fa-IR" b="1" dirty="0" smtClean="0">
                <a:solidFill>
                  <a:srgbClr val="00B050"/>
                </a:solidFill>
                <a:cs typeface="Titr Mazar" pitchFamily="2" charset="-78"/>
              </a:rPr>
              <a:t>‌</a:t>
            </a:r>
            <a:r>
              <a:rPr lang="fa-IR" b="1" dirty="0" smtClean="0">
                <a:solidFill>
                  <a:srgbClr val="00B050"/>
                </a:solidFill>
                <a:cs typeface="B Titr" pitchFamily="2" charset="-78"/>
              </a:rPr>
              <a:t>كاري با برون</a:t>
            </a:r>
            <a:r>
              <a:rPr lang="fa-IR" b="1" dirty="0" smtClean="0">
                <a:solidFill>
                  <a:srgbClr val="00B050"/>
                </a:solidFill>
                <a:cs typeface="Titr Mazar" pitchFamily="2" charset="-78"/>
              </a:rPr>
              <a:t>‌</a:t>
            </a:r>
            <a:r>
              <a:rPr lang="fa-IR" b="1" dirty="0" smtClean="0">
                <a:solidFill>
                  <a:srgbClr val="00B050"/>
                </a:solidFill>
                <a:cs typeface="B Titr" pitchFamily="2" charset="-78"/>
              </a:rPr>
              <a:t>سپاري</a:t>
            </a:r>
            <a:endParaRPr lang="en-US" dirty="0"/>
          </a:p>
        </p:txBody>
      </p:sp>
      <p:sp>
        <p:nvSpPr>
          <p:cNvPr id="3" name="Content Placeholder 2"/>
          <p:cNvSpPr>
            <a:spLocks noGrp="1"/>
          </p:cNvSpPr>
          <p:nvPr>
            <p:ph idx="1"/>
          </p:nvPr>
        </p:nvSpPr>
        <p:spPr>
          <a:xfrm>
            <a:off x="285720" y="1357298"/>
            <a:ext cx="8429684" cy="5072098"/>
          </a:xfrm>
        </p:spPr>
        <p:txBody>
          <a:bodyPr/>
          <a:lstStyle/>
          <a:p>
            <a:pPr algn="just">
              <a:lnSpc>
                <a:spcPct val="140000"/>
              </a:lnSpc>
              <a:spcBef>
                <a:spcPct val="0"/>
              </a:spcBef>
              <a:buNone/>
            </a:pPr>
            <a:r>
              <a:rPr lang="fa-IR" sz="2200" b="1" dirty="0" smtClean="0"/>
              <a:t>1- در برون‌سپاري فعاليت از نوع بلند مدت و دو طرفه است در حاليكه روابط پيمانكاري مقطعي مي‌باشند.</a:t>
            </a:r>
          </a:p>
          <a:p>
            <a:pPr algn="just">
              <a:lnSpc>
                <a:spcPct val="140000"/>
              </a:lnSpc>
              <a:spcBef>
                <a:spcPct val="0"/>
              </a:spcBef>
              <a:buNone/>
            </a:pPr>
            <a:endParaRPr lang="fa-IR" sz="2200" b="1" dirty="0" smtClean="0"/>
          </a:p>
          <a:p>
            <a:pPr algn="just">
              <a:lnSpc>
                <a:spcPct val="140000"/>
              </a:lnSpc>
              <a:spcBef>
                <a:spcPct val="0"/>
              </a:spcBef>
              <a:buNone/>
            </a:pPr>
            <a:r>
              <a:rPr lang="fa-IR" sz="2200" b="1" dirty="0" smtClean="0"/>
              <a:t>2- معمولا فعاليت‌هايي توسط پيمانكار انجام مي‌شود كه سازمان در زمينه آن تخصص ندارد و بايد از خدمات بيروني استفاده نمايد. ولي فعاليت‌هايي كه به دلايلي غير از نبود تخصص مانند نداشتن ظرفيت، نداشتن صرفه اقتصادي به بيرون سپرده مي‌شود از نوع برون‌سپاري است.</a:t>
            </a:r>
          </a:p>
          <a:p>
            <a:pPr algn="just">
              <a:lnSpc>
                <a:spcPct val="140000"/>
              </a:lnSpc>
              <a:spcBef>
                <a:spcPct val="0"/>
              </a:spcBef>
            </a:pPr>
            <a:endParaRPr lang="fa-IR" sz="2200" b="1" dirty="0" smtClean="0"/>
          </a:p>
          <a:p>
            <a:pPr algn="just">
              <a:lnSpc>
                <a:spcPct val="140000"/>
              </a:lnSpc>
              <a:spcBef>
                <a:spcPct val="0"/>
              </a:spcBef>
              <a:buNone/>
            </a:pPr>
            <a:r>
              <a:rPr lang="fa-IR" sz="2200" b="1" dirty="0" smtClean="0"/>
              <a:t>3- اتخاذ رويكرد برون‌سپاري معمولا به تجديد ساختار در سازمان مي‌انجامد ولي استفاده از خدمات پيمانكاري اين نتيجه را به دنبال ندارد.</a:t>
            </a:r>
          </a:p>
          <a:p>
            <a:endParaRPr lang="en-US" dirty="0"/>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38" y="4857760"/>
            <a:ext cx="7772400" cy="1143000"/>
          </a:xfrm>
        </p:spPr>
        <p:txBody>
          <a:bodyPr/>
          <a:lstStyle/>
          <a:p>
            <a:r>
              <a:rPr lang="en-US" b="1" dirty="0" smtClean="0">
                <a:solidFill>
                  <a:schemeClr val="hlink"/>
                </a:solidFill>
                <a:cs typeface="B Titr" pitchFamily="2" charset="-78"/>
              </a:rPr>
              <a:t/>
            </a:r>
            <a:br>
              <a:rPr lang="en-US" b="1" dirty="0" smtClean="0">
                <a:solidFill>
                  <a:schemeClr val="hlink"/>
                </a:solidFill>
                <a:cs typeface="B Titr" pitchFamily="2" charset="-78"/>
              </a:rPr>
            </a:br>
            <a:endParaRPr lang="en-US" dirty="0"/>
          </a:p>
        </p:txBody>
      </p:sp>
      <p:sp>
        <p:nvSpPr>
          <p:cNvPr id="4" name="Rectangle 2" descr="Recycled paper"/>
          <p:cNvSpPr>
            <a:spLocks noGrp="1" noChangeArrowheads="1"/>
          </p:cNvSpPr>
          <p:nvPr>
            <p:ph idx="1"/>
          </p:nvPr>
        </p:nvSpPr>
        <p:spPr>
          <a:xfrm>
            <a:off x="0" y="0"/>
            <a:ext cx="9144000" cy="1285860"/>
          </a:xfrm>
          <a:blipFill dpi="0" rotWithShape="0">
            <a:blip r:embed="rId2" cstate="print"/>
            <a:srcRect/>
            <a:tile tx="0" ty="0" sx="100000" sy="100000" flip="none" algn="tl"/>
          </a:blipFill>
        </p:spPr>
        <p:txBody>
          <a:bodyPr/>
          <a:lstStyle/>
          <a:p>
            <a:pPr>
              <a:lnSpc>
                <a:spcPct val="87000"/>
              </a:lnSpc>
              <a:spcBef>
                <a:spcPct val="0"/>
              </a:spcBef>
              <a:buNone/>
            </a:pPr>
            <a:r>
              <a:rPr lang="fa-IR" sz="7200" b="1" dirty="0" smtClean="0">
                <a:solidFill>
                  <a:srgbClr val="FF0000"/>
                </a:solidFill>
                <a:cs typeface="B Titr" pitchFamily="2" charset="-78"/>
              </a:rPr>
              <a:t>دلايل تغييرات ساختاري سازمان ها</a:t>
            </a:r>
            <a:endParaRPr lang="en-US" sz="7200" b="1" dirty="0">
              <a:solidFill>
                <a:srgbClr val="FF0000"/>
              </a:solidFill>
              <a:cs typeface="B Titr" pitchFamily="2" charset="-78"/>
            </a:endParaRPr>
          </a:p>
        </p:txBody>
      </p:sp>
      <p:sp>
        <p:nvSpPr>
          <p:cNvPr id="6" name="Text Box 3"/>
          <p:cNvSpPr txBox="1">
            <a:spLocks noChangeArrowheads="1"/>
          </p:cNvSpPr>
          <p:nvPr/>
        </p:nvSpPr>
        <p:spPr bwMode="auto">
          <a:xfrm>
            <a:off x="617538" y="1733550"/>
            <a:ext cx="7993062" cy="4362450"/>
          </a:xfrm>
          <a:prstGeom prst="rect">
            <a:avLst/>
          </a:prstGeom>
          <a:noFill/>
          <a:ln w="9525" algn="ctr">
            <a:noFill/>
            <a:miter lim="800000"/>
            <a:headEnd/>
            <a:tailEnd/>
          </a:ln>
          <a:effectLst/>
        </p:spPr>
        <p:txBody>
          <a:bodyPr>
            <a:spAutoFit/>
          </a:bodyPr>
          <a:lstStyle/>
          <a:p>
            <a:pPr algn="just" rtl="1">
              <a:lnSpc>
                <a:spcPct val="140000"/>
              </a:lnSpc>
              <a:spcBef>
                <a:spcPct val="0"/>
              </a:spcBef>
              <a:buFont typeface="Wingdings" pitchFamily="2" charset="2"/>
              <a:buChar char="v"/>
            </a:pPr>
            <a:r>
              <a:rPr lang="ar-SA" sz="2000" b="1" dirty="0"/>
              <a:t>اندازه بزرگ سازمان ديگر يك مزيت رقابتي نيست</a:t>
            </a:r>
            <a:r>
              <a:rPr lang="fa-IR" sz="2000" b="1" dirty="0"/>
              <a:t>.</a:t>
            </a:r>
            <a:endParaRPr lang="ar-SA" sz="2000" b="1" dirty="0"/>
          </a:p>
          <a:p>
            <a:pPr algn="just" rtl="1">
              <a:lnSpc>
                <a:spcPct val="140000"/>
              </a:lnSpc>
              <a:spcBef>
                <a:spcPct val="0"/>
              </a:spcBef>
              <a:buFont typeface="Wingdings" pitchFamily="2" charset="2"/>
              <a:buChar char="v"/>
            </a:pPr>
            <a:r>
              <a:rPr lang="ar-SA" sz="2000" b="1" dirty="0"/>
              <a:t>رقباي كوچك و چابك توانايي تغيير يك شبه صنعت و ساختار هزينه ها را دارند</a:t>
            </a:r>
            <a:r>
              <a:rPr lang="fa-IR" sz="2000" b="1" dirty="0"/>
              <a:t>.</a:t>
            </a:r>
            <a:endParaRPr lang="ar-SA" sz="2000" b="1" dirty="0"/>
          </a:p>
          <a:p>
            <a:pPr algn="just" rtl="1">
              <a:lnSpc>
                <a:spcPct val="140000"/>
              </a:lnSpc>
              <a:spcBef>
                <a:spcPct val="0"/>
              </a:spcBef>
              <a:buFont typeface="Wingdings" pitchFamily="2" charset="2"/>
              <a:buChar char="v"/>
            </a:pPr>
            <a:r>
              <a:rPr lang="ar-SA" sz="2000" b="1" dirty="0"/>
              <a:t>فشار رقابت در اقتصاد جهاني شدت بيشتر پيدا كرده است</a:t>
            </a:r>
            <a:r>
              <a:rPr lang="fa-IR" sz="2000" b="1" dirty="0"/>
              <a:t>.</a:t>
            </a:r>
            <a:endParaRPr lang="ar-SA" sz="2000" b="1" dirty="0"/>
          </a:p>
          <a:p>
            <a:pPr algn="just" rtl="1">
              <a:lnSpc>
                <a:spcPct val="140000"/>
              </a:lnSpc>
              <a:spcBef>
                <a:spcPct val="0"/>
              </a:spcBef>
              <a:buFont typeface="Wingdings" pitchFamily="2" charset="2"/>
              <a:buChar char="v"/>
            </a:pPr>
            <a:r>
              <a:rPr lang="ar-SA" sz="2000" b="1" dirty="0"/>
              <a:t>زمان چرخه عمر محصولات و خدمات بصورت عجيبي كوتاه تر شده است و </a:t>
            </a:r>
            <a:endParaRPr lang="fa-IR" sz="2000" b="1" dirty="0" smtClean="0"/>
          </a:p>
          <a:p>
            <a:pPr algn="just" rtl="1">
              <a:lnSpc>
                <a:spcPct val="140000"/>
              </a:lnSpc>
              <a:spcBef>
                <a:spcPct val="0"/>
              </a:spcBef>
            </a:pPr>
            <a:r>
              <a:rPr lang="fa-IR" sz="2000" b="1" dirty="0" smtClean="0"/>
              <a:t>    </a:t>
            </a:r>
            <a:r>
              <a:rPr lang="ar-SA" sz="2000" b="1" dirty="0" smtClean="0"/>
              <a:t>زمان </a:t>
            </a:r>
            <a:r>
              <a:rPr lang="ar-SA" sz="2000" b="1" dirty="0"/>
              <a:t>پاسخگويي به تقاضا توسط رقبا كمتر شده است</a:t>
            </a:r>
            <a:r>
              <a:rPr lang="fa-IR" sz="2000" b="1" dirty="0"/>
              <a:t>.</a:t>
            </a:r>
            <a:r>
              <a:rPr lang="ar-SA" sz="2000" b="1" dirty="0"/>
              <a:t> </a:t>
            </a:r>
          </a:p>
          <a:p>
            <a:pPr algn="just" rtl="1">
              <a:lnSpc>
                <a:spcPct val="140000"/>
              </a:lnSpc>
              <a:spcBef>
                <a:spcPct val="0"/>
              </a:spcBef>
              <a:buFont typeface="Wingdings" pitchFamily="2" charset="2"/>
              <a:buChar char="v"/>
            </a:pPr>
            <a:r>
              <a:rPr lang="ar-SA" sz="2000" b="1" dirty="0"/>
              <a:t>بهبود عملكرد مالي و </a:t>
            </a:r>
            <a:r>
              <a:rPr lang="ar-SA" sz="2000" b="1" dirty="0" smtClean="0"/>
              <a:t>عمليات</a:t>
            </a:r>
            <a:r>
              <a:rPr lang="fa-IR" sz="2000" b="1" dirty="0" smtClean="0"/>
              <a:t>  </a:t>
            </a:r>
            <a:r>
              <a:rPr lang="ar-SA" sz="2000" b="1" dirty="0" smtClean="0"/>
              <a:t>كليد </a:t>
            </a:r>
            <a:r>
              <a:rPr lang="ar-SA" sz="2000" b="1" dirty="0"/>
              <a:t>موفقيت در شرايط بحراني و رمز بقا است</a:t>
            </a:r>
            <a:r>
              <a:rPr lang="fa-IR" sz="2000" b="1" dirty="0"/>
              <a:t>.</a:t>
            </a:r>
            <a:endParaRPr lang="ar-SA" sz="2000" b="1" dirty="0"/>
          </a:p>
          <a:p>
            <a:pPr algn="just" rtl="1">
              <a:lnSpc>
                <a:spcPct val="140000"/>
              </a:lnSpc>
              <a:spcBef>
                <a:spcPct val="0"/>
              </a:spcBef>
              <a:buFont typeface="Wingdings" pitchFamily="2" charset="2"/>
              <a:buChar char="v"/>
            </a:pPr>
            <a:r>
              <a:rPr lang="ar-SA" sz="2000" b="1" dirty="0"/>
              <a:t>سرمايه گذاران و تحليل گران به آن دسته از شيوه هاي مديريتي توجه دارند كه بتواند </a:t>
            </a:r>
            <a:r>
              <a:rPr lang="fa-IR" sz="2000" b="1" dirty="0" smtClean="0"/>
              <a:t> </a:t>
            </a:r>
          </a:p>
          <a:p>
            <a:pPr algn="just" rtl="1">
              <a:lnSpc>
                <a:spcPct val="140000"/>
              </a:lnSpc>
              <a:spcBef>
                <a:spcPct val="0"/>
              </a:spcBef>
            </a:pPr>
            <a:r>
              <a:rPr lang="fa-IR" sz="2000" b="1" dirty="0" smtClean="0"/>
              <a:t>   </a:t>
            </a:r>
            <a:r>
              <a:rPr lang="ar-SA" sz="2000" b="1" dirty="0" smtClean="0"/>
              <a:t>با صرفه باشد</a:t>
            </a:r>
            <a:r>
              <a:rPr lang="fa-IR" sz="2000" b="1" dirty="0" smtClean="0"/>
              <a:t>.</a:t>
            </a:r>
            <a:r>
              <a:rPr lang="ar-SA" sz="2000" b="1" dirty="0" smtClean="0"/>
              <a:t> </a:t>
            </a:r>
            <a:endParaRPr lang="ar-SA" sz="2000" b="1" dirty="0"/>
          </a:p>
          <a:p>
            <a:pPr algn="just" rtl="1">
              <a:lnSpc>
                <a:spcPct val="140000"/>
              </a:lnSpc>
              <a:spcBef>
                <a:spcPct val="0"/>
              </a:spcBef>
              <a:buFont typeface="Wingdings" pitchFamily="2" charset="2"/>
              <a:buChar char="v"/>
            </a:pPr>
            <a:r>
              <a:rPr lang="ar-SA" sz="2000" b="1" dirty="0"/>
              <a:t>متخصصان و تكنسين ها بقدر كافي وجود دارند، لذا استخدام و به كارگيري آنان </a:t>
            </a:r>
            <a:r>
              <a:rPr lang="fa-IR" sz="2000" b="1" dirty="0" smtClean="0"/>
              <a:t> </a:t>
            </a:r>
          </a:p>
          <a:p>
            <a:pPr algn="just" rtl="1">
              <a:lnSpc>
                <a:spcPct val="140000"/>
              </a:lnSpc>
              <a:spcBef>
                <a:spcPct val="0"/>
              </a:spcBef>
            </a:pPr>
            <a:r>
              <a:rPr lang="fa-IR" sz="2000" b="1" dirty="0" smtClean="0"/>
              <a:t>   </a:t>
            </a:r>
            <a:r>
              <a:rPr lang="ar-SA" sz="2000" b="1" dirty="0" smtClean="0"/>
              <a:t>بصورت </a:t>
            </a:r>
            <a:r>
              <a:rPr lang="ar-SA" sz="2000" b="1" dirty="0"/>
              <a:t>تمام وقت منطقي بنظر نمي آيد</a:t>
            </a:r>
            <a:r>
              <a:rPr lang="fa-IR" sz="2000" b="1" dirty="0"/>
              <a:t>.</a:t>
            </a:r>
            <a:endParaRPr lang="ar-SA" sz="2000" b="1" dirty="0"/>
          </a:p>
        </p:txBody>
      </p:sp>
    </p:spTree>
  </p:cSld>
  <p:clrMapOvr>
    <a:masterClrMapping/>
  </p:clrMapOvr>
  <p:transition>
    <p:cut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descr="Recycled paper"/>
          <p:cNvSpPr>
            <a:spLocks noGrp="1" noChangeArrowheads="1"/>
          </p:cNvSpPr>
          <p:nvPr>
            <p:ph idx="1"/>
          </p:nvPr>
        </p:nvSpPr>
        <p:spPr>
          <a:xfrm>
            <a:off x="0" y="0"/>
            <a:ext cx="9144000" cy="857232"/>
          </a:xfrm>
          <a:blipFill dpi="0" rotWithShape="0">
            <a:blip r:embed="rId2" cstate="print"/>
            <a:srcRect/>
            <a:tile tx="0" ty="0" sx="100000" sy="100000" flip="none" algn="tl"/>
          </a:blipFill>
        </p:spPr>
        <p:txBody>
          <a:bodyPr/>
          <a:lstStyle/>
          <a:p>
            <a:pPr>
              <a:lnSpc>
                <a:spcPct val="87000"/>
              </a:lnSpc>
              <a:spcBef>
                <a:spcPct val="0"/>
              </a:spcBef>
              <a:buNone/>
            </a:pPr>
            <a:r>
              <a:rPr lang="fa-IR" sz="4800" b="1" dirty="0" smtClean="0">
                <a:solidFill>
                  <a:srgbClr val="FF0000"/>
                </a:solidFill>
                <a:cs typeface="B Titr" pitchFamily="2" charset="-78"/>
              </a:rPr>
              <a:t>             برون سپاري ابزار تغيير ساختاري سازمان ها</a:t>
            </a:r>
            <a:endParaRPr lang="en-US" sz="4800" b="1" dirty="0">
              <a:solidFill>
                <a:srgbClr val="FF0000"/>
              </a:solidFill>
              <a:cs typeface="B Titr" pitchFamily="2" charset="-78"/>
            </a:endParaRPr>
          </a:p>
        </p:txBody>
      </p:sp>
      <p:sp>
        <p:nvSpPr>
          <p:cNvPr id="6" name="Rectangle 3"/>
          <p:cNvSpPr>
            <a:spLocks noChangeArrowheads="1"/>
          </p:cNvSpPr>
          <p:nvPr/>
        </p:nvSpPr>
        <p:spPr bwMode="auto">
          <a:xfrm>
            <a:off x="3067050" y="1771650"/>
            <a:ext cx="1800225" cy="936625"/>
          </a:xfrm>
          <a:prstGeom prst="rect">
            <a:avLst/>
          </a:prstGeom>
          <a:solidFill>
            <a:srgbClr val="99CC00"/>
          </a:solidFill>
          <a:ln w="9525">
            <a:solidFill>
              <a:schemeClr val="tx1"/>
            </a:solidFill>
            <a:miter lim="800000"/>
            <a:headEnd/>
            <a:tailEnd/>
          </a:ln>
          <a:effectLst>
            <a:outerShdw dist="107763" dir="2700000" algn="ctr" rotWithShape="0">
              <a:schemeClr val="tx2">
                <a:alpha val="50000"/>
              </a:schemeClr>
            </a:outerShdw>
          </a:effectLst>
        </p:spPr>
        <p:txBody>
          <a:bodyPr wrap="none" anchor="ctr"/>
          <a:lstStyle/>
          <a:p>
            <a:pPr algn="ctr">
              <a:lnSpc>
                <a:spcPct val="100000"/>
              </a:lnSpc>
              <a:spcBef>
                <a:spcPct val="0"/>
              </a:spcBef>
            </a:pPr>
            <a:r>
              <a:rPr lang="en-AU" sz="2400" b="1">
                <a:effectLst>
                  <a:outerShdw blurRad="38100" dist="38100" dir="2700000" algn="tl">
                    <a:srgbClr val="000000"/>
                  </a:outerShdw>
                </a:effectLst>
                <a:latin typeface="Verdana" pitchFamily="34" charset="0"/>
                <a:cs typeface="Arial" charset="0"/>
              </a:rPr>
              <a:t>Fast</a:t>
            </a:r>
            <a:endParaRPr lang="en-US" sz="2400" b="1">
              <a:effectLst>
                <a:outerShdw blurRad="38100" dist="38100" dir="2700000" algn="tl">
                  <a:srgbClr val="000000"/>
                </a:outerShdw>
              </a:effectLst>
              <a:latin typeface="Verdana" pitchFamily="34" charset="0"/>
              <a:cs typeface="Arial" charset="0"/>
            </a:endParaRPr>
          </a:p>
        </p:txBody>
      </p:sp>
      <p:sp>
        <p:nvSpPr>
          <p:cNvPr id="7" name="Rectangle 4"/>
          <p:cNvSpPr>
            <a:spLocks noChangeArrowheads="1"/>
          </p:cNvSpPr>
          <p:nvPr/>
        </p:nvSpPr>
        <p:spPr bwMode="auto">
          <a:xfrm>
            <a:off x="6305550" y="1771650"/>
            <a:ext cx="1801813" cy="936625"/>
          </a:xfrm>
          <a:prstGeom prst="rect">
            <a:avLst/>
          </a:prstGeom>
          <a:solidFill>
            <a:srgbClr val="99CC00"/>
          </a:solidFill>
          <a:ln w="9525">
            <a:solidFill>
              <a:schemeClr val="tx1"/>
            </a:solidFill>
            <a:miter lim="800000"/>
            <a:headEnd/>
            <a:tailEnd/>
          </a:ln>
          <a:effectLst>
            <a:outerShdw dist="107763" dir="2700000" algn="ctr" rotWithShape="0">
              <a:schemeClr val="tx2">
                <a:alpha val="50000"/>
              </a:schemeClr>
            </a:outerShdw>
          </a:effectLst>
        </p:spPr>
        <p:txBody>
          <a:bodyPr wrap="none" anchor="ctr"/>
          <a:lstStyle/>
          <a:p>
            <a:pPr algn="ctr">
              <a:lnSpc>
                <a:spcPct val="100000"/>
              </a:lnSpc>
              <a:spcBef>
                <a:spcPct val="0"/>
              </a:spcBef>
            </a:pPr>
            <a:r>
              <a:rPr lang="en-AU" sz="2400" b="1">
                <a:effectLst>
                  <a:outerShdw blurRad="38100" dist="38100" dir="2700000" algn="tl">
                    <a:srgbClr val="000000"/>
                  </a:outerShdw>
                </a:effectLst>
                <a:latin typeface="Verdana" pitchFamily="34" charset="0"/>
                <a:cs typeface="Arial" charset="0"/>
              </a:rPr>
              <a:t>Measured</a:t>
            </a:r>
            <a:endParaRPr lang="en-US" sz="2400" b="1">
              <a:effectLst>
                <a:outerShdw blurRad="38100" dist="38100" dir="2700000" algn="tl">
                  <a:srgbClr val="000000"/>
                </a:outerShdw>
              </a:effectLst>
              <a:latin typeface="Verdana" pitchFamily="34" charset="0"/>
              <a:cs typeface="Arial" charset="0"/>
            </a:endParaRPr>
          </a:p>
        </p:txBody>
      </p:sp>
      <p:sp>
        <p:nvSpPr>
          <p:cNvPr id="8" name="Rectangle 5"/>
          <p:cNvSpPr>
            <a:spLocks noChangeArrowheads="1"/>
          </p:cNvSpPr>
          <p:nvPr/>
        </p:nvSpPr>
        <p:spPr bwMode="auto">
          <a:xfrm>
            <a:off x="690563" y="3213100"/>
            <a:ext cx="1800225" cy="936625"/>
          </a:xfrm>
          <a:prstGeom prst="rect">
            <a:avLst/>
          </a:prstGeom>
          <a:solidFill>
            <a:srgbClr val="FF9900"/>
          </a:solidFill>
          <a:ln w="9525">
            <a:solidFill>
              <a:schemeClr val="tx1"/>
            </a:solidFill>
            <a:miter lim="800000"/>
            <a:headEnd/>
            <a:tailEnd/>
          </a:ln>
          <a:effectLst>
            <a:outerShdw dist="107763" dir="2700000" algn="ctr" rotWithShape="0">
              <a:schemeClr val="tx2">
                <a:alpha val="50000"/>
              </a:schemeClr>
            </a:outerShdw>
          </a:effectLst>
        </p:spPr>
        <p:txBody>
          <a:bodyPr wrap="none" anchor="ctr"/>
          <a:lstStyle/>
          <a:p>
            <a:pPr algn="ctr">
              <a:lnSpc>
                <a:spcPct val="100000"/>
              </a:lnSpc>
              <a:spcBef>
                <a:spcPct val="0"/>
              </a:spcBef>
            </a:pPr>
            <a:r>
              <a:rPr lang="en-AU" sz="2400" b="1">
                <a:effectLst>
                  <a:outerShdw blurRad="38100" dist="38100" dir="2700000" algn="tl">
                    <a:srgbClr val="000000"/>
                  </a:outerShdw>
                </a:effectLst>
                <a:latin typeface="Verdana" pitchFamily="34" charset="0"/>
                <a:cs typeface="Arial" charset="0"/>
              </a:rPr>
              <a:t>Tactical</a:t>
            </a:r>
            <a:endParaRPr lang="en-US" sz="2400" b="1">
              <a:effectLst>
                <a:outerShdw blurRad="38100" dist="38100" dir="2700000" algn="tl">
                  <a:srgbClr val="000000"/>
                </a:outerShdw>
              </a:effectLst>
              <a:latin typeface="Verdana" pitchFamily="34" charset="0"/>
              <a:cs typeface="Arial" charset="0"/>
            </a:endParaRPr>
          </a:p>
        </p:txBody>
      </p:sp>
      <p:sp>
        <p:nvSpPr>
          <p:cNvPr id="9" name="Rectangle 6"/>
          <p:cNvSpPr>
            <a:spLocks noChangeArrowheads="1"/>
          </p:cNvSpPr>
          <p:nvPr/>
        </p:nvSpPr>
        <p:spPr bwMode="auto">
          <a:xfrm>
            <a:off x="690563" y="5084763"/>
            <a:ext cx="1800225" cy="936625"/>
          </a:xfrm>
          <a:prstGeom prst="rect">
            <a:avLst/>
          </a:prstGeom>
          <a:solidFill>
            <a:srgbClr val="FF9900"/>
          </a:solidFill>
          <a:ln w="9525">
            <a:solidFill>
              <a:schemeClr val="tx1"/>
            </a:solidFill>
            <a:miter lim="800000"/>
            <a:headEnd/>
            <a:tailEnd/>
          </a:ln>
          <a:effectLst>
            <a:outerShdw dist="107763" dir="2700000" algn="ctr" rotWithShape="0">
              <a:schemeClr val="tx2">
                <a:alpha val="50000"/>
              </a:schemeClr>
            </a:outerShdw>
          </a:effectLst>
        </p:spPr>
        <p:txBody>
          <a:bodyPr wrap="none" anchor="ctr"/>
          <a:lstStyle/>
          <a:p>
            <a:pPr algn="ctr">
              <a:lnSpc>
                <a:spcPct val="100000"/>
              </a:lnSpc>
              <a:spcBef>
                <a:spcPct val="0"/>
              </a:spcBef>
            </a:pPr>
            <a:r>
              <a:rPr lang="en-AU" sz="2400" b="1">
                <a:effectLst>
                  <a:outerShdw blurRad="38100" dist="38100" dir="2700000" algn="tl">
                    <a:srgbClr val="000000"/>
                  </a:outerShdw>
                </a:effectLst>
                <a:latin typeface="Verdana" pitchFamily="34" charset="0"/>
                <a:cs typeface="Arial" charset="0"/>
              </a:rPr>
              <a:t>Strategic</a:t>
            </a:r>
            <a:endParaRPr lang="en-US" sz="2400" b="1">
              <a:effectLst>
                <a:outerShdw blurRad="38100" dist="38100" dir="2700000" algn="tl">
                  <a:srgbClr val="000000"/>
                </a:outerShdw>
              </a:effectLst>
              <a:latin typeface="Verdana" pitchFamily="34" charset="0"/>
              <a:cs typeface="Arial" charset="0"/>
            </a:endParaRPr>
          </a:p>
        </p:txBody>
      </p:sp>
      <p:sp>
        <p:nvSpPr>
          <p:cNvPr id="10" name="AutoShape 7"/>
          <p:cNvSpPr>
            <a:spLocks noChangeArrowheads="1"/>
          </p:cNvSpPr>
          <p:nvPr/>
        </p:nvSpPr>
        <p:spPr bwMode="auto">
          <a:xfrm>
            <a:off x="2635250" y="2924175"/>
            <a:ext cx="2735263" cy="1584325"/>
          </a:xfrm>
          <a:prstGeom prst="octagon">
            <a:avLst>
              <a:gd name="adj" fmla="val 29287"/>
            </a:avLst>
          </a:prstGeom>
          <a:solidFill>
            <a:schemeClr val="bg1"/>
          </a:solidFill>
          <a:ln w="9525">
            <a:solidFill>
              <a:schemeClr val="tx1"/>
            </a:solidFill>
            <a:miter lim="800000"/>
            <a:headEnd/>
            <a:tailEnd/>
          </a:ln>
          <a:effectLst>
            <a:outerShdw dist="107763" dir="2700000" algn="ctr" rotWithShape="0">
              <a:schemeClr val="tx2">
                <a:alpha val="50000"/>
              </a:schemeClr>
            </a:outerShdw>
          </a:effectLst>
        </p:spPr>
        <p:txBody>
          <a:bodyPr lIns="0" tIns="0" anchor="ctr"/>
          <a:lstStyle/>
          <a:p>
            <a:pPr algn="ctr">
              <a:lnSpc>
                <a:spcPct val="100000"/>
              </a:lnSpc>
              <a:spcBef>
                <a:spcPct val="0"/>
              </a:spcBef>
            </a:pPr>
            <a:r>
              <a:rPr lang="en-AU" sz="1600" b="1">
                <a:effectLst>
                  <a:outerShdw blurRad="38100" dist="38100" dir="2700000" algn="tl">
                    <a:srgbClr val="000000"/>
                  </a:outerShdw>
                </a:effectLst>
                <a:latin typeface="Verdana" pitchFamily="34" charset="0"/>
                <a:cs typeface="Arial" charset="0"/>
              </a:rPr>
              <a:t>Focused Process Improvement (Q</a:t>
            </a:r>
            <a:r>
              <a:rPr lang="en-AU" sz="1400" b="1">
                <a:effectLst>
                  <a:outerShdw blurRad="38100" dist="38100" dir="2700000" algn="tl">
                    <a:srgbClr val="000000"/>
                  </a:outerShdw>
                </a:effectLst>
                <a:latin typeface="Verdana" pitchFamily="34" charset="0"/>
                <a:cs typeface="Arial" charset="0"/>
              </a:rPr>
              <a:t>uality, Time, Cost</a:t>
            </a:r>
            <a:r>
              <a:rPr lang="en-AU" sz="1600" b="1">
                <a:effectLst>
                  <a:outerShdw blurRad="38100" dist="38100" dir="2700000" algn="tl">
                    <a:srgbClr val="000000"/>
                  </a:outerShdw>
                </a:effectLst>
                <a:latin typeface="Verdana" pitchFamily="34" charset="0"/>
                <a:cs typeface="Arial" charset="0"/>
              </a:rPr>
              <a:t>)</a:t>
            </a:r>
            <a:endParaRPr lang="en-US" sz="1600" b="1">
              <a:effectLst>
                <a:outerShdw blurRad="38100" dist="38100" dir="2700000" algn="tl">
                  <a:srgbClr val="000000"/>
                </a:outerShdw>
              </a:effectLst>
              <a:latin typeface="Verdana" pitchFamily="34" charset="0"/>
              <a:cs typeface="Arial" charset="0"/>
            </a:endParaRPr>
          </a:p>
        </p:txBody>
      </p:sp>
      <p:sp>
        <p:nvSpPr>
          <p:cNvPr id="11" name="AutoShape 8"/>
          <p:cNvSpPr>
            <a:spLocks noChangeArrowheads="1"/>
          </p:cNvSpPr>
          <p:nvPr/>
        </p:nvSpPr>
        <p:spPr bwMode="auto">
          <a:xfrm>
            <a:off x="2706688" y="4724400"/>
            <a:ext cx="2735262" cy="1584325"/>
          </a:xfrm>
          <a:prstGeom prst="octagon">
            <a:avLst>
              <a:gd name="adj" fmla="val 29287"/>
            </a:avLst>
          </a:prstGeom>
          <a:solidFill>
            <a:schemeClr val="bg1"/>
          </a:solidFill>
          <a:ln w="9525">
            <a:solidFill>
              <a:schemeClr val="tx1"/>
            </a:solidFill>
            <a:miter lim="800000"/>
            <a:headEnd/>
            <a:tailEnd/>
          </a:ln>
          <a:effectLst>
            <a:outerShdw dist="107763" dir="2700000" algn="ctr" rotWithShape="0">
              <a:schemeClr val="tx2">
                <a:alpha val="50000"/>
              </a:schemeClr>
            </a:outerShdw>
          </a:effectLst>
        </p:spPr>
        <p:txBody>
          <a:bodyPr lIns="0" tIns="0" anchor="ctr"/>
          <a:lstStyle/>
          <a:p>
            <a:pPr algn="ctr">
              <a:lnSpc>
                <a:spcPct val="100000"/>
              </a:lnSpc>
              <a:spcBef>
                <a:spcPct val="0"/>
              </a:spcBef>
            </a:pPr>
            <a:r>
              <a:rPr lang="en-AU" sz="1600" b="1">
                <a:effectLst>
                  <a:outerShdw blurRad="38100" dist="38100" dir="2700000" algn="tl">
                    <a:srgbClr val="000000"/>
                  </a:outerShdw>
                </a:effectLst>
                <a:latin typeface="Verdana" pitchFamily="34" charset="0"/>
                <a:cs typeface="Arial" charset="0"/>
              </a:rPr>
              <a:t>Focused</a:t>
            </a:r>
          </a:p>
          <a:p>
            <a:pPr algn="ctr">
              <a:lnSpc>
                <a:spcPct val="100000"/>
              </a:lnSpc>
              <a:spcBef>
                <a:spcPct val="0"/>
              </a:spcBef>
            </a:pPr>
            <a:r>
              <a:rPr lang="en-AU" sz="1600" b="1">
                <a:effectLst>
                  <a:outerShdw blurRad="38100" dist="38100" dir="2700000" algn="tl">
                    <a:srgbClr val="000000"/>
                  </a:outerShdw>
                </a:effectLst>
                <a:latin typeface="Verdana" pitchFamily="34" charset="0"/>
                <a:cs typeface="Arial" charset="0"/>
              </a:rPr>
              <a:t>Restructure</a:t>
            </a:r>
            <a:endParaRPr lang="en-US" sz="1600" b="1">
              <a:effectLst>
                <a:outerShdw blurRad="38100" dist="38100" dir="2700000" algn="tl">
                  <a:srgbClr val="000000"/>
                </a:outerShdw>
              </a:effectLst>
              <a:latin typeface="Verdana" pitchFamily="34" charset="0"/>
              <a:cs typeface="Arial" charset="0"/>
            </a:endParaRPr>
          </a:p>
        </p:txBody>
      </p:sp>
      <p:sp>
        <p:nvSpPr>
          <p:cNvPr id="12" name="AutoShape 9"/>
          <p:cNvSpPr>
            <a:spLocks noChangeArrowheads="1"/>
          </p:cNvSpPr>
          <p:nvPr/>
        </p:nvSpPr>
        <p:spPr bwMode="auto">
          <a:xfrm>
            <a:off x="5803900" y="2924175"/>
            <a:ext cx="2735263" cy="1584325"/>
          </a:xfrm>
          <a:prstGeom prst="octagon">
            <a:avLst>
              <a:gd name="adj" fmla="val 29287"/>
            </a:avLst>
          </a:prstGeom>
          <a:solidFill>
            <a:schemeClr val="bg1"/>
          </a:solidFill>
          <a:ln w="9525">
            <a:solidFill>
              <a:schemeClr val="tx1"/>
            </a:solidFill>
            <a:miter lim="800000"/>
            <a:headEnd/>
            <a:tailEnd/>
          </a:ln>
          <a:effectLst>
            <a:outerShdw dist="107763" dir="2700000" algn="ctr" rotWithShape="0">
              <a:schemeClr val="tx2">
                <a:alpha val="50000"/>
              </a:schemeClr>
            </a:outerShdw>
          </a:effectLst>
        </p:spPr>
        <p:txBody>
          <a:bodyPr lIns="0" tIns="0" anchor="ctr"/>
          <a:lstStyle/>
          <a:p>
            <a:pPr algn="ctr">
              <a:lnSpc>
                <a:spcPct val="100000"/>
              </a:lnSpc>
              <a:spcBef>
                <a:spcPct val="0"/>
              </a:spcBef>
            </a:pPr>
            <a:r>
              <a:rPr lang="en-AU" sz="1600" b="1">
                <a:effectLst>
                  <a:outerShdw blurRad="38100" dist="38100" dir="2700000" algn="tl">
                    <a:srgbClr val="000000"/>
                  </a:outerShdw>
                </a:effectLst>
                <a:latin typeface="Verdana" pitchFamily="34" charset="0"/>
                <a:cs typeface="Arial" charset="0"/>
              </a:rPr>
              <a:t>Continuous</a:t>
            </a:r>
          </a:p>
          <a:p>
            <a:pPr algn="ctr">
              <a:lnSpc>
                <a:spcPct val="100000"/>
              </a:lnSpc>
              <a:spcBef>
                <a:spcPct val="0"/>
              </a:spcBef>
            </a:pPr>
            <a:r>
              <a:rPr lang="en-AU" sz="1600" b="1">
                <a:effectLst>
                  <a:outerShdw blurRad="38100" dist="38100" dir="2700000" algn="tl">
                    <a:srgbClr val="000000"/>
                  </a:outerShdw>
                </a:effectLst>
                <a:latin typeface="Verdana" pitchFamily="34" charset="0"/>
                <a:cs typeface="Arial" charset="0"/>
              </a:rPr>
              <a:t>Improvement</a:t>
            </a:r>
            <a:endParaRPr lang="en-US" sz="1600" b="1">
              <a:effectLst>
                <a:outerShdw blurRad="38100" dist="38100" dir="2700000" algn="tl">
                  <a:srgbClr val="000000"/>
                </a:outerShdw>
              </a:effectLst>
              <a:latin typeface="Verdana" pitchFamily="34" charset="0"/>
              <a:cs typeface="Arial" charset="0"/>
            </a:endParaRPr>
          </a:p>
        </p:txBody>
      </p:sp>
      <p:sp>
        <p:nvSpPr>
          <p:cNvPr id="13" name="AutoShape 10"/>
          <p:cNvSpPr>
            <a:spLocks noChangeArrowheads="1"/>
          </p:cNvSpPr>
          <p:nvPr/>
        </p:nvSpPr>
        <p:spPr bwMode="auto">
          <a:xfrm>
            <a:off x="5875338" y="4652963"/>
            <a:ext cx="2735262" cy="1584325"/>
          </a:xfrm>
          <a:prstGeom prst="octagon">
            <a:avLst>
              <a:gd name="adj" fmla="val 29287"/>
            </a:avLst>
          </a:prstGeom>
          <a:solidFill>
            <a:schemeClr val="bg1"/>
          </a:solidFill>
          <a:ln w="9525">
            <a:solidFill>
              <a:schemeClr val="tx1"/>
            </a:solidFill>
            <a:miter lim="800000"/>
            <a:headEnd/>
            <a:tailEnd/>
          </a:ln>
          <a:effectLst>
            <a:outerShdw dist="107763" dir="2700000" algn="ctr" rotWithShape="0">
              <a:schemeClr val="tx2">
                <a:alpha val="50000"/>
              </a:schemeClr>
            </a:outerShdw>
          </a:effectLst>
        </p:spPr>
        <p:txBody>
          <a:bodyPr lIns="0" tIns="0" anchor="ctr"/>
          <a:lstStyle/>
          <a:p>
            <a:pPr algn="ctr">
              <a:lnSpc>
                <a:spcPct val="100000"/>
              </a:lnSpc>
              <a:spcBef>
                <a:spcPct val="0"/>
              </a:spcBef>
            </a:pPr>
            <a:r>
              <a:rPr lang="en-AU" sz="1600" b="1">
                <a:effectLst>
                  <a:outerShdw blurRad="38100" dist="38100" dir="2700000" algn="tl">
                    <a:srgbClr val="000000"/>
                  </a:outerShdw>
                </a:effectLst>
                <a:latin typeface="Verdana" pitchFamily="34" charset="0"/>
                <a:cs typeface="Arial" charset="0"/>
              </a:rPr>
              <a:t>Business Process</a:t>
            </a:r>
          </a:p>
          <a:p>
            <a:pPr algn="ctr">
              <a:lnSpc>
                <a:spcPct val="100000"/>
              </a:lnSpc>
              <a:spcBef>
                <a:spcPct val="0"/>
              </a:spcBef>
            </a:pPr>
            <a:r>
              <a:rPr lang="en-AU" sz="1600" b="1">
                <a:effectLst>
                  <a:outerShdw blurRad="38100" dist="38100" dir="2700000" algn="tl">
                    <a:srgbClr val="000000"/>
                  </a:outerShdw>
                </a:effectLst>
                <a:latin typeface="Verdana" pitchFamily="34" charset="0"/>
                <a:cs typeface="Arial" charset="0"/>
              </a:rPr>
              <a:t>Innovation</a:t>
            </a:r>
            <a:endParaRPr lang="en-US" sz="1600" b="1">
              <a:effectLst>
                <a:outerShdw blurRad="38100" dist="38100" dir="2700000" algn="tl">
                  <a:srgbClr val="000000"/>
                </a:outerShdw>
              </a:effectLst>
              <a:latin typeface="Verdana" pitchFamily="34" charset="0"/>
              <a:cs typeface="Arial" charset="0"/>
            </a:endParaRPr>
          </a:p>
        </p:txBody>
      </p:sp>
      <p:sp>
        <p:nvSpPr>
          <p:cNvPr id="14" name="Rectangle 11"/>
          <p:cNvSpPr>
            <a:spLocks noChangeArrowheads="1"/>
          </p:cNvSpPr>
          <p:nvPr/>
        </p:nvSpPr>
        <p:spPr bwMode="auto">
          <a:xfrm>
            <a:off x="511175" y="4221163"/>
            <a:ext cx="1800225" cy="936625"/>
          </a:xfrm>
          <a:prstGeom prst="rect">
            <a:avLst/>
          </a:prstGeom>
          <a:noFill/>
          <a:ln w="9525">
            <a:noFill/>
            <a:miter lim="800000"/>
            <a:headEnd/>
            <a:tailEnd/>
          </a:ln>
          <a:effectLst/>
        </p:spPr>
        <p:txBody>
          <a:bodyPr wrap="none" anchor="ctr"/>
          <a:lstStyle/>
          <a:p>
            <a:pPr algn="ctr">
              <a:lnSpc>
                <a:spcPct val="100000"/>
              </a:lnSpc>
              <a:spcBef>
                <a:spcPct val="0"/>
              </a:spcBef>
            </a:pPr>
            <a:r>
              <a:rPr lang="en-AU" sz="1800" b="1">
                <a:solidFill>
                  <a:srgbClr val="FF0000"/>
                </a:solidFill>
                <a:effectLst>
                  <a:outerShdw blurRad="38100" dist="38100" dir="2700000" algn="tl">
                    <a:srgbClr val="000000"/>
                  </a:outerShdw>
                </a:effectLst>
                <a:latin typeface="Verdana" pitchFamily="34" charset="0"/>
                <a:cs typeface="Arial" charset="0"/>
              </a:rPr>
              <a:t>Degree of </a:t>
            </a:r>
          </a:p>
          <a:p>
            <a:pPr algn="ctr">
              <a:lnSpc>
                <a:spcPct val="100000"/>
              </a:lnSpc>
              <a:spcBef>
                <a:spcPct val="0"/>
              </a:spcBef>
            </a:pPr>
            <a:r>
              <a:rPr lang="en-AU" sz="1800" b="1">
                <a:solidFill>
                  <a:srgbClr val="FF0000"/>
                </a:solidFill>
                <a:effectLst>
                  <a:outerShdw blurRad="38100" dist="38100" dir="2700000" algn="tl">
                    <a:srgbClr val="000000"/>
                  </a:outerShdw>
                </a:effectLst>
                <a:latin typeface="Verdana" pitchFamily="34" charset="0"/>
                <a:cs typeface="Arial" charset="0"/>
              </a:rPr>
              <a:t>Change</a:t>
            </a:r>
            <a:endParaRPr lang="en-US" sz="1800" b="1">
              <a:solidFill>
                <a:srgbClr val="FF0000"/>
              </a:solidFill>
              <a:effectLst>
                <a:outerShdw blurRad="38100" dist="38100" dir="2700000" algn="tl">
                  <a:srgbClr val="000000"/>
                </a:outerShdw>
              </a:effectLst>
              <a:latin typeface="Verdana" pitchFamily="34" charset="0"/>
              <a:cs typeface="Arial" charset="0"/>
            </a:endParaRPr>
          </a:p>
        </p:txBody>
      </p:sp>
      <p:sp>
        <p:nvSpPr>
          <p:cNvPr id="15" name="Rectangle 12"/>
          <p:cNvSpPr>
            <a:spLocks noChangeArrowheads="1"/>
          </p:cNvSpPr>
          <p:nvPr/>
        </p:nvSpPr>
        <p:spPr bwMode="auto">
          <a:xfrm>
            <a:off x="4676775" y="981075"/>
            <a:ext cx="1800225" cy="936625"/>
          </a:xfrm>
          <a:prstGeom prst="rect">
            <a:avLst/>
          </a:prstGeom>
          <a:noFill/>
          <a:ln w="9525">
            <a:noFill/>
            <a:miter lim="800000"/>
            <a:headEnd/>
            <a:tailEnd/>
          </a:ln>
          <a:effectLst/>
        </p:spPr>
        <p:txBody>
          <a:bodyPr wrap="none" anchor="ctr"/>
          <a:lstStyle/>
          <a:p>
            <a:pPr algn="ctr">
              <a:lnSpc>
                <a:spcPct val="100000"/>
              </a:lnSpc>
              <a:spcBef>
                <a:spcPct val="0"/>
              </a:spcBef>
            </a:pPr>
            <a:r>
              <a:rPr lang="en-AU" sz="1800" b="1" dirty="0">
                <a:solidFill>
                  <a:srgbClr val="FF0000"/>
                </a:solidFill>
                <a:effectLst>
                  <a:outerShdw blurRad="38100" dist="38100" dir="2700000" algn="tl">
                    <a:srgbClr val="000000"/>
                  </a:outerShdw>
                </a:effectLst>
                <a:latin typeface="Verdana" pitchFamily="34" charset="0"/>
                <a:cs typeface="Arial" charset="0"/>
              </a:rPr>
              <a:t>Pace of Change</a:t>
            </a:r>
            <a:endParaRPr lang="en-US" sz="1800" b="1" dirty="0">
              <a:solidFill>
                <a:srgbClr val="FF0000"/>
              </a:solidFill>
              <a:effectLst>
                <a:outerShdw blurRad="38100" dist="38100" dir="2700000" algn="tl">
                  <a:srgbClr val="000000"/>
                </a:outerShdw>
              </a:effectLst>
              <a:latin typeface="Verdana" pitchFamily="34" charset="0"/>
              <a:cs typeface="Arial" charset="0"/>
            </a:endParaRP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0100" y="1357298"/>
            <a:ext cx="7772400" cy="4114800"/>
          </a:xfrm>
        </p:spPr>
        <p:txBody>
          <a:bodyPr/>
          <a:lstStyle/>
          <a:p>
            <a:pPr marL="268288" indent="-268288" algn="just">
              <a:lnSpc>
                <a:spcPct val="120000"/>
              </a:lnSpc>
              <a:spcBef>
                <a:spcPct val="0"/>
              </a:spcBef>
              <a:buBlip>
                <a:blip r:embed="rId2"/>
              </a:buBlip>
            </a:pPr>
            <a:endParaRPr lang="fa-IR" sz="2400" b="1" dirty="0" smtClean="0">
              <a:solidFill>
                <a:srgbClr val="FF0000"/>
              </a:solidFill>
            </a:endParaRPr>
          </a:p>
          <a:p>
            <a:pPr marL="268288" indent="-268288" algn="just">
              <a:lnSpc>
                <a:spcPct val="120000"/>
              </a:lnSpc>
              <a:spcBef>
                <a:spcPct val="0"/>
              </a:spcBef>
              <a:buBlip>
                <a:blip r:embed="rId2"/>
              </a:buBlip>
            </a:pPr>
            <a:r>
              <a:rPr lang="ar-SA" sz="2400" b="1" dirty="0" smtClean="0">
                <a:solidFill>
                  <a:srgbClr val="FF0000"/>
                </a:solidFill>
              </a:rPr>
              <a:t> از نقطه نظر دلايل </a:t>
            </a:r>
            <a:r>
              <a:rPr lang="fa-IR" sz="2400" b="1" dirty="0" smtClean="0">
                <a:solidFill>
                  <a:srgbClr val="FF0000"/>
                </a:solidFill>
              </a:rPr>
              <a:t>بهبود</a:t>
            </a:r>
            <a:endParaRPr lang="ar-SA" sz="2400" b="1" dirty="0" smtClean="0">
              <a:solidFill>
                <a:srgbClr val="FF0000"/>
              </a:solidFill>
            </a:endParaRPr>
          </a:p>
          <a:p>
            <a:pPr marL="268288" indent="-268288" algn="just">
              <a:lnSpc>
                <a:spcPct val="120000"/>
              </a:lnSpc>
              <a:spcBef>
                <a:spcPct val="0"/>
              </a:spcBef>
              <a:buBlip>
                <a:blip r:embed="rId2"/>
              </a:buBlip>
            </a:pPr>
            <a:endParaRPr lang="fa-IR" sz="1600" b="1" dirty="0" smtClean="0"/>
          </a:p>
          <a:p>
            <a:pPr lvl="1" algn="just">
              <a:lnSpc>
                <a:spcPct val="120000"/>
              </a:lnSpc>
              <a:spcBef>
                <a:spcPct val="0"/>
              </a:spcBef>
              <a:buFont typeface="Wingdings" pitchFamily="2" charset="2"/>
              <a:buChar char="Ø"/>
            </a:pPr>
            <a:r>
              <a:rPr lang="ar-SA" sz="1600" b="1" dirty="0" smtClean="0"/>
              <a:t>بهبود عملكرد عمليات</a:t>
            </a:r>
            <a:endParaRPr lang="fa-IR" sz="1600" b="1" dirty="0" smtClean="0"/>
          </a:p>
          <a:p>
            <a:pPr lvl="1" algn="just">
              <a:lnSpc>
                <a:spcPct val="120000"/>
              </a:lnSpc>
              <a:spcBef>
                <a:spcPct val="0"/>
              </a:spcBef>
              <a:buFont typeface="Wingdings" pitchFamily="2" charset="2"/>
              <a:buChar char="Ø"/>
            </a:pPr>
            <a:r>
              <a:rPr lang="ar-SA" sz="1600" b="1" dirty="0" smtClean="0"/>
              <a:t>بهبود مديريت و كنترل</a:t>
            </a:r>
          </a:p>
          <a:p>
            <a:pPr lvl="1" algn="just">
              <a:lnSpc>
                <a:spcPct val="120000"/>
              </a:lnSpc>
              <a:spcBef>
                <a:spcPct val="0"/>
              </a:spcBef>
              <a:buFont typeface="Wingdings" pitchFamily="2" charset="2"/>
              <a:buChar char="Ø"/>
            </a:pPr>
            <a:r>
              <a:rPr lang="ar-SA" sz="1600" b="1" dirty="0" smtClean="0"/>
              <a:t>بهبود مديريت ريسك</a:t>
            </a:r>
            <a:endParaRPr lang="fa-IR" sz="1600" b="1" dirty="0" smtClean="0"/>
          </a:p>
          <a:p>
            <a:pPr lvl="1" algn="just">
              <a:lnSpc>
                <a:spcPct val="120000"/>
              </a:lnSpc>
              <a:spcBef>
                <a:spcPct val="0"/>
              </a:spcBef>
              <a:buFont typeface="Wingdings" pitchFamily="2" charset="2"/>
              <a:buChar char="Ø"/>
            </a:pPr>
            <a:r>
              <a:rPr lang="ar-SA" sz="1600" b="1" dirty="0" smtClean="0"/>
              <a:t>بدست آوردن ايده هاي نوآورانه</a:t>
            </a:r>
          </a:p>
          <a:p>
            <a:pPr marL="268288" indent="-268288" algn="just">
              <a:lnSpc>
                <a:spcPct val="130000"/>
              </a:lnSpc>
              <a:spcBef>
                <a:spcPct val="0"/>
              </a:spcBef>
              <a:buBlip>
                <a:blip r:embed="rId2"/>
              </a:buBlip>
            </a:pPr>
            <a:r>
              <a:rPr lang="ar-SA" sz="2400" b="1" dirty="0" smtClean="0">
                <a:solidFill>
                  <a:srgbClr val="FF0000"/>
                </a:solidFill>
              </a:rPr>
              <a:t> از نقطه نظر دلايل </a:t>
            </a:r>
            <a:r>
              <a:rPr lang="fa-IR" sz="2400" b="1" dirty="0" smtClean="0">
                <a:solidFill>
                  <a:srgbClr val="FF0000"/>
                </a:solidFill>
              </a:rPr>
              <a:t>مالي</a:t>
            </a:r>
            <a:endParaRPr lang="ar-SA" sz="2400" b="1" dirty="0" smtClean="0">
              <a:solidFill>
                <a:srgbClr val="FF0000"/>
              </a:solidFill>
            </a:endParaRPr>
          </a:p>
          <a:p>
            <a:pPr marL="268288" indent="-268288" algn="just">
              <a:lnSpc>
                <a:spcPct val="130000"/>
              </a:lnSpc>
              <a:spcBef>
                <a:spcPct val="0"/>
              </a:spcBef>
              <a:buBlip>
                <a:blip r:embed="rId2"/>
              </a:buBlip>
            </a:pPr>
            <a:endParaRPr lang="fa-IR" sz="2400" b="1" dirty="0" smtClean="0">
              <a:solidFill>
                <a:srgbClr val="FF0000"/>
              </a:solidFill>
            </a:endParaRPr>
          </a:p>
          <a:p>
            <a:pPr lvl="1" algn="just">
              <a:lnSpc>
                <a:spcPct val="130000"/>
              </a:lnSpc>
              <a:spcBef>
                <a:spcPct val="0"/>
              </a:spcBef>
              <a:buFont typeface="Wingdings" pitchFamily="2" charset="2"/>
              <a:buChar char="Ø"/>
            </a:pPr>
            <a:r>
              <a:rPr lang="ar-SA" sz="1600" b="1" dirty="0" smtClean="0"/>
              <a:t>ايجاد نقدينگي از طريق انتقال داراييها به ارائه دهندگان خدمت</a:t>
            </a:r>
            <a:endParaRPr lang="fa-IR" sz="1600" b="1" dirty="0" smtClean="0"/>
          </a:p>
          <a:p>
            <a:pPr lvl="1">
              <a:lnSpc>
                <a:spcPct val="130000"/>
              </a:lnSpc>
              <a:spcBef>
                <a:spcPct val="0"/>
              </a:spcBef>
              <a:buFont typeface="Wingdings" pitchFamily="2" charset="2"/>
              <a:buChar char="Ø"/>
            </a:pPr>
            <a:r>
              <a:rPr lang="ar-SA" sz="1600" b="1" dirty="0" smtClean="0"/>
              <a:t> كاهش سرمايه گذاري روي دارائيها و آزادسازي آنها براي</a:t>
            </a:r>
            <a:r>
              <a:rPr lang="fa-IR" sz="1600" b="1" dirty="0" smtClean="0"/>
              <a:t> سایراهداف</a:t>
            </a:r>
            <a:endParaRPr lang="ar-SA" sz="1600" b="1" dirty="0" smtClean="0"/>
          </a:p>
          <a:p>
            <a:pPr>
              <a:buNone/>
            </a:pPr>
            <a:endParaRPr lang="en-US" dirty="0"/>
          </a:p>
        </p:txBody>
      </p:sp>
      <p:sp>
        <p:nvSpPr>
          <p:cNvPr id="4" name="Rectangle 2" descr="Recycled paper"/>
          <p:cNvSpPr>
            <a:spLocks noGrp="1" noChangeArrowheads="1"/>
          </p:cNvSpPr>
          <p:nvPr>
            <p:ph type="title"/>
          </p:nvPr>
        </p:nvSpPr>
        <p:spPr>
          <a:xfrm>
            <a:off x="0" y="0"/>
            <a:ext cx="9144000" cy="928670"/>
          </a:xfrm>
          <a:blipFill dpi="0" rotWithShape="0">
            <a:blip r:embed="rId3" cstate="print"/>
            <a:srcRect/>
            <a:tile tx="0" ty="0" sx="100000" sy="100000" flip="none" algn="tl"/>
          </a:blipFill>
        </p:spPr>
        <p:txBody>
          <a:bodyPr/>
          <a:lstStyle/>
          <a:p>
            <a:pPr>
              <a:lnSpc>
                <a:spcPct val="87000"/>
              </a:lnSpc>
              <a:spcBef>
                <a:spcPct val="0"/>
              </a:spcBef>
              <a:buNone/>
            </a:pPr>
            <a:r>
              <a:rPr lang="fa-IR" sz="4800" b="1" dirty="0" smtClean="0">
                <a:solidFill>
                  <a:srgbClr val="FF0000"/>
                </a:solidFill>
                <a:cs typeface="B Titr" pitchFamily="2" charset="-78"/>
              </a:rPr>
              <a:t>             دلایل استفاده از برون سپاری</a:t>
            </a:r>
            <a:endParaRPr lang="en-US" sz="4800" b="1" dirty="0">
              <a:solidFill>
                <a:srgbClr val="FF0000"/>
              </a:solidFill>
              <a:cs typeface="B Titr" pitchFamily="2" charset="-78"/>
            </a:endParaRP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ChangeArrowheads="1"/>
          </p:cNvSpPr>
          <p:nvPr/>
        </p:nvSpPr>
        <p:spPr bwMode="auto">
          <a:xfrm>
            <a:off x="0" y="30163"/>
            <a:ext cx="9144000" cy="304800"/>
          </a:xfrm>
          <a:prstGeom prst="rect">
            <a:avLst/>
          </a:prstGeom>
          <a:gradFill rotWithShape="0">
            <a:gsLst>
              <a:gs pos="0">
                <a:srgbClr val="660033"/>
              </a:gs>
              <a:gs pos="50000">
                <a:srgbClr val="CC0000"/>
              </a:gs>
              <a:gs pos="100000">
                <a:srgbClr val="660033"/>
              </a:gs>
            </a:gsLst>
            <a:lin ang="5400000" scaled="1"/>
          </a:gradFill>
          <a:ln w="19050">
            <a:solidFill>
              <a:srgbClr val="990033"/>
            </a:solidFill>
            <a:miter lim="800000"/>
            <a:headEnd/>
            <a:tailEnd/>
          </a:ln>
        </p:spPr>
        <p:txBody>
          <a:bodyPr wrap="none" anchor="ctr"/>
          <a:lstStyle/>
          <a:p>
            <a:endParaRPr lang="en-US"/>
          </a:p>
        </p:txBody>
      </p:sp>
      <p:sp>
        <p:nvSpPr>
          <p:cNvPr id="6147" name="AutoShape 4"/>
          <p:cNvSpPr>
            <a:spLocks noChangeArrowheads="1"/>
          </p:cNvSpPr>
          <p:nvPr/>
        </p:nvSpPr>
        <p:spPr bwMode="auto">
          <a:xfrm>
            <a:off x="0" y="381000"/>
            <a:ext cx="990600" cy="990600"/>
          </a:xfrm>
          <a:prstGeom prst="star4">
            <a:avLst>
              <a:gd name="adj" fmla="val 12500"/>
            </a:avLst>
          </a:prstGeom>
          <a:solidFill>
            <a:srgbClr val="FF0000"/>
          </a:solidFill>
          <a:ln w="9525">
            <a:solidFill>
              <a:srgbClr val="FFFF00"/>
            </a:solidFill>
            <a:miter lim="800000"/>
            <a:headEnd/>
            <a:tailEnd/>
          </a:ln>
        </p:spPr>
        <p:txBody>
          <a:bodyPr wrap="none" anchor="ctr"/>
          <a:lstStyle/>
          <a:p>
            <a:pPr algn="ctr" rtl="0" eaLnBrk="1" hangingPunct="1"/>
            <a:endParaRPr lang="en-US" sz="3200">
              <a:solidFill>
                <a:srgbClr val="FFFF00"/>
              </a:solidFill>
              <a:cs typeface="Titr" pitchFamily="2" charset="-78"/>
            </a:endParaRPr>
          </a:p>
        </p:txBody>
      </p:sp>
      <p:sp>
        <p:nvSpPr>
          <p:cNvPr id="6148" name="AutoShape 4"/>
          <p:cNvSpPr>
            <a:spLocks noChangeArrowheads="1"/>
          </p:cNvSpPr>
          <p:nvPr/>
        </p:nvSpPr>
        <p:spPr bwMode="auto">
          <a:xfrm>
            <a:off x="7451725" y="5373688"/>
            <a:ext cx="990600" cy="990600"/>
          </a:xfrm>
          <a:prstGeom prst="star4">
            <a:avLst>
              <a:gd name="adj" fmla="val 12500"/>
            </a:avLst>
          </a:prstGeom>
          <a:solidFill>
            <a:srgbClr val="FF0000"/>
          </a:solidFill>
          <a:ln w="9525">
            <a:solidFill>
              <a:srgbClr val="FFFF00"/>
            </a:solidFill>
            <a:miter lim="800000"/>
            <a:headEnd/>
            <a:tailEnd/>
          </a:ln>
        </p:spPr>
        <p:txBody>
          <a:bodyPr wrap="none" anchor="ctr"/>
          <a:lstStyle/>
          <a:p>
            <a:pPr algn="ctr" rtl="0" eaLnBrk="1" hangingPunct="1"/>
            <a:endParaRPr lang="en-US" sz="3200">
              <a:solidFill>
                <a:srgbClr val="FFFF00"/>
              </a:solidFill>
              <a:cs typeface="Titr" pitchFamily="2" charset="-78"/>
            </a:endParaRPr>
          </a:p>
        </p:txBody>
      </p:sp>
      <p:sp>
        <p:nvSpPr>
          <p:cNvPr id="6149" name="Rectangle 4"/>
          <p:cNvSpPr>
            <a:spLocks noChangeArrowheads="1"/>
          </p:cNvSpPr>
          <p:nvPr/>
        </p:nvSpPr>
        <p:spPr bwMode="auto">
          <a:xfrm>
            <a:off x="0" y="6553200"/>
            <a:ext cx="9144000" cy="304800"/>
          </a:xfrm>
          <a:prstGeom prst="rect">
            <a:avLst/>
          </a:prstGeom>
          <a:gradFill rotWithShape="0">
            <a:gsLst>
              <a:gs pos="0">
                <a:srgbClr val="660033"/>
              </a:gs>
              <a:gs pos="50000">
                <a:srgbClr val="CC0000"/>
              </a:gs>
              <a:gs pos="100000">
                <a:srgbClr val="660033"/>
              </a:gs>
            </a:gsLst>
            <a:lin ang="5400000" scaled="1"/>
          </a:gradFill>
          <a:ln w="19050">
            <a:solidFill>
              <a:srgbClr val="990033"/>
            </a:solidFill>
            <a:miter lim="800000"/>
            <a:headEnd/>
            <a:tailEnd/>
          </a:ln>
        </p:spPr>
        <p:txBody>
          <a:bodyPr wrap="none" anchor="ctr"/>
          <a:lstStyle/>
          <a:p>
            <a:endParaRPr lang="en-US"/>
          </a:p>
        </p:txBody>
      </p:sp>
      <p:sp>
        <p:nvSpPr>
          <p:cNvPr id="6150" name="Rectangle 5"/>
          <p:cNvSpPr>
            <a:spLocks noChangeArrowheads="1"/>
          </p:cNvSpPr>
          <p:nvPr/>
        </p:nvSpPr>
        <p:spPr bwMode="auto">
          <a:xfrm>
            <a:off x="2286000" y="2163763"/>
            <a:ext cx="4572000" cy="2252924"/>
          </a:xfrm>
          <a:prstGeom prst="rect">
            <a:avLst/>
          </a:prstGeom>
          <a:noFill/>
          <a:ln w="9525">
            <a:noFill/>
            <a:miter lim="800000"/>
            <a:headEnd/>
            <a:tailEnd/>
          </a:ln>
        </p:spPr>
        <p:txBody>
          <a:bodyPr>
            <a:spAutoFit/>
          </a:bodyPr>
          <a:lstStyle/>
          <a:p>
            <a:pPr marL="273050" indent="-273050" algn="ctr">
              <a:spcBef>
                <a:spcPct val="20000"/>
              </a:spcBef>
              <a:buClr>
                <a:srgbClr val="0BD0D9"/>
              </a:buClr>
              <a:buSzPct val="95000"/>
              <a:buFont typeface="Wingdings 2" pitchFamily="18" charset="2"/>
              <a:buNone/>
            </a:pPr>
            <a:r>
              <a:rPr lang="fa-IR" sz="2000" dirty="0">
                <a:cs typeface="B Roya" pitchFamily="2" charset="-78"/>
              </a:rPr>
              <a:t>موضوع: </a:t>
            </a:r>
            <a:r>
              <a:rPr lang="fa-IR" sz="5400" dirty="0" smtClean="0">
                <a:cs typeface="B Roya" pitchFamily="2" charset="-78"/>
              </a:rPr>
              <a:t>برون سپاری</a:t>
            </a:r>
            <a:endParaRPr lang="fa-IR" sz="5400" dirty="0">
              <a:cs typeface="B Roya" pitchFamily="2" charset="-78"/>
            </a:endParaRPr>
          </a:p>
          <a:p>
            <a:pPr marL="273050" indent="-273050" algn="ctr">
              <a:spcBef>
                <a:spcPct val="20000"/>
              </a:spcBef>
              <a:buClr>
                <a:srgbClr val="0BD0D9"/>
              </a:buClr>
              <a:buSzPct val="95000"/>
              <a:buFont typeface="Wingdings 2" pitchFamily="18" charset="2"/>
              <a:buNone/>
            </a:pPr>
            <a:r>
              <a:rPr lang="fa-IR" dirty="0">
                <a:ea typeface="Majalla UI"/>
                <a:cs typeface="Majalla UI"/>
              </a:rPr>
              <a:t> </a:t>
            </a:r>
          </a:p>
          <a:p>
            <a:pPr marL="273050" indent="-273050" algn="ctr">
              <a:spcBef>
                <a:spcPct val="20000"/>
              </a:spcBef>
              <a:buClr>
                <a:srgbClr val="0BD0D9"/>
              </a:buClr>
              <a:buSzPct val="95000"/>
              <a:buFont typeface="Wingdings 2" pitchFamily="18" charset="2"/>
              <a:buNone/>
            </a:pPr>
            <a:r>
              <a:rPr lang="fa-IR" dirty="0">
                <a:ea typeface="Majalla UI"/>
                <a:cs typeface="Majalla UI"/>
              </a:rPr>
              <a:t>ارائه دهنده: بهنام فرهادزارع</a:t>
            </a:r>
          </a:p>
          <a:p>
            <a:pPr marL="273050" indent="-273050" algn="ctr">
              <a:spcBef>
                <a:spcPct val="20000"/>
              </a:spcBef>
              <a:buClr>
                <a:srgbClr val="0BD0D9"/>
              </a:buClr>
              <a:buSzPct val="95000"/>
              <a:buFont typeface="Wingdings 2" pitchFamily="18" charset="2"/>
              <a:buNone/>
            </a:pPr>
            <a:r>
              <a:rPr lang="fa-IR" dirty="0">
                <a:ea typeface="Majalla UI"/>
                <a:cs typeface="Majalla UI"/>
              </a:rPr>
              <a:t>استاد: جناب آقای </a:t>
            </a:r>
            <a:r>
              <a:rPr lang="fa-IR" dirty="0" smtClean="0">
                <a:ea typeface="Majalla UI"/>
                <a:cs typeface="Majalla UI"/>
              </a:rPr>
              <a:t>دکترحجاریان</a:t>
            </a:r>
            <a:endParaRPr lang="fa-IR" dirty="0">
              <a:ea typeface="Majalla UI"/>
              <a:cs typeface="Majalla UI"/>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24" y="1214422"/>
            <a:ext cx="7772400" cy="4114800"/>
          </a:xfrm>
        </p:spPr>
        <p:txBody>
          <a:bodyPr/>
          <a:lstStyle/>
          <a:p>
            <a:pPr marL="268288" indent="-268288" algn="just">
              <a:lnSpc>
                <a:spcPct val="120000"/>
              </a:lnSpc>
              <a:spcBef>
                <a:spcPct val="0"/>
              </a:spcBef>
              <a:buBlip>
                <a:blip r:embed="rId2"/>
              </a:buBlip>
            </a:pPr>
            <a:r>
              <a:rPr lang="ar-SA" sz="2400" b="1" dirty="0" smtClean="0">
                <a:solidFill>
                  <a:srgbClr val="FF0000"/>
                </a:solidFill>
              </a:rPr>
              <a:t> از نقطه نظر دلايل </a:t>
            </a:r>
            <a:r>
              <a:rPr lang="fa-IR" sz="2400" b="1" dirty="0" smtClean="0">
                <a:solidFill>
                  <a:srgbClr val="FF0000"/>
                </a:solidFill>
              </a:rPr>
              <a:t>درآمدي</a:t>
            </a:r>
          </a:p>
          <a:p>
            <a:pPr lvl="1" algn="just">
              <a:lnSpc>
                <a:spcPct val="120000"/>
              </a:lnSpc>
              <a:spcBef>
                <a:spcPct val="0"/>
              </a:spcBef>
              <a:buFont typeface="Wingdings" pitchFamily="2" charset="2"/>
              <a:buChar char="Ø"/>
            </a:pPr>
            <a:r>
              <a:rPr lang="ar-SA" sz="1600" b="1" dirty="0" smtClean="0"/>
              <a:t>بدست آوردن سهم بازار و فرصتهاي كسب و كار از طريق شبكه ارائه دهندگان</a:t>
            </a:r>
            <a:endParaRPr lang="fa-IR" sz="1600" b="1" dirty="0" smtClean="0"/>
          </a:p>
          <a:p>
            <a:pPr lvl="1" algn="just">
              <a:lnSpc>
                <a:spcPct val="120000"/>
              </a:lnSpc>
              <a:spcBef>
                <a:spcPct val="0"/>
              </a:spcBef>
              <a:buFont typeface="Wingdings" pitchFamily="2" charset="2"/>
              <a:buChar char="Ø"/>
            </a:pPr>
            <a:r>
              <a:rPr lang="ar-SA" sz="1600" b="1" dirty="0" smtClean="0"/>
              <a:t>تسريع در رشد و توسعه ظرفيت، از طريق قرارگرفتن در جريان فرايندها و سيستم هاي ارائه دهنده</a:t>
            </a:r>
            <a:endParaRPr lang="fa-IR" sz="1600" b="1" dirty="0" smtClean="0"/>
          </a:p>
          <a:p>
            <a:pPr lvl="1" algn="just">
              <a:lnSpc>
                <a:spcPct val="120000"/>
              </a:lnSpc>
              <a:spcBef>
                <a:spcPct val="0"/>
              </a:spcBef>
              <a:buFont typeface="Wingdings" pitchFamily="2" charset="2"/>
              <a:buChar char="Ø"/>
            </a:pPr>
            <a:r>
              <a:rPr lang="ar-SA" sz="1600" b="1" dirty="0" smtClean="0"/>
              <a:t>رشد فروش و ظرفيت توليد در بازه زماني، وقتي</a:t>
            </a:r>
            <a:r>
              <a:rPr lang="fa-IR" sz="1600" b="1" dirty="0" smtClean="0"/>
              <a:t> </a:t>
            </a:r>
            <a:r>
              <a:rPr lang="ar-SA" sz="1600" b="1" dirty="0" smtClean="0"/>
              <a:t>كه امكان تامين مالي چنين رشدي در سازمان وجود نداشته باشد.</a:t>
            </a:r>
            <a:endParaRPr lang="fa-IR" sz="1600" b="1" dirty="0" smtClean="0"/>
          </a:p>
          <a:p>
            <a:pPr lvl="1" algn="just">
              <a:lnSpc>
                <a:spcPct val="120000"/>
              </a:lnSpc>
              <a:spcBef>
                <a:spcPct val="0"/>
              </a:spcBef>
              <a:buFont typeface="Wingdings" pitchFamily="2" charset="2"/>
              <a:buChar char="Ø"/>
            </a:pPr>
            <a:r>
              <a:rPr lang="ar-SA" sz="1600" b="1" dirty="0" smtClean="0"/>
              <a:t>گسترش </a:t>
            </a:r>
            <a:r>
              <a:rPr lang="fa-IR" sz="1600" b="1" dirty="0" smtClean="0"/>
              <a:t>تجاري </a:t>
            </a:r>
            <a:r>
              <a:rPr lang="ar-SA" sz="1600" b="1" dirty="0" smtClean="0"/>
              <a:t>مهارت هاي موجود</a:t>
            </a:r>
            <a:endParaRPr lang="fa-IR" sz="1600" b="1" dirty="0" smtClean="0"/>
          </a:p>
          <a:p>
            <a:pPr marL="268288" indent="-268288" algn="just">
              <a:lnSpc>
                <a:spcPct val="120000"/>
              </a:lnSpc>
              <a:spcBef>
                <a:spcPct val="0"/>
              </a:spcBef>
              <a:buNone/>
            </a:pPr>
            <a:endParaRPr lang="en-US" sz="1600" b="1" dirty="0" smtClean="0">
              <a:cs typeface="Trafic Mazar" pitchFamily="2" charset="-78"/>
            </a:endParaRPr>
          </a:p>
          <a:p>
            <a:pPr marL="268288" indent="-268288" algn="just">
              <a:lnSpc>
                <a:spcPct val="120000"/>
              </a:lnSpc>
              <a:spcBef>
                <a:spcPct val="0"/>
              </a:spcBef>
              <a:buBlip>
                <a:blip r:embed="rId2"/>
              </a:buBlip>
            </a:pPr>
            <a:r>
              <a:rPr lang="ar-SA" sz="2400" b="1" dirty="0" smtClean="0">
                <a:solidFill>
                  <a:srgbClr val="FF0000"/>
                </a:solidFill>
                <a:cs typeface="Trafic Mazar" pitchFamily="2" charset="-78"/>
              </a:rPr>
              <a:t> </a:t>
            </a:r>
            <a:r>
              <a:rPr lang="ar-SA" sz="2400" b="1" dirty="0" smtClean="0">
                <a:solidFill>
                  <a:srgbClr val="FF0000"/>
                </a:solidFill>
                <a:latin typeface="Times New Roman" pitchFamily="18" charset="0"/>
                <a:cs typeface="Times New Roman" pitchFamily="18" charset="0"/>
              </a:rPr>
              <a:t>از نقطه نظر دلايل </a:t>
            </a:r>
            <a:r>
              <a:rPr lang="fa-IR" sz="2400" b="1" dirty="0" smtClean="0">
                <a:solidFill>
                  <a:srgbClr val="FF0000"/>
                </a:solidFill>
                <a:latin typeface="Times New Roman" pitchFamily="18" charset="0"/>
                <a:cs typeface="Times New Roman" pitchFamily="18" charset="0"/>
              </a:rPr>
              <a:t>هزينه اي</a:t>
            </a:r>
            <a:endParaRPr lang="ar-SA" sz="2400" b="1" dirty="0" smtClean="0">
              <a:solidFill>
                <a:srgbClr val="FF0000"/>
              </a:solidFill>
              <a:latin typeface="Times New Roman" pitchFamily="18" charset="0"/>
              <a:cs typeface="Times New Roman" pitchFamily="18" charset="0"/>
            </a:endParaRPr>
          </a:p>
          <a:p>
            <a:pPr marL="268288" indent="-268288" algn="just">
              <a:lnSpc>
                <a:spcPct val="120000"/>
              </a:lnSpc>
              <a:spcBef>
                <a:spcPct val="0"/>
              </a:spcBef>
              <a:buBlip>
                <a:blip r:embed="rId2"/>
              </a:buBlip>
            </a:pPr>
            <a:endParaRPr lang="fa-IR" sz="1600" b="1" dirty="0" smtClean="0">
              <a:solidFill>
                <a:srgbClr val="FF0000"/>
              </a:solidFill>
              <a:cs typeface="Trafic Mazar" pitchFamily="2" charset="-78"/>
            </a:endParaRPr>
          </a:p>
          <a:p>
            <a:pPr lvl="1" algn="just">
              <a:lnSpc>
                <a:spcPct val="120000"/>
              </a:lnSpc>
              <a:spcBef>
                <a:spcPct val="0"/>
              </a:spcBef>
              <a:buFont typeface="Wingdings" pitchFamily="2" charset="2"/>
              <a:buChar char="ü"/>
            </a:pPr>
            <a:r>
              <a:rPr lang="ar-SA" sz="1600" b="1" dirty="0" smtClean="0">
                <a:latin typeface="Times New Roman" pitchFamily="18" charset="0"/>
                <a:cs typeface="Times New Roman" pitchFamily="18" charset="0"/>
              </a:rPr>
              <a:t>كاهش هزينه ها از طريق عملكرد برتر و ساختار هزينه اي پايين تر ارائه دهندگان خدمت</a:t>
            </a:r>
            <a:endParaRPr lang="fa-IR" sz="1600" b="1" dirty="0" smtClean="0">
              <a:latin typeface="Times New Roman" pitchFamily="18" charset="0"/>
              <a:cs typeface="Times New Roman" pitchFamily="18" charset="0"/>
            </a:endParaRPr>
          </a:p>
          <a:p>
            <a:pPr lvl="1" algn="just">
              <a:lnSpc>
                <a:spcPct val="120000"/>
              </a:lnSpc>
              <a:spcBef>
                <a:spcPct val="0"/>
              </a:spcBef>
              <a:buFont typeface="Wingdings" pitchFamily="2" charset="2"/>
              <a:buChar char="ü"/>
            </a:pPr>
            <a:r>
              <a:rPr lang="ar-SA" sz="1600" b="1" dirty="0" smtClean="0">
                <a:latin typeface="Times New Roman" pitchFamily="18" charset="0"/>
                <a:cs typeface="Times New Roman" pitchFamily="18" charset="0"/>
              </a:rPr>
              <a:t>تغيير هزينه هاي ثابت به متغير</a:t>
            </a:r>
            <a:endParaRPr lang="fa-IR" sz="1600" b="1" dirty="0" smtClean="0">
              <a:latin typeface="Times New Roman" pitchFamily="18" charset="0"/>
              <a:cs typeface="Times New Roman" pitchFamily="18" charset="0"/>
            </a:endParaRPr>
          </a:p>
          <a:p>
            <a:pPr>
              <a:buNone/>
            </a:pPr>
            <a:endParaRPr lang="en-US" dirty="0"/>
          </a:p>
        </p:txBody>
      </p:sp>
      <p:sp>
        <p:nvSpPr>
          <p:cNvPr id="4" name="Rectangle 2" descr="Recycled paper"/>
          <p:cNvSpPr>
            <a:spLocks noGrp="1" noChangeArrowheads="1"/>
          </p:cNvSpPr>
          <p:nvPr>
            <p:ph type="title"/>
          </p:nvPr>
        </p:nvSpPr>
        <p:spPr>
          <a:xfrm>
            <a:off x="0" y="0"/>
            <a:ext cx="9144000" cy="1143000"/>
          </a:xfrm>
          <a:blipFill dpi="0" rotWithShape="0">
            <a:blip r:embed="rId3" cstate="print"/>
            <a:srcRect/>
            <a:tile tx="0" ty="0" sx="100000" sy="100000" flip="none" algn="tl"/>
          </a:blipFill>
        </p:spPr>
        <p:txBody>
          <a:bodyPr/>
          <a:lstStyle/>
          <a:p>
            <a:pPr>
              <a:lnSpc>
                <a:spcPct val="87000"/>
              </a:lnSpc>
              <a:spcBef>
                <a:spcPct val="0"/>
              </a:spcBef>
              <a:buNone/>
            </a:pPr>
            <a:r>
              <a:rPr lang="fa-IR" sz="4800" b="1" dirty="0" smtClean="0">
                <a:solidFill>
                  <a:srgbClr val="FF0000"/>
                </a:solidFill>
                <a:cs typeface="B Titr" pitchFamily="2" charset="-78"/>
              </a:rPr>
              <a:t>             دلایل استفاده از برون سپاری</a:t>
            </a:r>
            <a:endParaRPr lang="en-US" sz="4800" b="1" dirty="0">
              <a:solidFill>
                <a:srgbClr val="FF0000"/>
              </a:solidFill>
              <a:cs typeface="B Titr" pitchFamily="2" charset="-78"/>
            </a:endParaRPr>
          </a:p>
        </p:txBody>
      </p:sp>
      <p:sp>
        <p:nvSpPr>
          <p:cNvPr id="5" name="Rectangle 4"/>
          <p:cNvSpPr/>
          <p:nvPr/>
        </p:nvSpPr>
        <p:spPr>
          <a:xfrm>
            <a:off x="2285984" y="5000636"/>
            <a:ext cx="6143636" cy="1323439"/>
          </a:xfrm>
          <a:prstGeom prst="rect">
            <a:avLst/>
          </a:prstGeom>
        </p:spPr>
        <p:txBody>
          <a:bodyPr wrap="square">
            <a:spAutoFit/>
          </a:bodyPr>
          <a:lstStyle/>
          <a:p>
            <a:pPr marL="268288" indent="-268288" algn="just">
              <a:buBlip>
                <a:blip r:embed="rId2"/>
              </a:buBlip>
            </a:pPr>
            <a:r>
              <a:rPr lang="ar-SA" b="1" dirty="0" smtClean="0">
                <a:solidFill>
                  <a:srgbClr val="FF0000"/>
                </a:solidFill>
                <a:cs typeface="Times New Roman" pitchFamily="18" charset="0"/>
              </a:rPr>
              <a:t>از نقطه نظر دلايل </a:t>
            </a:r>
            <a:r>
              <a:rPr lang="fa-IR" b="1" dirty="0" smtClean="0">
                <a:solidFill>
                  <a:srgbClr val="FF0000"/>
                </a:solidFill>
                <a:cs typeface="Times New Roman" pitchFamily="18" charset="0"/>
              </a:rPr>
              <a:t>كاركنان</a:t>
            </a:r>
            <a:endParaRPr lang="en-GB" b="1" dirty="0" smtClean="0">
              <a:solidFill>
                <a:srgbClr val="FF0000"/>
              </a:solidFill>
              <a:cs typeface="Times New Roman" pitchFamily="18" charset="0"/>
            </a:endParaRPr>
          </a:p>
          <a:p>
            <a:pPr marL="268288" indent="-268288" algn="just"/>
            <a:endParaRPr lang="fa-IR" b="1" dirty="0" smtClean="0">
              <a:solidFill>
                <a:srgbClr val="FF0000"/>
              </a:solidFill>
              <a:cs typeface="Times New Roman" pitchFamily="18" charset="0"/>
            </a:endParaRPr>
          </a:p>
          <a:p>
            <a:pPr lvl="1" algn="just">
              <a:buFont typeface="Wingdings" pitchFamily="2" charset="2"/>
              <a:buChar char="Ø"/>
            </a:pPr>
            <a:r>
              <a:rPr lang="ar-SA" sz="1600" b="1" dirty="0" smtClean="0">
                <a:cs typeface="Times New Roman" pitchFamily="18" charset="0"/>
              </a:rPr>
              <a:t>ارائه يك </a:t>
            </a:r>
            <a:r>
              <a:rPr lang="fa-IR" sz="1600" b="1" dirty="0" smtClean="0">
                <a:cs typeface="Times New Roman" pitchFamily="18" charset="0"/>
              </a:rPr>
              <a:t>مسير</a:t>
            </a:r>
            <a:r>
              <a:rPr lang="ar-SA" sz="1600" b="1" dirty="0" smtClean="0">
                <a:cs typeface="Times New Roman" pitchFamily="18" charset="0"/>
              </a:rPr>
              <a:t> شغلي بهتر</a:t>
            </a:r>
            <a:endParaRPr lang="fa-IR" sz="1600" b="1" dirty="0" smtClean="0">
              <a:cs typeface="Times New Roman" pitchFamily="18" charset="0"/>
            </a:endParaRPr>
          </a:p>
          <a:p>
            <a:pPr lvl="1" algn="just">
              <a:buFont typeface="Wingdings" pitchFamily="2" charset="2"/>
              <a:buChar char="Ø"/>
            </a:pPr>
            <a:r>
              <a:rPr lang="ar-SA" sz="1600" b="1" dirty="0" smtClean="0">
                <a:cs typeface="Times New Roman" pitchFamily="18" charset="0"/>
              </a:rPr>
              <a:t>افزايش تعهد و تحرك در حوزه هاي غيركليدي</a:t>
            </a:r>
            <a:endParaRPr lang="fa-IR" sz="1600" b="1" dirty="0">
              <a:cs typeface="Times New Roman" pitchFamily="18" charset="0"/>
            </a:endParaRPr>
          </a:p>
        </p:txBody>
      </p:sp>
    </p:spTree>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61950" indent="-361950" algn="just">
              <a:spcBef>
                <a:spcPct val="0"/>
              </a:spcBef>
              <a:buFont typeface="Wingdings" pitchFamily="2" charset="2"/>
              <a:buChar char="Ø"/>
            </a:pPr>
            <a:r>
              <a:rPr lang="ar-SA" sz="2400" b="1" dirty="0" smtClean="0">
                <a:solidFill>
                  <a:srgbClr val="0070C0"/>
                </a:solidFill>
                <a:effectLst>
                  <a:outerShdw blurRad="38100" dist="38100" dir="2700000" algn="tl">
                    <a:srgbClr val="000000"/>
                  </a:outerShdw>
                </a:effectLst>
              </a:rPr>
              <a:t>هزينه هاي فعلي بخوبي درك نشده اند.</a:t>
            </a:r>
            <a:endParaRPr lang="fa-IR" sz="2400" b="1" dirty="0" smtClean="0">
              <a:solidFill>
                <a:srgbClr val="0070C0"/>
              </a:solidFill>
              <a:effectLst>
                <a:outerShdw blurRad="38100" dist="38100" dir="2700000" algn="tl">
                  <a:srgbClr val="000000"/>
                </a:outerShdw>
              </a:effectLst>
            </a:endParaRPr>
          </a:p>
          <a:p>
            <a:pPr marL="361950" indent="-361950" algn="just">
              <a:spcBef>
                <a:spcPct val="0"/>
              </a:spcBef>
              <a:buFont typeface="Wingdings" pitchFamily="2" charset="2"/>
              <a:buChar char="Ø"/>
            </a:pPr>
            <a:r>
              <a:rPr lang="ar-SA" sz="2400" b="1" dirty="0" smtClean="0">
                <a:solidFill>
                  <a:srgbClr val="0070C0"/>
                </a:solidFill>
                <a:effectLst>
                  <a:outerShdw blurRad="38100" dist="38100" dir="2700000" algn="tl">
                    <a:srgbClr val="000000"/>
                  </a:outerShdw>
                </a:effectLst>
              </a:rPr>
              <a:t>ارائه دهندگان خدمتي كه در مقايسه با واحد داخلي فعلي خيلي برجسته باشند، وجود ندارند.</a:t>
            </a:r>
            <a:endParaRPr lang="fa-IR" sz="2400" b="1" dirty="0" smtClean="0">
              <a:solidFill>
                <a:srgbClr val="0070C0"/>
              </a:solidFill>
              <a:effectLst>
                <a:outerShdw blurRad="38100" dist="38100" dir="2700000" algn="tl">
                  <a:srgbClr val="000000"/>
                </a:outerShdw>
              </a:effectLst>
            </a:endParaRPr>
          </a:p>
          <a:p>
            <a:pPr marL="361950" indent="-361950" algn="just">
              <a:spcBef>
                <a:spcPct val="0"/>
              </a:spcBef>
              <a:buFont typeface="Wingdings" pitchFamily="2" charset="2"/>
              <a:buChar char="Ø"/>
            </a:pPr>
            <a:r>
              <a:rPr lang="fa-IR" sz="2400" b="1" dirty="0" smtClean="0">
                <a:solidFill>
                  <a:srgbClr val="0070C0"/>
                </a:solidFill>
                <a:effectLst>
                  <a:outerShdw blurRad="38100" dist="38100" dir="2700000" algn="tl">
                    <a:srgbClr val="000000"/>
                  </a:outerShdw>
                </a:effectLst>
              </a:rPr>
              <a:t>كاهش</a:t>
            </a:r>
            <a:r>
              <a:rPr lang="ar-SA" sz="2400" b="1" dirty="0" smtClean="0">
                <a:solidFill>
                  <a:srgbClr val="0070C0"/>
                </a:solidFill>
                <a:effectLst>
                  <a:outerShdw blurRad="38100" dist="38100" dir="2700000" algn="tl">
                    <a:srgbClr val="000000"/>
                  </a:outerShdw>
                </a:effectLst>
              </a:rPr>
              <a:t> كنترل بر روي ارائه دهنده خ</a:t>
            </a:r>
            <a:r>
              <a:rPr lang="fa-IR" sz="2400" b="1" dirty="0" smtClean="0">
                <a:solidFill>
                  <a:srgbClr val="0070C0"/>
                </a:solidFill>
                <a:effectLst>
                  <a:outerShdw blurRad="38100" dist="38100" dir="2700000" algn="tl">
                    <a:srgbClr val="000000"/>
                  </a:outerShdw>
                </a:effectLst>
              </a:rPr>
              <a:t>د</a:t>
            </a:r>
            <a:r>
              <a:rPr lang="ar-SA" sz="2400" b="1" dirty="0" smtClean="0">
                <a:solidFill>
                  <a:srgbClr val="0070C0"/>
                </a:solidFill>
                <a:effectLst>
                  <a:outerShdw blurRad="38100" dist="38100" dir="2700000" algn="tl">
                    <a:srgbClr val="000000"/>
                  </a:outerShdw>
                </a:effectLst>
              </a:rPr>
              <a:t>مت</a:t>
            </a:r>
            <a:endParaRPr lang="fa-IR" sz="2400" b="1" dirty="0" smtClean="0">
              <a:solidFill>
                <a:srgbClr val="0070C0"/>
              </a:solidFill>
              <a:effectLst>
                <a:outerShdw blurRad="38100" dist="38100" dir="2700000" algn="tl">
                  <a:srgbClr val="000000"/>
                </a:outerShdw>
              </a:effectLst>
            </a:endParaRPr>
          </a:p>
          <a:p>
            <a:pPr marL="361950" indent="-361950" algn="just">
              <a:spcBef>
                <a:spcPct val="0"/>
              </a:spcBef>
              <a:buFont typeface="Wingdings" pitchFamily="2" charset="2"/>
              <a:buChar char="Ø"/>
            </a:pPr>
            <a:r>
              <a:rPr lang="ar-SA" sz="2400" b="1" dirty="0" smtClean="0">
                <a:solidFill>
                  <a:srgbClr val="0070C0"/>
                </a:solidFill>
                <a:effectLst>
                  <a:outerShdw blurRad="38100" dist="38100" dir="2700000" algn="tl">
                    <a:srgbClr val="000000"/>
                  </a:outerShdw>
                </a:effectLst>
              </a:rPr>
              <a:t>وابستگي به ارائه دهندگان خدمت</a:t>
            </a:r>
            <a:endParaRPr lang="fa-IR" sz="2400" b="1" dirty="0" smtClean="0">
              <a:solidFill>
                <a:srgbClr val="0070C0"/>
              </a:solidFill>
              <a:effectLst>
                <a:outerShdw blurRad="38100" dist="38100" dir="2700000" algn="tl">
                  <a:srgbClr val="000000"/>
                </a:outerShdw>
              </a:effectLst>
            </a:endParaRPr>
          </a:p>
          <a:p>
            <a:pPr marL="361950" indent="-361950">
              <a:spcBef>
                <a:spcPct val="0"/>
              </a:spcBef>
              <a:buFont typeface="Wingdings" pitchFamily="2" charset="2"/>
              <a:buChar char="Ø"/>
            </a:pPr>
            <a:r>
              <a:rPr lang="ar-SA" sz="2400" b="1" dirty="0" smtClean="0">
                <a:solidFill>
                  <a:srgbClr val="0070C0"/>
                </a:solidFill>
                <a:effectLst>
                  <a:outerShdw blurRad="38100" dist="38100" dir="2700000" algn="tl">
                    <a:srgbClr val="000000"/>
                  </a:outerShdw>
                </a:effectLst>
              </a:rPr>
              <a:t>ارائه دهندگان خدمت مي توانند در كسب و كار ما توسعه پيدا كنند. (رقيب ما باشند)</a:t>
            </a:r>
            <a:endParaRPr lang="fa-IR" sz="2400" b="1" dirty="0" smtClean="0">
              <a:solidFill>
                <a:srgbClr val="0070C0"/>
              </a:solidFill>
              <a:effectLst>
                <a:outerShdw blurRad="38100" dist="38100" dir="2700000" algn="tl">
                  <a:srgbClr val="000000"/>
                </a:outerShdw>
              </a:effectLst>
            </a:endParaRPr>
          </a:p>
          <a:p>
            <a:pPr marL="361950" indent="-361950">
              <a:spcBef>
                <a:spcPct val="0"/>
              </a:spcBef>
              <a:buFont typeface="Wingdings" pitchFamily="2" charset="2"/>
              <a:buChar char="Ø"/>
            </a:pPr>
            <a:r>
              <a:rPr lang="ar-SA" sz="2400" b="1" dirty="0" smtClean="0">
                <a:solidFill>
                  <a:srgbClr val="0070C0"/>
                </a:solidFill>
                <a:effectLst>
                  <a:outerShdw blurRad="38100" dist="38100" dir="2700000" algn="tl">
                    <a:srgbClr val="000000"/>
                  </a:outerShdw>
                </a:effectLst>
              </a:rPr>
              <a:t>ممكن است برون سپاري به وفاداري كاركنان صدمه بزند</a:t>
            </a:r>
            <a:endParaRPr lang="en-US" sz="2400" dirty="0">
              <a:solidFill>
                <a:srgbClr val="0070C0"/>
              </a:solidFill>
            </a:endParaRPr>
          </a:p>
        </p:txBody>
      </p:sp>
      <p:sp>
        <p:nvSpPr>
          <p:cNvPr id="4" name="Rectangle 2" descr="Recycled paper"/>
          <p:cNvSpPr>
            <a:spLocks noGrp="1" noChangeArrowheads="1"/>
          </p:cNvSpPr>
          <p:nvPr>
            <p:ph type="title"/>
          </p:nvPr>
        </p:nvSpPr>
        <p:spPr>
          <a:xfrm>
            <a:off x="0" y="0"/>
            <a:ext cx="9144000" cy="1143000"/>
          </a:xfrm>
          <a:blipFill dpi="0" rotWithShape="0">
            <a:blip r:embed="rId2" cstate="print"/>
            <a:srcRect/>
            <a:tile tx="0" ty="0" sx="100000" sy="100000" flip="none" algn="tl"/>
          </a:blipFill>
        </p:spPr>
        <p:txBody>
          <a:bodyPr/>
          <a:lstStyle/>
          <a:p>
            <a:r>
              <a:rPr lang="fa-IR" sz="4800" b="1" dirty="0" smtClean="0">
                <a:solidFill>
                  <a:srgbClr val="FF0000"/>
                </a:solidFill>
                <a:cs typeface="B Titr" pitchFamily="2" charset="-78"/>
              </a:rPr>
              <a:t>دلايل عدم برون سپاري</a:t>
            </a:r>
            <a:endParaRPr lang="en-US" sz="4800" b="1" dirty="0" smtClean="0">
              <a:solidFill>
                <a:srgbClr val="FF0000"/>
              </a:solidFill>
              <a:cs typeface="B Titr" pitchFamily="2" charset="-78"/>
            </a:endParaRPr>
          </a:p>
        </p:txBody>
      </p:sp>
    </p:spTree>
  </p:cSld>
  <p:clrMapOvr>
    <a:masterClrMapping/>
  </p:clrMapOvr>
  <p:transition>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214290"/>
            <a:ext cx="7772400" cy="1143000"/>
          </a:xfrm>
        </p:spPr>
        <p:txBody>
          <a:bodyPr/>
          <a:lstStyle/>
          <a:p>
            <a:r>
              <a:rPr lang="fa-IR" sz="5400" b="1" dirty="0" smtClean="0">
                <a:solidFill>
                  <a:srgbClr val="0070C0"/>
                </a:solidFill>
                <a:cs typeface="B Titr" pitchFamily="2" charset="-78"/>
              </a:rPr>
              <a:t>سطوح برون سپاري</a:t>
            </a:r>
            <a:r>
              <a:rPr lang="en-US" sz="5400" b="1" dirty="0" smtClean="0">
                <a:solidFill>
                  <a:schemeClr val="hlink"/>
                </a:solidFill>
                <a:cs typeface="B Titr" pitchFamily="2" charset="-78"/>
              </a:rPr>
              <a:t/>
            </a:r>
            <a:br>
              <a:rPr lang="en-US" sz="5400" b="1" dirty="0" smtClean="0">
                <a:solidFill>
                  <a:schemeClr val="hlink"/>
                </a:solidFill>
                <a:cs typeface="B Titr" pitchFamily="2" charset="-78"/>
              </a:rPr>
            </a:br>
            <a:endParaRPr lang="en-US" sz="5400" dirty="0"/>
          </a:p>
        </p:txBody>
      </p:sp>
      <p:sp>
        <p:nvSpPr>
          <p:cNvPr id="3" name="Content Placeholder 2"/>
          <p:cNvSpPr>
            <a:spLocks noGrp="1"/>
          </p:cNvSpPr>
          <p:nvPr>
            <p:ph idx="1"/>
          </p:nvPr>
        </p:nvSpPr>
        <p:spPr/>
        <p:txBody>
          <a:bodyPr/>
          <a:lstStyle/>
          <a:p>
            <a:pPr marL="361950" indent="-361950" algn="just">
              <a:spcBef>
                <a:spcPct val="0"/>
              </a:spcBef>
            </a:pPr>
            <a:r>
              <a:rPr lang="ar-SA" b="1" dirty="0" smtClean="0">
                <a:effectLst>
                  <a:outerShdw blurRad="38100" dist="38100" dir="2700000" algn="tl">
                    <a:srgbClr val="000000"/>
                  </a:outerShdw>
                </a:effectLst>
                <a:cs typeface="Trafic Mazar" pitchFamily="2" charset="-78"/>
              </a:rPr>
              <a:t>برون سپاري را مي توان در سطوح فعاليت زير انجام داد:</a:t>
            </a:r>
            <a:endParaRPr lang="en-US" b="1" dirty="0" smtClean="0">
              <a:effectLst>
                <a:outerShdw blurRad="38100" dist="38100" dir="2700000" algn="tl">
                  <a:srgbClr val="000000"/>
                </a:outerShdw>
              </a:effectLst>
              <a:cs typeface="Trafic Mazar" pitchFamily="2" charset="-78"/>
            </a:endParaRPr>
          </a:p>
          <a:p>
            <a:pPr marL="361950" indent="-361950" algn="just">
              <a:spcBef>
                <a:spcPct val="0"/>
              </a:spcBef>
            </a:pPr>
            <a:endParaRPr lang="fa-IR" b="1" dirty="0" smtClean="0">
              <a:effectLst>
                <a:outerShdw blurRad="38100" dist="38100" dir="2700000" algn="tl">
                  <a:srgbClr val="000000"/>
                </a:outerShdw>
              </a:effectLst>
              <a:cs typeface="Trafic Mazar" pitchFamily="2" charset="-78"/>
            </a:endParaRPr>
          </a:p>
          <a:p>
            <a:pPr marL="361950" indent="-361950" algn="just">
              <a:lnSpc>
                <a:spcPct val="120000"/>
              </a:lnSpc>
              <a:spcBef>
                <a:spcPct val="0"/>
              </a:spcBef>
            </a:pPr>
            <a:r>
              <a:rPr lang="ar-SA" b="1" dirty="0" smtClean="0">
                <a:effectLst>
                  <a:outerShdw blurRad="38100" dist="38100" dir="2700000" algn="tl">
                    <a:srgbClr val="000000"/>
                  </a:outerShdw>
                </a:effectLst>
                <a:cs typeface="Trafic Mazar" pitchFamily="2" charset="-78"/>
              </a:rPr>
              <a:t>در سطح قطعات</a:t>
            </a:r>
            <a:r>
              <a:rPr lang="fa-IR" b="1" dirty="0" smtClean="0">
                <a:effectLst>
                  <a:outerShdw blurRad="38100" dist="38100" dir="2700000" algn="tl">
                    <a:srgbClr val="000000"/>
                  </a:outerShdw>
                </a:effectLst>
                <a:cs typeface="Trafic Mazar" pitchFamily="2" charset="-78"/>
              </a:rPr>
              <a:t> و</a:t>
            </a:r>
            <a:r>
              <a:rPr lang="ar-SA" b="1" dirty="0" smtClean="0">
                <a:effectLst>
                  <a:outerShdw blurRad="38100" dist="38100" dir="2700000" algn="tl">
                    <a:srgbClr val="000000"/>
                  </a:outerShdw>
                </a:effectLst>
                <a:cs typeface="Trafic Mazar" pitchFamily="2" charset="-78"/>
              </a:rPr>
              <a:t> اجزا</a:t>
            </a:r>
            <a:r>
              <a:rPr lang="fa-IR" b="1" dirty="0" smtClean="0">
                <a:effectLst>
                  <a:outerShdw blurRad="38100" dist="38100" dir="2700000" algn="tl">
                    <a:srgbClr val="000000"/>
                  </a:outerShdw>
                </a:effectLst>
                <a:cs typeface="Trafic Mazar" pitchFamily="2" charset="-78"/>
              </a:rPr>
              <a:t>ء</a:t>
            </a:r>
            <a:r>
              <a:rPr lang="en-GB" b="1" dirty="0" smtClean="0">
                <a:effectLst>
                  <a:outerShdw blurRad="38100" dist="38100" dir="2700000" algn="tl">
                    <a:srgbClr val="000000"/>
                  </a:outerShdw>
                </a:effectLst>
                <a:cs typeface="Trafic Mazar" pitchFamily="2" charset="-78"/>
              </a:rPr>
              <a:t>  </a:t>
            </a:r>
            <a:r>
              <a:rPr lang="fa-IR" b="1" dirty="0" smtClean="0">
                <a:effectLst>
                  <a:outerShdw blurRad="38100" dist="38100" dir="2700000" algn="tl">
                    <a:srgbClr val="000000"/>
                  </a:outerShdw>
                </a:effectLst>
                <a:cs typeface="Trafic Mazar" pitchFamily="2" charset="-78"/>
              </a:rPr>
              <a:t>	</a:t>
            </a:r>
            <a:r>
              <a:rPr lang="en-GB" b="1" dirty="0" smtClean="0">
                <a:effectLst>
                  <a:outerShdw blurRad="38100" dist="38100" dir="2700000" algn="tl">
                    <a:srgbClr val="000000"/>
                  </a:outerShdw>
                </a:effectLst>
                <a:cs typeface="Trafic Mazar" pitchFamily="2" charset="-78"/>
              </a:rPr>
              <a:t>    </a:t>
            </a:r>
            <a:r>
              <a:rPr lang="en-US" b="1" dirty="0" smtClean="0">
                <a:effectLst>
                  <a:outerShdw blurRad="38100" dist="38100" dir="2700000" algn="tl">
                    <a:srgbClr val="000000"/>
                  </a:outerShdw>
                </a:effectLst>
                <a:cs typeface="Trafic Mazar" pitchFamily="2" charset="-78"/>
              </a:rPr>
              <a:t>component parts</a:t>
            </a:r>
            <a:r>
              <a:rPr lang="fa-IR" b="1" dirty="0" smtClean="0">
                <a:effectLst>
                  <a:outerShdw blurRad="38100" dist="38100" dir="2700000" algn="tl">
                    <a:srgbClr val="000000"/>
                  </a:outerShdw>
                </a:effectLst>
                <a:cs typeface="Trafic Mazar" pitchFamily="2" charset="-78"/>
              </a:rPr>
              <a:t> </a:t>
            </a:r>
          </a:p>
          <a:p>
            <a:pPr marL="361950" indent="-361950">
              <a:lnSpc>
                <a:spcPct val="120000"/>
              </a:lnSpc>
              <a:spcBef>
                <a:spcPct val="0"/>
              </a:spcBef>
            </a:pPr>
            <a:r>
              <a:rPr lang="ar-SA" b="1" dirty="0" smtClean="0">
                <a:effectLst>
                  <a:outerShdw blurRad="38100" dist="38100" dir="2700000" algn="tl">
                    <a:srgbClr val="000000"/>
                  </a:outerShdw>
                </a:effectLst>
                <a:cs typeface="Trafic Mazar" pitchFamily="2" charset="-78"/>
              </a:rPr>
              <a:t>در سطح وظيفه</a:t>
            </a:r>
            <a:r>
              <a:rPr lang="en-US" b="1" dirty="0" smtClean="0">
                <a:effectLst>
                  <a:outerShdw blurRad="38100" dist="38100" dir="2700000" algn="tl">
                    <a:srgbClr val="000000"/>
                  </a:outerShdw>
                </a:effectLst>
                <a:cs typeface="Trafic Mazar" pitchFamily="2" charset="-78"/>
              </a:rPr>
              <a:t>		               functional</a:t>
            </a:r>
            <a:endParaRPr lang="fa-IR" b="1" dirty="0" smtClean="0">
              <a:effectLst>
                <a:outerShdw blurRad="38100" dist="38100" dir="2700000" algn="tl">
                  <a:srgbClr val="000000"/>
                </a:outerShdw>
              </a:effectLst>
              <a:cs typeface="Trafic Mazar" pitchFamily="2" charset="-78"/>
            </a:endParaRPr>
          </a:p>
          <a:p>
            <a:pPr marL="361950" indent="-361950" algn="just">
              <a:lnSpc>
                <a:spcPct val="120000"/>
              </a:lnSpc>
              <a:spcBef>
                <a:spcPct val="0"/>
              </a:spcBef>
            </a:pPr>
            <a:r>
              <a:rPr lang="ar-SA" b="1" dirty="0" smtClean="0">
                <a:effectLst>
                  <a:outerShdw blurRad="38100" dist="38100" dir="2700000" algn="tl">
                    <a:srgbClr val="000000"/>
                  </a:outerShdw>
                </a:effectLst>
                <a:cs typeface="Trafic Mazar" pitchFamily="2" charset="-78"/>
              </a:rPr>
              <a:t>در سطح فرآين</a:t>
            </a:r>
            <a:r>
              <a:rPr lang="fa-IR" b="1" dirty="0" smtClean="0">
                <a:effectLst>
                  <a:outerShdw blurRad="38100" dist="38100" dir="2700000" algn="tl">
                    <a:srgbClr val="000000"/>
                  </a:outerShdw>
                </a:effectLst>
                <a:cs typeface="Trafic Mazar" pitchFamily="2" charset="-78"/>
              </a:rPr>
              <a:t>د			</a:t>
            </a:r>
            <a:r>
              <a:rPr lang="en-US" b="1" dirty="0" smtClean="0">
                <a:effectLst>
                  <a:outerShdw blurRad="38100" dist="38100" dir="2700000" algn="tl">
                    <a:srgbClr val="000000"/>
                  </a:outerShdw>
                </a:effectLst>
                <a:cs typeface="Trafic Mazar" pitchFamily="2" charset="-78"/>
              </a:rPr>
              <a:t>process</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142852"/>
            <a:ext cx="7772400" cy="1143000"/>
          </a:xfrm>
        </p:spPr>
        <p:txBody>
          <a:bodyPr/>
          <a:lstStyle/>
          <a:p>
            <a:r>
              <a:rPr lang="fa-IR" sz="4800" b="1" dirty="0" smtClean="0">
                <a:solidFill>
                  <a:srgbClr val="0070C0"/>
                </a:solidFill>
                <a:cs typeface="B Titr" pitchFamily="2" charset="-78"/>
              </a:rPr>
              <a:t>سئوالات اساسي در برون</a:t>
            </a:r>
            <a:r>
              <a:rPr lang="fa-IR" sz="4800" b="1" dirty="0" smtClean="0">
                <a:solidFill>
                  <a:srgbClr val="0070C0"/>
                </a:solidFill>
                <a:cs typeface="Titr Mazar" pitchFamily="2" charset="-78"/>
              </a:rPr>
              <a:t>‌</a:t>
            </a:r>
            <a:r>
              <a:rPr lang="fa-IR" sz="4800" b="1" dirty="0" smtClean="0">
                <a:solidFill>
                  <a:srgbClr val="0070C0"/>
                </a:solidFill>
                <a:cs typeface="B Titr" pitchFamily="2" charset="-78"/>
              </a:rPr>
              <a:t>سپاري</a:t>
            </a:r>
            <a:r>
              <a:rPr lang="en-US" b="1" dirty="0" smtClean="0">
                <a:solidFill>
                  <a:schemeClr val="hlink"/>
                </a:solidFill>
                <a:cs typeface="B Titr" pitchFamily="2" charset="-78"/>
              </a:rPr>
              <a:t/>
            </a:r>
            <a:br>
              <a:rPr lang="en-US" b="1" dirty="0" smtClean="0">
                <a:solidFill>
                  <a:schemeClr val="hlink"/>
                </a:solidFill>
                <a:cs typeface="B Titr" pitchFamily="2" charset="-78"/>
              </a:rPr>
            </a:br>
            <a:endParaRPr lang="en-US" dirty="0"/>
          </a:p>
        </p:txBody>
      </p:sp>
      <p:sp>
        <p:nvSpPr>
          <p:cNvPr id="3" name="Content Placeholder 2"/>
          <p:cNvSpPr>
            <a:spLocks noGrp="1"/>
          </p:cNvSpPr>
          <p:nvPr>
            <p:ph idx="1"/>
          </p:nvPr>
        </p:nvSpPr>
        <p:spPr>
          <a:xfrm>
            <a:off x="428596" y="1714488"/>
            <a:ext cx="8272466" cy="4114800"/>
          </a:xfrm>
        </p:spPr>
        <p:txBody>
          <a:bodyPr/>
          <a:lstStyle/>
          <a:p>
            <a:pPr marL="361950" indent="-361950" algn="just">
              <a:spcBef>
                <a:spcPct val="0"/>
              </a:spcBef>
              <a:buNone/>
            </a:pPr>
            <a:r>
              <a:rPr lang="fa-IR" sz="2400" b="1" dirty="0" smtClean="0">
                <a:solidFill>
                  <a:srgbClr val="009900"/>
                </a:solidFill>
                <a:effectLst>
                  <a:outerShdw blurRad="38100" dist="38100" dir="2700000" algn="tl">
                    <a:srgbClr val="000000"/>
                  </a:outerShdw>
                </a:effectLst>
              </a:rPr>
              <a:t>1- </a:t>
            </a:r>
            <a:r>
              <a:rPr lang="ar-SA" sz="2400" b="1" dirty="0" smtClean="0">
                <a:solidFill>
                  <a:srgbClr val="009900"/>
                </a:solidFill>
                <a:effectLst>
                  <a:outerShdw blurRad="38100" dist="38100" dir="2700000" algn="tl">
                    <a:srgbClr val="000000"/>
                  </a:outerShdw>
                </a:effectLst>
              </a:rPr>
              <a:t>چرا</a:t>
            </a:r>
            <a:r>
              <a:rPr lang="fa-IR" sz="2400" b="1" dirty="0" smtClean="0">
                <a:solidFill>
                  <a:srgbClr val="009900"/>
                </a:solidFill>
                <a:effectLst>
                  <a:outerShdw blurRad="38100" dist="38100" dir="2700000" algn="tl">
                    <a:srgbClr val="000000"/>
                  </a:outerShdw>
                </a:effectLst>
              </a:rPr>
              <a:t> برون</a:t>
            </a:r>
            <a:r>
              <a:rPr lang="fa-IR" sz="2400" b="1" dirty="0" smtClean="0">
                <a:solidFill>
                  <a:srgbClr val="009900"/>
                </a:solidFill>
                <a:effectLst>
                  <a:outerShdw blurRad="38100" dist="38100" dir="2700000" algn="tl">
                    <a:srgbClr val="000000"/>
                  </a:outerShdw>
                </a:effectLst>
                <a:cs typeface="Traffic" pitchFamily="2" charset="-78"/>
              </a:rPr>
              <a:t>‌</a:t>
            </a:r>
            <a:r>
              <a:rPr lang="fa-IR" sz="2400" b="1" dirty="0" smtClean="0">
                <a:solidFill>
                  <a:srgbClr val="009900"/>
                </a:solidFill>
                <a:effectLst>
                  <a:outerShdw blurRad="38100" dist="38100" dir="2700000" algn="tl">
                    <a:srgbClr val="000000"/>
                  </a:outerShdw>
                </a:effectLst>
              </a:rPr>
              <a:t>سپاري</a:t>
            </a:r>
            <a:r>
              <a:rPr lang="ar-SA" sz="2400" b="1" dirty="0" smtClean="0">
                <a:solidFill>
                  <a:srgbClr val="009900"/>
                </a:solidFill>
                <a:effectLst>
                  <a:outerShdw blurRad="38100" dist="38100" dir="2700000" algn="tl">
                    <a:srgbClr val="000000"/>
                  </a:outerShdw>
                </a:effectLst>
              </a:rPr>
              <a:t>؟ </a:t>
            </a:r>
            <a:r>
              <a:rPr lang="en-US" sz="2400" b="1" dirty="0" smtClean="0">
                <a:solidFill>
                  <a:srgbClr val="009900"/>
                </a:solidFill>
                <a:effectLst>
                  <a:outerShdw blurRad="38100" dist="38100" dir="2700000" algn="tl">
                    <a:srgbClr val="000000"/>
                  </a:outerShdw>
                </a:effectLst>
              </a:rPr>
              <a:t>(Why?)</a:t>
            </a:r>
            <a:endParaRPr lang="ar-SA" sz="2400" b="1" dirty="0" smtClean="0">
              <a:solidFill>
                <a:srgbClr val="009900"/>
              </a:solidFill>
              <a:effectLst>
                <a:outerShdw blurRad="38100" dist="38100" dir="2700000" algn="tl">
                  <a:srgbClr val="000000"/>
                </a:outerShdw>
              </a:effectLst>
            </a:endParaRPr>
          </a:p>
          <a:p>
            <a:pPr marL="361950" indent="-361950" algn="just">
              <a:spcBef>
                <a:spcPct val="0"/>
              </a:spcBef>
              <a:buNone/>
            </a:pPr>
            <a:r>
              <a:rPr lang="fa-IR" sz="2400" b="1" dirty="0" smtClean="0"/>
              <a:t>آيا سازمان شما اساساً بايد استراتژي برون</a:t>
            </a:r>
            <a:r>
              <a:rPr lang="fa-IR" sz="2400" b="1" dirty="0" smtClean="0">
                <a:cs typeface="Traffic" pitchFamily="2" charset="-78"/>
              </a:rPr>
              <a:t>‌</a:t>
            </a:r>
            <a:r>
              <a:rPr lang="fa-IR" sz="2400" b="1" dirty="0" smtClean="0"/>
              <a:t>سپاري را انتخاب كند يا نه؟ </a:t>
            </a:r>
          </a:p>
          <a:p>
            <a:pPr marL="361950" indent="-361950" algn="just">
              <a:spcBef>
                <a:spcPct val="0"/>
              </a:spcBef>
              <a:buNone/>
            </a:pPr>
            <a:r>
              <a:rPr lang="fa-IR" sz="2400" b="1" dirty="0" smtClean="0"/>
              <a:t>منافع و ريسك هاي آن چيست ؟</a:t>
            </a:r>
          </a:p>
          <a:p>
            <a:pPr marL="361950" indent="-361950" algn="just">
              <a:spcBef>
                <a:spcPct val="0"/>
              </a:spcBef>
              <a:buNone/>
            </a:pPr>
            <a:r>
              <a:rPr lang="fa-IR" sz="2400" b="1" dirty="0" smtClean="0">
                <a:solidFill>
                  <a:srgbClr val="009900"/>
                </a:solidFill>
                <a:effectLst>
                  <a:outerShdw blurRad="38100" dist="38100" dir="2700000" algn="tl">
                    <a:srgbClr val="000000"/>
                  </a:outerShdw>
                </a:effectLst>
              </a:rPr>
              <a:t>2- </a:t>
            </a:r>
            <a:r>
              <a:rPr lang="ar-SA" sz="2400" b="1" dirty="0" smtClean="0">
                <a:solidFill>
                  <a:srgbClr val="009900"/>
                </a:solidFill>
                <a:effectLst>
                  <a:outerShdw blurRad="38100" dist="38100" dir="2700000" algn="tl">
                    <a:srgbClr val="000000"/>
                  </a:outerShdw>
                </a:effectLst>
              </a:rPr>
              <a:t>كدام فعاليت</a:t>
            </a:r>
            <a:r>
              <a:rPr lang="fa-IR" sz="2400" b="1" dirty="0" smtClean="0">
                <a:solidFill>
                  <a:srgbClr val="009900"/>
                </a:solidFill>
                <a:effectLst>
                  <a:outerShdw blurRad="38100" dist="38100" dir="2700000" algn="tl">
                    <a:srgbClr val="000000"/>
                  </a:outerShdw>
                </a:effectLst>
                <a:cs typeface="Traffic" pitchFamily="2" charset="-78"/>
              </a:rPr>
              <a:t>‌</a:t>
            </a:r>
            <a:r>
              <a:rPr lang="ar-SA" sz="2400" b="1" dirty="0" smtClean="0">
                <a:solidFill>
                  <a:srgbClr val="009900"/>
                </a:solidFill>
                <a:effectLst>
                  <a:outerShdw blurRad="38100" dist="38100" dir="2700000" algn="tl">
                    <a:srgbClr val="000000"/>
                  </a:outerShdw>
                </a:effectLst>
              </a:rPr>
              <a:t>ها؟ </a:t>
            </a:r>
            <a:r>
              <a:rPr lang="en-US" sz="2400" b="1" dirty="0" smtClean="0">
                <a:solidFill>
                  <a:srgbClr val="009900"/>
                </a:solidFill>
                <a:effectLst>
                  <a:outerShdw blurRad="38100" dist="38100" dir="2700000" algn="tl">
                    <a:srgbClr val="000000"/>
                  </a:outerShdw>
                </a:effectLst>
              </a:rPr>
              <a:t>(What?)</a:t>
            </a:r>
            <a:r>
              <a:rPr lang="ar-SA" sz="2400" b="1" dirty="0" smtClean="0">
                <a:solidFill>
                  <a:srgbClr val="009900"/>
                </a:solidFill>
                <a:effectLst>
                  <a:outerShdw blurRad="38100" dist="38100" dir="2700000" algn="tl">
                    <a:srgbClr val="000000"/>
                  </a:outerShdw>
                </a:effectLst>
              </a:rPr>
              <a:t> </a:t>
            </a:r>
            <a:endParaRPr lang="fa-IR" sz="2400" b="1" dirty="0" smtClean="0">
              <a:solidFill>
                <a:srgbClr val="009900"/>
              </a:solidFill>
              <a:effectLst>
                <a:outerShdw blurRad="38100" dist="38100" dir="2700000" algn="tl">
                  <a:srgbClr val="000000"/>
                </a:outerShdw>
              </a:effectLst>
            </a:endParaRPr>
          </a:p>
          <a:p>
            <a:pPr marL="361950" indent="-361950" algn="just">
              <a:spcBef>
                <a:spcPct val="0"/>
              </a:spcBef>
              <a:buNone/>
            </a:pPr>
            <a:r>
              <a:rPr lang="fa-IR" sz="2400" b="1" dirty="0" smtClean="0"/>
              <a:t> سازمان شما چه فعاليت</a:t>
            </a:r>
            <a:r>
              <a:rPr lang="fa-IR" sz="2400" b="1" dirty="0" smtClean="0">
                <a:cs typeface="Traffic" pitchFamily="2" charset="-78"/>
              </a:rPr>
              <a:t>‌</a:t>
            </a:r>
            <a:r>
              <a:rPr lang="fa-IR" sz="2400" b="1" dirty="0" smtClean="0"/>
              <a:t>هايي را بايد برون</a:t>
            </a:r>
            <a:r>
              <a:rPr lang="fa-IR" sz="2400" b="1" dirty="0" smtClean="0">
                <a:cs typeface="Traffic" pitchFamily="2" charset="-78"/>
              </a:rPr>
              <a:t>‌</a:t>
            </a:r>
            <a:r>
              <a:rPr lang="fa-IR" sz="2400" b="1" dirty="0" smtClean="0"/>
              <a:t>سپاري نمايد؟</a:t>
            </a:r>
          </a:p>
          <a:p>
            <a:pPr marL="361950" indent="-361950" algn="just">
              <a:spcBef>
                <a:spcPct val="0"/>
              </a:spcBef>
              <a:buNone/>
            </a:pPr>
            <a:r>
              <a:rPr lang="fa-IR" sz="2400" b="1" dirty="0" smtClean="0">
                <a:solidFill>
                  <a:srgbClr val="009900"/>
                </a:solidFill>
                <a:effectLst>
                  <a:outerShdw blurRad="38100" dist="38100" dir="2700000" algn="tl">
                    <a:srgbClr val="000000"/>
                  </a:outerShdw>
                </a:effectLst>
              </a:rPr>
              <a:t>3- به چه كسي؟ </a:t>
            </a:r>
            <a:r>
              <a:rPr lang="en-US" sz="2400" b="1" dirty="0" smtClean="0">
                <a:solidFill>
                  <a:srgbClr val="009900"/>
                </a:solidFill>
                <a:effectLst>
                  <a:outerShdw blurRad="38100" dist="38100" dir="2700000" algn="tl">
                    <a:srgbClr val="000000"/>
                  </a:outerShdw>
                </a:effectLst>
              </a:rPr>
              <a:t>(Whom?) </a:t>
            </a:r>
            <a:endParaRPr lang="fa-IR" sz="2400" b="1" dirty="0" smtClean="0">
              <a:solidFill>
                <a:srgbClr val="009900"/>
              </a:solidFill>
              <a:effectLst>
                <a:outerShdw blurRad="38100" dist="38100" dir="2700000" algn="tl">
                  <a:srgbClr val="000000"/>
                </a:outerShdw>
              </a:effectLst>
            </a:endParaRPr>
          </a:p>
          <a:p>
            <a:pPr marL="361950" indent="-361950" algn="just">
              <a:spcBef>
                <a:spcPct val="0"/>
              </a:spcBef>
              <a:buNone/>
            </a:pPr>
            <a:r>
              <a:rPr lang="fa-IR" sz="2400" b="1" dirty="0" smtClean="0"/>
              <a:t>سازمان شما فعاليت</a:t>
            </a:r>
            <a:r>
              <a:rPr lang="fa-IR" sz="2400" b="1" dirty="0" smtClean="0">
                <a:cs typeface="Traffic" pitchFamily="2" charset="-78"/>
              </a:rPr>
              <a:t>‌</a:t>
            </a:r>
            <a:r>
              <a:rPr lang="fa-IR" sz="2400" b="1" dirty="0" smtClean="0"/>
              <a:t>هاي انتخاب شده براي برون سپاري را بايد به چه ارائه دهندگان خدمتي واگذار نمايد؟</a:t>
            </a:r>
          </a:p>
          <a:p>
            <a:pPr marL="361950" indent="-361950" algn="just">
              <a:spcBef>
                <a:spcPct val="0"/>
              </a:spcBef>
              <a:buNone/>
            </a:pPr>
            <a:r>
              <a:rPr lang="fa-IR" sz="2400" b="1" dirty="0" smtClean="0">
                <a:solidFill>
                  <a:srgbClr val="009900"/>
                </a:solidFill>
                <a:effectLst>
                  <a:outerShdw blurRad="38100" dist="38100" dir="2700000" algn="tl">
                    <a:srgbClr val="000000"/>
                  </a:outerShdw>
                </a:effectLst>
              </a:rPr>
              <a:t>4- چگونه</a:t>
            </a:r>
            <a:r>
              <a:rPr lang="ar-SA" sz="2400" b="1" dirty="0" smtClean="0">
                <a:solidFill>
                  <a:srgbClr val="009900"/>
                </a:solidFill>
                <a:effectLst>
                  <a:outerShdw blurRad="38100" dist="38100" dir="2700000" algn="tl">
                    <a:srgbClr val="000000"/>
                  </a:outerShdw>
                </a:effectLst>
              </a:rPr>
              <a:t>؟</a:t>
            </a:r>
            <a:r>
              <a:rPr lang="en-US" sz="2400" b="1" dirty="0" smtClean="0">
                <a:solidFill>
                  <a:srgbClr val="009900"/>
                </a:solidFill>
                <a:effectLst>
                  <a:outerShdw blurRad="38100" dist="38100" dir="2700000" algn="tl">
                    <a:srgbClr val="000000"/>
                  </a:outerShdw>
                </a:effectLst>
              </a:rPr>
              <a:t>(How)</a:t>
            </a:r>
            <a:endParaRPr lang="ar-SA" sz="2400" b="1" dirty="0" smtClean="0">
              <a:solidFill>
                <a:srgbClr val="009900"/>
              </a:solidFill>
              <a:effectLst>
                <a:outerShdw blurRad="38100" dist="38100" dir="2700000" algn="tl">
                  <a:srgbClr val="000000"/>
                </a:outerShdw>
              </a:effectLst>
            </a:endParaRPr>
          </a:p>
          <a:p>
            <a:pPr marL="361950" indent="-361950" algn="just">
              <a:spcBef>
                <a:spcPct val="0"/>
              </a:spcBef>
              <a:buNone/>
            </a:pPr>
            <a:r>
              <a:rPr lang="fa-IR" sz="2400" b="1" dirty="0" smtClean="0"/>
              <a:t>سازمان شما پس از برون</a:t>
            </a:r>
            <a:r>
              <a:rPr lang="fa-IR" sz="2400" b="1" dirty="0" smtClean="0">
                <a:cs typeface="Traffic" pitchFamily="2" charset="-78"/>
              </a:rPr>
              <a:t>‌</a:t>
            </a:r>
            <a:r>
              <a:rPr lang="fa-IR" sz="2400" b="1" dirty="0" smtClean="0"/>
              <a:t>سپاري فعاليت</a:t>
            </a:r>
            <a:r>
              <a:rPr lang="fa-IR" sz="2400" b="1" dirty="0" smtClean="0">
                <a:cs typeface="Traffic" pitchFamily="2" charset="-78"/>
              </a:rPr>
              <a:t>‌</a:t>
            </a:r>
            <a:r>
              <a:rPr lang="fa-IR" sz="2400" b="1" dirty="0" smtClean="0"/>
              <a:t>ها چگونه بايد اداره شود ؟</a:t>
            </a:r>
            <a:endParaRPr lang="en-US" sz="2400" dirty="0" smtClean="0"/>
          </a:p>
          <a:p>
            <a:pPr>
              <a:buNone/>
            </a:pPr>
            <a:endParaRPr lang="en-US" dirty="0"/>
          </a:p>
        </p:txBody>
      </p:sp>
    </p:spTree>
  </p:cSld>
  <p:clrMapOvr>
    <a:masterClrMapping/>
  </p:clrMapOvr>
  <p:transition>
    <p:cut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571612"/>
            <a:ext cx="8601076" cy="4114800"/>
          </a:xfrm>
        </p:spPr>
        <p:txBody>
          <a:bodyPr/>
          <a:lstStyle/>
          <a:p>
            <a:pPr>
              <a:buNone/>
            </a:pPr>
            <a:r>
              <a:rPr lang="ar-SA" sz="1600" dirty="0" smtClean="0"/>
              <a:t>برای این موضوع که ما چرا اجرای برونسپاری را به صورت رویکردی فرایندی مورد بحث قرار داده ایم چند دلیل وجود دارد</a:t>
            </a:r>
            <a:r>
              <a:rPr lang="en-US" sz="1600" dirty="0" smtClean="0"/>
              <a:t>:</a:t>
            </a:r>
            <a:endParaRPr lang="fa-IR" sz="1600" dirty="0" smtClean="0"/>
          </a:p>
          <a:p>
            <a:pPr>
              <a:buNone/>
            </a:pPr>
            <a:endParaRPr lang="en-US" sz="1600" dirty="0" smtClean="0"/>
          </a:p>
          <a:p>
            <a:pPr>
              <a:buNone/>
            </a:pPr>
            <a:r>
              <a:rPr lang="fa-IR" sz="1800" dirty="0" smtClean="0"/>
              <a:t>1-     </a:t>
            </a:r>
            <a:r>
              <a:rPr lang="ar-SA" sz="1800" dirty="0" smtClean="0"/>
              <a:t>رویکرد فرایندی، نگرشی سیستمی در مورد چگونگی تشریح گسترش یک برنامه برونسپاری فراهم می کند</a:t>
            </a:r>
            <a:r>
              <a:rPr lang="en-US" sz="1800" dirty="0" smtClean="0"/>
              <a:t>.</a:t>
            </a:r>
            <a:endParaRPr lang="fa-IR" sz="1800" dirty="0" smtClean="0"/>
          </a:p>
          <a:p>
            <a:pPr>
              <a:buNone/>
            </a:pPr>
            <a:endParaRPr lang="en-US" sz="1800" dirty="0" smtClean="0"/>
          </a:p>
          <a:p>
            <a:pPr>
              <a:buNone/>
            </a:pPr>
            <a:r>
              <a:rPr lang="fa-IR" sz="1800" dirty="0" smtClean="0"/>
              <a:t>2-     </a:t>
            </a:r>
            <a:r>
              <a:rPr lang="ar-SA" sz="1800" dirty="0" smtClean="0"/>
              <a:t>بدون توجه به ماهیت قرارداد برونسپاری بزرگی یا کوچکی آن</a:t>
            </a:r>
            <a:r>
              <a:rPr lang="fa-IR" sz="1800" dirty="0" smtClean="0"/>
              <a:t> </a:t>
            </a:r>
            <a:r>
              <a:rPr lang="ar-SA" sz="1800" dirty="0" smtClean="0"/>
              <a:t> با مشارکت در هر مرحله می توان نسبت به وجود تلاش اعضای درگیر در فرایند اطمینان حاصل کرد</a:t>
            </a:r>
            <a:r>
              <a:rPr lang="en-US" sz="1800" dirty="0" smtClean="0"/>
              <a:t>.</a:t>
            </a:r>
            <a:endParaRPr lang="fa-IR" sz="1800" dirty="0" smtClean="0"/>
          </a:p>
          <a:p>
            <a:pPr>
              <a:buNone/>
            </a:pPr>
            <a:endParaRPr lang="en-US" sz="1800" dirty="0" smtClean="0"/>
          </a:p>
          <a:p>
            <a:pPr>
              <a:buNone/>
            </a:pPr>
            <a:r>
              <a:rPr lang="fa-IR" sz="1800" dirty="0" smtClean="0"/>
              <a:t>3- </a:t>
            </a:r>
            <a:r>
              <a:rPr lang="ar-SA" sz="1800" dirty="0" smtClean="0"/>
              <a:t>گرچه اجزای به کار گرفته شده در فرایند برونسپاری یا در پروژه</a:t>
            </a:r>
            <a:r>
              <a:rPr lang="fa-IR" sz="1800" dirty="0" smtClean="0"/>
              <a:t> </a:t>
            </a:r>
            <a:r>
              <a:rPr lang="ar-SA" sz="1800" dirty="0" smtClean="0"/>
              <a:t> ممکن است در هر زمانی تغییر نکنند، اما شخصی که انجام دهنده (تأمین کننده) است باید تغییری در کارایی و اثربخشی فرایند ایجاد کند</a:t>
            </a:r>
            <a:r>
              <a:rPr lang="en-US" sz="1800" dirty="0" smtClean="0"/>
              <a:t>.</a:t>
            </a:r>
            <a:endParaRPr lang="fa-IR" sz="1800" dirty="0" smtClean="0"/>
          </a:p>
          <a:p>
            <a:pPr>
              <a:buNone/>
            </a:pPr>
            <a:endParaRPr lang="en-US" sz="1600" dirty="0" smtClean="0"/>
          </a:p>
          <a:p>
            <a:pPr>
              <a:buNone/>
            </a:pPr>
            <a:r>
              <a:rPr lang="ar-SA" sz="1600" dirty="0" smtClean="0"/>
              <a:t>به علاوه</a:t>
            </a:r>
            <a:r>
              <a:rPr lang="fa-IR" sz="1600" dirty="0" smtClean="0"/>
              <a:t> </a:t>
            </a:r>
            <a:r>
              <a:rPr lang="ar-SA" sz="1600" dirty="0" smtClean="0"/>
              <a:t>داشتن چارچوب فرایندی</a:t>
            </a:r>
            <a:r>
              <a:rPr lang="fa-IR" sz="1600" dirty="0" smtClean="0"/>
              <a:t> </a:t>
            </a:r>
            <a:r>
              <a:rPr lang="ar-SA" sz="1600" dirty="0" smtClean="0"/>
              <a:t>یک نگرش مستحکمی را نسبت به جزئیات اجرای برونسپاری فراهم می آورد. این چارچوب باید به منظور حرکت از مراحل اولیه برونسپاری به بهبود نتایج بهتر، به کار گرفته شود</a:t>
            </a:r>
            <a:r>
              <a:rPr lang="en-US" sz="1600" dirty="0" smtClean="0"/>
              <a:t>.</a:t>
            </a:r>
          </a:p>
          <a:p>
            <a:pPr>
              <a:buNone/>
            </a:pPr>
            <a:endParaRPr lang="en-US" dirty="0"/>
          </a:p>
        </p:txBody>
      </p:sp>
      <p:sp>
        <p:nvSpPr>
          <p:cNvPr id="4" name="Rectangle 2" descr="Recycled paper"/>
          <p:cNvSpPr txBox="1">
            <a:spLocks noGrp="1" noChangeArrowheads="1"/>
          </p:cNvSpPr>
          <p:nvPr>
            <p:ph type="title"/>
          </p:nvPr>
        </p:nvSpPr>
        <p:spPr bwMode="auto">
          <a:xfrm>
            <a:off x="0" y="0"/>
            <a:ext cx="9144000" cy="1143000"/>
          </a:xfrm>
          <a:prstGeom prst="rect">
            <a:avLst/>
          </a:prstGeom>
          <a:blipFill dpi="0" rotWithShape="0">
            <a:blip r:embed="rId2" cstate="print"/>
            <a:srcRect/>
            <a:tile tx="0" ty="0" sx="100000" sy="100000" flip="none" algn="tl"/>
          </a:blipFill>
          <a:ln w="9525">
            <a:noFill/>
            <a:miter lim="800000"/>
            <a:headEnd/>
            <a:tailEnd/>
          </a:ln>
          <a:extLst/>
        </p:spPr>
        <p:txBody>
          <a:bodyPr vert="horz" wrap="square" lIns="91440" tIns="45720" rIns="91440" bIns="45720" numCol="1" anchor="ctr" anchorCtr="0" compatLnSpc="1">
            <a:prstTxWarp prst="textNoShape">
              <a:avLst/>
            </a:prstTxWarp>
          </a:bodyPr>
          <a:lstStyle/>
          <a:p>
            <a:pPr lvl="0">
              <a:defRPr/>
            </a:pPr>
            <a:r>
              <a:rPr lang="fa-IR" sz="3600" dirty="0" smtClean="0"/>
              <a:t>برون سپاری به صورت </a:t>
            </a:r>
            <a:r>
              <a:rPr lang="ar-SA" sz="3600" dirty="0" smtClean="0"/>
              <a:t>رویکردی فرایندی </a:t>
            </a:r>
            <a:endParaRPr kumimoji="0" lang="en-US" sz="3600" b="0" i="0" u="none" strike="noStrike" kern="0" cap="none" spc="0" normalizeH="0" baseline="0" noProof="0" dirty="0" smtClean="0">
              <a:ln>
                <a:noFill/>
              </a:ln>
              <a:solidFill>
                <a:srgbClr val="00B0F0"/>
              </a:solidFill>
              <a:effectLst/>
              <a:uLnTx/>
              <a:uFillTx/>
              <a:latin typeface="+mj-lt"/>
              <a:ea typeface="+mj-ea"/>
              <a:cs typeface="+mj-cs"/>
            </a:endParaRP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142852"/>
            <a:ext cx="7772400" cy="1143000"/>
          </a:xfrm>
        </p:spPr>
        <p:txBody>
          <a:bodyPr/>
          <a:lstStyle/>
          <a:p>
            <a:r>
              <a:rPr lang="ar-SA" dirty="0" smtClean="0"/>
              <a:t>چرخه حیات برون</a:t>
            </a:r>
            <a:r>
              <a:rPr lang="fa-IR" dirty="0" smtClean="0"/>
              <a:t> </a:t>
            </a:r>
            <a:r>
              <a:rPr lang="ar-SA" dirty="0" smtClean="0"/>
              <a:t>سپاری</a:t>
            </a:r>
            <a:endParaRPr lang="en-US" dirty="0"/>
          </a:p>
        </p:txBody>
      </p:sp>
      <p:sp>
        <p:nvSpPr>
          <p:cNvPr id="3" name="Content Placeholder 2"/>
          <p:cNvSpPr>
            <a:spLocks noGrp="1"/>
          </p:cNvSpPr>
          <p:nvPr>
            <p:ph idx="1"/>
          </p:nvPr>
        </p:nvSpPr>
        <p:spPr/>
        <p:txBody>
          <a:bodyPr/>
          <a:lstStyle/>
          <a:p>
            <a:pPr>
              <a:buNone/>
            </a:pPr>
            <a:r>
              <a:rPr lang="fa-IR" dirty="0" smtClean="0"/>
              <a:t>۱</a:t>
            </a:r>
            <a:r>
              <a:rPr lang="en-US" dirty="0" smtClean="0"/>
              <a:t>) </a:t>
            </a:r>
            <a:r>
              <a:rPr lang="fa-IR" sz="2400" b="1" dirty="0" smtClean="0"/>
              <a:t>تصمیم به برونسپاری وانتخاب استراتژی برونسپاری</a:t>
            </a:r>
            <a:endParaRPr lang="en-US" sz="2400" dirty="0" smtClean="0"/>
          </a:p>
          <a:p>
            <a:pPr>
              <a:buNone/>
            </a:pPr>
            <a:r>
              <a:rPr lang="fa-IR" sz="2400" b="1" dirty="0" smtClean="0"/>
              <a:t>۲</a:t>
            </a:r>
            <a:r>
              <a:rPr lang="en-US" sz="2400" b="1" dirty="0" smtClean="0"/>
              <a:t>) </a:t>
            </a:r>
            <a:r>
              <a:rPr lang="ar-SA" sz="2400" b="1" dirty="0" smtClean="0"/>
              <a:t>شناسایی، ارزیابی و انتخاب تأمین کننده</a:t>
            </a:r>
            <a:endParaRPr lang="en-US" sz="2400" dirty="0" smtClean="0"/>
          </a:p>
          <a:p>
            <a:pPr>
              <a:buNone/>
            </a:pPr>
            <a:r>
              <a:rPr lang="fa-IR" sz="2400" b="1" dirty="0" smtClean="0"/>
              <a:t>۳</a:t>
            </a:r>
            <a:r>
              <a:rPr lang="en-US" sz="2400" b="1" dirty="0" smtClean="0"/>
              <a:t>) </a:t>
            </a:r>
            <a:r>
              <a:rPr lang="ar-SA" sz="2400" b="1" dirty="0" smtClean="0"/>
              <a:t>مذاکره و مدیریت قرارداد</a:t>
            </a:r>
            <a:endParaRPr lang="en-US" sz="2400" dirty="0" smtClean="0"/>
          </a:p>
          <a:p>
            <a:pPr>
              <a:buNone/>
            </a:pPr>
            <a:r>
              <a:rPr lang="fa-IR" sz="2400" b="1" dirty="0" smtClean="0"/>
              <a:t>۴</a:t>
            </a:r>
            <a:r>
              <a:rPr lang="en-US" sz="2400" b="1" dirty="0" smtClean="0"/>
              <a:t>) </a:t>
            </a:r>
            <a:r>
              <a:rPr lang="ar-SA" sz="2400" b="1" dirty="0" smtClean="0"/>
              <a:t>شروع پروژه و مدیریت روابط</a:t>
            </a:r>
            <a:endParaRPr lang="en-US" sz="2400" dirty="0" smtClean="0"/>
          </a:p>
          <a:p>
            <a:pPr>
              <a:buNone/>
            </a:pPr>
            <a:r>
              <a:rPr lang="fa-IR" sz="2400" b="1" dirty="0" smtClean="0"/>
              <a:t>۵</a:t>
            </a:r>
            <a:r>
              <a:rPr lang="en-US" sz="2400" b="1" dirty="0" smtClean="0"/>
              <a:t>) </a:t>
            </a:r>
            <a:r>
              <a:rPr lang="ar-SA" sz="2400" b="1" dirty="0" smtClean="0"/>
              <a:t>استمرار، اصلاح و خاتمه</a:t>
            </a:r>
            <a:endParaRPr lang="en-US" sz="2400" dirty="0" smtClean="0"/>
          </a:p>
          <a:p>
            <a:pPr>
              <a:buNone/>
            </a:pPr>
            <a:endParaRPr lang="en-US" dirty="0"/>
          </a:p>
        </p:txBody>
      </p:sp>
      <p:pic>
        <p:nvPicPr>
          <p:cNvPr id="4" name="Picture 3" descr="http://www.aftabir.com/articles/applied_sciences/management/images/044fc89a11d531802690a9ee7dc513ba.jpg"/>
          <p:cNvPicPr/>
          <p:nvPr/>
        </p:nvPicPr>
        <p:blipFill>
          <a:blip r:embed="rId2" cstate="print"/>
          <a:srcRect/>
          <a:stretch>
            <a:fillRect/>
          </a:stretch>
        </p:blipFill>
        <p:spPr bwMode="auto">
          <a:xfrm>
            <a:off x="0" y="3714752"/>
            <a:ext cx="3857620" cy="3143248"/>
          </a:xfrm>
          <a:prstGeom prst="rect">
            <a:avLst/>
          </a:prstGeom>
          <a:noFill/>
          <a:ln w="9525">
            <a:noFill/>
            <a:miter lim="800000"/>
            <a:headEnd/>
            <a:tailEnd/>
          </a:ln>
        </p:spPr>
      </p:pic>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endParaRPr lang="en-US" dirty="0"/>
          </a:p>
        </p:txBody>
      </p:sp>
      <p:sp>
        <p:nvSpPr>
          <p:cNvPr id="4" name="Rectangle 2" descr="Recycled paper"/>
          <p:cNvSpPr>
            <a:spLocks noGrp="1" noChangeArrowheads="1"/>
          </p:cNvSpPr>
          <p:nvPr>
            <p:ph idx="1"/>
          </p:nvPr>
        </p:nvSpPr>
        <p:spPr>
          <a:xfrm>
            <a:off x="0" y="0"/>
            <a:ext cx="9144000" cy="857232"/>
          </a:xfrm>
          <a:blipFill dpi="0" rotWithShape="0">
            <a:blip r:embed="rId2" cstate="print"/>
            <a:srcRect/>
            <a:tile tx="0" ty="0" sx="100000" sy="100000" flip="none" algn="tl"/>
          </a:blipFill>
        </p:spPr>
        <p:txBody>
          <a:bodyPr/>
          <a:lstStyle/>
          <a:p>
            <a:pPr>
              <a:buNone/>
            </a:pPr>
            <a:r>
              <a:rPr lang="ar-SA" sz="4000" dirty="0" smtClean="0"/>
              <a:t>تصمیم به برونسپاری و انتخاب استراتژی برونسپاری</a:t>
            </a:r>
            <a:endParaRPr lang="en-US" sz="4000" b="1" dirty="0" smtClean="0">
              <a:solidFill>
                <a:srgbClr val="FF0000"/>
              </a:solidFill>
              <a:cs typeface="B Titr" pitchFamily="2" charset="-78"/>
            </a:endParaRPr>
          </a:p>
        </p:txBody>
      </p:sp>
      <p:sp>
        <p:nvSpPr>
          <p:cNvPr id="51201" name="Rectangle 1"/>
          <p:cNvSpPr>
            <a:spLocks noChangeArrowheads="1"/>
          </p:cNvSpPr>
          <p:nvPr/>
        </p:nvSpPr>
        <p:spPr bwMode="auto">
          <a:xfrm>
            <a:off x="6000728" y="1357298"/>
            <a:ext cx="314327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333333"/>
                </a:solidFill>
                <a:effectLst/>
                <a:latin typeface="NassimBold"/>
                <a:ea typeface="Times New Roman" pitchFamily="18" charset="0"/>
                <a:cs typeface="Arial" pitchFamily="34" charset="0"/>
              </a:rPr>
              <a:t>انگیزه های برونسپاری</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285720" y="1905506"/>
            <a:ext cx="8072494" cy="1569660"/>
          </a:xfrm>
          <a:prstGeom prst="rect">
            <a:avLst/>
          </a:prstGeom>
        </p:spPr>
        <p:txBody>
          <a:bodyPr wrap="square">
            <a:spAutoFit/>
          </a:bodyPr>
          <a:lstStyle/>
          <a:p>
            <a:r>
              <a:rPr lang="ar-SA" dirty="0" smtClean="0"/>
              <a:t>در ابتدا، تنها دو محرکه اصلی (اقتصادی و استراتژیک) برای بخش خصوصی در نظر گرفته شد و عوامل سیاسی</a:t>
            </a:r>
            <a:r>
              <a:rPr lang="fa-IR" dirty="0" smtClean="0"/>
              <a:t> </a:t>
            </a:r>
            <a:r>
              <a:rPr lang="ar-SA" dirty="0" smtClean="0"/>
              <a:t>اغلب به عنوان محرک برونسپاری</a:t>
            </a:r>
            <a:r>
              <a:rPr lang="fa-IR" dirty="0" smtClean="0"/>
              <a:t> </a:t>
            </a:r>
            <a:r>
              <a:rPr lang="ar-SA" dirty="0" smtClean="0"/>
              <a:t>توسط سازمان های دولتی مدنظر قرار گرفت، اما با تغییرات مستمر در محیط خارجی سازمان</a:t>
            </a:r>
            <a:r>
              <a:rPr lang="fa-IR" dirty="0" smtClean="0"/>
              <a:t> </a:t>
            </a:r>
            <a:r>
              <a:rPr lang="ar-SA" dirty="0" smtClean="0"/>
              <a:t>می توان عوامل محیطی را نیز به این عوامل اضافه کرد</a:t>
            </a:r>
            <a:endParaRPr lang="en-US" dirty="0"/>
          </a:p>
        </p:txBody>
      </p:sp>
      <p:sp>
        <p:nvSpPr>
          <p:cNvPr id="51202" name="Rectangle 2"/>
          <p:cNvSpPr>
            <a:spLocks noChangeArrowheads="1"/>
          </p:cNvSpPr>
          <p:nvPr/>
        </p:nvSpPr>
        <p:spPr bwMode="auto">
          <a:xfrm>
            <a:off x="6215074" y="4429132"/>
            <a:ext cx="235745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ar-SA" b="1" i="0" u="none" strike="noStrike" cap="none" normalizeH="0" baseline="0" dirty="0" smtClean="0">
                <a:ln>
                  <a:noFill/>
                </a:ln>
                <a:solidFill>
                  <a:srgbClr val="C00000"/>
                </a:solidFill>
                <a:effectLst/>
                <a:latin typeface="NassimBold" charset="0"/>
                <a:ea typeface="Times New Roman" pitchFamily="18" charset="0"/>
                <a:cs typeface="Arial" pitchFamily="34" charset="0"/>
              </a:rPr>
              <a:t>الف) عوامل اقتصادی</a:t>
            </a:r>
            <a:endParaRPr kumimoji="0" lang="en-US" b="0" i="0" u="none" strike="noStrike" cap="none" normalizeH="0" baseline="0" dirty="0" smtClean="0">
              <a:ln>
                <a:noFill/>
              </a:ln>
              <a:solidFill>
                <a:srgbClr val="C00000"/>
              </a:solidFill>
              <a:effectLst/>
              <a:latin typeface="Arial" pitchFamily="34" charset="0"/>
              <a:cs typeface="Arial" pitchFamily="34" charset="0"/>
            </a:endParaRPr>
          </a:p>
        </p:txBody>
      </p:sp>
      <p:sp>
        <p:nvSpPr>
          <p:cNvPr id="51203" name="AutoShape 3"/>
          <p:cNvSpPr>
            <a:spLocks/>
          </p:cNvSpPr>
          <p:nvPr/>
        </p:nvSpPr>
        <p:spPr bwMode="auto">
          <a:xfrm>
            <a:off x="6000760" y="3714752"/>
            <a:ext cx="71438" cy="1857388"/>
          </a:xfrm>
          <a:prstGeom prst="rightBrace">
            <a:avLst>
              <a:gd name="adj1" fmla="val 50000"/>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7200" b="1" dirty="0"/>
          </a:p>
        </p:txBody>
      </p:sp>
      <p:sp>
        <p:nvSpPr>
          <p:cNvPr id="11" name="Rectangle 10"/>
          <p:cNvSpPr/>
          <p:nvPr/>
        </p:nvSpPr>
        <p:spPr>
          <a:xfrm>
            <a:off x="3929058" y="3786190"/>
            <a:ext cx="2069797" cy="461665"/>
          </a:xfrm>
          <a:prstGeom prst="rect">
            <a:avLst/>
          </a:prstGeom>
        </p:spPr>
        <p:txBody>
          <a:bodyPr wrap="none">
            <a:spAutoFit/>
          </a:bodyPr>
          <a:lstStyle/>
          <a:p>
            <a:r>
              <a:rPr lang="ar-SA" dirty="0" smtClean="0"/>
              <a:t>صرفه جویی هزینه</a:t>
            </a:r>
            <a:endParaRPr lang="en-US" dirty="0"/>
          </a:p>
        </p:txBody>
      </p:sp>
      <p:sp>
        <p:nvSpPr>
          <p:cNvPr id="12" name="Rectangle 11"/>
          <p:cNvSpPr/>
          <p:nvPr/>
        </p:nvSpPr>
        <p:spPr>
          <a:xfrm>
            <a:off x="4214810" y="4357694"/>
            <a:ext cx="1764947" cy="461665"/>
          </a:xfrm>
          <a:prstGeom prst="rect">
            <a:avLst/>
          </a:prstGeom>
        </p:spPr>
        <p:txBody>
          <a:bodyPr wrap="square">
            <a:spAutoFit/>
          </a:bodyPr>
          <a:lstStyle/>
          <a:p>
            <a:r>
              <a:rPr lang="ar-SA" dirty="0" smtClean="0"/>
              <a:t>کاهش هزینه</a:t>
            </a:r>
            <a:endParaRPr lang="en-US" dirty="0"/>
          </a:p>
        </p:txBody>
      </p:sp>
      <p:sp>
        <p:nvSpPr>
          <p:cNvPr id="13" name="Rectangle 12"/>
          <p:cNvSpPr/>
          <p:nvPr/>
        </p:nvSpPr>
        <p:spPr>
          <a:xfrm>
            <a:off x="2928926" y="4929198"/>
            <a:ext cx="3034805" cy="461665"/>
          </a:xfrm>
          <a:prstGeom prst="rect">
            <a:avLst/>
          </a:prstGeom>
        </p:spPr>
        <p:txBody>
          <a:bodyPr wrap="none">
            <a:spAutoFit/>
          </a:bodyPr>
          <a:lstStyle/>
          <a:p>
            <a:r>
              <a:rPr lang="ar-SA" dirty="0" smtClean="0"/>
              <a:t>کاهش ریسک سرمایه گذاری</a:t>
            </a:r>
            <a:endParaRPr lang="en-US" dirty="0"/>
          </a:p>
        </p:txBody>
      </p:sp>
    </p:spTree>
  </p:cSld>
  <p:clrMapOvr>
    <a:masterClrMapping/>
  </p:clrMapOvr>
  <p:transition>
    <p:wipe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1538" y="1214422"/>
            <a:ext cx="7786742" cy="1857388"/>
          </a:xfrm>
        </p:spPr>
        <p:txBody>
          <a:bodyPr/>
          <a:lstStyle/>
          <a:p>
            <a:pPr>
              <a:buNone/>
            </a:pPr>
            <a:endParaRPr lang="fa-IR" sz="2400" b="1" dirty="0" smtClean="0">
              <a:solidFill>
                <a:srgbClr val="C00000"/>
              </a:solidFill>
              <a:latin typeface="Arial" pitchFamily="34" charset="0"/>
              <a:cs typeface="Arial" pitchFamily="34" charset="0"/>
            </a:endParaRPr>
          </a:p>
          <a:p>
            <a:pPr>
              <a:buNone/>
            </a:pPr>
            <a:r>
              <a:rPr lang="ar-SA" sz="2400" b="1" dirty="0" smtClean="0">
                <a:solidFill>
                  <a:srgbClr val="C00000"/>
                </a:solidFill>
                <a:latin typeface="Arial" pitchFamily="34" charset="0"/>
                <a:cs typeface="Arial" pitchFamily="34" charset="0"/>
              </a:rPr>
              <a:t>ب) عوامل استراتژیک</a:t>
            </a:r>
            <a:r>
              <a:rPr lang="fa-IR" sz="2400" b="1" dirty="0" smtClean="0">
                <a:solidFill>
                  <a:srgbClr val="C00000"/>
                </a:solidFill>
                <a:latin typeface="Arial" pitchFamily="34" charset="0"/>
                <a:cs typeface="Arial" pitchFamily="34" charset="0"/>
              </a:rPr>
              <a:t> </a:t>
            </a:r>
            <a:r>
              <a:rPr lang="fa-IR" sz="1800" b="1" dirty="0" smtClean="0">
                <a:solidFill>
                  <a:srgbClr val="C00000"/>
                </a:solidFill>
                <a:latin typeface="Arial" pitchFamily="34" charset="0"/>
                <a:cs typeface="Arial" pitchFamily="34" charset="0"/>
              </a:rPr>
              <a:t> نظیر</a:t>
            </a:r>
            <a:r>
              <a:rPr lang="ar-SA" sz="2400" dirty="0" smtClean="0"/>
              <a:t> </a:t>
            </a:r>
            <a:r>
              <a:rPr lang="fa-IR" sz="2400" dirty="0" smtClean="0"/>
              <a:t>     </a:t>
            </a:r>
            <a:r>
              <a:rPr lang="ar-SA" sz="1800" dirty="0" smtClean="0"/>
              <a:t>تسریع مزایای بازمهندسی</a:t>
            </a:r>
            <a:endParaRPr lang="fa-IR" sz="1800" dirty="0" smtClean="0"/>
          </a:p>
          <a:p>
            <a:pPr>
              <a:buNone/>
            </a:pPr>
            <a:r>
              <a:rPr lang="fa-IR" sz="1800" dirty="0" smtClean="0"/>
              <a:t>                                                  </a:t>
            </a:r>
          </a:p>
          <a:p>
            <a:pPr>
              <a:buNone/>
            </a:pPr>
            <a:r>
              <a:rPr lang="fa-IR" sz="1800" dirty="0" smtClean="0"/>
              <a:t>                                                 </a:t>
            </a:r>
            <a:r>
              <a:rPr lang="ar-SA" sz="1800" dirty="0" smtClean="0"/>
              <a:t> انعطاف پذیری</a:t>
            </a:r>
            <a:r>
              <a:rPr lang="fa-IR" sz="1800" dirty="0" smtClean="0"/>
              <a:t>(مقابله باعدم اطمینان محیطی)</a:t>
            </a:r>
            <a:endParaRPr lang="en-US" sz="1800" dirty="0" smtClean="0">
              <a:solidFill>
                <a:srgbClr val="C00000"/>
              </a:solidFill>
              <a:latin typeface="Arial" pitchFamily="34" charset="0"/>
              <a:cs typeface="Arial" pitchFamily="34" charset="0"/>
            </a:endParaRPr>
          </a:p>
        </p:txBody>
      </p:sp>
      <p:sp>
        <p:nvSpPr>
          <p:cNvPr id="4" name="Rectangle 2" descr="Recycled paper"/>
          <p:cNvSpPr txBox="1">
            <a:spLocks noChangeArrowheads="1"/>
          </p:cNvSpPr>
          <p:nvPr/>
        </p:nvSpPr>
        <p:spPr bwMode="auto">
          <a:xfrm>
            <a:off x="0" y="0"/>
            <a:ext cx="9144000" cy="857232"/>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1" eaLnBrk="0" fontAlgn="base" latinLnBrk="0" hangingPunct="0">
              <a:lnSpc>
                <a:spcPct val="100000"/>
              </a:lnSpc>
              <a:spcBef>
                <a:spcPct val="20000"/>
              </a:spcBef>
              <a:spcAft>
                <a:spcPct val="0"/>
              </a:spcAft>
              <a:buClrTx/>
              <a:buSzTx/>
              <a:buFontTx/>
              <a:buNone/>
              <a:tabLst/>
              <a:defRPr/>
            </a:pPr>
            <a:r>
              <a:rPr kumimoji="0" lang="ar-SA" sz="4000" b="0" i="0" u="none" strike="noStrike" kern="0" cap="none" spc="0" normalizeH="0" baseline="0" noProof="0" dirty="0" smtClean="0">
                <a:ln>
                  <a:noFill/>
                </a:ln>
                <a:solidFill>
                  <a:schemeClr val="tx1"/>
                </a:solidFill>
                <a:effectLst/>
                <a:uLnTx/>
                <a:uFillTx/>
                <a:latin typeface="+mn-lt"/>
                <a:ea typeface="+mn-ea"/>
                <a:cs typeface="+mn-cs"/>
              </a:rPr>
              <a:t>تصمیم به برونسپاری و انتخاب استراتژی برونسپاری</a:t>
            </a:r>
            <a:endParaRPr kumimoji="0" lang="en-US" sz="4000" b="1" i="0" u="none" strike="noStrike" kern="0" cap="none" spc="0" normalizeH="0" baseline="0" noProof="0" dirty="0" smtClean="0">
              <a:ln>
                <a:noFill/>
              </a:ln>
              <a:solidFill>
                <a:srgbClr val="FF0000"/>
              </a:solidFill>
              <a:effectLst/>
              <a:uLnTx/>
              <a:uFillTx/>
              <a:latin typeface="+mn-lt"/>
              <a:ea typeface="+mn-ea"/>
              <a:cs typeface="B Titr" pitchFamily="2" charset="-78"/>
            </a:endParaRPr>
          </a:p>
        </p:txBody>
      </p:sp>
      <p:sp>
        <p:nvSpPr>
          <p:cNvPr id="5" name="AutoShape 3"/>
          <p:cNvSpPr>
            <a:spLocks/>
          </p:cNvSpPr>
          <p:nvPr/>
        </p:nvSpPr>
        <p:spPr bwMode="auto">
          <a:xfrm>
            <a:off x="5857884" y="1071546"/>
            <a:ext cx="45719" cy="1714512"/>
          </a:xfrm>
          <a:prstGeom prst="rightBrace">
            <a:avLst>
              <a:gd name="adj1" fmla="val 50000"/>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7200" b="1" dirty="0"/>
          </a:p>
        </p:txBody>
      </p:sp>
      <p:sp>
        <p:nvSpPr>
          <p:cNvPr id="6" name="Rectangle 5"/>
          <p:cNvSpPr/>
          <p:nvPr/>
        </p:nvSpPr>
        <p:spPr>
          <a:xfrm>
            <a:off x="3503706" y="1142984"/>
            <a:ext cx="2436886" cy="369332"/>
          </a:xfrm>
          <a:prstGeom prst="rect">
            <a:avLst/>
          </a:prstGeom>
        </p:spPr>
        <p:txBody>
          <a:bodyPr wrap="none">
            <a:spAutoFit/>
          </a:bodyPr>
          <a:lstStyle/>
          <a:p>
            <a:r>
              <a:rPr lang="fa-IR" sz="1800" dirty="0" smtClean="0"/>
              <a:t>   </a:t>
            </a:r>
            <a:r>
              <a:rPr lang="ar-SA" sz="1800" dirty="0" smtClean="0"/>
              <a:t>تمرکز بر شایستگی محوری</a:t>
            </a:r>
            <a:endParaRPr lang="en-US" sz="1800" dirty="0"/>
          </a:p>
        </p:txBody>
      </p:sp>
      <p:sp>
        <p:nvSpPr>
          <p:cNvPr id="7" name="Rectangle 6"/>
          <p:cNvSpPr/>
          <p:nvPr/>
        </p:nvSpPr>
        <p:spPr>
          <a:xfrm>
            <a:off x="928662" y="4000504"/>
            <a:ext cx="7929618" cy="1569660"/>
          </a:xfrm>
          <a:prstGeom prst="rect">
            <a:avLst/>
          </a:prstGeom>
        </p:spPr>
        <p:txBody>
          <a:bodyPr wrap="square">
            <a:spAutoFit/>
          </a:bodyPr>
          <a:lstStyle/>
          <a:p>
            <a:r>
              <a:rPr lang="fa-IR" dirty="0" smtClean="0">
                <a:solidFill>
                  <a:srgbClr val="C00000"/>
                </a:solidFill>
                <a:latin typeface="Arial" pitchFamily="34" charset="0"/>
                <a:cs typeface="Arial" pitchFamily="34" charset="0"/>
              </a:rPr>
              <a:t>  </a:t>
            </a:r>
            <a:r>
              <a:rPr lang="ar-SA" b="1" dirty="0" smtClean="0">
                <a:solidFill>
                  <a:srgbClr val="C00000"/>
                </a:solidFill>
                <a:latin typeface="Arial" pitchFamily="34" charset="0"/>
                <a:cs typeface="Arial" pitchFamily="34" charset="0"/>
              </a:rPr>
              <a:t>پ) عوامل سیاسی</a:t>
            </a:r>
            <a:endParaRPr lang="en-US" dirty="0" smtClean="0">
              <a:solidFill>
                <a:srgbClr val="C00000"/>
              </a:solidFill>
              <a:latin typeface="Arial" pitchFamily="34" charset="0"/>
              <a:cs typeface="Arial" pitchFamily="34" charset="0"/>
            </a:endParaRPr>
          </a:p>
          <a:p>
            <a:r>
              <a:rPr lang="fa-IR" sz="1800" dirty="0" smtClean="0"/>
              <a:t>                  </a:t>
            </a:r>
          </a:p>
          <a:p>
            <a:r>
              <a:rPr lang="fa-IR" sz="1800" dirty="0" smtClean="0"/>
              <a:t> عاملی </a:t>
            </a:r>
            <a:r>
              <a:rPr lang="ar-SA" sz="1800" dirty="0" smtClean="0"/>
              <a:t>که ممکن است به عنوان محرکه برونسپاری توسط سازمان های دولتی مدنظر قرار گیرند، عبارتند </a:t>
            </a:r>
            <a:r>
              <a:rPr lang="fa-IR" sz="1800" dirty="0" smtClean="0"/>
              <a:t>      </a:t>
            </a:r>
            <a:r>
              <a:rPr lang="ar-SA" sz="1800" dirty="0" smtClean="0"/>
              <a:t>از:</a:t>
            </a:r>
            <a:r>
              <a:rPr lang="fa-IR" sz="1800" dirty="0" smtClean="0"/>
              <a:t> </a:t>
            </a:r>
            <a:r>
              <a:rPr lang="ar-SA" sz="1800" dirty="0" smtClean="0"/>
              <a:t> مقامات عالی رتبه انتخاب شده، افکار عمومی و روند های بین المللی. گاهی عدم کارایی و بروکراتیک بودن کانیداهای سیاسی نیز می تواند به عنوان دلیلی برای برونسپاری باشد </a:t>
            </a:r>
            <a:endParaRPr lang="en-US" sz="1800"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8662" y="1500174"/>
            <a:ext cx="7772400" cy="4114800"/>
          </a:xfrm>
        </p:spPr>
        <p:txBody>
          <a:bodyPr/>
          <a:lstStyle/>
          <a:p>
            <a:pPr>
              <a:buNone/>
            </a:pPr>
            <a:r>
              <a:rPr lang="ar-SA" sz="2400" b="1" dirty="0" smtClean="0">
                <a:solidFill>
                  <a:srgbClr val="C00000"/>
                </a:solidFill>
                <a:latin typeface="Arial" pitchFamily="34" charset="0"/>
                <a:cs typeface="Arial" pitchFamily="34" charset="0"/>
              </a:rPr>
              <a:t>ت) عوامل محیطی</a:t>
            </a:r>
            <a:endParaRPr lang="en-US" sz="2400" dirty="0" smtClean="0">
              <a:solidFill>
                <a:srgbClr val="C00000"/>
              </a:solidFill>
              <a:latin typeface="Arial" pitchFamily="34" charset="0"/>
              <a:cs typeface="Arial" pitchFamily="34" charset="0"/>
            </a:endParaRPr>
          </a:p>
          <a:p>
            <a:pPr>
              <a:buNone/>
            </a:pPr>
            <a:endParaRPr lang="en-US" dirty="0"/>
          </a:p>
        </p:txBody>
      </p:sp>
      <p:sp>
        <p:nvSpPr>
          <p:cNvPr id="4" name="Rectangle 2" descr="Recycled paper"/>
          <p:cNvSpPr txBox="1">
            <a:spLocks noChangeArrowheads="1"/>
          </p:cNvSpPr>
          <p:nvPr/>
        </p:nvSpPr>
        <p:spPr bwMode="auto">
          <a:xfrm>
            <a:off x="0" y="0"/>
            <a:ext cx="9144000" cy="857232"/>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1" eaLnBrk="0" fontAlgn="base" latinLnBrk="0" hangingPunct="0">
              <a:lnSpc>
                <a:spcPct val="100000"/>
              </a:lnSpc>
              <a:spcBef>
                <a:spcPct val="20000"/>
              </a:spcBef>
              <a:spcAft>
                <a:spcPct val="0"/>
              </a:spcAft>
              <a:buClrTx/>
              <a:buSzTx/>
              <a:buFontTx/>
              <a:buNone/>
              <a:tabLst/>
              <a:defRPr/>
            </a:pPr>
            <a:r>
              <a:rPr kumimoji="0" lang="ar-SA" sz="4000" b="0" i="0" u="none" strike="noStrike" kern="0" cap="none" spc="0" normalizeH="0" baseline="0" noProof="0" dirty="0" smtClean="0">
                <a:ln>
                  <a:noFill/>
                </a:ln>
                <a:solidFill>
                  <a:schemeClr val="tx1"/>
                </a:solidFill>
                <a:effectLst/>
                <a:uLnTx/>
                <a:uFillTx/>
                <a:latin typeface="+mn-lt"/>
                <a:ea typeface="+mn-ea"/>
                <a:cs typeface="+mn-cs"/>
              </a:rPr>
              <a:t>تصمیم به برونسپاری و انتخاب استراتژی برونسپاری</a:t>
            </a:r>
            <a:endParaRPr kumimoji="0" lang="en-US" sz="4000" b="1" i="0" u="none" strike="noStrike" kern="0" cap="none" spc="0" normalizeH="0" baseline="0" noProof="0" dirty="0" smtClean="0">
              <a:ln>
                <a:noFill/>
              </a:ln>
              <a:solidFill>
                <a:srgbClr val="FF0000"/>
              </a:solidFill>
              <a:effectLst/>
              <a:uLnTx/>
              <a:uFillTx/>
              <a:latin typeface="+mn-lt"/>
              <a:ea typeface="+mn-ea"/>
              <a:cs typeface="B Titr" pitchFamily="2" charset="-78"/>
            </a:endParaRPr>
          </a:p>
        </p:txBody>
      </p:sp>
      <p:sp>
        <p:nvSpPr>
          <p:cNvPr id="81921" name="Rectangle 1"/>
          <p:cNvSpPr>
            <a:spLocks noChangeArrowheads="1"/>
          </p:cNvSpPr>
          <p:nvPr/>
        </p:nvSpPr>
        <p:spPr bwMode="auto">
          <a:xfrm>
            <a:off x="714348" y="2714620"/>
            <a:ext cx="7929618"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ar-SA" sz="1800" b="0" i="0" u="none" strike="noStrike" cap="none" normalizeH="0" baseline="0" dirty="0" smtClean="0">
                <a:ln>
                  <a:noFill/>
                </a:ln>
                <a:solidFill>
                  <a:srgbClr val="333333"/>
                </a:solidFill>
                <a:effectLst/>
                <a:latin typeface="Nassim"/>
                <a:ea typeface="Times New Roman" pitchFamily="18" charset="0"/>
                <a:cs typeface="Arial" pitchFamily="34" charset="0"/>
              </a:rPr>
              <a:t>سازمان ها امروزه در محیطی قرار گرفته اند که از جمله ویژگی های آن، می توان به تنوع در محصولات و افزایش سطح توقع مشتریان اشاره کرد. محصولات در حالی که باید از کیفیتی مطلوب برخوردار باشند، تنها مدتی کوتاه در بازار می مانند و باید جای خود را به محصولاتی بدهند که با آخرین ذائقه، سلیقه یا نیاز مشتریان سازگارند. بی توجهی به خواست مشتری و یا قصور در تحویل بموقع، ممکن است بسیار گران تمام شود. هزینه های بالا، زمان پیشبرد طولانی و تحویل نامناسب، مانع رقابت</a:t>
            </a:r>
            <a:endParaRPr kumimoji="0" lang="fa-IR" sz="1800" b="0" i="0" u="none" strike="noStrike" cap="none" normalizeH="0" baseline="0" dirty="0" smtClean="0">
              <a:ln>
                <a:noFill/>
              </a:ln>
              <a:solidFill>
                <a:srgbClr val="333333"/>
              </a:solidFill>
              <a:effectLst/>
              <a:latin typeface="Nassim"/>
              <a:ea typeface="Times New Roman" pitchFamily="18" charset="0"/>
              <a:cs typeface="Arial" pitchFamily="34" charset="0"/>
            </a:endParaRPr>
          </a:p>
          <a:p>
            <a:pPr marL="0" marR="0" lvl="0" indent="0" defTabSz="914400" eaLnBrk="1" fontAlgn="base" latinLnBrk="0" hangingPunct="1">
              <a:lnSpc>
                <a:spcPct val="100000"/>
              </a:lnSpc>
              <a:spcBef>
                <a:spcPct val="0"/>
              </a:spcBef>
              <a:spcAft>
                <a:spcPct val="0"/>
              </a:spcAft>
              <a:buClrTx/>
              <a:buSzTx/>
              <a:buFontTx/>
              <a:buNone/>
              <a:tabLst/>
            </a:pPr>
            <a:r>
              <a:rPr kumimoji="0" lang="fa-IR" sz="1800" b="0" i="0" u="none" strike="noStrike" cap="none" normalizeH="0" baseline="0" dirty="0" smtClean="0">
                <a:ln>
                  <a:noFill/>
                </a:ln>
                <a:solidFill>
                  <a:srgbClr val="333333"/>
                </a:solidFill>
                <a:effectLst/>
                <a:latin typeface="Nassim"/>
                <a:ea typeface="Times New Roman" pitchFamily="18" charset="0"/>
                <a:cs typeface="Arial" pitchFamily="34" charset="0"/>
              </a:rPr>
              <a:t>  </a:t>
            </a:r>
            <a:r>
              <a:rPr kumimoji="0" lang="ar-SA" sz="1800" b="0" i="0" u="none" strike="noStrike" cap="none" normalizeH="0" baseline="0" dirty="0" smtClean="0">
                <a:ln>
                  <a:noFill/>
                </a:ln>
                <a:solidFill>
                  <a:srgbClr val="333333"/>
                </a:solidFill>
                <a:effectLst/>
                <a:latin typeface="Nassim"/>
                <a:ea typeface="Times New Roman" pitchFamily="18" charset="0"/>
                <a:cs typeface="Arial" pitchFamily="34" charset="0"/>
              </a:rPr>
              <a:t> می شود</a:t>
            </a:r>
            <a:endParaRPr kumimoji="0" lang="fa-IR" sz="1800" b="0" i="0" u="none" strike="noStrike" cap="none" normalizeH="0" baseline="0" dirty="0" smtClean="0">
              <a:ln>
                <a:noFill/>
              </a:ln>
              <a:solidFill>
                <a:srgbClr val="333333"/>
              </a:solidFill>
              <a:effectLst/>
              <a:latin typeface="Nassim"/>
              <a:ea typeface="Times New Roman" pitchFamily="18" charset="0"/>
              <a:cs typeface="Arial" pitchFamily="34" charset="0"/>
            </a:endParaRPr>
          </a:p>
          <a:p>
            <a:pPr marL="0" marR="0" lvl="0" indent="0" algn="l" defTabSz="91440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333333"/>
              </a:solidFill>
              <a:effectLst/>
              <a:latin typeface="Nassim"/>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ar-SA" sz="1800" b="0" i="0" u="none" strike="noStrike" cap="none" normalizeH="0" baseline="0" dirty="0" smtClean="0">
                <a:ln>
                  <a:noFill/>
                </a:ln>
                <a:solidFill>
                  <a:srgbClr val="333333"/>
                </a:solidFill>
                <a:effectLst/>
                <a:latin typeface="Nassim"/>
                <a:ea typeface="Times New Roman" pitchFamily="18" charset="0"/>
                <a:cs typeface="Arial" pitchFamily="34" charset="0"/>
              </a:rPr>
              <a:t>در کنار شرایط فوق، قابلیت های تأمین کنندگان و تلاش آنان در توسعه بازارهای خود، فراتر از مرزهای ملی آن و ورود به بازارهای جهانی محرکه ای برای توجه به مقوله برونسپاری شده است</a:t>
            </a:r>
            <a:r>
              <a:rPr kumimoji="0" lang="en-US" sz="18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ransition>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0100" y="1357298"/>
            <a:ext cx="7772400" cy="4114800"/>
          </a:xfrm>
        </p:spPr>
        <p:txBody>
          <a:bodyPr/>
          <a:lstStyle/>
          <a:p>
            <a:pPr>
              <a:buNone/>
            </a:pPr>
            <a:r>
              <a:rPr lang="ar-SA" sz="2400" dirty="0" smtClean="0"/>
              <a:t>استراتژی های برونسپاری را می توان به دو طبقه کلی تقسیم کرد</a:t>
            </a:r>
            <a:r>
              <a:rPr lang="en-US" sz="2400" dirty="0" smtClean="0"/>
              <a:t>:</a:t>
            </a:r>
            <a:endParaRPr lang="fa-IR" sz="2400" dirty="0" smtClean="0"/>
          </a:p>
          <a:p>
            <a:pPr>
              <a:buNone/>
            </a:pPr>
            <a:endParaRPr lang="en-US" sz="2400" dirty="0" smtClean="0"/>
          </a:p>
          <a:p>
            <a:pPr>
              <a:buAutoNum type="arabicParenR"/>
            </a:pPr>
            <a:r>
              <a:rPr lang="ar-SA" sz="1800" dirty="0" smtClean="0"/>
              <a:t>حوزه برونسپاری؛ که منظور از آن میزان فعالیتی است </a:t>
            </a:r>
            <a:r>
              <a:rPr lang="fa-IR" sz="1800" dirty="0" smtClean="0"/>
              <a:t>          </a:t>
            </a:r>
            <a:r>
              <a:rPr lang="ar-SA" sz="1800" b="1" dirty="0" smtClean="0">
                <a:solidFill>
                  <a:srgbClr val="333333"/>
                </a:solidFill>
                <a:latin typeface="NassimBold"/>
                <a:ea typeface="Times New Roman" pitchFamily="18" charset="0"/>
                <a:cs typeface="Times New Roman" pitchFamily="18" charset="0"/>
              </a:rPr>
              <a:t>برونسپاری کلی </a:t>
            </a:r>
            <a:endParaRPr lang="fa-IR" sz="1800" dirty="0" smtClean="0"/>
          </a:p>
          <a:p>
            <a:pPr>
              <a:buNone/>
            </a:pPr>
            <a:r>
              <a:rPr lang="fa-IR" sz="1800" dirty="0" smtClean="0"/>
              <a:t>    </a:t>
            </a:r>
            <a:r>
              <a:rPr lang="ar-SA" sz="1800" dirty="0" smtClean="0"/>
              <a:t>که به تأمین کننده واگذار می شود</a:t>
            </a:r>
            <a:r>
              <a:rPr lang="en-US" sz="1800" dirty="0" smtClean="0"/>
              <a:t>.</a:t>
            </a:r>
            <a:endParaRPr lang="fa-IR" sz="1800" dirty="0" smtClean="0"/>
          </a:p>
          <a:p>
            <a:pPr>
              <a:buAutoNum type="arabicParenR"/>
            </a:pPr>
            <a:endParaRPr lang="fa-IR" sz="1800" dirty="0" smtClean="0"/>
          </a:p>
          <a:p>
            <a:pPr>
              <a:buAutoNum type="arabicParenR"/>
            </a:pPr>
            <a:endParaRPr lang="fa-IR" sz="1800" dirty="0" smtClean="0"/>
          </a:p>
          <a:p>
            <a:pPr>
              <a:buNone/>
            </a:pPr>
            <a:endParaRPr lang="en-US" sz="1800" dirty="0" smtClean="0"/>
          </a:p>
          <a:p>
            <a:pPr>
              <a:buNone/>
            </a:pPr>
            <a:r>
              <a:rPr lang="fa-IR" sz="1800" dirty="0" smtClean="0"/>
              <a:t>۲</a:t>
            </a:r>
            <a:r>
              <a:rPr lang="en-US" sz="1800" dirty="0" smtClean="0"/>
              <a:t>) </a:t>
            </a:r>
            <a:r>
              <a:rPr lang="ar-SA" sz="1800" dirty="0" smtClean="0"/>
              <a:t>تعداد تأمین کنندگان موجود مرتبط با فعالیت برونسپاری</a:t>
            </a:r>
            <a:endParaRPr lang="en-US" sz="1800" dirty="0" smtClean="0"/>
          </a:p>
          <a:p>
            <a:endParaRPr lang="en-US" dirty="0"/>
          </a:p>
        </p:txBody>
      </p:sp>
      <p:sp>
        <p:nvSpPr>
          <p:cNvPr id="4" name="Rectangle 2" descr="Recycled paper"/>
          <p:cNvSpPr txBox="1">
            <a:spLocks noChangeArrowheads="1"/>
          </p:cNvSpPr>
          <p:nvPr/>
        </p:nvSpPr>
        <p:spPr bwMode="auto">
          <a:xfrm>
            <a:off x="0" y="0"/>
            <a:ext cx="9144000" cy="857232"/>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r" defTabSz="914400" rtl="1" eaLnBrk="0" fontAlgn="base" latinLnBrk="0" hangingPunct="0">
              <a:lnSpc>
                <a:spcPct val="100000"/>
              </a:lnSpc>
              <a:spcBef>
                <a:spcPct val="20000"/>
              </a:spcBef>
              <a:spcAft>
                <a:spcPct val="0"/>
              </a:spcAft>
              <a:buClrTx/>
              <a:buSzTx/>
              <a:buFontTx/>
              <a:buNone/>
              <a:tabLst/>
              <a:defRPr/>
            </a:pPr>
            <a:r>
              <a:rPr kumimoji="0" lang="ar-SA" sz="4000" b="0" i="0" u="none" strike="noStrike" kern="0" cap="none" spc="0" normalizeH="0" baseline="0" noProof="0" dirty="0" smtClean="0">
                <a:ln>
                  <a:noFill/>
                </a:ln>
                <a:solidFill>
                  <a:schemeClr val="tx1"/>
                </a:solidFill>
                <a:effectLst/>
                <a:uLnTx/>
                <a:uFillTx/>
                <a:latin typeface="+mn-lt"/>
                <a:ea typeface="+mn-ea"/>
                <a:cs typeface="+mn-cs"/>
              </a:rPr>
              <a:t>تصمیم به برونسپاری و انتخاب استراتژی برونسپاری</a:t>
            </a:r>
            <a:endParaRPr kumimoji="0" lang="en-US" sz="4000" b="1" i="0" u="none" strike="noStrike" kern="0" cap="none" spc="0" normalizeH="0" baseline="0" noProof="0" dirty="0" smtClean="0">
              <a:ln>
                <a:noFill/>
              </a:ln>
              <a:solidFill>
                <a:srgbClr val="FF0000"/>
              </a:solidFill>
              <a:effectLst/>
              <a:uLnTx/>
              <a:uFillTx/>
              <a:latin typeface="+mn-lt"/>
              <a:ea typeface="+mn-ea"/>
              <a:cs typeface="B Titr" pitchFamily="2" charset="-78"/>
            </a:endParaRPr>
          </a:p>
        </p:txBody>
      </p:sp>
      <p:sp>
        <p:nvSpPr>
          <p:cNvPr id="78849" name="Rectangle 1"/>
          <p:cNvSpPr>
            <a:spLocks noChangeArrowheads="1"/>
          </p:cNvSpPr>
          <p:nvPr/>
        </p:nvSpPr>
        <p:spPr bwMode="auto">
          <a:xfrm>
            <a:off x="2285984" y="2643182"/>
            <a:ext cx="1357322" cy="1028973"/>
          </a:xfrm>
          <a:prstGeom prst="rect">
            <a:avLst/>
          </a:prstGeom>
          <a:noFill/>
          <a:ln w="9525">
            <a:noFill/>
            <a:miter lim="800000"/>
            <a:headEnd/>
            <a:tailEnd/>
          </a:ln>
          <a:effectLst/>
        </p:spPr>
        <p:txBody>
          <a:bodyPr vert="horz" wrap="square" lIns="0" tIns="380880" rIns="0" bIns="104742"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SA" sz="1700" b="1" i="0" u="none" strike="noStrike" cap="none" normalizeH="0" baseline="0" dirty="0" smtClean="0">
                <a:ln>
                  <a:noFill/>
                </a:ln>
                <a:solidFill>
                  <a:srgbClr val="333333"/>
                </a:solidFill>
                <a:effectLst/>
                <a:latin typeface="NassimBold"/>
                <a:ea typeface="Times New Roman" pitchFamily="18" charset="0"/>
                <a:cs typeface="Times New Roman" pitchFamily="18" charset="0"/>
              </a:rPr>
              <a:t>برونسپاری انتخابی</a:t>
            </a:r>
            <a:endParaRPr kumimoji="0" lang="en-US" sz="13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ight Brace 6"/>
          <p:cNvSpPr/>
          <p:nvPr/>
        </p:nvSpPr>
        <p:spPr bwMode="auto">
          <a:xfrm>
            <a:off x="4143372" y="2071678"/>
            <a:ext cx="71438" cy="1357322"/>
          </a:xfrm>
          <a:prstGeom prst="rightBrac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1"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26" charset="0"/>
              <a:ea typeface="Times New Roman (Arabic)" pitchFamily="26" charset="0"/>
              <a:cs typeface="Times New Roman (Arabic)" pitchFamily="26" charset="0"/>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Recycled paper"/>
          <p:cNvSpPr>
            <a:spLocks noGrp="1" noChangeArrowheads="1"/>
          </p:cNvSpPr>
          <p:nvPr>
            <p:ph type="title"/>
          </p:nvPr>
        </p:nvSpPr>
        <p:spPr>
          <a:xfrm>
            <a:off x="971600" y="188640"/>
            <a:ext cx="7772400" cy="1080120"/>
          </a:xfrm>
          <a:blipFill dpi="0" rotWithShape="0">
            <a:blip r:embed="rId3" cstate="print"/>
            <a:srcRect/>
            <a:tile tx="0" ty="0" sx="100000" sy="100000" flip="none" algn="tl"/>
          </a:blipFill>
          <a:extLst/>
        </p:spPr>
        <p:txBody>
          <a:bodyPr/>
          <a:lstStyle/>
          <a:p>
            <a:pPr algn="r">
              <a:defRPr/>
            </a:pPr>
            <a:r>
              <a:rPr lang="fa-IR" b="1" kern="10" dirty="0" smtClean="0">
                <a:ln w="9525">
                  <a:solidFill>
                    <a:srgbClr val="000000"/>
                  </a:solidFill>
                  <a:round/>
                  <a:headEnd/>
                  <a:tailEnd/>
                </a:ln>
                <a:blipFill dpi="0" rotWithShape="0">
                  <a:blip r:embed="rId4"/>
                  <a:srcRect/>
                  <a:tile tx="0" ty="0" sx="100000" sy="100000" flip="none" algn="tl"/>
                </a:blipFill>
                <a:cs typeface="B Mitra"/>
              </a:rPr>
              <a:t> </a:t>
            </a:r>
            <a:r>
              <a:rPr lang="fa-IR" dirty="0" smtClean="0">
                <a:solidFill>
                  <a:schemeClr val="tx2"/>
                </a:solidFill>
                <a:latin typeface="+mj-lt"/>
                <a:ea typeface="+mj-ea"/>
                <a:cs typeface="+mj-cs"/>
              </a:rPr>
              <a:t>برون سپاری </a:t>
            </a:r>
            <a:r>
              <a:rPr lang="en-US" b="1" kern="10" dirty="0" smtClean="0">
                <a:ln w="9525">
                  <a:solidFill>
                    <a:srgbClr val="000000"/>
                  </a:solidFill>
                  <a:round/>
                  <a:headEnd/>
                  <a:tailEnd/>
                </a:ln>
                <a:blipFill dpi="0" rotWithShape="0">
                  <a:blip r:embed="rId4"/>
                  <a:srcRect/>
                  <a:tile tx="0" ty="0" sx="100000" sy="100000" flip="none" algn="tl"/>
                </a:blipFill>
                <a:cs typeface="B Mitra"/>
              </a:rPr>
              <a:t/>
            </a:r>
            <a:br>
              <a:rPr lang="en-US" b="1" kern="10" dirty="0" smtClean="0">
                <a:ln w="9525">
                  <a:solidFill>
                    <a:srgbClr val="000000"/>
                  </a:solidFill>
                  <a:round/>
                  <a:headEnd/>
                  <a:tailEnd/>
                </a:ln>
                <a:blipFill dpi="0" rotWithShape="0">
                  <a:blip r:embed="rId4"/>
                  <a:srcRect/>
                  <a:tile tx="0" ty="0" sx="100000" sy="100000" flip="none" algn="tl"/>
                </a:blipFill>
                <a:cs typeface="B Mitra"/>
              </a:rPr>
            </a:br>
            <a:endParaRPr lang="en-US" dirty="0" smtClean="0"/>
          </a:p>
        </p:txBody>
      </p:sp>
      <p:graphicFrame>
        <p:nvGraphicFramePr>
          <p:cNvPr id="1026" name="Object 4"/>
          <p:cNvGraphicFramePr>
            <a:graphicFrameLocks noGrp="1" noChangeAspect="1"/>
          </p:cNvGraphicFramePr>
          <p:nvPr>
            <p:ph type="clipArt" sz="half" idx="2"/>
          </p:nvPr>
        </p:nvGraphicFramePr>
        <p:xfrm>
          <a:off x="7235825" y="981075"/>
          <a:ext cx="1752600" cy="5486400"/>
        </p:xfrm>
        <a:graphic>
          <a:graphicData uri="http://schemas.openxmlformats.org/presentationml/2006/ole">
            <p:oleObj spid="_x0000_s1027" name="Clip" r:id="rId5" imgW="2247900" imgH="3306763" progId="">
              <p:embed/>
            </p:oleObj>
          </a:graphicData>
        </a:graphic>
      </p:graphicFrame>
      <p:sp>
        <p:nvSpPr>
          <p:cNvPr id="5" name="Rectangle 4"/>
          <p:cNvSpPr>
            <a:spLocks noChangeArrowheads="1"/>
          </p:cNvSpPr>
          <p:nvPr/>
        </p:nvSpPr>
        <p:spPr bwMode="auto">
          <a:xfrm>
            <a:off x="428596" y="2214554"/>
            <a:ext cx="6629392" cy="1077218"/>
          </a:xfrm>
          <a:prstGeom prst="rect">
            <a:avLst/>
          </a:prstGeom>
          <a:noFill/>
          <a:ln w="25400" cap="flat" cmpd="sng">
            <a:noFill/>
            <a:prstDash val="solid"/>
            <a:miter lim="800000"/>
            <a:headEnd type="none" w="med" len="med"/>
            <a:tailEnd type="none" w="med" len="med"/>
          </a:ln>
          <a:effectLst/>
        </p:spPr>
        <p:txBody>
          <a:bodyPr vert="horz" wrap="square" lIns="91440" tIns="45720" rIns="91440" bIns="45720" numCol="1" anchor="ctr" anchorCtr="0" compatLnSpc="1">
            <a:prstTxWarp prst="textNoShape">
              <a:avLst/>
            </a:prstTxWarp>
            <a:spAutoFit/>
          </a:bodyPr>
          <a:lstStyle/>
          <a:p>
            <a:pPr marL="0" marR="0" lvl="0" indent="180975" algn="r" defTabSz="914400" rtl="1" eaLnBrk="1" fontAlgn="base" latinLnBrk="0" hangingPunct="1">
              <a:lnSpc>
                <a:spcPct val="100000"/>
              </a:lnSpc>
              <a:spcBef>
                <a:spcPct val="0"/>
              </a:spcBef>
              <a:spcAft>
                <a:spcPct val="0"/>
              </a:spcAft>
              <a:buClrTx/>
              <a:buSzTx/>
              <a:buFontTx/>
              <a:buNone/>
              <a:tabLst/>
            </a:pPr>
            <a:r>
              <a:rPr kumimoji="0" lang="fa-IR" sz="1600" b="0" i="0" u="none" strike="noStrike" cap="none" normalizeH="0" baseline="0" dirty="0" smtClean="0">
                <a:ln>
                  <a:noFill/>
                </a:ln>
                <a:solidFill>
                  <a:srgbClr val="FF0000"/>
                </a:solidFill>
                <a:effectLst/>
                <a:latin typeface="B Nazanin"/>
                <a:ea typeface="Times New Roman" pitchFamily="18" charset="0"/>
                <a:cs typeface="Arial" pitchFamily="34" charset="0"/>
              </a:rPr>
              <a:t>فرهنگ تخصصي برون سپاري در تعريف اين واژه گفته است:‌</a:t>
            </a:r>
            <a:endParaRPr kumimoji="0" lang="en-US" sz="900" b="0" i="0" u="none" strike="noStrike" cap="none" normalizeH="0" baseline="0" dirty="0" smtClean="0">
              <a:ln>
                <a:noFill/>
              </a:ln>
              <a:solidFill>
                <a:schemeClr val="tx1"/>
              </a:solidFill>
              <a:effectLst/>
              <a:latin typeface="Arial" pitchFamily="34" charset="0"/>
              <a:cs typeface="B Yagut" pitchFamily="2" charset="-78"/>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fa-IR" sz="1600" b="0" i="0" u="none" strike="noStrike" cap="none" normalizeH="0" baseline="0" dirty="0" smtClean="0">
                <a:ln>
                  <a:noFill/>
                </a:ln>
                <a:solidFill>
                  <a:srgbClr val="FF0000"/>
                </a:solidFill>
                <a:effectLst/>
                <a:latin typeface="B Nazanin"/>
                <a:ea typeface="Times New Roman" pitchFamily="18" charset="0"/>
                <a:cs typeface="Arial" pitchFamily="34" charset="0"/>
              </a:rPr>
              <a:t>«برون سپاري عبارتست از واگذاري تمام يا بخشي از مسئوليت انجام يك وظيفه سازماني مشخص به يك فرد‏، گروه يا سازمان تخصصي تا ضمن كاهش هزينه ها امكان تحقق كيفيت هاي برتر نيز فراهم گردد.»</a:t>
            </a:r>
            <a:endParaRPr kumimoji="0" lang="fa-I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Rectangle 5"/>
          <p:cNvSpPr/>
          <p:nvPr/>
        </p:nvSpPr>
        <p:spPr>
          <a:xfrm>
            <a:off x="500034" y="3500438"/>
            <a:ext cx="6715140" cy="1754326"/>
          </a:xfrm>
          <a:prstGeom prst="rect">
            <a:avLst/>
          </a:prstGeom>
        </p:spPr>
        <p:txBody>
          <a:bodyPr wrap="square">
            <a:spAutoFit/>
          </a:bodyPr>
          <a:lstStyle/>
          <a:p>
            <a:pPr algn="r" rtl="1"/>
            <a:r>
              <a:rPr lang="fa-IR" sz="1800" dirty="0"/>
              <a:t>«كوهن و يانگ» نيز در كتاب معروف خود تحت عنوان «چابكي»( </a:t>
            </a:r>
            <a:r>
              <a:rPr lang="en-US" sz="1800" dirty="0"/>
              <a:t>Agility</a:t>
            </a:r>
            <a:r>
              <a:rPr lang="ar-SA" sz="1800" dirty="0"/>
              <a:t> </a:t>
            </a:r>
            <a:r>
              <a:rPr lang="fa-IR" sz="1800" dirty="0"/>
              <a:t>) يا چالاكي سازماني نيز برون سپاري را به عنوان استراتژي ضروري و اثربخشي حفظ و توسعه حيات سازماني از طريق يافتن عوامل اجرايي ذيصلاح و توانمند برون سازماني و واگذار نمودن وظايف غيراصلي به آنها تعريف نموده و شرط اصلي موفقيت برون سپاري را هماهنگي آن با ساير استراتژي هاي سازمان و مخصوصاً استراتژي هاي توسعه منابع انساني به شمار آورده اند. </a:t>
            </a:r>
            <a:endParaRPr lang="en-US" sz="1800" dirty="0"/>
          </a:p>
        </p:txBody>
      </p:sp>
    </p:spTree>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24" y="1500174"/>
            <a:ext cx="7986714" cy="1285884"/>
          </a:xfrm>
        </p:spPr>
        <p:txBody>
          <a:bodyPr/>
          <a:lstStyle/>
          <a:p>
            <a:pPr>
              <a:buNone/>
            </a:pPr>
            <a:r>
              <a:rPr lang="en-GB" sz="1800" dirty="0" smtClean="0">
                <a:latin typeface="Arial" pitchFamily="34" charset="0"/>
                <a:cs typeface="Arial" pitchFamily="34" charset="0"/>
              </a:rPr>
              <a:t>      </a:t>
            </a:r>
            <a:r>
              <a:rPr lang="ar-SA" sz="1800" dirty="0" smtClean="0">
                <a:latin typeface="Arial" pitchFamily="34" charset="0"/>
                <a:cs typeface="Arial" pitchFamily="34" charset="0"/>
              </a:rPr>
              <a:t>به طور کلی، انتخاب تأمین کننده مناسب به منظور به حداکثر رساندن مزایای بالقوه و کاهش ریسک های ناشی از انتخاب سیاست های برونسپاری که وظیفه ای بسیار مهم است، صورت می پذیرد</a:t>
            </a:r>
            <a:r>
              <a:rPr lang="en-US" sz="1800" dirty="0" smtClean="0">
                <a:latin typeface="Arial" pitchFamily="34" charset="0"/>
                <a:cs typeface="Arial" pitchFamily="34" charset="0"/>
              </a:rPr>
              <a:t>.</a:t>
            </a:r>
          </a:p>
          <a:p>
            <a:pPr>
              <a:buNone/>
            </a:pPr>
            <a:r>
              <a:rPr lang="en-GB" sz="1800" dirty="0" smtClean="0">
                <a:latin typeface="Arial" pitchFamily="34" charset="0"/>
                <a:cs typeface="Arial" pitchFamily="34" charset="0"/>
              </a:rPr>
              <a:t>    </a:t>
            </a:r>
            <a:r>
              <a:rPr lang="ar-SA" sz="1800" dirty="0" smtClean="0">
                <a:latin typeface="Arial" pitchFamily="34" charset="0"/>
                <a:cs typeface="Arial" pitchFamily="34" charset="0"/>
              </a:rPr>
              <a:t>هالوی و ملبی (</a:t>
            </a:r>
            <a:r>
              <a:rPr lang="fa-IR" sz="1800" dirty="0" smtClean="0">
                <a:latin typeface="Arial" pitchFamily="34" charset="0"/>
                <a:cs typeface="Arial" pitchFamily="34" charset="0"/>
              </a:rPr>
              <a:t>۱۹۹۶) </a:t>
            </a:r>
            <a:r>
              <a:rPr lang="ar-SA" sz="1800" dirty="0" smtClean="0">
                <a:latin typeface="Arial" pitchFamily="34" charset="0"/>
                <a:cs typeface="Arial" pitchFamily="34" charset="0"/>
              </a:rPr>
              <a:t>سه مرحله را برای انتخاب بهترین تأمین کننده ارائه کرده اند</a:t>
            </a:r>
            <a:endParaRPr lang="en-US" sz="1800" dirty="0">
              <a:latin typeface="Arial" pitchFamily="34" charset="0"/>
              <a:cs typeface="Arial" pitchFamily="34" charset="0"/>
            </a:endParaRPr>
          </a:p>
        </p:txBody>
      </p:sp>
      <p:sp>
        <p:nvSpPr>
          <p:cNvPr id="5" name="Rectangle 2" descr="Recycled paper"/>
          <p:cNvSpPr txBox="1">
            <a:spLocks noChangeArrowheads="1"/>
          </p:cNvSpPr>
          <p:nvPr/>
        </p:nvSpPr>
        <p:spPr bwMode="auto">
          <a:xfrm>
            <a:off x="0" y="0"/>
            <a:ext cx="9144000" cy="857232"/>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r>
              <a:rPr lang="fa-IR" sz="4000" dirty="0" smtClean="0"/>
              <a:t>       </a:t>
            </a:r>
            <a:r>
              <a:rPr lang="ar-SA" sz="4000" dirty="0" smtClean="0"/>
              <a:t>شناسایی، ارزیابی و انتخاب تأمین کننده</a:t>
            </a:r>
            <a:r>
              <a:rPr lang="fa-IR" sz="4000" dirty="0" smtClean="0"/>
              <a:t> </a:t>
            </a:r>
            <a:endParaRPr lang="en-US" sz="4000" dirty="0"/>
          </a:p>
        </p:txBody>
      </p:sp>
      <p:sp>
        <p:nvSpPr>
          <p:cNvPr id="80897" name="Rectangle 1"/>
          <p:cNvSpPr>
            <a:spLocks noChangeArrowheads="1"/>
          </p:cNvSpPr>
          <p:nvPr/>
        </p:nvSpPr>
        <p:spPr bwMode="auto">
          <a:xfrm>
            <a:off x="642910" y="2857496"/>
            <a:ext cx="7929618"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defTabSz="914400" eaLnBrk="1" fontAlgn="base" latinLnBrk="0" hangingPunct="1">
              <a:lnSpc>
                <a:spcPct val="100000"/>
              </a:lnSpc>
              <a:spcBef>
                <a:spcPct val="0"/>
              </a:spcBef>
              <a:spcAft>
                <a:spcPct val="0"/>
              </a:spcAft>
              <a:buClrTx/>
              <a:buSzTx/>
              <a:tabLst/>
            </a:pPr>
            <a:r>
              <a:rPr kumimoji="0" lang="fa-IR" sz="2000" b="0" i="0" u="none" strike="noStrike" cap="none" normalizeH="0" baseline="0" dirty="0" smtClean="0">
                <a:ln>
                  <a:noFill/>
                </a:ln>
                <a:solidFill>
                  <a:srgbClr val="C00000"/>
                </a:solidFill>
                <a:effectLst/>
                <a:latin typeface="Nassim"/>
                <a:ea typeface="Times New Roman" pitchFamily="18" charset="0"/>
                <a:cs typeface="Arial" pitchFamily="34" charset="0"/>
              </a:rPr>
              <a:t>1-   </a:t>
            </a:r>
            <a:r>
              <a:rPr kumimoji="0" lang="ar-SA" sz="2000" b="0" i="0" u="none" strike="noStrike" cap="none" normalizeH="0" baseline="0" dirty="0" smtClean="0">
                <a:ln>
                  <a:noFill/>
                </a:ln>
                <a:solidFill>
                  <a:srgbClr val="C00000"/>
                </a:solidFill>
                <a:effectLst/>
                <a:latin typeface="+mj-lt"/>
                <a:ea typeface="Times New Roman" pitchFamily="18" charset="0"/>
                <a:cs typeface="Arial" pitchFamily="34" charset="0"/>
              </a:rPr>
              <a:t>تأمین کنندگان بالقوه از طریق جست و جوی جامع معرفی شوند</a:t>
            </a:r>
            <a:endParaRPr kumimoji="0" lang="fa-IR" sz="2000" b="0" i="0" u="none" strike="noStrike" cap="none" normalizeH="0" baseline="0" dirty="0" smtClean="0">
              <a:ln>
                <a:noFill/>
              </a:ln>
              <a:solidFill>
                <a:srgbClr val="C00000"/>
              </a:solidFill>
              <a:effectLst/>
              <a:latin typeface="+mj-lt"/>
              <a:ea typeface="Times New Roman" pitchFamily="18" charset="0"/>
              <a:cs typeface="Arial" pitchFamily="34" charset="0"/>
            </a:endParaRPr>
          </a:p>
          <a:p>
            <a:pPr marL="457200" marR="0" lvl="0" indent="-457200" defTabSz="914400" eaLnBrk="1" fontAlgn="base" latinLnBrk="0" hangingPunct="1">
              <a:lnSpc>
                <a:spcPct val="100000"/>
              </a:lnSpc>
              <a:spcBef>
                <a:spcPct val="0"/>
              </a:spcBef>
              <a:spcAft>
                <a:spcPct val="0"/>
              </a:spcAft>
              <a:buClrTx/>
              <a:buSzTx/>
              <a:tabLst/>
            </a:pPr>
            <a:endParaRPr kumimoji="0" lang="en-US" sz="2000" b="0" i="0" u="none" strike="noStrike" cap="none" normalizeH="0" baseline="0" dirty="0" smtClean="0">
              <a:ln>
                <a:noFill/>
              </a:ln>
              <a:solidFill>
                <a:srgbClr val="C00000"/>
              </a:solidFill>
              <a:effectLst/>
              <a:latin typeface="+mj-lt"/>
              <a:ea typeface="Times New Roman" pitchFamily="18" charset="0"/>
              <a:cs typeface="Arial" pitchFamily="34" charset="0"/>
            </a:endParaRPr>
          </a:p>
          <a:p>
            <a:pPr marL="0" marR="0" lvl="0" indent="0" defTabSz="914400" eaLnBrk="0" fontAlgn="base" latinLnBrk="0" hangingPunct="0">
              <a:lnSpc>
                <a:spcPct val="100000"/>
              </a:lnSpc>
              <a:spcBef>
                <a:spcPct val="0"/>
              </a:spcBef>
              <a:spcAft>
                <a:spcPct val="0"/>
              </a:spcAft>
              <a:buClrTx/>
              <a:buSzTx/>
              <a:tabLst/>
            </a:pPr>
            <a:r>
              <a:rPr kumimoji="0" lang="fa-IR" sz="2000" b="0" i="0" u="none" strike="noStrike" cap="none" normalizeH="0" baseline="0" dirty="0" smtClean="0">
                <a:ln>
                  <a:noFill/>
                </a:ln>
                <a:solidFill>
                  <a:srgbClr val="C00000"/>
                </a:solidFill>
                <a:effectLst/>
                <a:latin typeface="+mj-lt"/>
                <a:ea typeface="Times New Roman" pitchFamily="18" charset="0"/>
                <a:cs typeface="Arial" pitchFamily="34" charset="0"/>
              </a:rPr>
              <a:t>2-</a:t>
            </a:r>
            <a:r>
              <a:rPr kumimoji="0" lang="en-US" sz="2000" b="0" i="0" u="none" strike="noStrike" cap="none" normalizeH="0" baseline="0" dirty="0" smtClean="0">
                <a:ln>
                  <a:noFill/>
                </a:ln>
                <a:solidFill>
                  <a:srgbClr val="C00000"/>
                </a:solidFill>
                <a:effectLst/>
                <a:latin typeface="+mj-lt"/>
                <a:ea typeface="Times New Roman" pitchFamily="18" charset="0"/>
                <a:cs typeface="Arial" pitchFamily="34" charset="0"/>
              </a:rPr>
              <a:t> </a:t>
            </a:r>
            <a:r>
              <a:rPr kumimoji="0" lang="fa-IR" sz="2000" b="0" i="0" u="none" strike="noStrike" cap="none" normalizeH="0" baseline="0" dirty="0" smtClean="0">
                <a:ln>
                  <a:noFill/>
                </a:ln>
                <a:solidFill>
                  <a:srgbClr val="C00000"/>
                </a:solidFill>
                <a:effectLst/>
                <a:latin typeface="+mj-lt"/>
                <a:ea typeface="Times New Roman" pitchFamily="18" charset="0"/>
                <a:cs typeface="Arial" pitchFamily="34" charset="0"/>
              </a:rPr>
              <a:t> </a:t>
            </a:r>
            <a:r>
              <a:rPr kumimoji="0" lang="ar-SA" sz="2000" b="0" i="0" u="none" strike="noStrike" cap="none" normalizeH="0" baseline="0" dirty="0" smtClean="0">
                <a:ln>
                  <a:noFill/>
                </a:ln>
                <a:solidFill>
                  <a:srgbClr val="C00000"/>
                </a:solidFill>
                <a:effectLst/>
                <a:latin typeface="+mj-lt"/>
                <a:ea typeface="Times New Roman" pitchFamily="18" charset="0"/>
                <a:cs typeface="Arial" pitchFamily="34" charset="0"/>
              </a:rPr>
              <a:t>تجربه های آنان از طریق صحبت با مشتریان و مشاهده محیط های کاریشان کشف شود</a:t>
            </a:r>
            <a:endParaRPr kumimoji="0" lang="fa-IR" sz="2000" b="0" i="0" u="none" strike="noStrike" cap="none" normalizeH="0" baseline="0" dirty="0" smtClean="0">
              <a:ln>
                <a:noFill/>
              </a:ln>
              <a:solidFill>
                <a:srgbClr val="C00000"/>
              </a:solidFill>
              <a:effectLst/>
              <a:latin typeface="+mj-lt"/>
              <a:ea typeface="Times New Roman" pitchFamily="18" charset="0"/>
              <a:cs typeface="Arial" pitchFamily="34" charset="0"/>
            </a:endParaRPr>
          </a:p>
          <a:p>
            <a:pPr marL="0" marR="0" lvl="0" indent="0" defTabSz="914400" eaLnBrk="0" fontAlgn="base" latinLnBrk="0" hangingPunct="0">
              <a:lnSpc>
                <a:spcPct val="100000"/>
              </a:lnSpc>
              <a:spcBef>
                <a:spcPct val="0"/>
              </a:spcBef>
              <a:spcAft>
                <a:spcPct val="0"/>
              </a:spcAft>
              <a:buClrTx/>
              <a:buSzTx/>
              <a:tabLst/>
            </a:pPr>
            <a:endParaRPr kumimoji="0" lang="en-US" sz="2000" b="0" i="0" u="none" strike="noStrike" cap="none" normalizeH="0" baseline="0" dirty="0" smtClean="0">
              <a:ln>
                <a:noFill/>
              </a:ln>
              <a:solidFill>
                <a:srgbClr val="C00000"/>
              </a:solidFill>
              <a:effectLst/>
              <a:latin typeface="+mj-lt"/>
              <a:ea typeface="Times New Roman" pitchFamily="18" charset="0"/>
              <a:cs typeface="Arial" pitchFamily="34" charset="0"/>
            </a:endParaRPr>
          </a:p>
          <a:p>
            <a:pPr marL="0" marR="0" lvl="0" indent="0" algn="r" defTabSz="914400" eaLnBrk="0" fontAlgn="base" latinLnBrk="0" hangingPunct="0">
              <a:lnSpc>
                <a:spcPct val="100000"/>
              </a:lnSpc>
              <a:spcBef>
                <a:spcPct val="0"/>
              </a:spcBef>
              <a:spcAft>
                <a:spcPct val="0"/>
              </a:spcAft>
              <a:buClrTx/>
              <a:buSzTx/>
              <a:tabLst/>
            </a:pPr>
            <a:r>
              <a:rPr kumimoji="0" lang="fa-IR" sz="2000" b="0" i="0" u="none" strike="noStrike" cap="none" normalizeH="0" baseline="0" dirty="0" smtClean="0">
                <a:ln>
                  <a:noFill/>
                </a:ln>
                <a:solidFill>
                  <a:srgbClr val="C00000"/>
                </a:solidFill>
                <a:effectLst/>
                <a:latin typeface="+mj-lt"/>
                <a:ea typeface="Times New Roman" pitchFamily="18" charset="0"/>
                <a:cs typeface="Arial" pitchFamily="34" charset="0"/>
              </a:rPr>
              <a:t>3-  </a:t>
            </a:r>
            <a:r>
              <a:rPr kumimoji="0" lang="ar-SA" sz="2000" b="0" i="0" u="none" strike="noStrike" cap="none" normalizeH="0" baseline="0" dirty="0" smtClean="0">
                <a:ln>
                  <a:noFill/>
                </a:ln>
                <a:solidFill>
                  <a:srgbClr val="C00000"/>
                </a:solidFill>
                <a:effectLst/>
                <a:latin typeface="+mj-lt"/>
                <a:ea typeface="Times New Roman" pitchFamily="18" charset="0"/>
                <a:cs typeface="Arial" pitchFamily="34" charset="0"/>
              </a:rPr>
              <a:t>کل فرایند غربال شود. یعنی با استفاده از معیارهای شناسایی شده، لیستی از کسانی که قابلت بالقوه ارائه خدمات مورد نیاز برونسپاری دارند، تهیه شود</a:t>
            </a:r>
            <a:r>
              <a:rPr kumimoji="0" lang="en-US" sz="2000" b="0" i="0" u="none" strike="noStrike" cap="none" normalizeH="0" baseline="0" dirty="0" smtClean="0">
                <a:ln>
                  <a:noFill/>
                </a:ln>
                <a:solidFill>
                  <a:srgbClr val="C00000"/>
                </a:solidFill>
                <a:effectLst/>
                <a:latin typeface="+mj-lt"/>
                <a:ea typeface="Times New Roman" pitchFamily="18" charset="0"/>
                <a:cs typeface="Arial" pitchFamily="34" charset="0"/>
              </a:rPr>
              <a:t> </a:t>
            </a:r>
            <a:endParaRPr kumimoji="0" lang="fa-IR" sz="2000" b="0" i="0" u="none" strike="noStrike" cap="none" normalizeH="0" baseline="0" dirty="0" smtClean="0">
              <a:ln>
                <a:noFill/>
              </a:ln>
              <a:solidFill>
                <a:srgbClr val="C00000"/>
              </a:solidFill>
              <a:effectLst/>
              <a:latin typeface="+mj-lt"/>
              <a:ea typeface="Times New Roman" pitchFamily="18" charset="0"/>
              <a:cs typeface="Arial" pitchFamily="34" charset="0"/>
            </a:endParaRPr>
          </a:p>
          <a:p>
            <a:r>
              <a:rPr lang="fa-IR" sz="2000" dirty="0" smtClean="0">
                <a:latin typeface="+mj-lt"/>
                <a:cs typeface="Arial" pitchFamily="34" charset="0"/>
              </a:rPr>
              <a:t>معیارهایی مانند(</a:t>
            </a:r>
            <a:r>
              <a:rPr lang="ar-SA" sz="1600" dirty="0" smtClean="0">
                <a:latin typeface="+mj-lt"/>
                <a:cs typeface="Arial" pitchFamily="34" charset="0"/>
              </a:rPr>
              <a:t>موقعیت جغرافیایی </a:t>
            </a:r>
            <a:r>
              <a:rPr lang="fa-IR" sz="2000" dirty="0" smtClean="0">
                <a:latin typeface="+mj-lt"/>
              </a:rPr>
              <a:t>،</a:t>
            </a:r>
            <a:r>
              <a:rPr lang="ar-SA" sz="2000" b="1" dirty="0" smtClean="0">
                <a:latin typeface="+mj-lt"/>
              </a:rPr>
              <a:t> </a:t>
            </a:r>
            <a:r>
              <a:rPr lang="ar-SA" sz="1600" dirty="0" smtClean="0">
                <a:latin typeface="+mj-lt"/>
                <a:cs typeface="Arial" pitchFamily="34" charset="0"/>
              </a:rPr>
              <a:t>کیفیت کالاها و خدمات ارائه شده</a:t>
            </a:r>
            <a:r>
              <a:rPr lang="fa-IR" sz="1600" dirty="0" smtClean="0">
                <a:latin typeface="+mj-lt"/>
                <a:cs typeface="Arial" pitchFamily="34" charset="0"/>
              </a:rPr>
              <a:t>،</a:t>
            </a:r>
            <a:r>
              <a:rPr lang="ar-SA" sz="1600" b="1" dirty="0" smtClean="0">
                <a:latin typeface="+mj-lt"/>
              </a:rPr>
              <a:t> </a:t>
            </a:r>
            <a:r>
              <a:rPr lang="ar-SA" sz="1600" dirty="0" smtClean="0">
                <a:latin typeface="+mj-lt"/>
                <a:cs typeface="Arial" pitchFamily="34" charset="0"/>
              </a:rPr>
              <a:t>انعطاف پذیری تأمین کننده</a:t>
            </a:r>
            <a:r>
              <a:rPr lang="fa-IR" sz="1600" b="1" dirty="0" smtClean="0">
                <a:latin typeface="+mj-lt"/>
                <a:cs typeface="Arial" pitchFamily="34" charset="0"/>
              </a:rPr>
              <a:t>،</a:t>
            </a:r>
            <a:r>
              <a:rPr lang="ar-SA" sz="1600" b="1" dirty="0" smtClean="0">
                <a:latin typeface="+mj-lt"/>
              </a:rPr>
              <a:t> </a:t>
            </a:r>
            <a:r>
              <a:rPr lang="ar-SA" sz="1600" dirty="0" smtClean="0">
                <a:latin typeface="+mj-lt"/>
                <a:cs typeface="Arial" pitchFamily="34" charset="0"/>
              </a:rPr>
              <a:t>شهرت و</a:t>
            </a:r>
            <a:r>
              <a:rPr lang="ar-SA" sz="1600" dirty="0" smtClean="0">
                <a:latin typeface="+mj-lt"/>
              </a:rPr>
              <a:t> </a:t>
            </a:r>
            <a:r>
              <a:rPr lang="ar-SA" sz="1600" dirty="0" smtClean="0">
                <a:latin typeface="+mj-lt"/>
                <a:cs typeface="Arial" pitchFamily="34" charset="0"/>
              </a:rPr>
              <a:t>تجارب</a:t>
            </a:r>
            <a:r>
              <a:rPr lang="fa-IR" sz="1600" dirty="0" smtClean="0">
                <a:latin typeface="+mj-lt"/>
                <a:cs typeface="Arial" pitchFamily="34" charset="0"/>
              </a:rPr>
              <a:t>،</a:t>
            </a:r>
            <a:r>
              <a:rPr lang="ar-SA" sz="1600" dirty="0" smtClean="0">
                <a:latin typeface="+mj-lt"/>
                <a:cs typeface="Arial" pitchFamily="34" charset="0"/>
              </a:rPr>
              <a:t> قیمت پایین</a:t>
            </a:r>
            <a:r>
              <a:rPr lang="fa-IR" sz="2000" dirty="0" smtClean="0">
                <a:latin typeface="+mj-lt"/>
                <a:cs typeface="Arial" pitchFamily="34" charset="0"/>
              </a:rPr>
              <a:t>) راباید درنظربگیریم</a:t>
            </a:r>
            <a:endParaRPr lang="en-US" sz="2000" dirty="0" smtClean="0">
              <a:latin typeface="+mj-lt"/>
              <a:cs typeface="Arial" pitchFamily="34" charset="0"/>
            </a:endParaRPr>
          </a:p>
          <a:p>
            <a:endParaRPr lang="en-US" sz="1600" dirty="0" smtClean="0">
              <a:latin typeface="Arial" pitchFamily="34" charset="0"/>
              <a:cs typeface="Arial" pitchFamily="34" charset="0"/>
            </a:endParaRPr>
          </a:p>
          <a:p>
            <a:endParaRPr lang="en-US" sz="1600" dirty="0" smtClean="0">
              <a:latin typeface="Arial" pitchFamily="34" charset="0"/>
              <a:cs typeface="Arial" pitchFamily="34" charset="0"/>
            </a:endParaRPr>
          </a:p>
          <a:p>
            <a:endParaRPr lang="en-US" sz="1600" dirty="0" smtClean="0">
              <a:latin typeface="Arial" pitchFamily="34" charset="0"/>
              <a:cs typeface="Arial" pitchFamily="34" charset="0"/>
            </a:endParaRPr>
          </a:p>
          <a:p>
            <a:pPr lvl="0"/>
            <a:endParaRPr kumimoji="0" lang="en-US" sz="20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transition>
    <p:wipe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0100" y="1285860"/>
            <a:ext cx="7772400" cy="4114800"/>
          </a:xfrm>
        </p:spPr>
        <p:txBody>
          <a:bodyPr/>
          <a:lstStyle/>
          <a:p>
            <a:pPr>
              <a:buNone/>
            </a:pPr>
            <a:r>
              <a:rPr lang="en-GB" sz="1800" dirty="0" smtClean="0"/>
              <a:t>     </a:t>
            </a:r>
            <a:r>
              <a:rPr lang="ar-SA" sz="1800" dirty="0" smtClean="0"/>
              <a:t>پس از مشخص شدن تأمین کنندگان برگزیده</a:t>
            </a:r>
            <a:r>
              <a:rPr lang="fa-IR" sz="1800" dirty="0" smtClean="0"/>
              <a:t> </a:t>
            </a:r>
            <a:r>
              <a:rPr lang="ar-SA" sz="1800" dirty="0" smtClean="0"/>
              <a:t> نوبت به انجام مذاکره با تأمین کنندگان و مدیریت قرارداد با آنان می رسد</a:t>
            </a:r>
            <a:r>
              <a:rPr lang="en-US" sz="1800" dirty="0" smtClean="0"/>
              <a:t>.</a:t>
            </a:r>
          </a:p>
          <a:p>
            <a:pPr>
              <a:buNone/>
            </a:pPr>
            <a:r>
              <a:rPr lang="en-GB" sz="1800" dirty="0" smtClean="0">
                <a:solidFill>
                  <a:srgbClr val="0070C0"/>
                </a:solidFill>
              </a:rPr>
              <a:t>      </a:t>
            </a:r>
            <a:r>
              <a:rPr lang="ar-SA" sz="2100" u="sng" dirty="0" smtClean="0">
                <a:solidFill>
                  <a:srgbClr val="0070C0"/>
                </a:solidFill>
              </a:rPr>
              <a:t>قبل از شروع قرارداد</a:t>
            </a:r>
            <a:r>
              <a:rPr lang="fa-IR" sz="2100" u="sng" dirty="0" smtClean="0">
                <a:solidFill>
                  <a:srgbClr val="0070C0"/>
                </a:solidFill>
              </a:rPr>
              <a:t> </a:t>
            </a:r>
            <a:r>
              <a:rPr lang="ar-SA" sz="2100" u="sng" dirty="0" smtClean="0">
                <a:solidFill>
                  <a:srgbClr val="0070C0"/>
                </a:solidFill>
              </a:rPr>
              <a:t> شرایط گوناگونی باید مورد مذاکره قرار گیرد. که عبارتند از</a:t>
            </a:r>
            <a:r>
              <a:rPr lang="ar-SA" sz="2100" dirty="0" smtClean="0">
                <a:solidFill>
                  <a:srgbClr val="0070C0"/>
                </a:solidFill>
              </a:rPr>
              <a:t>:</a:t>
            </a:r>
            <a:endParaRPr lang="en-GB" sz="2100" dirty="0" smtClean="0">
              <a:solidFill>
                <a:srgbClr val="0070C0"/>
              </a:solidFill>
            </a:endParaRPr>
          </a:p>
          <a:p>
            <a:pPr>
              <a:buNone/>
            </a:pPr>
            <a:r>
              <a:rPr lang="en-GB" sz="1800" dirty="0" smtClean="0"/>
              <a:t>     </a:t>
            </a:r>
            <a:r>
              <a:rPr lang="ar-SA" sz="1800" dirty="0" smtClean="0"/>
              <a:t> توانایی انفصال قرارداد به دلیل عملکرد ضعیف، تعهد تأمین کننده به حمایت از اهداف کسب و کار، مکانیسم های قیمت گذاری برای افزایش یا حذف خدمات، حوزه و سطوح خدمات ارائه شده، استانداردهای</a:t>
            </a:r>
            <a:r>
              <a:rPr lang="en-GB" sz="1800" dirty="0" smtClean="0"/>
              <a:t> </a:t>
            </a:r>
            <a:r>
              <a:rPr lang="ar-SA" sz="1800" dirty="0" smtClean="0"/>
              <a:t>عملکرد برای هر یک از خدمات، پردازش اولویت ها و قابلیت سیستم ها</a:t>
            </a:r>
            <a:r>
              <a:rPr lang="en-US" dirty="0" smtClean="0"/>
              <a:t>.</a:t>
            </a:r>
          </a:p>
          <a:p>
            <a:pPr>
              <a:buNone/>
            </a:pPr>
            <a:r>
              <a:rPr lang="en-GB" dirty="0" smtClean="0"/>
              <a:t>     </a:t>
            </a:r>
            <a:r>
              <a:rPr lang="ar-SA" sz="2000" dirty="0" smtClean="0"/>
              <a:t>در عمل، مذاکره و مدیریت قرارداد، رابطه ای تنگاتنگ با هم دارند. اگر فاقد مهارت های لازم برای مذاکره باشید</a:t>
            </a:r>
            <a:r>
              <a:rPr lang="fa-IR" sz="2000" dirty="0" smtClean="0"/>
              <a:t> </a:t>
            </a:r>
            <a:r>
              <a:rPr lang="ar-SA" sz="2000" dirty="0" smtClean="0"/>
              <a:t> به احتمال زیاد قراردادی را تدوین می کنید که شروع آن</a:t>
            </a:r>
            <a:r>
              <a:rPr lang="fa-IR" sz="2000" dirty="0" smtClean="0"/>
              <a:t> </a:t>
            </a:r>
            <a:r>
              <a:rPr lang="ar-SA" sz="2000" dirty="0" smtClean="0"/>
              <a:t>مزیت اقتصادی در بر نخواهد داشت. از سوی دیگر</a:t>
            </a:r>
            <a:r>
              <a:rPr lang="fa-IR" sz="2000" dirty="0" smtClean="0"/>
              <a:t> </a:t>
            </a:r>
            <a:r>
              <a:rPr lang="ar-SA" sz="2000" dirty="0" smtClean="0"/>
              <a:t>اگر در مذاکره بسیار خوب عمل کنید، اما در ثبت مزایایی که بر اثر مذاکره حاصل شده، کوتاهی کنید. قرارداد این جزئیات را منعکس نخواهد کرد و به نتایجی غیر از آنچه که می خواستید</a:t>
            </a:r>
            <a:r>
              <a:rPr lang="fa-IR" sz="2000" dirty="0" smtClean="0"/>
              <a:t> </a:t>
            </a:r>
            <a:r>
              <a:rPr lang="ar-SA" sz="2000" dirty="0" smtClean="0"/>
              <a:t>می رسید</a:t>
            </a:r>
            <a:endParaRPr lang="en-US" sz="2000" dirty="0"/>
          </a:p>
        </p:txBody>
      </p:sp>
      <p:sp>
        <p:nvSpPr>
          <p:cNvPr id="4" name="Rectangle 2" descr="Recycled paper"/>
          <p:cNvSpPr txBox="1">
            <a:spLocks noChangeArrowheads="1"/>
          </p:cNvSpPr>
          <p:nvPr/>
        </p:nvSpPr>
        <p:spPr bwMode="auto">
          <a:xfrm>
            <a:off x="0" y="0"/>
            <a:ext cx="9144000" cy="857232"/>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r>
              <a:rPr lang="fa-IR" sz="4000" dirty="0" smtClean="0"/>
              <a:t>      </a:t>
            </a:r>
            <a:r>
              <a:rPr lang="en-GB" sz="4000" dirty="0" smtClean="0"/>
              <a:t>            </a:t>
            </a:r>
            <a:r>
              <a:rPr lang="fa-IR" sz="4000" dirty="0" smtClean="0"/>
              <a:t> </a:t>
            </a:r>
            <a:r>
              <a:rPr lang="ar-SA" sz="4000" dirty="0" smtClean="0"/>
              <a:t>مذاکره و مدیریت قرارداد</a:t>
            </a:r>
            <a:endParaRPr lang="en-US" sz="4000" dirty="0" smtClean="0"/>
          </a:p>
          <a:p>
            <a:endParaRPr lang="en-US" sz="4000" dirty="0"/>
          </a:p>
        </p:txBody>
      </p:sp>
    </p:spTree>
  </p:cSld>
  <p:clrMapOvr>
    <a:masterClrMapping/>
  </p:clrMapOvr>
  <p:transition>
    <p:cut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214422"/>
            <a:ext cx="8272466" cy="4857784"/>
          </a:xfrm>
        </p:spPr>
        <p:txBody>
          <a:bodyPr/>
          <a:lstStyle/>
          <a:p>
            <a:r>
              <a:rPr lang="ar-SA" sz="1800" dirty="0" smtClean="0"/>
              <a:t>در این گام</a:t>
            </a:r>
            <a:r>
              <a:rPr lang="fa-IR" sz="1800" dirty="0" smtClean="0"/>
              <a:t> </a:t>
            </a:r>
            <a:r>
              <a:rPr lang="ar-SA" sz="1800" dirty="0" smtClean="0"/>
              <a:t> نتیجه تمامی گام های قبلی محقق خواهد شد. عملاً ممکن است برخی از منابع مربوط به فعالیت های واگذار شده به تأمین کننده</a:t>
            </a:r>
            <a:r>
              <a:rPr lang="fa-IR" sz="1800" dirty="0" smtClean="0"/>
              <a:t> </a:t>
            </a:r>
            <a:r>
              <a:rPr lang="ar-SA" sz="1800" dirty="0" smtClean="0"/>
              <a:t>اعم از نیروی انسانی، تجهیزات و حتی دانش فنی مربوط به او منتقل شود ، در شروع پروژه</a:t>
            </a:r>
            <a:r>
              <a:rPr lang="fa-IR" sz="1800" dirty="0" smtClean="0"/>
              <a:t> </a:t>
            </a:r>
            <a:r>
              <a:rPr lang="ar-SA" sz="1800" dirty="0" smtClean="0"/>
              <a:t> باید به سه مسئله حیاتی ذیل توجه کرد</a:t>
            </a:r>
            <a:r>
              <a:rPr lang="en-US" sz="1800" dirty="0" smtClean="0"/>
              <a:t>:</a:t>
            </a:r>
          </a:p>
          <a:p>
            <a:pPr>
              <a:buNone/>
            </a:pPr>
            <a:endParaRPr lang="en-US" sz="1800" dirty="0" smtClean="0"/>
          </a:p>
          <a:p>
            <a:pPr>
              <a:buNone/>
            </a:pPr>
            <a:r>
              <a:rPr lang="fa-IR" sz="2400" dirty="0" smtClean="0">
                <a:solidFill>
                  <a:srgbClr val="C00000"/>
                </a:solidFill>
              </a:rPr>
              <a:t>1-</a:t>
            </a:r>
            <a:r>
              <a:rPr lang="fa-IR" sz="1800" dirty="0" smtClean="0">
                <a:solidFill>
                  <a:srgbClr val="C00000"/>
                </a:solidFill>
              </a:rPr>
              <a:t> </a:t>
            </a:r>
            <a:r>
              <a:rPr lang="ar-SA" sz="2400" dirty="0" smtClean="0">
                <a:solidFill>
                  <a:srgbClr val="C00000"/>
                </a:solidFill>
              </a:rPr>
              <a:t>آگاهی: </a:t>
            </a:r>
            <a:r>
              <a:rPr lang="ar-SA" sz="1800" dirty="0" smtClean="0"/>
              <a:t>باید مطمئن شوید که تمامی ذینفعان نسبت به اصطلاحات و شرایط قرارداد برونسپاری شده</a:t>
            </a:r>
            <a:r>
              <a:rPr lang="fa-IR" sz="1800" dirty="0" smtClean="0"/>
              <a:t> </a:t>
            </a:r>
            <a:r>
              <a:rPr lang="ar-SA" sz="1800" dirty="0" smtClean="0"/>
              <a:t>آگاهی و شناخت دارند</a:t>
            </a:r>
            <a:r>
              <a:rPr lang="en-US" sz="1800" dirty="0" smtClean="0"/>
              <a:t>.</a:t>
            </a:r>
            <a:endParaRPr lang="fa-IR" sz="1800" dirty="0" smtClean="0"/>
          </a:p>
          <a:p>
            <a:pPr>
              <a:buNone/>
            </a:pPr>
            <a:endParaRPr lang="en-US" sz="1800" dirty="0" smtClean="0"/>
          </a:p>
          <a:p>
            <a:pPr>
              <a:buNone/>
            </a:pPr>
            <a:r>
              <a:rPr lang="en-US" sz="1800" dirty="0" smtClean="0">
                <a:solidFill>
                  <a:srgbClr val="C00000"/>
                </a:solidFill>
              </a:rPr>
              <a:t> </a:t>
            </a:r>
            <a:r>
              <a:rPr lang="fa-IR" sz="2400" dirty="0" smtClean="0">
                <a:solidFill>
                  <a:srgbClr val="C00000"/>
                </a:solidFill>
              </a:rPr>
              <a:t>2- </a:t>
            </a:r>
            <a:r>
              <a:rPr lang="ar-SA" sz="2400" dirty="0" smtClean="0">
                <a:solidFill>
                  <a:srgbClr val="C00000"/>
                </a:solidFill>
              </a:rPr>
              <a:t>تیم مدیریت پروژه:</a:t>
            </a:r>
            <a:r>
              <a:rPr lang="ar-SA" sz="2400" dirty="0" smtClean="0"/>
              <a:t> </a:t>
            </a:r>
            <a:r>
              <a:rPr lang="ar-SA" sz="1800" dirty="0" smtClean="0"/>
              <a:t>سازمان باید تیمی را به منظور سرپرستی فازهای شروع و واگذاری پروژه در چرخه حیات برونسپاری تشکیل دهد. این تیم باید واحد تخصص های اصلی مورد نیاز باشد و توسط مدیر برنامه ای که سرپرست پروژه برونسپاری است</a:t>
            </a:r>
            <a:r>
              <a:rPr lang="fa-IR" sz="1800" dirty="0" smtClean="0"/>
              <a:t> </a:t>
            </a:r>
            <a:r>
              <a:rPr lang="ar-SA" sz="1800" dirty="0" smtClean="0"/>
              <a:t> مدیریت شود</a:t>
            </a:r>
            <a:endParaRPr lang="fa-IR" sz="1800" dirty="0" smtClean="0"/>
          </a:p>
          <a:p>
            <a:pPr>
              <a:buNone/>
            </a:pPr>
            <a:endParaRPr lang="fa-IR" sz="1800" dirty="0" smtClean="0"/>
          </a:p>
          <a:p>
            <a:pPr>
              <a:buNone/>
            </a:pPr>
            <a:r>
              <a:rPr lang="fa-IR" sz="2400" dirty="0" smtClean="0">
                <a:solidFill>
                  <a:srgbClr val="C00000"/>
                </a:solidFill>
              </a:rPr>
              <a:t>3- </a:t>
            </a:r>
            <a:r>
              <a:rPr lang="ar-SA" sz="2400" dirty="0" smtClean="0">
                <a:solidFill>
                  <a:srgbClr val="C00000"/>
                </a:solidFill>
              </a:rPr>
              <a:t>مدیریت کار: </a:t>
            </a:r>
            <a:r>
              <a:rPr lang="ar-SA" sz="1800" dirty="0" smtClean="0"/>
              <a:t>وظایف کلیدی را مشخص کنید. تعدادی وظیفه وجود دارند که باید در طول مراحل شروع</a:t>
            </a:r>
            <a:r>
              <a:rPr lang="fa-IR" sz="1800" dirty="0" smtClean="0"/>
              <a:t> </a:t>
            </a:r>
            <a:r>
              <a:rPr lang="ar-SA" sz="1800" dirty="0" smtClean="0"/>
              <a:t> مورد توجه قرار گرفته به طور واضح</a:t>
            </a:r>
            <a:r>
              <a:rPr lang="fa-IR" sz="1800" dirty="0" smtClean="0"/>
              <a:t> </a:t>
            </a:r>
            <a:r>
              <a:rPr lang="ar-SA" sz="1800" dirty="0" smtClean="0"/>
              <a:t>شناسایی شوند. به علاوه، باید بر مسائل مهم تمرکز کنید. که این امر مستلزم اولویت بندی آنهاست</a:t>
            </a:r>
            <a:r>
              <a:rPr lang="en-US" sz="1800" dirty="0" smtClean="0"/>
              <a:t>.</a:t>
            </a:r>
          </a:p>
          <a:p>
            <a:endParaRPr lang="en-US" sz="1800" dirty="0"/>
          </a:p>
        </p:txBody>
      </p:sp>
      <p:sp>
        <p:nvSpPr>
          <p:cNvPr id="4" name="Rectangle 2" descr="Recycled paper"/>
          <p:cNvSpPr txBox="1">
            <a:spLocks noChangeArrowheads="1"/>
          </p:cNvSpPr>
          <p:nvPr/>
        </p:nvSpPr>
        <p:spPr bwMode="auto">
          <a:xfrm>
            <a:off x="0" y="0"/>
            <a:ext cx="9144000" cy="857232"/>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pPr algn="ctr"/>
            <a:r>
              <a:rPr lang="ar-SA" sz="4000" dirty="0" smtClean="0"/>
              <a:t>شروع پروژه و مدیریت روابط</a:t>
            </a:r>
            <a:endParaRPr lang="en-US" sz="4000" dirty="0"/>
          </a:p>
        </p:txBody>
      </p:sp>
    </p:spTree>
  </p:cSld>
  <p:clrMapOvr>
    <a:masterClrMapping/>
  </p:clrMapOvr>
  <p:transition>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SA" sz="1800" dirty="0" smtClean="0"/>
              <a:t>قرارداد برونسپاری، روابط بین سازمان برونسپاری و تأمین کننده را تعیین می کند. روابط باید مبتنی بر روابط برد برد باشد به طوری که رابطه ای منصفانه را بین دو شریک ایجاد کند. بنا به گفته کرن و ویکوک (</a:t>
            </a:r>
            <a:r>
              <a:rPr lang="fa-IR" sz="1800" dirty="0" smtClean="0"/>
              <a:t>۱۹۹۹) </a:t>
            </a:r>
            <a:r>
              <a:rPr lang="ar-SA" sz="1800" dirty="0" smtClean="0"/>
              <a:t>قرارداد، زمانی به بهترین شکل مدیریت می شوند که جزئیات سطوح خدمات و معیارهای اندازه گیری مبتنی بر کاهش هزینه، تحویل خدمت، بهبود خدمت، رضایت استفاده کننده و سایرین را به طور واضح مورد توجه قرار دهد</a:t>
            </a:r>
            <a:endParaRPr lang="fa-IR" sz="1800" dirty="0" smtClean="0"/>
          </a:p>
          <a:p>
            <a:pPr>
              <a:buNone/>
            </a:pPr>
            <a:endParaRPr lang="fa-IR" sz="1800" dirty="0" smtClean="0"/>
          </a:p>
          <a:p>
            <a:pPr>
              <a:buNone/>
            </a:pPr>
            <a:r>
              <a:rPr lang="fa-IR" sz="1800" dirty="0" smtClean="0"/>
              <a:t>     </a:t>
            </a:r>
            <a:r>
              <a:rPr lang="ar-SA" sz="1800" dirty="0" smtClean="0"/>
              <a:t>مدیریت روابط، </a:t>
            </a:r>
            <a:r>
              <a:rPr lang="ar-SA" sz="1800" dirty="0" smtClean="0">
                <a:solidFill>
                  <a:srgbClr val="C00000"/>
                </a:solidFill>
              </a:rPr>
              <a:t>شامل نظارت مستمر بر اجرای برونسپاری است </a:t>
            </a:r>
            <a:r>
              <a:rPr lang="ar-SA" sz="1800" dirty="0" smtClean="0"/>
              <a:t>تا نسبت به تحقق سطوح مورد انتظار عملیات و همچنین اجرای روزمره وظایف درون فرایند</a:t>
            </a:r>
            <a:r>
              <a:rPr lang="fa-IR" sz="1800" dirty="0" smtClean="0"/>
              <a:t> </a:t>
            </a:r>
            <a:r>
              <a:rPr lang="ar-SA" sz="1800" dirty="0" smtClean="0"/>
              <a:t> اطمینان حاصل شود. عناصر مدیریت روابط</a:t>
            </a:r>
            <a:r>
              <a:rPr lang="fa-IR" sz="1800" dirty="0" smtClean="0"/>
              <a:t> </a:t>
            </a:r>
            <a:r>
              <a:rPr lang="ar-SA" sz="1800" dirty="0" smtClean="0"/>
              <a:t> شامل مدیریت پرسنل، مدیریت دانش، مدیریت ارتباطات، اداره کار </a:t>
            </a:r>
            <a:endParaRPr lang="fa-IR" sz="1800" dirty="0" smtClean="0"/>
          </a:p>
          <a:p>
            <a:pPr>
              <a:buNone/>
            </a:pPr>
            <a:r>
              <a:rPr lang="fa-IR" sz="1800" dirty="0" smtClean="0"/>
              <a:t>      </a:t>
            </a:r>
            <a:r>
              <a:rPr lang="ar-SA" sz="1800" dirty="0" smtClean="0"/>
              <a:t>و مدیریت مالی است که باید در این مرحله مورد توجه قرار گیرند</a:t>
            </a:r>
            <a:endParaRPr lang="en-US" sz="1800" dirty="0"/>
          </a:p>
        </p:txBody>
      </p:sp>
      <p:sp>
        <p:nvSpPr>
          <p:cNvPr id="4" name="Rectangle 2" descr="Recycled paper"/>
          <p:cNvSpPr txBox="1">
            <a:spLocks noChangeArrowheads="1"/>
          </p:cNvSpPr>
          <p:nvPr/>
        </p:nvSpPr>
        <p:spPr bwMode="auto">
          <a:xfrm>
            <a:off x="0" y="0"/>
            <a:ext cx="9144000" cy="857232"/>
          </a:xfrm>
          <a:prstGeom prst="rect">
            <a:avLst/>
          </a:prstGeom>
          <a:blipFill dpi="0" rotWithShape="0">
            <a:blip r:embed="rId3"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pPr algn="ctr"/>
            <a:r>
              <a:rPr lang="ar-SA" sz="4000" dirty="0" smtClean="0"/>
              <a:t>شروع پروژه و مدیریت روابط</a:t>
            </a:r>
            <a:endParaRPr lang="en-US" sz="4000" dirty="0"/>
          </a:p>
        </p:txBody>
      </p:sp>
      <p:sp>
        <p:nvSpPr>
          <p:cNvPr id="5" name="Rectangle 4"/>
          <p:cNvSpPr/>
          <p:nvPr/>
        </p:nvSpPr>
        <p:spPr>
          <a:xfrm>
            <a:off x="5951693" y="1142984"/>
            <a:ext cx="2097049" cy="584775"/>
          </a:xfrm>
          <a:prstGeom prst="rect">
            <a:avLst/>
          </a:prstGeom>
        </p:spPr>
        <p:txBody>
          <a:bodyPr wrap="none">
            <a:spAutoFit/>
          </a:bodyPr>
          <a:lstStyle/>
          <a:p>
            <a:r>
              <a:rPr lang="ar-SA" sz="3200" dirty="0" smtClean="0">
                <a:solidFill>
                  <a:schemeClr val="accent6">
                    <a:lumMod val="60000"/>
                    <a:lumOff val="40000"/>
                  </a:schemeClr>
                </a:solidFill>
              </a:rPr>
              <a:t>مدیریت روابط</a:t>
            </a:r>
            <a:endParaRPr lang="en-US" sz="3200" dirty="0">
              <a:solidFill>
                <a:schemeClr val="accent6">
                  <a:lumMod val="60000"/>
                  <a:lumOff val="40000"/>
                </a:schemeClr>
              </a:solidFill>
            </a:endParaRPr>
          </a:p>
        </p:txBody>
      </p:sp>
      <p:graphicFrame>
        <p:nvGraphicFramePr>
          <p:cNvPr id="82946" name="Object 4"/>
          <p:cNvGraphicFramePr>
            <a:graphicFrameLocks noChangeAspect="1"/>
          </p:cNvGraphicFramePr>
          <p:nvPr/>
        </p:nvGraphicFramePr>
        <p:xfrm>
          <a:off x="1" y="3429000"/>
          <a:ext cx="1194650" cy="3429000"/>
        </p:xfrm>
        <a:graphic>
          <a:graphicData uri="http://schemas.openxmlformats.org/presentationml/2006/ole">
            <p:oleObj spid="_x0000_s82947" name="Clip" r:id="rId4" imgW="3025775" imgH="3252788" progId="">
              <p:embed/>
            </p:oleObj>
          </a:graphicData>
        </a:graphic>
      </p:graphicFrame>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224" y="1357298"/>
            <a:ext cx="7772400" cy="4114800"/>
          </a:xfrm>
        </p:spPr>
        <p:txBody>
          <a:bodyPr/>
          <a:lstStyle/>
          <a:p>
            <a:r>
              <a:rPr lang="ar-SA" sz="2000" dirty="0" smtClean="0"/>
              <a:t>اجرای مدیریت روابط فقط به منظور شروع روابط است نه خاتمه آن. همانطور که روابط را ادامه می دهید زمانی فرا خواهد رسید که باید متوقف شوید و عملکرد تأمین کننده منافع خالص از روابط متقابل و چگونگی تناسب آنها با نیازهای کسب و کار کنونی و حقایق بازار را ارزیابی کنید</a:t>
            </a:r>
            <a:r>
              <a:rPr lang="en-US" sz="2000" dirty="0" smtClean="0"/>
              <a:t>.</a:t>
            </a:r>
          </a:p>
          <a:p>
            <a:pPr>
              <a:buNone/>
            </a:pPr>
            <a:endParaRPr lang="fa-IR" dirty="0" smtClean="0"/>
          </a:p>
          <a:p>
            <a:pPr>
              <a:buNone/>
            </a:pPr>
            <a:r>
              <a:rPr lang="fa-IR" sz="2000" dirty="0" smtClean="0"/>
              <a:t>   </a:t>
            </a:r>
            <a:r>
              <a:rPr lang="ar-SA" sz="2000" dirty="0" smtClean="0"/>
              <a:t>در تمامی روابط برونسپاری، اجباری برای اصلاح یا پایان دادن روابط وجود ندارد. در واقع اگر روابطی صحیح ایجاد کنید تا پایان تاریخ قرارداد ادامه خواهد یافت</a:t>
            </a:r>
            <a:r>
              <a:rPr lang="ar-SA" sz="2000" dirty="0" smtClean="0">
                <a:solidFill>
                  <a:schemeClr val="accent6">
                    <a:lumMod val="60000"/>
                    <a:lumOff val="40000"/>
                  </a:schemeClr>
                </a:solidFill>
              </a:rPr>
              <a:t>. قرارداد موجود تا چه زمانی ادامه می یابد؟ </a:t>
            </a:r>
            <a:r>
              <a:rPr lang="ar-SA" sz="2000" dirty="0" smtClean="0"/>
              <a:t>پاسخ ساده است: </a:t>
            </a:r>
            <a:endParaRPr lang="fa-IR" sz="2000" dirty="0" smtClean="0"/>
          </a:p>
          <a:p>
            <a:pPr>
              <a:buNone/>
            </a:pPr>
            <a:r>
              <a:rPr lang="ar-SA" sz="2000" dirty="0" smtClean="0">
                <a:solidFill>
                  <a:srgbClr val="C00000"/>
                </a:solidFill>
              </a:rPr>
              <a:t>تا زمانی که شاهد تغییراتی در کسب و کارتان که مستلزم اصلاح یا خاتمه قرارداد نباشید و همچنین تا زمانی که تأمین کننده به ارائه سطوح خدمات مورد توافق ادامه بدهد و تغییرات شدیدی در محیط اطراف رخ ندهد</a:t>
            </a:r>
            <a:endParaRPr lang="en-US" sz="2000" dirty="0">
              <a:solidFill>
                <a:srgbClr val="C00000"/>
              </a:solidFill>
            </a:endParaRPr>
          </a:p>
        </p:txBody>
      </p:sp>
      <p:sp>
        <p:nvSpPr>
          <p:cNvPr id="4" name="Rectangle 2" descr="Recycled paper"/>
          <p:cNvSpPr txBox="1">
            <a:spLocks noChangeArrowheads="1"/>
          </p:cNvSpPr>
          <p:nvPr/>
        </p:nvSpPr>
        <p:spPr bwMode="auto">
          <a:xfrm>
            <a:off x="0" y="0"/>
            <a:ext cx="9144000" cy="857232"/>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pPr algn="ctr"/>
            <a:r>
              <a:rPr lang="ar-SA" sz="4000" dirty="0" smtClean="0"/>
              <a:t>استمرار، اصلاح یا خاتمه قرارداد</a:t>
            </a:r>
            <a:endParaRPr lang="en-US" sz="4000" dirty="0"/>
          </a:p>
        </p:txBody>
      </p:sp>
    </p:spTree>
  </p:cSld>
  <p:clrMapOvr>
    <a:masterClrMapping/>
  </p:clrMapOvr>
  <p:transition>
    <p:cut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SA" sz="2000" dirty="0" smtClean="0"/>
              <a:t>ا</a:t>
            </a:r>
            <a:r>
              <a:rPr lang="fa-IR" sz="2000" dirty="0" smtClean="0"/>
              <a:t>س</a:t>
            </a:r>
            <a:r>
              <a:rPr lang="ar-SA" sz="2000" dirty="0" smtClean="0"/>
              <a:t>تمرار روابط برونسپاری موجود</a:t>
            </a:r>
            <a:r>
              <a:rPr lang="fa-IR" sz="2000" dirty="0" smtClean="0"/>
              <a:t> </a:t>
            </a:r>
            <a:r>
              <a:rPr lang="ar-SA" sz="2000" dirty="0" smtClean="0"/>
              <a:t> مستلزم آن است که مکان قبل از قرارداد مکان کنونی و مکان آتی را مورد ارزیابی قرار دهید. اگر ارتباطی بین مکان کنونی و آتی دیده</a:t>
            </a:r>
            <a:endParaRPr lang="fa-IR" sz="2000" dirty="0" smtClean="0"/>
          </a:p>
          <a:p>
            <a:pPr>
              <a:buNone/>
            </a:pPr>
            <a:r>
              <a:rPr lang="fa-IR" sz="2000" dirty="0" smtClean="0"/>
              <a:t>   </a:t>
            </a:r>
            <a:r>
              <a:rPr lang="ar-SA" sz="2000" dirty="0" smtClean="0"/>
              <a:t> می شود و اگر احساس می کنید که روابط موجود به پرکردن شکاف موجود کمک خواهد کرد</a:t>
            </a:r>
            <a:r>
              <a:rPr lang="fa-IR" sz="2000" dirty="0" smtClean="0"/>
              <a:t> </a:t>
            </a:r>
            <a:r>
              <a:rPr lang="ar-SA" sz="2000" dirty="0" smtClean="0"/>
              <a:t>باید قرارداد را ادامه دهید</a:t>
            </a:r>
            <a:endParaRPr lang="fa-IR" sz="2000" dirty="0" smtClean="0"/>
          </a:p>
          <a:p>
            <a:endParaRPr lang="fa-IR" sz="2000" dirty="0" smtClean="0"/>
          </a:p>
          <a:p>
            <a:r>
              <a:rPr lang="ar-SA" sz="2000" dirty="0" smtClean="0"/>
              <a:t>قرارداد برونسپاری را می توان ترکیبی از </a:t>
            </a:r>
            <a:r>
              <a:rPr lang="ar-SA" sz="2000" dirty="0" smtClean="0">
                <a:solidFill>
                  <a:srgbClr val="C00000"/>
                </a:solidFill>
              </a:rPr>
              <a:t>مؤلفه های ثابت و متغیر </a:t>
            </a:r>
            <a:r>
              <a:rPr lang="ar-SA" sz="2000" dirty="0" smtClean="0"/>
              <a:t>در نظر گرفت. </a:t>
            </a:r>
            <a:r>
              <a:rPr lang="ar-SA" sz="2000" dirty="0" smtClean="0">
                <a:solidFill>
                  <a:schemeClr val="accent1">
                    <a:lumMod val="50000"/>
                  </a:schemeClr>
                </a:solidFill>
              </a:rPr>
              <a:t>مؤلفه های ثابت عبارتند از مضامین استاندارد شده از قرارداد که شامل جزئیاتی درباره کسب و کار تأمین کننده، ماهیت تعامل با تأمین کننده و جزئیات مشابهی هستند که تأمین کننده برای تمامی مشتریان عرضه می کند. </a:t>
            </a:r>
            <a:endParaRPr lang="fa-IR" sz="2000" dirty="0" smtClean="0">
              <a:solidFill>
                <a:schemeClr val="accent1">
                  <a:lumMod val="50000"/>
                </a:schemeClr>
              </a:solidFill>
            </a:endParaRPr>
          </a:p>
          <a:p>
            <a:pPr>
              <a:buNone/>
            </a:pPr>
            <a:r>
              <a:rPr lang="fa-IR" sz="2000" dirty="0" smtClean="0">
                <a:solidFill>
                  <a:srgbClr val="C00000"/>
                </a:solidFill>
              </a:rPr>
              <a:t>    </a:t>
            </a:r>
            <a:r>
              <a:rPr lang="ar-SA" sz="2000" dirty="0" smtClean="0">
                <a:solidFill>
                  <a:srgbClr val="C00000"/>
                </a:solidFill>
              </a:rPr>
              <a:t>مؤلفه های متغیر قرارداد شامل اطلاعات سفارشی می شود که ویژگی های کسب و کار را منعکس می سازند. جزئیاتی نظیر قیمت، ماهیت ارائه خدمت، تعداد مراودات پردازش شده، ماهیت مشتری مداری، هزینه ها و دیگر جزئیات مشابه، بخش متغیر قرارداد برونسپاری هستند</a:t>
            </a:r>
            <a:endParaRPr lang="en-US" sz="2000" dirty="0">
              <a:solidFill>
                <a:srgbClr val="C00000"/>
              </a:solidFill>
            </a:endParaRPr>
          </a:p>
        </p:txBody>
      </p:sp>
      <p:sp>
        <p:nvSpPr>
          <p:cNvPr id="4" name="Rectangle 2" descr="Recycled paper"/>
          <p:cNvSpPr txBox="1">
            <a:spLocks noChangeArrowheads="1"/>
          </p:cNvSpPr>
          <p:nvPr/>
        </p:nvSpPr>
        <p:spPr bwMode="auto">
          <a:xfrm>
            <a:off x="0" y="0"/>
            <a:ext cx="9144000" cy="857232"/>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pPr algn="ctr"/>
            <a:r>
              <a:rPr lang="ar-SA" sz="4000" dirty="0" smtClean="0"/>
              <a:t>استمرار، اصلاح یا خاتمه قرارداد</a:t>
            </a:r>
            <a:endParaRPr lang="en-US" sz="4000" dirty="0"/>
          </a:p>
        </p:txBody>
      </p:sp>
    </p:spTree>
  </p:cSld>
  <p:clrMapOvr>
    <a:masterClrMapping/>
  </p:clrMapOvr>
  <p:transition>
    <p:wipe di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ar-SA" sz="2000" dirty="0" smtClean="0">
                <a:solidFill>
                  <a:srgbClr val="C00000"/>
                </a:solidFill>
              </a:rPr>
              <a:t>اصلاح قرارداد موجود</a:t>
            </a:r>
            <a:r>
              <a:rPr lang="ar-SA" sz="2000" dirty="0" smtClean="0"/>
              <a:t> زمانی مناسب است که حوادث خارجی، نیازی را برای تغییر در مؤلفه های قابل تغییر یا سفارش پذیر در قرارداد موجود نشان می دهند. مثلاً اگر نیاز به افزایش حجم مراودات پردازش شده با سیستم تکنولوژی اطلاعات تأمین کنندگان دارید</a:t>
            </a:r>
            <a:endParaRPr lang="fa-IR" sz="2000" dirty="0" smtClean="0"/>
          </a:p>
          <a:p>
            <a:pPr>
              <a:buNone/>
            </a:pPr>
            <a:r>
              <a:rPr lang="fa-IR" sz="2000" dirty="0" smtClean="0"/>
              <a:t>   </a:t>
            </a:r>
            <a:r>
              <a:rPr lang="ar-SA" sz="2000" dirty="0" smtClean="0"/>
              <a:t> این قرارداد ممکن است با اصلاح قرارداد برونسپاری موجود استمرار یابد بدون اینکه به تلاش برای شناسایی تأمین کننده جدید، نیازی باشد</a:t>
            </a:r>
            <a:endParaRPr lang="fa-IR" sz="2000" dirty="0" smtClean="0"/>
          </a:p>
          <a:p>
            <a:endParaRPr lang="fa-IR" sz="2000" dirty="0" smtClean="0"/>
          </a:p>
          <a:p>
            <a:endParaRPr lang="fa-IR" sz="2000" dirty="0" smtClean="0"/>
          </a:p>
          <a:p>
            <a:pPr>
              <a:buNone/>
            </a:pPr>
            <a:r>
              <a:rPr lang="ar-SA" sz="2000" dirty="0" smtClean="0"/>
              <a:t>خاتمه قراداد زمانی که به حرکتی فراتر از تغییر در مؤلفه های قابل تغییر نیاز دارید مورد توجه قرار می گیرد.</a:t>
            </a:r>
            <a:endParaRPr lang="fa-IR" sz="2000" dirty="0" smtClean="0"/>
          </a:p>
          <a:p>
            <a:pPr>
              <a:buNone/>
            </a:pPr>
            <a:r>
              <a:rPr lang="ar-SA" sz="2000" dirty="0" smtClean="0"/>
              <a:t> </a:t>
            </a:r>
            <a:r>
              <a:rPr lang="ar-SA" sz="2000" dirty="0" smtClean="0">
                <a:solidFill>
                  <a:srgbClr val="C00000"/>
                </a:solidFill>
              </a:rPr>
              <a:t>خاتمه قراردادمستلزم تلاش و زمان زیادی است از این رو این راه حل باید با دلایلی مستحکم مورد استفاده قرار گیرد</a:t>
            </a:r>
            <a:endParaRPr lang="en-US" sz="2000" dirty="0">
              <a:solidFill>
                <a:srgbClr val="C00000"/>
              </a:solidFill>
            </a:endParaRPr>
          </a:p>
        </p:txBody>
      </p:sp>
      <p:sp>
        <p:nvSpPr>
          <p:cNvPr id="4" name="Rectangle 2" descr="Recycled paper"/>
          <p:cNvSpPr txBox="1">
            <a:spLocks noChangeArrowheads="1"/>
          </p:cNvSpPr>
          <p:nvPr/>
        </p:nvSpPr>
        <p:spPr bwMode="auto">
          <a:xfrm>
            <a:off x="0" y="0"/>
            <a:ext cx="9144000" cy="857232"/>
          </a:xfrm>
          <a:prstGeom prst="rect">
            <a:avLst/>
          </a:prstGeom>
          <a:blipFill dpi="0" rotWithShape="0">
            <a:blip r:embed="rId2" cstate="print"/>
            <a:srcRect/>
            <a:tile tx="0" ty="0" sx="100000" sy="100000" flip="none" algn="tl"/>
          </a:blipFill>
          <a:ln w="9525">
            <a:noFill/>
            <a:miter lim="800000"/>
            <a:headEnd/>
            <a:tailEnd/>
          </a:ln>
        </p:spPr>
        <p:txBody>
          <a:bodyPr vert="horz" wrap="square" lIns="91440" tIns="45720" rIns="91440" bIns="45720" numCol="1" anchor="t" anchorCtr="0" compatLnSpc="1">
            <a:prstTxWarp prst="textNoShape">
              <a:avLst/>
            </a:prstTxWarp>
          </a:bodyPr>
          <a:lstStyle/>
          <a:p>
            <a:pPr algn="ctr"/>
            <a:r>
              <a:rPr lang="ar-SA" sz="4000" dirty="0" smtClean="0"/>
              <a:t>استمرار، اصلاح یا خاتمه قرارداد</a:t>
            </a:r>
            <a:endParaRPr lang="en-US" sz="4000" dirty="0"/>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p:cNvSpPr>
            <a:spLocks noChangeArrowheads="1"/>
          </p:cNvSpPr>
          <p:nvPr/>
        </p:nvSpPr>
        <p:spPr bwMode="auto">
          <a:xfrm>
            <a:off x="468313" y="2333625"/>
            <a:ext cx="8405812" cy="1570038"/>
          </a:xfrm>
          <a:prstGeom prst="rect">
            <a:avLst/>
          </a:prstGeom>
          <a:noFill/>
          <a:ln w="9525">
            <a:noFill/>
            <a:miter lim="800000"/>
            <a:headEnd/>
            <a:tailEnd/>
          </a:ln>
        </p:spPr>
        <p:txBody>
          <a:bodyPr>
            <a:spAutoFit/>
          </a:bodyPr>
          <a:lstStyle/>
          <a:p>
            <a:pPr eaLnBrk="1" hangingPunct="1"/>
            <a:endParaRPr lang="fa-IR"/>
          </a:p>
          <a:p>
            <a:pPr eaLnBrk="1" hangingPunct="1">
              <a:buFont typeface="Wingdings" pitchFamily="2" charset="2"/>
              <a:buNone/>
            </a:pPr>
            <a:endParaRPr lang="fa-IR"/>
          </a:p>
          <a:p>
            <a:pPr eaLnBrk="1" hangingPunct="1"/>
            <a:endParaRPr lang="fa-IR"/>
          </a:p>
          <a:p>
            <a:pPr eaLnBrk="1" hangingPunct="1"/>
            <a:endParaRPr lang="fa-IR"/>
          </a:p>
        </p:txBody>
      </p:sp>
      <p:sp>
        <p:nvSpPr>
          <p:cNvPr id="44035" name="Rectangle 2" descr="Recycled paper"/>
          <p:cNvSpPr>
            <a:spLocks noGrp="1" noChangeArrowheads="1"/>
          </p:cNvSpPr>
          <p:nvPr>
            <p:ph type="title"/>
          </p:nvPr>
        </p:nvSpPr>
        <p:spPr>
          <a:xfrm>
            <a:off x="0" y="0"/>
            <a:ext cx="9244013" cy="6858000"/>
          </a:xfrm>
          <a:blipFill dpi="0" rotWithShape="0">
            <a:blip r:embed="rId2" cstate="print"/>
            <a:srcRect/>
            <a:tile tx="0" ty="0" sx="100000" sy="100000" flip="none" algn="tl"/>
          </a:blipFill>
        </p:spPr>
        <p:txBody>
          <a:bodyPr/>
          <a:lstStyle/>
          <a:p>
            <a:r>
              <a:rPr lang="fa-IR" sz="2800" smtClean="0"/>
              <a:t/>
            </a:r>
            <a:br>
              <a:rPr lang="fa-IR" sz="2800" smtClean="0"/>
            </a:br>
            <a:r>
              <a:rPr lang="fa-IR" sz="5400" smtClean="0"/>
              <a:t>باتشکرازتوجه شما</a:t>
            </a:r>
            <a:r>
              <a:rPr lang="en-US" sz="2800" smtClean="0"/>
              <a:t/>
            </a:r>
            <a:br>
              <a:rPr lang="en-US" sz="2800" smtClean="0"/>
            </a:br>
            <a:r>
              <a:rPr lang="en-US" sz="2800" smtClean="0"/>
              <a:t/>
            </a:r>
            <a:br>
              <a:rPr lang="en-US" sz="2800" smtClean="0"/>
            </a:br>
            <a:endParaRPr lang="en-US" sz="2800" smtClean="0"/>
          </a:p>
        </p:txBody>
      </p:sp>
    </p:spTree>
  </p:cSld>
  <p:clrMapOvr>
    <a:masterClrMapping/>
  </p:clrMapOvr>
  <p:transition spd="slow">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762000" y="381000"/>
            <a:ext cx="7772400" cy="1143000"/>
          </a:xfrm>
        </p:spPr>
        <p:txBody>
          <a:bodyPr/>
          <a:lstStyle/>
          <a:p>
            <a:pPr algn="r"/>
            <a:r>
              <a:rPr lang="en-US" sz="2400" smtClean="0">
                <a:cs typeface="Nasim" pitchFamily="10" charset="-78"/>
              </a:rPr>
              <a:t/>
            </a:r>
            <a:br>
              <a:rPr lang="en-US" sz="2400" smtClean="0">
                <a:cs typeface="Nasim" pitchFamily="10" charset="-78"/>
              </a:rPr>
            </a:br>
            <a:r>
              <a:rPr lang="en-US" sz="2400" smtClean="0">
                <a:cs typeface="Nasim" pitchFamily="10" charset="-78"/>
              </a:rPr>
              <a:t/>
            </a:r>
            <a:br>
              <a:rPr lang="en-US" sz="2400" smtClean="0">
                <a:cs typeface="Nasim" pitchFamily="10" charset="-78"/>
              </a:rPr>
            </a:br>
            <a:r>
              <a:rPr lang="en-US" sz="2400" smtClean="0">
                <a:cs typeface="Nasim" pitchFamily="10" charset="-78"/>
              </a:rPr>
              <a:t> </a:t>
            </a:r>
            <a:endParaRPr lang="en-US" smtClean="0"/>
          </a:p>
        </p:txBody>
      </p:sp>
      <p:sp>
        <p:nvSpPr>
          <p:cNvPr id="4099" name="Rectangle 3"/>
          <p:cNvSpPr>
            <a:spLocks noGrp="1" noChangeArrowheads="1"/>
          </p:cNvSpPr>
          <p:nvPr>
            <p:ph type="subTitle" idx="1"/>
          </p:nvPr>
        </p:nvSpPr>
        <p:spPr>
          <a:xfrm>
            <a:off x="539552" y="620688"/>
            <a:ext cx="8435280" cy="5688632"/>
          </a:xfrm>
          <a:solidFill>
            <a:srgbClr val="FFFF99"/>
          </a:solidFill>
          <a:extLst/>
        </p:spPr>
        <p:txBody>
          <a:bodyPr/>
          <a:lstStyle/>
          <a:p>
            <a:pPr algn="r">
              <a:defRPr/>
            </a:pPr>
            <a:r>
              <a:rPr lang="fa-IR" i="1" dirty="0" smtClean="0">
                <a:latin typeface="Monotype Corsiva" pitchFamily="66" charset="0"/>
                <a:cs typeface="B Mitra" pitchFamily="2" charset="-78"/>
              </a:rPr>
              <a:t>  </a:t>
            </a:r>
          </a:p>
          <a:p>
            <a:pPr algn="r">
              <a:defRPr/>
            </a:pPr>
            <a:endParaRPr lang="fa-IR" i="1" dirty="0" smtClean="0">
              <a:latin typeface="Monotype Corsiva" pitchFamily="66" charset="0"/>
              <a:cs typeface="B Mitra" pitchFamily="2" charset="-78"/>
            </a:endParaRPr>
          </a:p>
          <a:p>
            <a:pPr algn="r">
              <a:defRPr/>
            </a:pPr>
            <a:endParaRPr lang="fa-IR" i="1" dirty="0" smtClean="0">
              <a:latin typeface="Monotype Corsiva" pitchFamily="66" charset="0"/>
              <a:cs typeface="B Mitra" pitchFamily="2" charset="-78"/>
            </a:endParaRPr>
          </a:p>
          <a:p>
            <a:r>
              <a:rPr lang="fa-IR" sz="2000" dirty="0" smtClean="0"/>
              <a:t>گرچه در برخي تعاريف «برون سپاري» مترادف با عقد قرارداد با كارگزاران بيروني براي انجام برخي وظايف سازماني در نظر گرفته مي شود ولي از نظر   «</a:t>
            </a:r>
            <a:r>
              <a:rPr lang="fa-IR" sz="2000" dirty="0" smtClean="0">
                <a:solidFill>
                  <a:srgbClr val="FF0000"/>
                </a:solidFill>
              </a:rPr>
              <a:t>جوديت هال</a:t>
            </a:r>
            <a:r>
              <a:rPr lang="fa-IR" sz="2000" dirty="0" smtClean="0"/>
              <a:t>» قرارداد به عنوان يك الگوي كسب و كار عبارت است از بكارگيري عوامل بيروني براي انجام يك پروژه خاص كه به عنوان يك «</a:t>
            </a:r>
            <a:r>
              <a:rPr lang="fa-IR" sz="2000" dirty="0" smtClean="0">
                <a:solidFill>
                  <a:srgbClr val="C00000"/>
                </a:solidFill>
              </a:rPr>
              <a:t>رويداد تك نوبتي</a:t>
            </a:r>
            <a:r>
              <a:rPr lang="fa-IR" sz="2000" dirty="0" smtClean="0"/>
              <a:t>» يا يك فرآيندي كه تنها براي يك بار انجام دادن، تنظيم و منعقد مي گردد. در حاليكه </a:t>
            </a:r>
            <a:r>
              <a:rPr lang="fa-IR" sz="2000" dirty="0" smtClean="0">
                <a:solidFill>
                  <a:srgbClr val="C00000"/>
                </a:solidFill>
              </a:rPr>
              <a:t>برون سپاري</a:t>
            </a:r>
            <a:r>
              <a:rPr lang="fa-IR" sz="2000" dirty="0" smtClean="0"/>
              <a:t> شامل واگذاري اختيار انجام يك مسئوليت يا وظيفه سازماني به ساير عوامل برون سازماني است كه دوره هاي زماني طولاني را در برگرفته و منجر به كاهش نيروي انساني شركت و يا ايجاد امكان جابجايي نيرو به بخش ها و پروژه هاي مهمتر مي گردد. </a:t>
            </a:r>
            <a:endParaRPr lang="en-US" sz="2000" dirty="0" smtClean="0"/>
          </a:p>
          <a:p>
            <a:pPr algn="r" eaLnBrk="1" hangingPunct="1">
              <a:lnSpc>
                <a:spcPct val="80000"/>
              </a:lnSpc>
              <a:defRPr/>
            </a:pPr>
            <a:endParaRPr lang="fa-IR" i="1" dirty="0">
              <a:latin typeface="Monotype Corsiva" pitchFamily="66" charset="0"/>
              <a:cs typeface="B Mitra" pitchFamily="2" charset="-78"/>
            </a:endParaRPr>
          </a:p>
          <a:p>
            <a:pPr algn="r" eaLnBrk="1" hangingPunct="1">
              <a:lnSpc>
                <a:spcPct val="80000"/>
              </a:lnSpc>
              <a:defRPr/>
            </a:pPr>
            <a:r>
              <a:rPr lang="fa-IR" dirty="0" smtClean="0"/>
              <a:t> </a:t>
            </a:r>
            <a:endParaRPr lang="fa-IR" dirty="0"/>
          </a:p>
          <a:p>
            <a:pPr algn="r">
              <a:defRPr/>
            </a:pPr>
            <a:endParaRPr lang="en-US" dirty="0" smtClean="0">
              <a:cs typeface="Homa" pitchFamily="10" charset="-78"/>
            </a:endParaRP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ar-SA" b="1" dirty="0" smtClean="0">
                <a:solidFill>
                  <a:schemeClr val="tx1"/>
                </a:solidFill>
                <a:latin typeface="+mn-lt"/>
                <a:ea typeface="+mn-ea"/>
                <a:cs typeface="+mn-cs"/>
              </a:rPr>
              <a:t>برون سپاری در واقع تحولی بنیادین در ساختار سازمان هاست</a:t>
            </a:r>
            <a:endParaRPr lang="en-US" dirty="0" smtClean="0">
              <a:solidFill>
                <a:schemeClr val="tx1"/>
              </a:solidFill>
              <a:latin typeface="+mn-lt"/>
              <a:ea typeface="+mn-ea"/>
              <a:cs typeface="+mn-cs"/>
            </a:endParaRPr>
          </a:p>
          <a:p>
            <a:r>
              <a:rPr lang="ar-SA" sz="1600" b="1" dirty="0" smtClean="0">
                <a:solidFill>
                  <a:schemeClr val="tx1"/>
                </a:solidFill>
                <a:latin typeface="+mn-lt"/>
                <a:ea typeface="+mn-ea"/>
                <a:cs typeface="+mn-cs"/>
              </a:rPr>
              <a:t>بر</a:t>
            </a:r>
            <a:r>
              <a:rPr lang="ar-SA" sz="1800" b="1" dirty="0" smtClean="0">
                <a:solidFill>
                  <a:schemeClr val="tx1"/>
                </a:solidFill>
                <a:latin typeface="+mn-lt"/>
                <a:ea typeface="+mn-ea"/>
                <a:cs typeface="+mn-cs"/>
              </a:rPr>
              <a:t>ون سپاری به عنوان یک ابزار اجرایی ساده و اقتصادی، روز به روز کاربردهای بیشتری پیدا می کند. دیگر الزامی نیست که سازمانهای بزرگ به تشکیلاتی بدل شوند که تعداد زیادی افراد را دراستخدام خود داشته باشند،بلکه به تشکیلاتی تبدیل می شوند که درآمدهای عالی و نتایج مناسبی را بدست می آورند، زیرا تنها بر فعالیت هایی تمرکز می کنندو کارهایی را انجام می دهند که دقیقاً به اهداف سازمانی آنها مربوط است. کارهایی را که به خوبی می شناسند و به ریزه کاریهای آن آشنایند. بقیه کارهای خدماتی اینگونه سازمان ها به شرکت های دیگر واگذار می شود که در انجام آن متخصص اند</a:t>
            </a:r>
            <a:endParaRPr lang="en-US" sz="1800" dirty="0" smtClean="0">
              <a:solidFill>
                <a:schemeClr val="tx1"/>
              </a:solidFill>
              <a:latin typeface="+mn-lt"/>
              <a:ea typeface="+mn-ea"/>
              <a:cs typeface="+mn-cs"/>
            </a:endParaRPr>
          </a:p>
          <a:p>
            <a:r>
              <a:rPr lang="ar-SA" sz="1800" b="1" dirty="0" smtClean="0">
                <a:solidFill>
                  <a:schemeClr val="tx1"/>
                </a:solidFill>
                <a:latin typeface="+mn-lt"/>
                <a:ea typeface="+mn-ea"/>
                <a:cs typeface="+mn-cs"/>
              </a:rPr>
              <a:t>هنگامی که سازمان فرایندهایی را که بر انطباق محصول با الزامات تاثیرمی گذارند به بیرون از سازمان واگذار نماید، باید از کنترل این گونه فرایندها اطمینان حاصل نماید. نوع و گستره کنترل هایی که برای این گونه فرآیندهای برون سپاری شده اعمال می گردد، باید در سیستم مدیریت کیفیت تعریف شود.</a:t>
            </a:r>
            <a:endParaRPr lang="en-US" sz="1800" dirty="0" smtClean="0">
              <a:solidFill>
                <a:schemeClr val="tx1"/>
              </a:solidFill>
              <a:latin typeface="+mn-lt"/>
              <a:ea typeface="+mn-ea"/>
              <a:cs typeface="+mn-cs"/>
            </a:endParaRPr>
          </a:p>
          <a:p>
            <a:endParaRPr lang="en-US" dirty="0"/>
          </a:p>
        </p:txBody>
      </p:sp>
      <p:sp>
        <p:nvSpPr>
          <p:cNvPr id="5" name="Title 4"/>
          <p:cNvSpPr>
            <a:spLocks noGrp="1"/>
          </p:cNvSpPr>
          <p:nvPr>
            <p:ph type="title"/>
          </p:nvPr>
        </p:nvSpPr>
        <p:spPr>
          <a:xfrm>
            <a:off x="642910" y="428604"/>
            <a:ext cx="7772400" cy="1143000"/>
          </a:xfrm>
        </p:spPr>
        <p:txBody>
          <a:bodyPr/>
          <a:lstStyle/>
          <a:p>
            <a:r>
              <a:rPr lang="ar-SA" sz="6000" b="1" dirty="0" smtClean="0">
                <a:solidFill>
                  <a:schemeClr val="accent1">
                    <a:lumMod val="50000"/>
                  </a:schemeClr>
                </a:solidFill>
                <a:latin typeface="+mj-lt"/>
                <a:ea typeface="+mj-ea"/>
                <a:cs typeface="+mj-cs"/>
              </a:rPr>
              <a:t>پیتر دراکر</a:t>
            </a:r>
            <a:endParaRPr lang="en-US" dirty="0">
              <a:solidFill>
                <a:schemeClr val="accent1">
                  <a:lumMod val="50000"/>
                </a:schemeClr>
              </a:solidFill>
            </a:endParaRP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1643050"/>
            <a:ext cx="8858312" cy="4114800"/>
          </a:xfrm>
        </p:spPr>
        <p:txBody>
          <a:bodyPr/>
          <a:lstStyle/>
          <a:p>
            <a:pPr>
              <a:buNone/>
            </a:pPr>
            <a:r>
              <a:rPr lang="fa-IR" sz="2400" dirty="0" smtClean="0"/>
              <a:t>   </a:t>
            </a:r>
            <a:r>
              <a:rPr lang="ar-SA" sz="2400" dirty="0" smtClean="0"/>
              <a:t>واگذاری فعالیت جمع آوری مالیات به پیمانکاران (توسط دولت) در زمان رومی ها، نخستین شکل برونسپاری بوده است. در قرون هجده و نوزده میلادی عملیات نگهداری چراغ های خیابان ها، مدیریت زندان ها، نگهداری بزرگراه ها و جمع آوری مالیات ها، فعالیت های واگذار شده در انگلستان به پیمانکاران بوده است. تقریباً در همین زمان، در امریکا و استرالیا، تحویل محموله های پستی و در فرانسه، ساخت و مدیریت خطوط راه آهن و توزیع منابع آب، برونسپاری شده اند. همچنین، از قدیم مرسوم بوده که کشاورزان، گروهی از کارگران مهاجر را در زمان برداشت محصول استخدام می کردند، شرکت های ساختمانی با عقد قراردادهای فرعی برخی امور ساختمانی را به شرکت های تخصصی مربوطه واگذار می کردند و دولت ها برای تولید تجهیزات نظامی، از شرکت هایی که با آنها همکاری و شراکت استراتژیک ایجاد کرده بودند، استفاده می کردند </a:t>
            </a:r>
            <a:endParaRPr lang="en-US" sz="2400" dirty="0"/>
          </a:p>
        </p:txBody>
      </p:sp>
      <p:sp>
        <p:nvSpPr>
          <p:cNvPr id="4" name="Rectangle 2" descr="Recycled paper"/>
          <p:cNvSpPr>
            <a:spLocks noGrp="1" noChangeArrowheads="1"/>
          </p:cNvSpPr>
          <p:nvPr>
            <p:ph type="title"/>
          </p:nvPr>
        </p:nvSpPr>
        <p:spPr>
          <a:xfrm>
            <a:off x="0" y="0"/>
            <a:ext cx="9144000" cy="1143000"/>
          </a:xfrm>
          <a:blipFill dpi="0" rotWithShape="0">
            <a:blip r:embed="rId2" cstate="print"/>
            <a:srcRect/>
            <a:tile tx="0" ty="0" sx="100000" sy="100000" flip="none" algn="tl"/>
          </a:blipFill>
          <a:extLst/>
        </p:spPr>
        <p:txBody>
          <a:bodyPr/>
          <a:lstStyle/>
          <a:p>
            <a:pPr>
              <a:defRPr/>
            </a:pPr>
            <a:r>
              <a:rPr lang="fa-IR" b="1" kern="10" dirty="0" smtClean="0">
                <a:ln w="9525">
                  <a:solidFill>
                    <a:srgbClr val="000000"/>
                  </a:solidFill>
                  <a:round/>
                  <a:headEnd/>
                  <a:tailEnd/>
                </a:ln>
                <a:blipFill dpi="0" rotWithShape="0">
                  <a:blip r:embed="rId3"/>
                  <a:srcRect/>
                  <a:tile tx="0" ty="0" sx="100000" sy="100000" flip="none" algn="tl"/>
                </a:blipFill>
                <a:cs typeface="B Mitra"/>
              </a:rPr>
              <a:t>  </a:t>
            </a:r>
            <a:r>
              <a:rPr lang="fa-IR" sz="5400" b="1" kern="10" dirty="0" smtClean="0">
                <a:ln w="9525">
                  <a:solidFill>
                    <a:srgbClr val="000000"/>
                  </a:solidFill>
                  <a:round/>
                  <a:headEnd/>
                  <a:tailEnd/>
                </a:ln>
                <a:blipFill dpi="0" rotWithShape="0">
                  <a:blip r:embed="rId3"/>
                  <a:srcRect/>
                  <a:tile tx="0" ty="0" sx="100000" sy="100000" flip="none" algn="tl"/>
                </a:blipFill>
                <a:cs typeface="B Mitra"/>
              </a:rPr>
              <a:t>پیشینه برون سپاری</a:t>
            </a:r>
            <a:r>
              <a:rPr lang="en-US" b="1" kern="10" dirty="0" smtClean="0">
                <a:ln w="9525">
                  <a:solidFill>
                    <a:srgbClr val="000000"/>
                  </a:solidFill>
                  <a:round/>
                  <a:headEnd/>
                  <a:tailEnd/>
                </a:ln>
                <a:blipFill dpi="0" rotWithShape="0">
                  <a:blip r:embed="rId3"/>
                  <a:srcRect/>
                  <a:tile tx="0" ty="0" sx="100000" sy="100000" flip="none" algn="tl"/>
                </a:blipFill>
                <a:cs typeface="B Mitra"/>
              </a:rPr>
              <a:t/>
            </a:r>
            <a:br>
              <a:rPr lang="en-US" b="1" kern="10" dirty="0" smtClean="0">
                <a:ln w="9525">
                  <a:solidFill>
                    <a:srgbClr val="000000"/>
                  </a:solidFill>
                  <a:round/>
                  <a:headEnd/>
                  <a:tailEnd/>
                </a:ln>
                <a:blipFill dpi="0" rotWithShape="0">
                  <a:blip r:embed="rId3"/>
                  <a:srcRect/>
                  <a:tile tx="0" ty="0" sx="100000" sy="100000" flip="none" algn="tl"/>
                </a:blipFill>
                <a:cs typeface="B Mitra"/>
              </a:rPr>
            </a:br>
            <a:endParaRPr lang="en-US" dirty="0" smtClean="0"/>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p:cNvSpPr txBox="1">
            <a:spLocks noChangeArrowheads="1"/>
          </p:cNvSpPr>
          <p:nvPr/>
        </p:nvSpPr>
        <p:spPr bwMode="auto">
          <a:xfrm>
            <a:off x="571472" y="285728"/>
            <a:ext cx="8064500" cy="647700"/>
          </a:xfrm>
          <a:prstGeom prst="rect">
            <a:avLst/>
          </a:prstGeom>
          <a:noFill/>
          <a:ln w="9525">
            <a:noFill/>
            <a:miter lim="800000"/>
            <a:headEnd/>
            <a:tailEnd/>
          </a:ln>
          <a:effectLst/>
        </p:spPr>
        <p:txBody>
          <a:bodyPr/>
          <a:lstStyle/>
          <a:p>
            <a:pPr algn="ctr" rtl="1">
              <a:lnSpc>
                <a:spcPct val="100000"/>
              </a:lnSpc>
            </a:pPr>
            <a:r>
              <a:rPr lang="fa-IR" sz="4400" b="1" dirty="0">
                <a:solidFill>
                  <a:schemeClr val="accent2">
                    <a:lumMod val="60000"/>
                    <a:lumOff val="40000"/>
                  </a:schemeClr>
                </a:solidFill>
                <a:cs typeface="B Titr" pitchFamily="2" charset="-78"/>
              </a:rPr>
              <a:t>برون سپاري </a:t>
            </a:r>
            <a:r>
              <a:rPr lang="fa-IR" sz="4400" b="1" dirty="0" smtClean="0">
                <a:solidFill>
                  <a:schemeClr val="accent2">
                    <a:lumMod val="60000"/>
                    <a:lumOff val="40000"/>
                  </a:schemeClr>
                </a:solidFill>
                <a:cs typeface="B Titr" pitchFamily="2" charset="-78"/>
              </a:rPr>
              <a:t>استراتژيک </a:t>
            </a:r>
            <a:r>
              <a:rPr lang="fa-IR" sz="4400" b="1" dirty="0">
                <a:solidFill>
                  <a:schemeClr val="accent2">
                    <a:lumMod val="60000"/>
                    <a:lumOff val="40000"/>
                  </a:schemeClr>
                </a:solidFill>
                <a:cs typeface="B Titr" pitchFamily="2" charset="-78"/>
              </a:rPr>
              <a:t>چيست ؟</a:t>
            </a:r>
            <a:endParaRPr lang="en-US" sz="4400" b="1" dirty="0">
              <a:solidFill>
                <a:schemeClr val="accent2">
                  <a:lumMod val="60000"/>
                  <a:lumOff val="40000"/>
                </a:schemeClr>
              </a:solidFill>
              <a:cs typeface="B Titr" pitchFamily="2" charset="-78"/>
            </a:endParaRPr>
          </a:p>
        </p:txBody>
      </p:sp>
      <p:sp>
        <p:nvSpPr>
          <p:cNvPr id="6" name="Text Box 3"/>
          <p:cNvSpPr txBox="1">
            <a:spLocks noGrp="1" noChangeArrowheads="1"/>
          </p:cNvSpPr>
          <p:nvPr>
            <p:ph idx="1"/>
          </p:nvPr>
        </p:nvSpPr>
        <p:spPr bwMode="auto">
          <a:xfrm>
            <a:off x="428596" y="2000240"/>
            <a:ext cx="8429684" cy="2529923"/>
          </a:xfrm>
          <a:prstGeom prst="rect">
            <a:avLst/>
          </a:prstGeom>
          <a:noFill/>
          <a:ln w="9525" algn="ctr">
            <a:noFill/>
            <a:miter lim="800000"/>
            <a:headEnd/>
            <a:tailEnd/>
          </a:ln>
          <a:effectLst/>
        </p:spPr>
        <p:txBody>
          <a:bodyPr wrap="square">
            <a:spAutoFit/>
          </a:bodyPr>
          <a:lstStyle/>
          <a:p>
            <a:pPr algn="just" rtl="1">
              <a:lnSpc>
                <a:spcPct val="110000"/>
              </a:lnSpc>
              <a:spcBef>
                <a:spcPct val="0"/>
              </a:spcBef>
            </a:pPr>
            <a:r>
              <a:rPr lang="ar-SA" sz="2400" dirty="0"/>
              <a:t>برون سپاري استراتژيك عبارتست از: يك نگاه استراتژيك به برون سپاري كه بتواند فرايندهاي مسئله دار، وضع بد بهره وري ، مشكلات ترك كاركنان و امثال آن را در يك نگاه بلند مدت حل كند. بر اين اساس اقدام برون سپاري زماني استراتژيك خواهد شد ، كه با استراتژي هاي بلندمدت سازمان همراستا شود ، منافع برون سپاري بعد از گذشت چندين سال پديدار گردد و نتايج مثبت يا منفي آن براي سازمان از اهميت ويژه اي برخوردار باشد .</a:t>
            </a:r>
            <a:endParaRPr lang="fa-IR" sz="2400" dirty="0"/>
          </a:p>
        </p:txBody>
      </p:sp>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fa-IR" sz="2000" dirty="0" smtClean="0">
                <a:cs typeface="Arial" charset="0"/>
              </a:rPr>
              <a:t>   </a:t>
            </a:r>
            <a:r>
              <a:rPr lang="ar-SA" sz="2000" dirty="0" smtClean="0">
                <a:cs typeface="Arial" charset="0"/>
              </a:rPr>
              <a:t>برون سپاري استراتژيك با پرسيدن سوالات اساسي درباره رابطه برون سپاري با سازمان و موضوعات سازماني زير ، برون سپاري را در سطح بالاتري قرار مي دهد .</a:t>
            </a:r>
            <a:endParaRPr lang="fa-IR" sz="2000" dirty="0" smtClean="0">
              <a:cs typeface="Arial" charset="0"/>
            </a:endParaRPr>
          </a:p>
          <a:p>
            <a:pPr>
              <a:buNone/>
            </a:pPr>
            <a:endParaRPr lang="ar-SA" sz="2000" dirty="0" smtClean="0">
              <a:cs typeface="Arial" charset="0"/>
            </a:endParaRPr>
          </a:p>
          <a:p>
            <a:r>
              <a:rPr lang="fa-IR" sz="2000" dirty="0" smtClean="0">
                <a:solidFill>
                  <a:srgbClr val="0070C0"/>
                </a:solidFill>
                <a:cs typeface="Arial" charset="0"/>
              </a:rPr>
              <a:t> </a:t>
            </a:r>
            <a:r>
              <a:rPr lang="ar-SA" sz="2400" dirty="0" smtClean="0">
                <a:solidFill>
                  <a:srgbClr val="0070C0"/>
                </a:solidFill>
                <a:cs typeface="Arial" charset="0"/>
              </a:rPr>
              <a:t>چشم انداز آينده</a:t>
            </a:r>
            <a:endParaRPr lang="fa-IR" sz="2400" dirty="0" smtClean="0">
              <a:solidFill>
                <a:srgbClr val="0070C0"/>
              </a:solidFill>
              <a:cs typeface="Arial" charset="0"/>
            </a:endParaRPr>
          </a:p>
          <a:p>
            <a:r>
              <a:rPr lang="fa-IR" sz="2400" dirty="0" smtClean="0">
                <a:solidFill>
                  <a:srgbClr val="0070C0"/>
                </a:solidFill>
                <a:cs typeface="Arial" charset="0"/>
              </a:rPr>
              <a:t> </a:t>
            </a:r>
            <a:r>
              <a:rPr lang="ar-SA" sz="2400" dirty="0" smtClean="0">
                <a:solidFill>
                  <a:srgbClr val="0070C0"/>
                </a:solidFill>
                <a:cs typeface="Arial" charset="0"/>
              </a:rPr>
              <a:t>قابليت هاي كليدي فعلي و آينده</a:t>
            </a:r>
          </a:p>
          <a:p>
            <a:r>
              <a:rPr lang="fa-IR" sz="2400" dirty="0" smtClean="0">
                <a:solidFill>
                  <a:srgbClr val="0070C0"/>
                </a:solidFill>
                <a:cs typeface="Arial" charset="0"/>
              </a:rPr>
              <a:t> </a:t>
            </a:r>
            <a:r>
              <a:rPr lang="ar-SA" sz="2400" dirty="0" smtClean="0">
                <a:solidFill>
                  <a:srgbClr val="0070C0"/>
                </a:solidFill>
                <a:cs typeface="Arial" charset="0"/>
              </a:rPr>
              <a:t>ساختار فعلي و آينده</a:t>
            </a:r>
          </a:p>
          <a:p>
            <a:r>
              <a:rPr lang="fa-IR" sz="2400" dirty="0" smtClean="0">
                <a:solidFill>
                  <a:srgbClr val="0070C0"/>
                </a:solidFill>
                <a:cs typeface="Arial" charset="0"/>
              </a:rPr>
              <a:t> </a:t>
            </a:r>
            <a:r>
              <a:rPr lang="ar-SA" sz="2400" dirty="0" smtClean="0">
                <a:solidFill>
                  <a:srgbClr val="0070C0"/>
                </a:solidFill>
                <a:cs typeface="Arial" charset="0"/>
              </a:rPr>
              <a:t>هزينه هاي فعلي و آينده</a:t>
            </a:r>
          </a:p>
          <a:p>
            <a:r>
              <a:rPr lang="fa-IR" sz="2400" dirty="0" smtClean="0">
                <a:solidFill>
                  <a:srgbClr val="0070C0"/>
                </a:solidFill>
                <a:cs typeface="Arial" charset="0"/>
              </a:rPr>
              <a:t> </a:t>
            </a:r>
            <a:r>
              <a:rPr lang="ar-SA" sz="2400" dirty="0" smtClean="0">
                <a:solidFill>
                  <a:srgbClr val="0070C0"/>
                </a:solidFill>
                <a:cs typeface="Arial" charset="0"/>
              </a:rPr>
              <a:t>عملكرد فعلي و آينده</a:t>
            </a:r>
          </a:p>
          <a:p>
            <a:r>
              <a:rPr lang="fa-IR" sz="2400" dirty="0" smtClean="0">
                <a:solidFill>
                  <a:srgbClr val="0070C0"/>
                </a:solidFill>
                <a:cs typeface="Arial" charset="0"/>
              </a:rPr>
              <a:t> </a:t>
            </a:r>
            <a:r>
              <a:rPr lang="ar-SA" sz="2400" dirty="0" smtClean="0">
                <a:solidFill>
                  <a:srgbClr val="0070C0"/>
                </a:solidFill>
                <a:cs typeface="Arial" charset="0"/>
              </a:rPr>
              <a:t>مزيت رقابتي فعلي و آينده</a:t>
            </a:r>
            <a:endParaRPr lang="en-US" sz="2400" dirty="0" smtClean="0">
              <a:solidFill>
                <a:srgbClr val="0070C0"/>
              </a:solidFill>
              <a:cs typeface="Arial" charset="0"/>
            </a:endParaRPr>
          </a:p>
          <a:p>
            <a:endParaRPr lang="en-US" sz="1600" dirty="0"/>
          </a:p>
        </p:txBody>
      </p:sp>
      <p:sp>
        <p:nvSpPr>
          <p:cNvPr id="4" name="Text Box 21"/>
          <p:cNvSpPr txBox="1">
            <a:spLocks noGrp="1" noChangeArrowheads="1"/>
          </p:cNvSpPr>
          <p:nvPr>
            <p:ph type="title"/>
          </p:nvPr>
        </p:nvSpPr>
        <p:spPr bwMode="auto">
          <a:xfrm>
            <a:off x="685800" y="609600"/>
            <a:ext cx="7772400" cy="707886"/>
          </a:xfrm>
          <a:prstGeom prst="rect">
            <a:avLst/>
          </a:prstGeom>
          <a:noFill/>
          <a:ln w="9525">
            <a:noFill/>
            <a:miter lim="800000"/>
            <a:headEnd/>
            <a:tailEnd/>
          </a:ln>
        </p:spPr>
        <p:txBody>
          <a:bodyPr>
            <a:spAutoFit/>
          </a:bodyPr>
          <a:lstStyle/>
          <a:p>
            <a:pPr>
              <a:spcBef>
                <a:spcPct val="50000"/>
              </a:spcBef>
            </a:pPr>
            <a:r>
              <a:rPr lang="fa-IR" sz="4000" b="1" dirty="0" smtClean="0">
                <a:solidFill>
                  <a:schemeClr val="accent2">
                    <a:lumMod val="60000"/>
                    <a:lumOff val="40000"/>
                  </a:schemeClr>
                </a:solidFill>
                <a:cs typeface="B Titr" pitchFamily="2" charset="-78"/>
              </a:rPr>
              <a:t>برون سپاري استراتژيک</a:t>
            </a:r>
            <a:endParaRPr lang="en-US" sz="4000" dirty="0">
              <a:latin typeface="Arial" pitchFamily="34" charset="0"/>
              <a:cs typeface="B Mitra" pitchFamily="2" charset="-78"/>
            </a:endParaRPr>
          </a:p>
        </p:txBody>
      </p:sp>
    </p:spTree>
  </p:cSld>
  <p:clrMapOvr>
    <a:masterClrMapping/>
  </p:clrMapOvr>
  <p:transition>
    <p:wipe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500174"/>
            <a:ext cx="7772400" cy="4595826"/>
          </a:xfrm>
        </p:spPr>
        <p:txBody>
          <a:bodyPr/>
          <a:lstStyle/>
          <a:p>
            <a:pPr lvl="1">
              <a:buNone/>
            </a:pPr>
            <a:r>
              <a:rPr lang="ar-SA" sz="1600" dirty="0" smtClean="0">
                <a:solidFill>
                  <a:schemeClr val="tx1"/>
                </a:solidFill>
                <a:latin typeface="+mn-lt"/>
                <a:ea typeface="+mn-ea"/>
                <a:cs typeface="+mn-cs"/>
              </a:rPr>
              <a:t>موسسه (برون سپاری) (</a:t>
            </a:r>
            <a:r>
              <a:rPr lang="en-US" sz="1600" dirty="0" smtClean="0">
                <a:solidFill>
                  <a:schemeClr val="tx1"/>
                </a:solidFill>
                <a:latin typeface="+mn-lt"/>
                <a:ea typeface="+mn-ea"/>
                <a:cs typeface="+mn-cs"/>
              </a:rPr>
              <a:t>OUTSOURCING</a:t>
            </a:r>
            <a:r>
              <a:rPr lang="ar-SA" sz="1600" dirty="0" smtClean="0">
                <a:solidFill>
                  <a:schemeClr val="tx1"/>
                </a:solidFill>
                <a:latin typeface="+mn-lt"/>
                <a:ea typeface="+mn-ea"/>
                <a:cs typeface="+mn-cs"/>
              </a:rPr>
              <a:t>) در یک سری از مطالعات خود با بررسی بیش از 1200 شرکت به منظور درک صحیح از اینکه چرا شرکتهـــا فعالیتهای خود را برون سپاری می کنند بــه این نتیجه رسید که 10 مزیت بالقوه درنتیجــــــــــه استفاده از برون سپاری وجود دارد که عبارتند از:</a:t>
            </a:r>
            <a:endParaRPr lang="fa-IR" sz="1600" dirty="0" smtClean="0">
              <a:solidFill>
                <a:schemeClr val="tx1"/>
              </a:solidFill>
              <a:latin typeface="+mn-lt"/>
              <a:ea typeface="+mn-ea"/>
              <a:cs typeface="+mn-cs"/>
            </a:endParaRPr>
          </a:p>
          <a:p>
            <a:pPr lvl="1">
              <a:buNone/>
            </a:pP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افزایش تمرکز شرکت بر یک فعالیت خاص</a:t>
            </a: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قابلیت دسترسی در سطح جهانی</a:t>
            </a: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دردسترس قرارگرفتن وجوه سرمایه</a:t>
            </a: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تسریع در کسب مزایای ناشی از تجدید ساختار</a:t>
            </a: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تقسیم ریسک</a:t>
            </a: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آزادکردن منابع برای دیگر اهداف</a:t>
            </a: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تزریق وجوه نقد به شرکت</a:t>
            </a: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کاهش و کنترل هزینه عملیات</a:t>
            </a: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دسترسی به منابع (غیرداخلی)</a:t>
            </a:r>
            <a:endParaRPr lang="fa-IR" sz="2000" dirty="0" smtClean="0">
              <a:solidFill>
                <a:srgbClr val="C00000"/>
              </a:solidFill>
              <a:latin typeface="+mn-lt"/>
              <a:ea typeface="+mn-ea"/>
              <a:cs typeface="+mn-cs"/>
            </a:endParaRPr>
          </a:p>
          <a:p>
            <a:pPr marL="800100" lvl="1" indent="-342900">
              <a:buFont typeface="Wingdings" pitchFamily="2" charset="2"/>
              <a:buChar char="q"/>
            </a:pPr>
            <a:r>
              <a:rPr lang="ar-SA" sz="2000" dirty="0" smtClean="0">
                <a:solidFill>
                  <a:srgbClr val="C00000"/>
                </a:solidFill>
                <a:latin typeface="+mn-lt"/>
                <a:ea typeface="+mn-ea"/>
                <a:cs typeface="+mn-cs"/>
              </a:rPr>
              <a:t>مدیریت وظایف مشکل یا کنترل ناپذیر.</a:t>
            </a:r>
            <a:r>
              <a:rPr lang="ar-SA" dirty="0" smtClean="0">
                <a:solidFill>
                  <a:schemeClr val="tx1"/>
                </a:solidFill>
                <a:latin typeface="+mn-lt"/>
                <a:ea typeface="+mn-ea"/>
                <a:cs typeface="+mn-cs"/>
              </a:rPr>
              <a:t/>
            </a:r>
            <a:br>
              <a:rPr lang="ar-SA" dirty="0" smtClean="0">
                <a:solidFill>
                  <a:schemeClr val="tx1"/>
                </a:solidFill>
                <a:latin typeface="+mn-lt"/>
                <a:ea typeface="+mn-ea"/>
                <a:cs typeface="+mn-cs"/>
              </a:rPr>
            </a:br>
            <a:endParaRPr lang="en-US" dirty="0"/>
          </a:p>
        </p:txBody>
      </p:sp>
      <p:sp>
        <p:nvSpPr>
          <p:cNvPr id="4" name="Rectangle 2" descr="Recycled paper"/>
          <p:cNvSpPr>
            <a:spLocks noGrp="1" noChangeArrowheads="1"/>
          </p:cNvSpPr>
          <p:nvPr>
            <p:ph type="title"/>
          </p:nvPr>
        </p:nvSpPr>
        <p:spPr>
          <a:xfrm>
            <a:off x="0" y="0"/>
            <a:ext cx="9144000" cy="1143000"/>
          </a:xfrm>
          <a:blipFill dpi="0" rotWithShape="0">
            <a:blip r:embed="rId2" cstate="print"/>
            <a:srcRect/>
            <a:tile tx="0" ty="0" sx="100000" sy="100000" flip="none" algn="tl"/>
          </a:blipFill>
        </p:spPr>
        <p:txBody>
          <a:bodyPr/>
          <a:lstStyle/>
          <a:p>
            <a:r>
              <a:rPr lang="fa-IR" sz="3200" dirty="0" smtClean="0">
                <a:cs typeface="B Mitra" pitchFamily="2" charset="-78"/>
              </a:rPr>
              <a:t/>
            </a:r>
            <a:br>
              <a:rPr lang="fa-IR" sz="3200" dirty="0" smtClean="0">
                <a:cs typeface="B Mitra" pitchFamily="2" charset="-78"/>
              </a:rPr>
            </a:br>
            <a:r>
              <a:rPr lang="fa-IR" sz="3200" dirty="0" smtClean="0">
                <a:cs typeface="B Mitra" pitchFamily="2" charset="-78"/>
              </a:rPr>
              <a:t/>
            </a:r>
            <a:br>
              <a:rPr lang="fa-IR" sz="3200" dirty="0" smtClean="0">
                <a:cs typeface="B Mitra" pitchFamily="2" charset="-78"/>
              </a:rPr>
            </a:br>
            <a:r>
              <a:rPr lang="fa-IR" sz="6600" dirty="0" smtClean="0">
                <a:cs typeface="B Mitra" pitchFamily="2" charset="-78"/>
              </a:rPr>
              <a:t>مزایا</a:t>
            </a:r>
            <a:r>
              <a:rPr lang="en-US" sz="7200" dirty="0" smtClean="0">
                <a:cs typeface="B Mitra" pitchFamily="2" charset="-78"/>
              </a:rPr>
              <a:t/>
            </a:r>
            <a:br>
              <a:rPr lang="en-US" sz="7200" dirty="0" smtClean="0">
                <a:cs typeface="B Mitra" pitchFamily="2" charset="-78"/>
              </a:rPr>
            </a:br>
            <a:endParaRPr lang="en-US" sz="7200" dirty="0" smtClean="0">
              <a:cs typeface="B Mitra" pitchFamily="2" charset="-78"/>
            </a:endParaRPr>
          </a:p>
        </p:txBody>
      </p:sp>
    </p:spTree>
  </p:cSld>
  <p:clrMapOvr>
    <a:masterClrMapping/>
  </p:clrMapOvr>
  <p:transition>
    <p:dissolve/>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Times New Roman (Arabic)"/>
        <a:cs typeface="Times New Roman (Arabic)"/>
      </a:majorFont>
      <a:minorFont>
        <a:latin typeface="Times New Roman"/>
        <a:ea typeface="Times New Roman (Arabic)"/>
        <a:cs typeface="Times New Roman (Arabic)"/>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0" fontAlgn="base" latinLnBrk="0" hangingPunct="0">
          <a:lnSpc>
            <a:spcPct val="100000"/>
          </a:lnSpc>
          <a:spcBef>
            <a:spcPct val="0"/>
          </a:spcBef>
          <a:spcAft>
            <a:spcPct val="0"/>
          </a:spcAft>
          <a:buClrTx/>
          <a:buSzTx/>
          <a:buFontTx/>
          <a:buNone/>
          <a:tabLst/>
          <a:defRPr kumimoji="0" lang="ar-SA" altLang="en-US" sz="2400" b="0" i="0" u="none" strike="noStrike" cap="none" normalizeH="0" baseline="0" smtClean="0">
            <a:ln>
              <a:noFill/>
            </a:ln>
            <a:solidFill>
              <a:schemeClr val="tx1"/>
            </a:solidFill>
            <a:effectLst/>
            <a:latin typeface="Times New Roman" pitchFamily="26" charset="0"/>
            <a:ea typeface="Times New Roman (Arabic)" pitchFamily="26" charset="0"/>
            <a:cs typeface="Times New Roman (Arabic)" pitchFamily="2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0" fontAlgn="base" latinLnBrk="0" hangingPunct="0">
          <a:lnSpc>
            <a:spcPct val="100000"/>
          </a:lnSpc>
          <a:spcBef>
            <a:spcPct val="0"/>
          </a:spcBef>
          <a:spcAft>
            <a:spcPct val="0"/>
          </a:spcAft>
          <a:buClrTx/>
          <a:buSzTx/>
          <a:buFontTx/>
          <a:buNone/>
          <a:tabLst/>
          <a:defRPr kumimoji="0" lang="ar-SA" altLang="en-US" sz="2400" b="0" i="0" u="none" strike="noStrike" cap="none" normalizeH="0" baseline="0" smtClean="0">
            <a:ln>
              <a:noFill/>
            </a:ln>
            <a:solidFill>
              <a:schemeClr val="tx1"/>
            </a:solidFill>
            <a:effectLst/>
            <a:latin typeface="Times New Roman" pitchFamily="26" charset="0"/>
            <a:ea typeface="Times New Roman (Arabic)" pitchFamily="26" charset="0"/>
            <a:cs typeface="Times New Roman (Arabic)" pitchFamily="26"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1675</TotalTime>
  <Words>3242</Words>
  <Application>Microsoft Office PowerPoint</Application>
  <PresentationFormat>On-screen Show (4:3)</PresentationFormat>
  <Paragraphs>258</Paragraphs>
  <Slides>37</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39" baseType="lpstr">
      <vt:lpstr>Default Design</vt:lpstr>
      <vt:lpstr>Clip</vt:lpstr>
      <vt:lpstr>Slide 1</vt:lpstr>
      <vt:lpstr>Slide 2</vt:lpstr>
      <vt:lpstr> برون سپاری  </vt:lpstr>
      <vt:lpstr>   </vt:lpstr>
      <vt:lpstr>پیتر دراکر</vt:lpstr>
      <vt:lpstr>  پیشینه برون سپاری </vt:lpstr>
      <vt:lpstr>Slide 7</vt:lpstr>
      <vt:lpstr>برون سپاري استراتژيک</vt:lpstr>
      <vt:lpstr>  مزایا </vt:lpstr>
      <vt:lpstr>انواع برون سپاری</vt:lpstr>
      <vt:lpstr>1- محورها، اهداف و ماموريت‌هاي اصولي سازمان خود را تبيين كنيد. هرچيزي غير از موارد اصولي سازمان خود و آنچه نسبت به آنها بي‌اهميت است را ميتوانيد برون‌سپاري نماييد به چند سوال زير پاسخ دهيد هسته اصلي و علت وجودي سازمان (Core Business) شما چيست؟ مزيت رقابتي سازمان شما چيست؟ يا چه چيزي در سازمان شما وجود دارد كه ديگران ندارند و مي‌تواند در تبليغ و رقابت بكار آيد. سازمان در پي تاسيس و عرضه چه چيزي است ؟  متذكر مي‌شوم كه مطمئن شويد مديران ارشد و مدير عامل، در اين زمينه ها، با نتايج بدست آمده موافق هستند. در اين راه مشكلا ت زيادي داريد از جمله:</vt:lpstr>
      <vt:lpstr>مشکلات</vt:lpstr>
      <vt:lpstr>2- توليد را در نظر بگيريد. در تحليل و طراحي‌هاي خود ازدياد كيفيت و كميت توليد را مد نظر قرار دهيد. به سوالات زير بايد جواب دهيد: - آيا لازم است كه فلان قسمت از كار را خودمان انجام دهيم؟ با چشمان باز به منابع سازماني خود نگاه كنيد. اگر از مهندسين خود سوال كنيد كه اين قسمت از كار را آيا مي توانند خودشان انجام دهند؟ هميشه مي گويند، بله! ما مهندسين هميشه اينجوري هستيم. بهتر است اينگونه سوال كنيد: چرا اين قسمت از كار براي شغل ما حياتي است؟ به عبارت ديگر: اگر بخواهيم اين كار را بهتر از ديگران انجام دهيم، آيا دانش و اطلاع كافي داريم؟ به حرف پيمانكاران درباره توانايي‌هاي خود اصلا و ابدا اعتماد نكنيد</vt:lpstr>
      <vt:lpstr>نكات اصولي در يك برون سپاري موفق و كارا</vt:lpstr>
      <vt:lpstr>تفاوت پيمان‌كاري با برون‌سپاري </vt:lpstr>
      <vt:lpstr>تفاوت پيمان‌كاري با برون‌سپاري</vt:lpstr>
      <vt:lpstr> </vt:lpstr>
      <vt:lpstr>Slide 18</vt:lpstr>
      <vt:lpstr>             دلایل استفاده از برون سپاری</vt:lpstr>
      <vt:lpstr>             دلایل استفاده از برون سپاری</vt:lpstr>
      <vt:lpstr>دلايل عدم برون سپاري</vt:lpstr>
      <vt:lpstr>سطوح برون سپاري </vt:lpstr>
      <vt:lpstr>سئوالات اساسي در برون‌سپاري </vt:lpstr>
      <vt:lpstr>برون سپاری به صورت رویکردی فرایندی </vt:lpstr>
      <vt:lpstr>چرخه حیات برون سپاری</vt:lpstr>
      <vt:lpstr> </vt:lpstr>
      <vt:lpstr>Slide 27</vt:lpstr>
      <vt:lpstr>Slide 28</vt:lpstr>
      <vt:lpstr>Slide 29</vt:lpstr>
      <vt:lpstr>Slide 30</vt:lpstr>
      <vt:lpstr>Slide 31</vt:lpstr>
      <vt:lpstr>Slide 32</vt:lpstr>
      <vt:lpstr>Slide 33</vt:lpstr>
      <vt:lpstr>Slide 34</vt:lpstr>
      <vt:lpstr>Slide 35</vt:lpstr>
      <vt:lpstr>Slide 36</vt:lpstr>
      <vt:lpstr> باتشکرازتوجه شما  </vt:lpstr>
    </vt:vector>
  </TitlesOfParts>
  <Company>SAPCO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مزاياي نظام 5س</dc:title>
  <dc:creator>HARDWARE</dc:creator>
  <cp:lastModifiedBy>Z.Hassanpour</cp:lastModifiedBy>
  <cp:revision>220</cp:revision>
  <dcterms:created xsi:type="dcterms:W3CDTF">2003-03-17T06:24:02Z</dcterms:created>
  <dcterms:modified xsi:type="dcterms:W3CDTF">2013-06-15T06:22:56Z</dcterms:modified>
</cp:coreProperties>
</file>